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EVALUASI PEMBELAJARAN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93054" y="3892835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PERTEMUAN </a:t>
            </a:r>
            <a:r>
              <a:rPr lang="en-US" b="1"/>
              <a:t>– SEMBILAN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pPr algn="l"/>
            <a:r>
              <a:rPr lang="en-US" dirty="0" err="1"/>
              <a:t>Karakteristik</a:t>
            </a:r>
            <a:r>
              <a:rPr lang="en-US" dirty="0"/>
              <a:t>,  model dan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E45F-C18B-AFD9-C6A2-0FA54EFE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052116"/>
            <a:ext cx="9061379" cy="45087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A.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Instumen</a:t>
            </a:r>
            <a:r>
              <a:rPr lang="en-US" dirty="0"/>
              <a:t> </a:t>
            </a:r>
            <a:r>
              <a:rPr lang="en-US" dirty="0" err="1"/>
              <a:t>Evaluasi</a:t>
            </a:r>
            <a:endParaRPr lang="en-US" dirty="0"/>
          </a:p>
          <a:p>
            <a:pPr marL="720725">
              <a:buFont typeface="Wingdings" panose="05000000000000000000" pitchFamily="2" charset="2"/>
              <a:buChar char="ü"/>
            </a:pP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kekurangan-kekurangan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ditingkatkan</a:t>
            </a:r>
            <a:r>
              <a:rPr lang="en-US" dirty="0"/>
              <a:t>.</a:t>
            </a:r>
          </a:p>
          <a:p>
            <a:pPr marL="720725">
              <a:buFont typeface="Wingdings" panose="05000000000000000000" pitchFamily="2" charset="2"/>
              <a:buChar char="ü"/>
            </a:pPr>
            <a:r>
              <a:rPr lang="en-ID" dirty="0"/>
              <a:t>Alat </a:t>
            </a:r>
            <a:r>
              <a:rPr lang="en-ID" dirty="0" err="1"/>
              <a:t>ukur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mengukur</a:t>
            </a:r>
            <a:endParaRPr lang="en-ID" dirty="0"/>
          </a:p>
          <a:p>
            <a:pPr marL="720725">
              <a:buFont typeface="Wingdings" panose="05000000000000000000" pitchFamily="2" charset="2"/>
              <a:buChar char="ü"/>
            </a:pPr>
            <a:r>
              <a:rPr lang="en-ID" dirty="0"/>
              <a:t>data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akurat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fungsinya</a:t>
            </a:r>
            <a:r>
              <a:rPr lang="en-ID" dirty="0"/>
              <a:t>, </a:t>
            </a:r>
            <a:r>
              <a:rPr lang="en-ID" dirty="0" err="1"/>
              <a:t>tentu</a:t>
            </a:r>
            <a:r>
              <a:rPr lang="en-ID" dirty="0"/>
              <a:t> </a:t>
            </a:r>
            <a:r>
              <a:rPr lang="en-ID" dirty="0" err="1"/>
              <a:t>karakteristik</a:t>
            </a:r>
            <a:endParaRPr lang="en-ID" dirty="0"/>
          </a:p>
          <a:p>
            <a:pPr marL="720725">
              <a:buFont typeface="Wingdings" panose="05000000000000000000" pitchFamily="2" charset="2"/>
              <a:buChar char="ü"/>
            </a:pPr>
            <a:r>
              <a:rPr lang="en-ID" dirty="0" err="1"/>
              <a:t>instrumen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valid, </a:t>
            </a:r>
            <a:r>
              <a:rPr lang="en-ID" dirty="0" err="1"/>
              <a:t>reliabel</a:t>
            </a:r>
            <a:r>
              <a:rPr lang="en-ID" dirty="0"/>
              <a:t>, </a:t>
            </a:r>
            <a:r>
              <a:rPr lang="en-ID" dirty="0" err="1"/>
              <a:t>relevan</a:t>
            </a:r>
            <a:r>
              <a:rPr lang="en-ID" dirty="0"/>
              <a:t>,</a:t>
            </a:r>
          </a:p>
          <a:p>
            <a:pPr marL="720725">
              <a:buFont typeface="Wingdings" panose="05000000000000000000" pitchFamily="2" charset="2"/>
              <a:buChar char="ü"/>
            </a:pPr>
            <a:r>
              <a:rPr lang="en-ID" dirty="0" err="1"/>
              <a:t>representatif</a:t>
            </a:r>
            <a:r>
              <a:rPr lang="en-ID" dirty="0"/>
              <a:t>, </a:t>
            </a:r>
            <a:r>
              <a:rPr lang="en-ID" dirty="0" err="1"/>
              <a:t>praktis</a:t>
            </a:r>
            <a:r>
              <a:rPr lang="en-ID" dirty="0"/>
              <a:t>, </a:t>
            </a:r>
            <a:r>
              <a:rPr lang="en-ID" dirty="0" err="1"/>
              <a:t>deskriminatif</a:t>
            </a:r>
            <a:r>
              <a:rPr lang="en-ID" dirty="0"/>
              <a:t>, </a:t>
            </a:r>
            <a:r>
              <a:rPr lang="en-ID" dirty="0" err="1"/>
              <a:t>spesifik</a:t>
            </a:r>
            <a:r>
              <a:rPr lang="en-ID" dirty="0"/>
              <a:t> dan </a:t>
            </a:r>
            <a:r>
              <a:rPr lang="en-ID" dirty="0" err="1"/>
              <a:t>proporsional</a:t>
            </a:r>
            <a:r>
              <a:rPr lang="en-ID" dirty="0"/>
              <a:t>.</a:t>
            </a:r>
          </a:p>
          <a:p>
            <a:pPr marL="376237" indent="0" algn="r">
              <a:buNone/>
            </a:pPr>
            <a:r>
              <a:rPr lang="en-ID" b="1" dirty="0">
                <a:highlight>
                  <a:srgbClr val="000000"/>
                </a:highlight>
              </a:rPr>
              <a:t>(</a:t>
            </a:r>
            <a:r>
              <a:rPr lang="en-ID" b="1" dirty="0" err="1">
                <a:highlight>
                  <a:srgbClr val="000000"/>
                </a:highlight>
              </a:rPr>
              <a:t>lanjut</a:t>
            </a:r>
            <a:r>
              <a:rPr lang="en-ID" b="1" dirty="0">
                <a:highlight>
                  <a:srgbClr val="000000"/>
                </a:highlight>
              </a:rPr>
              <a:t> </a:t>
            </a:r>
            <a:r>
              <a:rPr lang="en-ID" b="1" dirty="0" err="1">
                <a:highlight>
                  <a:srgbClr val="000000"/>
                </a:highlight>
              </a:rPr>
              <a:t>baca</a:t>
            </a:r>
            <a:r>
              <a:rPr lang="en-ID" b="1" dirty="0">
                <a:highlight>
                  <a:srgbClr val="000000"/>
                </a:highlight>
              </a:rPr>
              <a:t> </a:t>
            </a:r>
            <a:r>
              <a:rPr lang="en-ID" b="1" dirty="0" err="1">
                <a:highlight>
                  <a:srgbClr val="000000"/>
                </a:highlight>
              </a:rPr>
              <a:t>dibuku</a:t>
            </a:r>
            <a:r>
              <a:rPr lang="en-ID" b="1" dirty="0">
                <a:highlight>
                  <a:srgbClr val="000000"/>
                </a:highlight>
              </a:rPr>
              <a:t> </a:t>
            </a:r>
            <a:r>
              <a:rPr lang="en-ID" b="1" dirty="0" err="1">
                <a:highlight>
                  <a:srgbClr val="000000"/>
                </a:highlight>
              </a:rPr>
              <a:t>sampai</a:t>
            </a:r>
            <a:r>
              <a:rPr lang="en-ID" b="1" dirty="0">
                <a:highlight>
                  <a:srgbClr val="000000"/>
                </a:highlight>
              </a:rPr>
              <a:t> </a:t>
            </a:r>
            <a:r>
              <a:rPr lang="en-ID" b="1" dirty="0" err="1">
                <a:highlight>
                  <a:srgbClr val="000000"/>
                </a:highlight>
              </a:rPr>
              <a:t>hal</a:t>
            </a:r>
            <a:r>
              <a:rPr lang="en-ID" b="1" dirty="0">
                <a:highlight>
                  <a:srgbClr val="000000"/>
                </a:highlight>
              </a:rPr>
              <a:t>. 36)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DFCF-F0A7-90A4-D15F-DCB09CCC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183" y="145116"/>
            <a:ext cx="7958331" cy="1077229"/>
          </a:xfrm>
        </p:spPr>
        <p:txBody>
          <a:bodyPr/>
          <a:lstStyle/>
          <a:p>
            <a:pPr algn="l"/>
            <a:r>
              <a:rPr lang="en-US" dirty="0"/>
              <a:t>B. Model </a:t>
            </a:r>
            <a:r>
              <a:rPr lang="en-US" dirty="0" err="1"/>
              <a:t>Evaluasi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05E3-11FF-D580-9B84-DDFC2519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150956"/>
            <a:ext cx="8660770" cy="5295564"/>
          </a:xfrm>
        </p:spPr>
        <p:txBody>
          <a:bodyPr>
            <a:normAutofit fontScale="92500" lnSpcReduction="20000"/>
          </a:bodyPr>
          <a:lstStyle/>
          <a:p>
            <a:r>
              <a:rPr lang="en-ID" dirty="0"/>
              <a:t>Dalam  </a:t>
            </a:r>
            <a:r>
              <a:rPr lang="en-ID" dirty="0" err="1"/>
              <a:t>studi</a:t>
            </a:r>
            <a:r>
              <a:rPr lang="en-ID" dirty="0"/>
              <a:t>  </a:t>
            </a:r>
            <a:r>
              <a:rPr lang="en-ID" dirty="0" err="1"/>
              <a:t>tentang</a:t>
            </a:r>
            <a:r>
              <a:rPr lang="en-ID" dirty="0"/>
              <a:t>  </a:t>
            </a:r>
            <a:r>
              <a:rPr lang="en-ID" dirty="0" err="1"/>
              <a:t>evaluasi</a:t>
            </a:r>
            <a:r>
              <a:rPr lang="en-ID" dirty="0"/>
              <a:t>,  </a:t>
            </a:r>
            <a:r>
              <a:rPr lang="en-ID" dirty="0" err="1"/>
              <a:t>banyak</a:t>
            </a:r>
            <a:r>
              <a:rPr lang="en-ID" dirty="0"/>
              <a:t>  </a:t>
            </a:r>
            <a:r>
              <a:rPr lang="en-ID" dirty="0" err="1"/>
              <a:t>sekali</a:t>
            </a:r>
            <a:r>
              <a:rPr lang="en-ID" dirty="0"/>
              <a:t>  </a:t>
            </a:r>
            <a:r>
              <a:rPr lang="en-ID" dirty="0" err="1"/>
              <a:t>dijumpai</a:t>
            </a:r>
            <a:r>
              <a:rPr lang="en-ID" dirty="0"/>
              <a:t> model-model  </a:t>
            </a:r>
            <a:r>
              <a:rPr lang="en-ID" dirty="0" err="1"/>
              <a:t>evaluasi</a:t>
            </a:r>
            <a:r>
              <a:rPr lang="en-ID" dirty="0"/>
              <a:t>  </a:t>
            </a:r>
            <a:r>
              <a:rPr lang="en-ID" dirty="0" err="1"/>
              <a:t>dengan</a:t>
            </a:r>
            <a:r>
              <a:rPr lang="en-ID" dirty="0"/>
              <a:t>  format  </a:t>
            </a:r>
            <a:r>
              <a:rPr lang="en-ID" dirty="0" err="1"/>
              <a:t>atau</a:t>
            </a:r>
            <a:r>
              <a:rPr lang="en-ID" dirty="0"/>
              <a:t>  </a:t>
            </a:r>
            <a:r>
              <a:rPr lang="en-ID" dirty="0" err="1"/>
              <a:t>sistematika</a:t>
            </a:r>
            <a:r>
              <a:rPr lang="en-ID" dirty="0"/>
              <a:t>  yang </a:t>
            </a:r>
            <a:r>
              <a:rPr lang="en-ID" dirty="0" err="1"/>
              <a:t>berbeda</a:t>
            </a:r>
            <a:r>
              <a:rPr lang="en-ID" dirty="0"/>
              <a:t>, </a:t>
            </a:r>
            <a:r>
              <a:rPr lang="en-ID" dirty="0" err="1"/>
              <a:t>sekalipun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model </a:t>
            </a:r>
            <a:r>
              <a:rPr lang="en-ID" dirty="0" err="1"/>
              <a:t>ada</a:t>
            </a:r>
            <a:r>
              <a:rPr lang="en-ID" dirty="0"/>
              <a:t> juga yang </a:t>
            </a:r>
            <a:r>
              <a:rPr lang="en-ID" dirty="0" err="1"/>
              <a:t>sama</a:t>
            </a:r>
            <a:r>
              <a:rPr lang="en-ID" dirty="0"/>
              <a:t>. 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dikelompokkan</a:t>
            </a:r>
            <a:r>
              <a:rPr lang="en-ID" dirty="0"/>
              <a:t> model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: </a:t>
            </a:r>
          </a:p>
          <a:p>
            <a:pPr marL="720725">
              <a:buFont typeface="Wingdings" panose="05000000000000000000" pitchFamily="2" charset="2"/>
              <a:buChar char="ü"/>
            </a:pPr>
            <a:r>
              <a:rPr lang="en-ID" dirty="0"/>
              <a:t>Model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kuantitatif</a:t>
            </a:r>
            <a:r>
              <a:rPr lang="en-ID" dirty="0"/>
              <a:t>,</a:t>
            </a:r>
          </a:p>
          <a:p>
            <a:pPr marL="720725">
              <a:buFont typeface="Wingdings" panose="05000000000000000000" pitchFamily="2" charset="2"/>
              <a:buChar char="ü"/>
            </a:pPr>
            <a:r>
              <a:rPr lang="en-ID" dirty="0"/>
              <a:t>Model  </a:t>
            </a:r>
            <a:r>
              <a:rPr lang="en-ID" dirty="0" err="1"/>
              <a:t>evaluasi</a:t>
            </a:r>
            <a:r>
              <a:rPr lang="en-ID" dirty="0"/>
              <a:t>  </a:t>
            </a:r>
            <a:r>
              <a:rPr lang="en-ID" dirty="0" err="1"/>
              <a:t>kualitatif</a:t>
            </a:r>
            <a:r>
              <a:rPr lang="en-ID" dirty="0"/>
              <a:t>,</a:t>
            </a:r>
          </a:p>
          <a:p>
            <a:pPr marL="354013"/>
            <a:r>
              <a:rPr lang="en-ID" dirty="0" err="1"/>
              <a:t>empat</a:t>
            </a:r>
            <a:r>
              <a:rPr lang="en-ID" dirty="0"/>
              <a:t>  model  </a:t>
            </a:r>
            <a:r>
              <a:rPr lang="en-ID" dirty="0" err="1"/>
              <a:t>utama</a:t>
            </a:r>
            <a:r>
              <a:rPr lang="en-ID" dirty="0"/>
              <a:t>,  </a:t>
            </a:r>
            <a:r>
              <a:rPr lang="en-ID" dirty="0" err="1"/>
              <a:t>yaitu</a:t>
            </a:r>
            <a:endParaRPr lang="en-ID" dirty="0"/>
          </a:p>
          <a:p>
            <a:pPr marL="696913" indent="-342900">
              <a:buFont typeface="Wingdings" panose="05000000000000000000" pitchFamily="2" charset="2"/>
              <a:buChar char="ü"/>
            </a:pPr>
            <a:r>
              <a:rPr lang="en-ID" dirty="0"/>
              <a:t>Measurement,  </a:t>
            </a:r>
          </a:p>
          <a:p>
            <a:pPr marL="696913" indent="-342900">
              <a:buFont typeface="Wingdings" panose="05000000000000000000" pitchFamily="2" charset="2"/>
              <a:buChar char="ü"/>
            </a:pPr>
            <a:r>
              <a:rPr lang="en-ID" dirty="0"/>
              <a:t>Congruence,  </a:t>
            </a:r>
          </a:p>
          <a:p>
            <a:pPr marL="696913" indent="-342900">
              <a:buFont typeface="Wingdings" panose="05000000000000000000" pitchFamily="2" charset="2"/>
              <a:buChar char="ü"/>
            </a:pPr>
            <a:r>
              <a:rPr lang="en-ID" dirty="0"/>
              <a:t>System,  dan </a:t>
            </a:r>
          </a:p>
          <a:p>
            <a:pPr marL="696913" indent="-342900">
              <a:buFont typeface="Wingdings" panose="05000000000000000000" pitchFamily="2" charset="2"/>
              <a:buChar char="ü"/>
            </a:pPr>
            <a:r>
              <a:rPr lang="en-ID" dirty="0"/>
              <a:t>Illumination</a:t>
            </a:r>
          </a:p>
          <a:p>
            <a:pPr marL="354013" indent="0" algn="r">
              <a:buNone/>
            </a:pPr>
            <a:r>
              <a:rPr lang="en-ID" b="1" dirty="0">
                <a:highlight>
                  <a:srgbClr val="000000"/>
                </a:highlight>
              </a:rPr>
              <a:t>(</a:t>
            </a:r>
            <a:r>
              <a:rPr lang="en-ID" b="1" dirty="0" err="1">
                <a:highlight>
                  <a:srgbClr val="000000"/>
                </a:highlight>
              </a:rPr>
              <a:t>Lanjutkan</a:t>
            </a:r>
            <a:r>
              <a:rPr lang="en-ID" b="1" dirty="0">
                <a:highlight>
                  <a:srgbClr val="000000"/>
                </a:highlight>
              </a:rPr>
              <a:t> </a:t>
            </a:r>
            <a:r>
              <a:rPr lang="en-ID" b="1" dirty="0" err="1">
                <a:highlight>
                  <a:srgbClr val="000000"/>
                </a:highlight>
              </a:rPr>
              <a:t>membaca</a:t>
            </a:r>
            <a:r>
              <a:rPr lang="en-ID" b="1" dirty="0">
                <a:highlight>
                  <a:srgbClr val="000000"/>
                </a:highlight>
              </a:rPr>
              <a:t> </a:t>
            </a:r>
            <a:r>
              <a:rPr lang="en-ID" b="1" dirty="0" err="1">
                <a:highlight>
                  <a:srgbClr val="000000"/>
                </a:highlight>
              </a:rPr>
              <a:t>materi</a:t>
            </a:r>
            <a:r>
              <a:rPr lang="en-ID" b="1" dirty="0">
                <a:highlight>
                  <a:srgbClr val="000000"/>
                </a:highlight>
              </a:rPr>
              <a:t> </a:t>
            </a:r>
            <a:r>
              <a:rPr lang="en-ID" b="1" dirty="0" err="1">
                <a:highlight>
                  <a:srgbClr val="000000"/>
                </a:highlight>
              </a:rPr>
              <a:t>dibuku</a:t>
            </a:r>
            <a:r>
              <a:rPr lang="en-ID" b="1" dirty="0">
                <a:highlight>
                  <a:srgbClr val="000000"/>
                </a:highlight>
              </a:rPr>
              <a:t> </a:t>
            </a:r>
            <a:r>
              <a:rPr lang="en-ID" b="1" dirty="0" err="1">
                <a:highlight>
                  <a:srgbClr val="000000"/>
                </a:highlight>
              </a:rPr>
              <a:t>sampai</a:t>
            </a:r>
            <a:r>
              <a:rPr lang="en-ID" b="1" dirty="0">
                <a:highlight>
                  <a:srgbClr val="000000"/>
                </a:highlight>
              </a:rPr>
              <a:t> </a:t>
            </a:r>
            <a:r>
              <a:rPr lang="en-ID" b="1" dirty="0" err="1">
                <a:highlight>
                  <a:srgbClr val="000000"/>
                </a:highlight>
              </a:rPr>
              <a:t>hal</a:t>
            </a:r>
            <a:r>
              <a:rPr lang="en-ID" b="1" dirty="0">
                <a:highlight>
                  <a:srgbClr val="000000"/>
                </a:highlight>
              </a:rPr>
              <a:t>. 48)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B1106-8718-3FB4-C114-1DEFBF2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DB5F658-A0E5-0C83-4DF2-4A18C68A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19EA7-5BCA-32BD-B687-9160C260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183" y="0"/>
            <a:ext cx="7958331" cy="1077229"/>
          </a:xfrm>
        </p:spPr>
        <p:txBody>
          <a:bodyPr/>
          <a:lstStyle/>
          <a:p>
            <a:pPr algn="l"/>
            <a:r>
              <a:rPr lang="en-US" dirty="0"/>
              <a:t>C.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Evaluasi</a:t>
            </a:r>
            <a:br>
              <a:rPr lang="en-ID" dirty="0"/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4F84-0205-7E09-3A5F-3CDF6961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330" y="1077229"/>
            <a:ext cx="9235439" cy="5780771"/>
          </a:xfrm>
        </p:spPr>
        <p:txBody>
          <a:bodyPr/>
          <a:lstStyle/>
          <a:p>
            <a:r>
              <a:rPr lang="en-ID" dirty="0" err="1"/>
              <a:t>Pendekatan</a:t>
            </a:r>
            <a:r>
              <a:rPr lang="en-ID" dirty="0"/>
              <a:t>  </a:t>
            </a:r>
            <a:r>
              <a:rPr lang="en-ID" dirty="0" err="1"/>
              <a:t>Evaluasi</a:t>
            </a:r>
            <a:r>
              <a:rPr lang="en-ID" dirty="0"/>
              <a:t>  </a:t>
            </a:r>
            <a:r>
              <a:rPr lang="en-ID" dirty="0" err="1"/>
              <a:t>dibagi</a:t>
            </a:r>
            <a:r>
              <a:rPr lang="en-ID" dirty="0"/>
              <a:t>  </a:t>
            </a:r>
            <a:r>
              <a:rPr lang="en-ID" dirty="0" err="1"/>
              <a:t>menjadi</a:t>
            </a:r>
            <a:r>
              <a:rPr lang="en-ID" dirty="0"/>
              <a:t> dua,  </a:t>
            </a:r>
            <a:r>
              <a:rPr lang="en-ID" dirty="0" err="1"/>
              <a:t>yaitu</a:t>
            </a:r>
            <a:r>
              <a:rPr lang="en-ID" dirty="0"/>
              <a:t>  :</a:t>
            </a:r>
          </a:p>
          <a:p>
            <a:pPr marL="628650">
              <a:buFont typeface="Wingdings" panose="05000000000000000000" pitchFamily="2" charset="2"/>
              <a:buChar char="ü"/>
            </a:pPr>
            <a:r>
              <a:rPr lang="en-ID" dirty="0"/>
              <a:t>Criterion-referenced  evaluation  dan  </a:t>
            </a:r>
          </a:p>
          <a:p>
            <a:pPr marL="628650">
              <a:buFont typeface="Wingdings" panose="05000000000000000000" pitchFamily="2" charset="2"/>
              <a:buChar char="ü"/>
            </a:pPr>
            <a:r>
              <a:rPr lang="en-ID" dirty="0"/>
              <a:t>Norm-referenced evaluation.</a:t>
            </a:r>
          </a:p>
          <a:p>
            <a:r>
              <a:rPr lang="en-ID" dirty="0" err="1"/>
              <a:t>Pendekatan</a:t>
            </a:r>
            <a:r>
              <a:rPr lang="en-ID" dirty="0"/>
              <a:t> Tradisional</a:t>
            </a:r>
          </a:p>
          <a:p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Sistem</a:t>
            </a:r>
            <a:endParaRPr lang="en-ID" dirty="0"/>
          </a:p>
          <a:p>
            <a:r>
              <a:rPr lang="en-ID" dirty="0" err="1"/>
              <a:t>terdapat</a:t>
            </a:r>
            <a:r>
              <a:rPr lang="en-ID" dirty="0"/>
              <a:t>  dua </a:t>
            </a:r>
            <a:r>
              <a:rPr lang="en-ID" dirty="0" err="1"/>
              <a:t>pendekatan</a:t>
            </a:r>
            <a:r>
              <a:rPr lang="en-ID" dirty="0"/>
              <a:t>  yang  </a:t>
            </a:r>
            <a:r>
              <a:rPr lang="en-ID" dirty="0" err="1"/>
              <a:t>dapat</a:t>
            </a:r>
            <a:r>
              <a:rPr lang="en-ID" dirty="0"/>
              <a:t>  </a:t>
            </a:r>
            <a:r>
              <a:rPr lang="en-ID" dirty="0" err="1"/>
              <a:t>digunakan</a:t>
            </a:r>
            <a:r>
              <a:rPr lang="en-ID" dirty="0"/>
              <a:t>  </a:t>
            </a:r>
            <a:r>
              <a:rPr lang="en-ID" dirty="0" err="1"/>
              <a:t>untuk</a:t>
            </a:r>
            <a:r>
              <a:rPr lang="en-ID" dirty="0"/>
              <a:t>  </a:t>
            </a:r>
            <a:r>
              <a:rPr lang="en-ID" dirty="0" err="1"/>
              <a:t>menafsirkan</a:t>
            </a:r>
            <a:r>
              <a:rPr lang="en-ID" dirty="0"/>
              <a:t> 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evaluasi</a:t>
            </a:r>
            <a:r>
              <a:rPr lang="en-ID" dirty="0"/>
              <a:t>,  </a:t>
            </a:r>
            <a:r>
              <a:rPr lang="en-ID" dirty="0" err="1"/>
              <a:t>yaitu</a:t>
            </a:r>
            <a:r>
              <a:rPr lang="en-ID" dirty="0"/>
              <a:t>  : </a:t>
            </a:r>
          </a:p>
          <a:p>
            <a:pPr marL="720725">
              <a:buFont typeface="Wingdings" panose="05000000000000000000" pitchFamily="2" charset="2"/>
              <a:buChar char="ü"/>
            </a:pPr>
            <a:r>
              <a:rPr lang="en-ID" dirty="0" err="1"/>
              <a:t>Penilaian</a:t>
            </a:r>
            <a:r>
              <a:rPr lang="en-ID" dirty="0"/>
              <a:t>  </a:t>
            </a:r>
            <a:r>
              <a:rPr lang="en-ID" dirty="0" err="1"/>
              <a:t>acuan</a:t>
            </a:r>
            <a:r>
              <a:rPr lang="en-ID" dirty="0"/>
              <a:t>  </a:t>
            </a:r>
            <a:r>
              <a:rPr lang="en-ID" dirty="0" err="1"/>
              <a:t>patokan</a:t>
            </a:r>
            <a:r>
              <a:rPr lang="en-ID" dirty="0"/>
              <a:t>  (</a:t>
            </a:r>
            <a:r>
              <a:rPr lang="en-ID" i="1" dirty="0"/>
              <a:t>criterion-referenced evaluation</a:t>
            </a:r>
            <a:r>
              <a:rPr lang="en-ID" dirty="0"/>
              <a:t>)  dan  </a:t>
            </a:r>
          </a:p>
          <a:p>
            <a:pPr marL="720725">
              <a:buFont typeface="Wingdings" panose="05000000000000000000" pitchFamily="2" charset="2"/>
              <a:buChar char="ü"/>
            </a:pPr>
            <a:r>
              <a:rPr lang="en-ID" dirty="0" err="1"/>
              <a:t>Penilaian</a:t>
            </a:r>
            <a:r>
              <a:rPr lang="en-ID" dirty="0"/>
              <a:t>  </a:t>
            </a:r>
            <a:r>
              <a:rPr lang="en-ID" dirty="0" err="1"/>
              <a:t>acuan</a:t>
            </a:r>
            <a:r>
              <a:rPr lang="en-ID" dirty="0"/>
              <a:t>  norma  (</a:t>
            </a:r>
            <a:r>
              <a:rPr lang="en-ID" i="1" dirty="0"/>
              <a:t>norm-referenced Evaluation</a:t>
            </a:r>
            <a:r>
              <a:rPr lang="en-ID" dirty="0"/>
              <a:t>)</a:t>
            </a:r>
          </a:p>
          <a:p>
            <a:pPr marL="376237" indent="0" algn="r">
              <a:buNone/>
            </a:pPr>
            <a:r>
              <a:rPr lang="en-ID" b="1" dirty="0">
                <a:highlight>
                  <a:srgbClr val="000000"/>
                </a:highlight>
              </a:rPr>
              <a:t>(</a:t>
            </a:r>
            <a:r>
              <a:rPr lang="en-ID" b="1" dirty="0" err="1">
                <a:highlight>
                  <a:srgbClr val="000000"/>
                </a:highlight>
              </a:rPr>
              <a:t>Lanjutkan</a:t>
            </a:r>
            <a:r>
              <a:rPr lang="en-ID" b="1" dirty="0">
                <a:highlight>
                  <a:srgbClr val="000000"/>
                </a:highlight>
              </a:rPr>
              <a:t> </a:t>
            </a:r>
            <a:r>
              <a:rPr lang="en-ID" b="1" dirty="0" err="1">
                <a:highlight>
                  <a:srgbClr val="000000"/>
                </a:highlight>
              </a:rPr>
              <a:t>membaca</a:t>
            </a:r>
            <a:r>
              <a:rPr lang="en-ID" b="1" dirty="0">
                <a:highlight>
                  <a:srgbClr val="000000"/>
                </a:highlight>
              </a:rPr>
              <a:t> </a:t>
            </a:r>
            <a:r>
              <a:rPr lang="en-ID" b="1" dirty="0" err="1">
                <a:highlight>
                  <a:srgbClr val="000000"/>
                </a:highlight>
              </a:rPr>
              <a:t>materi</a:t>
            </a:r>
            <a:r>
              <a:rPr lang="en-ID" b="1" dirty="0">
                <a:highlight>
                  <a:srgbClr val="000000"/>
                </a:highlight>
              </a:rPr>
              <a:t> </a:t>
            </a:r>
            <a:r>
              <a:rPr lang="en-ID" b="1" dirty="0" err="1">
                <a:highlight>
                  <a:srgbClr val="000000"/>
                </a:highlight>
              </a:rPr>
              <a:t>sampai</a:t>
            </a:r>
            <a:r>
              <a:rPr lang="en-ID" b="1" dirty="0">
                <a:highlight>
                  <a:srgbClr val="000000"/>
                </a:highlight>
              </a:rPr>
              <a:t> </a:t>
            </a:r>
            <a:r>
              <a:rPr lang="en-ID" b="1" dirty="0" err="1">
                <a:highlight>
                  <a:srgbClr val="000000"/>
                </a:highlight>
              </a:rPr>
              <a:t>hal</a:t>
            </a:r>
            <a:r>
              <a:rPr lang="en-ID" b="1" dirty="0">
                <a:highlight>
                  <a:srgbClr val="000000"/>
                </a:highlight>
              </a:rPr>
              <a:t>. 54)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60B47-66A9-14EA-3BB7-C0F3765D7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FF6CCD8E-5D10-BE16-2692-56C3CF7A6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38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46</TotalTime>
  <Words>218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MS Shell Dlg 2</vt:lpstr>
      <vt:lpstr>Wingdings</vt:lpstr>
      <vt:lpstr>Wingdings 3</vt:lpstr>
      <vt:lpstr>Madison</vt:lpstr>
      <vt:lpstr>EVALUASI PEMBELAJARAN</vt:lpstr>
      <vt:lpstr>Karakteristik,  model dan Pendekatan Evaluasi Pembelajaran</vt:lpstr>
      <vt:lpstr>B. Model Evaluasi </vt:lpstr>
      <vt:lpstr>C. Pendekatan Evaluasi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10</cp:revision>
  <dcterms:created xsi:type="dcterms:W3CDTF">2025-02-25T09:42:11Z</dcterms:created>
  <dcterms:modified xsi:type="dcterms:W3CDTF">2025-04-20T02:45:46Z</dcterms:modified>
</cp:coreProperties>
</file>