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57" r:id="rId2"/>
    <p:sldId id="639" r:id="rId3"/>
    <p:sldId id="585" r:id="rId4"/>
    <p:sldId id="644" r:id="rId5"/>
    <p:sldId id="612" r:id="rId6"/>
    <p:sldId id="645" r:id="rId7"/>
    <p:sldId id="64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36">
          <p15:clr>
            <a:srgbClr val="A4A3A4"/>
          </p15:clr>
        </p15:guide>
        <p15:guide id="2" pos="2912">
          <p15:clr>
            <a:srgbClr val="A4A3A4"/>
          </p15:clr>
        </p15:guide>
        <p15:guide id="3" orient="horz" pos="21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661"/>
    <a:srgbClr val="1D41D5"/>
    <a:srgbClr val="CA06B5"/>
    <a:srgbClr val="F8B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>
      <p:cViewPr varScale="1">
        <p:scale>
          <a:sx n="62" d="100"/>
          <a:sy n="62" d="100"/>
        </p:scale>
        <p:origin x="-1512" y="-72"/>
      </p:cViewPr>
      <p:guideLst>
        <p:guide orient="horz" pos="1536"/>
        <p:guide orient="horz" pos="2187"/>
        <p:guide pos="29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35AF27-3662-4AAA-9BAD-A5979432392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557DB48-518D-4073-8CD8-F6E459150208}">
      <dgm:prSet phldrT="[Text]" custT="1"/>
      <dgm:spPr>
        <a:solidFill>
          <a:schemeClr val="tx2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Perubahan</a:t>
          </a:r>
          <a:r>
            <a:rPr lang="en-US" sz="20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yang </a:t>
          </a:r>
          <a:r>
            <a:rPr lang="en-US" sz="2000" b="1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dilakukan</a:t>
          </a:r>
          <a:r>
            <a:rPr lang="en-US" sz="20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dalam</a:t>
          </a:r>
          <a:r>
            <a:rPr lang="en-US" sz="20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organisasi</a:t>
          </a:r>
          <a:r>
            <a:rPr lang="en-US" sz="20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yang </a:t>
          </a:r>
          <a:r>
            <a:rPr lang="en-US" sz="2000" b="1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meliputi</a:t>
          </a:r>
          <a:r>
            <a:rPr lang="en-US" sz="20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kreatifitas</a:t>
          </a:r>
          <a:r>
            <a:rPr lang="en-US" sz="20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 </a:t>
          </a:r>
          <a:r>
            <a:rPr lang="en-US" sz="2000" b="1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dalam</a:t>
          </a:r>
          <a:r>
            <a:rPr lang="en-US" sz="20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menciptakan</a:t>
          </a:r>
          <a:r>
            <a:rPr lang="en-US" sz="20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produk</a:t>
          </a:r>
          <a:r>
            <a:rPr lang="en-US" sz="2000" b="1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baru</a:t>
          </a:r>
          <a:endParaRPr lang="en-US" sz="2000" b="1" dirty="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EC79239F-0891-4CE1-B3AC-AF0202242B48}" type="parTrans" cxnId="{E95FE466-0539-4E0D-936A-448361F4F7AE}">
      <dgm:prSet/>
      <dgm:spPr/>
      <dgm:t>
        <a:bodyPr/>
        <a:lstStyle/>
        <a:p>
          <a:endParaRPr lang="en-US"/>
        </a:p>
      </dgm:t>
    </dgm:pt>
    <dgm:pt modelId="{1A5D54EF-877B-4058-8FCC-0D667BA773EF}" type="sibTrans" cxnId="{E95FE466-0539-4E0D-936A-448361F4F7AE}">
      <dgm:prSet/>
      <dgm:spPr/>
      <dgm:t>
        <a:bodyPr/>
        <a:lstStyle/>
        <a:p>
          <a:endParaRPr lang="en-US"/>
        </a:p>
      </dgm:t>
    </dgm:pt>
    <dgm:pt modelId="{3997EE33-44DD-436E-8D9B-4FF907CFBDC6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/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Adaptasi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produk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,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jasa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, ide, proses,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baik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yang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sudah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ada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di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dalam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organisasi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maupun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yang di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kembangkan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dari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luar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organisasi</a:t>
          </a:r>
          <a:endParaRPr lang="en-US" sz="2000" b="1" dirty="0" smtClean="0">
            <a:solidFill>
              <a:schemeClr val="bg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  <a:p>
          <a:pPr algn="ctr"/>
          <a:endParaRPr lang="en-US" sz="2000" b="1" dirty="0" smtClean="0">
            <a:solidFill>
              <a:schemeClr val="bg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  <a:p>
          <a:pPr algn="ctr"/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Proses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Mengadopsi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sesuatu</a:t>
          </a:r>
          <a:r>
            <a:rPr lang="en-US" sz="20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yang </a:t>
          </a:r>
          <a:r>
            <a:rPr lang="en-US" sz="2000" b="1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baru</a:t>
          </a:r>
          <a:endParaRPr lang="en-US" sz="2000" b="1" dirty="0">
            <a:solidFill>
              <a:schemeClr val="bg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D30E5258-3179-4113-97C8-247B4A3D1254}" type="parTrans" cxnId="{8CE2CC9F-DB33-4084-A84F-DC049B4D8B30}">
      <dgm:prSet/>
      <dgm:spPr/>
      <dgm:t>
        <a:bodyPr/>
        <a:lstStyle/>
        <a:p>
          <a:endParaRPr lang="en-US"/>
        </a:p>
      </dgm:t>
    </dgm:pt>
    <dgm:pt modelId="{9A6250AB-C6EA-49A4-9D1F-48A3AEDD0799}" type="sibTrans" cxnId="{8CE2CC9F-DB33-4084-A84F-DC049B4D8B30}">
      <dgm:prSet/>
      <dgm:spPr/>
      <dgm:t>
        <a:bodyPr/>
        <a:lstStyle/>
        <a:p>
          <a:endParaRPr lang="en-US"/>
        </a:p>
      </dgm:t>
    </dgm:pt>
    <dgm:pt modelId="{ED74C347-A979-4849-BC58-30E66E2863B2}" type="pres">
      <dgm:prSet presAssocID="{5835AF27-3662-4AAA-9BAD-A59794323927}" presName="linearFlow" presStyleCnt="0">
        <dgm:presLayoutVars>
          <dgm:dir/>
          <dgm:resizeHandles val="exact"/>
        </dgm:presLayoutVars>
      </dgm:prSet>
      <dgm:spPr/>
    </dgm:pt>
    <dgm:pt modelId="{2A4C74F6-D60C-4563-84D9-3307EDF53896}" type="pres">
      <dgm:prSet presAssocID="{0557DB48-518D-4073-8CD8-F6E459150208}" presName="composite" presStyleCnt="0"/>
      <dgm:spPr/>
    </dgm:pt>
    <dgm:pt modelId="{56CA02E4-5025-4816-A024-5936DD025AE5}" type="pres">
      <dgm:prSet presAssocID="{0557DB48-518D-4073-8CD8-F6E459150208}" presName="imgShp" presStyleLbl="fgImgPlace1" presStyleIdx="0" presStyleCnt="2" custScaleX="95573" custScaleY="100001" custLinFactNeighborX="-34531" custLinFactNeighborY="-1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274ECFC-A72C-4265-AC58-FF1D2AAF2663}" type="pres">
      <dgm:prSet presAssocID="{0557DB48-518D-4073-8CD8-F6E459150208}" presName="txShp" presStyleLbl="node1" presStyleIdx="0" presStyleCnt="2" custScaleX="129630" custLinFactNeighborX="14947" custLinFactNeighborY="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9BC77-7761-4EF9-B017-BBB155320F56}" type="pres">
      <dgm:prSet presAssocID="{1A5D54EF-877B-4058-8FCC-0D667BA773EF}" presName="spacing" presStyleCnt="0"/>
      <dgm:spPr/>
    </dgm:pt>
    <dgm:pt modelId="{8CC50B03-891C-431C-A457-BC5D667DE756}" type="pres">
      <dgm:prSet presAssocID="{3997EE33-44DD-436E-8D9B-4FF907CFBDC6}" presName="composite" presStyleCnt="0"/>
      <dgm:spPr/>
    </dgm:pt>
    <dgm:pt modelId="{FB9D6A83-04B9-4639-A65F-9E24266766CF}" type="pres">
      <dgm:prSet presAssocID="{3997EE33-44DD-436E-8D9B-4FF907CFBDC6}" presName="imgShp" presStyleLbl="fgImgPlace1" presStyleIdx="1" presStyleCnt="2" custLinFactNeighborX="-37432" custLinFactNeighborY="30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100D55F-2764-42C8-93DD-EE9E9FCD3759}" type="pres">
      <dgm:prSet presAssocID="{3997EE33-44DD-436E-8D9B-4FF907CFBDC6}" presName="txShp" presStyleLbl="node1" presStyleIdx="1" presStyleCnt="2" custScaleX="134130" custLinFactNeighborX="8876" custLinFactNeighborY="30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0B223B-FF22-4325-91B4-AD67D28A2BB0}" type="presOf" srcId="{5835AF27-3662-4AAA-9BAD-A59794323927}" destId="{ED74C347-A979-4849-BC58-30E66E2863B2}" srcOrd="0" destOrd="0" presId="urn:microsoft.com/office/officeart/2005/8/layout/vList3"/>
    <dgm:cxn modelId="{4C638E5D-5D6E-47CC-A155-E9F554CD97F8}" type="presOf" srcId="{0557DB48-518D-4073-8CD8-F6E459150208}" destId="{6274ECFC-A72C-4265-AC58-FF1D2AAF2663}" srcOrd="0" destOrd="0" presId="urn:microsoft.com/office/officeart/2005/8/layout/vList3"/>
    <dgm:cxn modelId="{8CE2CC9F-DB33-4084-A84F-DC049B4D8B30}" srcId="{5835AF27-3662-4AAA-9BAD-A59794323927}" destId="{3997EE33-44DD-436E-8D9B-4FF907CFBDC6}" srcOrd="1" destOrd="0" parTransId="{D30E5258-3179-4113-97C8-247B4A3D1254}" sibTransId="{9A6250AB-C6EA-49A4-9D1F-48A3AEDD0799}"/>
    <dgm:cxn modelId="{E95FE466-0539-4E0D-936A-448361F4F7AE}" srcId="{5835AF27-3662-4AAA-9BAD-A59794323927}" destId="{0557DB48-518D-4073-8CD8-F6E459150208}" srcOrd="0" destOrd="0" parTransId="{EC79239F-0891-4CE1-B3AC-AF0202242B48}" sibTransId="{1A5D54EF-877B-4058-8FCC-0D667BA773EF}"/>
    <dgm:cxn modelId="{1F09B366-ECA3-4F76-94F4-BE72F296B3D7}" type="presOf" srcId="{3997EE33-44DD-436E-8D9B-4FF907CFBDC6}" destId="{5100D55F-2764-42C8-93DD-EE9E9FCD3759}" srcOrd="0" destOrd="0" presId="urn:microsoft.com/office/officeart/2005/8/layout/vList3"/>
    <dgm:cxn modelId="{C991287F-1E8A-4A0B-96EF-474C873CA21E}" type="presParOf" srcId="{ED74C347-A979-4849-BC58-30E66E2863B2}" destId="{2A4C74F6-D60C-4563-84D9-3307EDF53896}" srcOrd="0" destOrd="0" presId="urn:microsoft.com/office/officeart/2005/8/layout/vList3"/>
    <dgm:cxn modelId="{93C05BE5-40C4-433B-A1A3-518F1EFD0354}" type="presParOf" srcId="{2A4C74F6-D60C-4563-84D9-3307EDF53896}" destId="{56CA02E4-5025-4816-A024-5936DD025AE5}" srcOrd="0" destOrd="0" presId="urn:microsoft.com/office/officeart/2005/8/layout/vList3"/>
    <dgm:cxn modelId="{52BABCF7-CF55-4C95-BC40-B2CBAF869C70}" type="presParOf" srcId="{2A4C74F6-D60C-4563-84D9-3307EDF53896}" destId="{6274ECFC-A72C-4265-AC58-FF1D2AAF2663}" srcOrd="1" destOrd="0" presId="urn:microsoft.com/office/officeart/2005/8/layout/vList3"/>
    <dgm:cxn modelId="{05E98EF7-9F02-4530-A781-BA6C2DA7EE47}" type="presParOf" srcId="{ED74C347-A979-4849-BC58-30E66E2863B2}" destId="{DE39BC77-7761-4EF9-B017-BBB155320F56}" srcOrd="1" destOrd="0" presId="urn:microsoft.com/office/officeart/2005/8/layout/vList3"/>
    <dgm:cxn modelId="{D78A71E7-55F7-4397-AF64-E75E9161DDF9}" type="presParOf" srcId="{ED74C347-A979-4849-BC58-30E66E2863B2}" destId="{8CC50B03-891C-431C-A457-BC5D667DE756}" srcOrd="2" destOrd="0" presId="urn:microsoft.com/office/officeart/2005/8/layout/vList3"/>
    <dgm:cxn modelId="{B1803DA5-28DD-4E60-B1C4-1F99110B70FC}" type="presParOf" srcId="{8CC50B03-891C-431C-A457-BC5D667DE756}" destId="{FB9D6A83-04B9-4639-A65F-9E24266766CF}" srcOrd="0" destOrd="0" presId="urn:microsoft.com/office/officeart/2005/8/layout/vList3"/>
    <dgm:cxn modelId="{36054838-70D6-44F0-B161-C4F01394ED64}" type="presParOf" srcId="{8CC50B03-891C-431C-A457-BC5D667DE756}" destId="{5100D55F-2764-42C8-93DD-EE9E9FCD37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94887C-646A-496D-B4BB-9B524B85C22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CF1EF3-026F-442D-BDD1-D353F4BF6787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Inovasi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Produk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: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Modifikasi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produk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yang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telah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ada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.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Berkaitan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dg Timing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dan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added value</a:t>
          </a:r>
          <a:endParaRPr lang="en-US" sz="1600" dirty="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27A1E8A2-C151-4970-B89A-D7FE781AFBAE}" type="parTrans" cxnId="{4F939F70-AAC3-4D53-9274-AD4BAB45E54A}">
      <dgm:prSet/>
      <dgm:spPr/>
      <dgm:t>
        <a:bodyPr/>
        <a:lstStyle/>
        <a:p>
          <a:endParaRPr lang="en-US"/>
        </a:p>
      </dgm:t>
    </dgm:pt>
    <dgm:pt modelId="{BA14F1B1-1359-4293-A512-18CC69AC7279}" type="sibTrans" cxnId="{4F939F70-AAC3-4D53-9274-AD4BAB45E54A}">
      <dgm:prSet/>
      <dgm:spPr/>
      <dgm:t>
        <a:bodyPr/>
        <a:lstStyle/>
        <a:p>
          <a:endParaRPr lang="en-US"/>
        </a:p>
      </dgm:t>
    </dgm:pt>
    <dgm:pt modelId="{1730D57B-A5D9-4984-A6BA-3C8EC7503FAD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Inovasi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proses:  metode2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baru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dlm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pengoperasian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,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dengan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mengembang</a:t>
          </a:r>
          <a:endParaRPr lang="en-US" sz="1600" dirty="0" smtClean="0">
            <a:latin typeface="Arial Black" panose="020B0A04020102020204" pitchFamily="34" charset="0"/>
            <a:cs typeface="Times New Roman" panose="02020603050405020304" pitchFamily="18" charset="0"/>
          </a:endParaRPr>
        </a:p>
        <a:p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kan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tekn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baru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atau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mengembang</a:t>
          </a:r>
          <a:endParaRPr lang="en-US" sz="1600" dirty="0" smtClean="0">
            <a:latin typeface="Arial Black" panose="020B0A04020102020204" pitchFamily="34" charset="0"/>
            <a:cs typeface="Times New Roman" panose="02020603050405020304" pitchFamily="18" charset="0"/>
          </a:endParaRPr>
        </a:p>
        <a:p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kan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tekn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yg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sdh</a:t>
          </a:r>
          <a:r>
            <a:rPr lang="en-US" sz="16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ada</a:t>
          </a:r>
          <a:endParaRPr lang="en-US" sz="1600" dirty="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F328722C-F7B4-4349-B3EA-CB1C105168B9}" type="parTrans" cxnId="{587D1B47-17AE-4C14-BDA0-4C9C41CB6466}">
      <dgm:prSet/>
      <dgm:spPr/>
      <dgm:t>
        <a:bodyPr/>
        <a:lstStyle/>
        <a:p>
          <a:endParaRPr lang="en-US"/>
        </a:p>
      </dgm:t>
    </dgm:pt>
    <dgm:pt modelId="{953AC533-DC20-4530-9522-3A1B6CF9EF51}" type="sibTrans" cxnId="{587D1B47-17AE-4C14-BDA0-4C9C41CB6466}">
      <dgm:prSet/>
      <dgm:spPr/>
      <dgm:t>
        <a:bodyPr/>
        <a:lstStyle/>
        <a:p>
          <a:endParaRPr lang="en-US"/>
        </a:p>
      </dgm:t>
    </dgm:pt>
    <dgm:pt modelId="{FAEA9646-D368-4E31-8328-3FD4EB7EE9AE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800" b="1" i="0" dirty="0" err="1" smtClean="0"/>
            <a:t>Inovasi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sistem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manajerial</a:t>
          </a:r>
          <a:r>
            <a:rPr lang="en-US" sz="1800" b="1" i="0" dirty="0" smtClean="0"/>
            <a:t>: </a:t>
          </a:r>
          <a:r>
            <a:rPr lang="en-US" sz="1800" b="1" i="0" dirty="0" err="1" smtClean="0"/>
            <a:t>perbaikan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cara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pengelolaan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pekerjaan</a:t>
          </a:r>
          <a:r>
            <a:rPr lang="en-US" sz="1800" b="1" i="0" dirty="0" smtClean="0"/>
            <a:t>, </a:t>
          </a:r>
          <a:r>
            <a:rPr lang="en-US" sz="1800" b="1" i="0" dirty="0" err="1" smtClean="0"/>
            <a:t>a.l</a:t>
          </a:r>
          <a:r>
            <a:rPr lang="en-US" sz="1800" b="1" i="0" dirty="0" smtClean="0"/>
            <a:t>: </a:t>
          </a:r>
          <a:r>
            <a:rPr lang="en-US" sz="1800" b="1" i="0" dirty="0" err="1" smtClean="0"/>
            <a:t>membentuk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kesatuan</a:t>
          </a:r>
          <a:r>
            <a:rPr lang="en-US" sz="1800" b="1" i="0" dirty="0" smtClean="0"/>
            <a:t> data </a:t>
          </a:r>
          <a:r>
            <a:rPr lang="en-US" sz="1800" b="1" i="0" dirty="0" err="1" smtClean="0"/>
            <a:t>dari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sistem-sistem</a:t>
          </a:r>
          <a:r>
            <a:rPr lang="en-US" sz="1800" b="1" i="0" dirty="0" smtClean="0"/>
            <a:t> di </a:t>
          </a:r>
          <a:r>
            <a:rPr lang="en-US" sz="1800" b="1" i="0" dirty="0" err="1" smtClean="0"/>
            <a:t>bidang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kepegawaian</a:t>
          </a:r>
          <a:r>
            <a:rPr lang="en-US" sz="1800" b="1" i="0" dirty="0" smtClean="0"/>
            <a:t> yang </a:t>
          </a:r>
          <a:r>
            <a:rPr lang="en-US" sz="1800" b="1" i="0" dirty="0" err="1" smtClean="0"/>
            <a:t>telah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ada</a:t>
          </a:r>
          <a:r>
            <a:rPr lang="en-US" sz="1800" b="1" i="0" dirty="0" smtClean="0"/>
            <a:t>, </a:t>
          </a:r>
          <a:r>
            <a:rPr lang="en-US" sz="1800" b="1" i="0" dirty="0" err="1" smtClean="0"/>
            <a:t>membangun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satu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sistem</a:t>
          </a:r>
          <a:r>
            <a:rPr lang="en-US" sz="1800" b="1" i="0" dirty="0" smtClean="0"/>
            <a:t> yang </a:t>
          </a:r>
          <a:r>
            <a:rPr lang="en-US" sz="1800" b="1" i="0" dirty="0" err="1" smtClean="0"/>
            <a:t>dapat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mengintegrasikan</a:t>
          </a:r>
          <a:r>
            <a:rPr lang="en-US" sz="1800" b="1" i="0" dirty="0" smtClean="0"/>
            <a:t> </a:t>
          </a:r>
          <a:r>
            <a:rPr lang="en-US" sz="1800" b="1" i="0" dirty="0" err="1" smtClean="0"/>
            <a:t>aktifitas</a:t>
          </a:r>
          <a:endParaRPr lang="en-US" sz="1800" b="1" dirty="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BBAB4DF0-1ADD-48C4-AB28-BBADFF9A6A17}" type="parTrans" cxnId="{9EF8D53E-3ACE-4566-84F3-5A0C6F1660AC}">
      <dgm:prSet/>
      <dgm:spPr/>
      <dgm:t>
        <a:bodyPr/>
        <a:lstStyle/>
        <a:p>
          <a:endParaRPr lang="en-US"/>
        </a:p>
      </dgm:t>
    </dgm:pt>
    <dgm:pt modelId="{6808F2C1-130C-452B-BBF2-EACD4BAC61C2}" type="sibTrans" cxnId="{9EF8D53E-3ACE-4566-84F3-5A0C6F1660AC}">
      <dgm:prSet/>
      <dgm:spPr/>
      <dgm:t>
        <a:bodyPr/>
        <a:lstStyle/>
        <a:p>
          <a:endParaRPr lang="en-US"/>
        </a:p>
      </dgm:t>
    </dgm:pt>
    <dgm:pt modelId="{8DEC9C85-A290-48E6-8E43-624262FF44A5}" type="pres">
      <dgm:prSet presAssocID="{AD94887C-646A-496D-B4BB-9B524B85C22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35228B-A13B-400A-A7C6-BB250AD44360}" type="pres">
      <dgm:prSet presAssocID="{97CF1EF3-026F-442D-BDD1-D353F4BF6787}" presName="node" presStyleLbl="node1" presStyleIdx="0" presStyleCnt="3" custLinFactX="2908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E43B0C-48D8-46C1-A52A-AC98927FBF98}" type="pres">
      <dgm:prSet presAssocID="{BA14F1B1-1359-4293-A512-18CC69AC7279}" presName="sibTrans" presStyleCnt="0"/>
      <dgm:spPr/>
    </dgm:pt>
    <dgm:pt modelId="{A631C701-705F-4123-ABF7-CBB0C32DDF75}" type="pres">
      <dgm:prSet presAssocID="{1730D57B-A5D9-4984-A6BA-3C8EC7503F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01EB11-CF1D-449C-8F35-66D55280D672}" type="pres">
      <dgm:prSet presAssocID="{953AC533-DC20-4530-9522-3A1B6CF9EF51}" presName="sibTrans" presStyleCnt="0"/>
      <dgm:spPr/>
    </dgm:pt>
    <dgm:pt modelId="{5AED0685-0881-4117-A07A-64CBAF29D57F}" type="pres">
      <dgm:prSet presAssocID="{FAEA9646-D368-4E31-8328-3FD4EB7EE9AE}" presName="node" presStyleLbl="node1" presStyleIdx="2" presStyleCnt="3" custScaleX="147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56FC38-AA25-49BE-AEB8-0F991CCDD65C}" type="presOf" srcId="{1730D57B-A5D9-4984-A6BA-3C8EC7503FAD}" destId="{A631C701-705F-4123-ABF7-CBB0C32DDF75}" srcOrd="0" destOrd="0" presId="urn:microsoft.com/office/officeart/2005/8/layout/hList6"/>
    <dgm:cxn modelId="{9EF8D53E-3ACE-4566-84F3-5A0C6F1660AC}" srcId="{AD94887C-646A-496D-B4BB-9B524B85C22C}" destId="{FAEA9646-D368-4E31-8328-3FD4EB7EE9AE}" srcOrd="2" destOrd="0" parTransId="{BBAB4DF0-1ADD-48C4-AB28-BBADFF9A6A17}" sibTransId="{6808F2C1-130C-452B-BBF2-EACD4BAC61C2}"/>
    <dgm:cxn modelId="{587D1B47-17AE-4C14-BDA0-4C9C41CB6466}" srcId="{AD94887C-646A-496D-B4BB-9B524B85C22C}" destId="{1730D57B-A5D9-4984-A6BA-3C8EC7503FAD}" srcOrd="1" destOrd="0" parTransId="{F328722C-F7B4-4349-B3EA-CB1C105168B9}" sibTransId="{953AC533-DC20-4530-9522-3A1B6CF9EF51}"/>
    <dgm:cxn modelId="{D710C784-5D37-4446-9AE4-19E01AB6BAFC}" type="presOf" srcId="{AD94887C-646A-496D-B4BB-9B524B85C22C}" destId="{8DEC9C85-A290-48E6-8E43-624262FF44A5}" srcOrd="0" destOrd="0" presId="urn:microsoft.com/office/officeart/2005/8/layout/hList6"/>
    <dgm:cxn modelId="{7D74781F-1F13-4B8F-82D9-D58648D4434D}" type="presOf" srcId="{97CF1EF3-026F-442D-BDD1-D353F4BF6787}" destId="{5A35228B-A13B-400A-A7C6-BB250AD44360}" srcOrd="0" destOrd="0" presId="urn:microsoft.com/office/officeart/2005/8/layout/hList6"/>
    <dgm:cxn modelId="{4F939F70-AAC3-4D53-9274-AD4BAB45E54A}" srcId="{AD94887C-646A-496D-B4BB-9B524B85C22C}" destId="{97CF1EF3-026F-442D-BDD1-D353F4BF6787}" srcOrd="0" destOrd="0" parTransId="{27A1E8A2-C151-4970-B89A-D7FE781AFBAE}" sibTransId="{BA14F1B1-1359-4293-A512-18CC69AC7279}"/>
    <dgm:cxn modelId="{824952BD-73A7-4A9F-8E22-1B74989DB8B2}" type="presOf" srcId="{FAEA9646-D368-4E31-8328-3FD4EB7EE9AE}" destId="{5AED0685-0881-4117-A07A-64CBAF29D57F}" srcOrd="0" destOrd="0" presId="urn:microsoft.com/office/officeart/2005/8/layout/hList6"/>
    <dgm:cxn modelId="{2133C3AC-D390-4B0E-96DB-DC371400D235}" type="presParOf" srcId="{8DEC9C85-A290-48E6-8E43-624262FF44A5}" destId="{5A35228B-A13B-400A-A7C6-BB250AD44360}" srcOrd="0" destOrd="0" presId="urn:microsoft.com/office/officeart/2005/8/layout/hList6"/>
    <dgm:cxn modelId="{20FC33D2-4329-4E86-80DC-2F158FDFC96F}" type="presParOf" srcId="{8DEC9C85-A290-48E6-8E43-624262FF44A5}" destId="{2EE43B0C-48D8-46C1-A52A-AC98927FBF98}" srcOrd="1" destOrd="0" presId="urn:microsoft.com/office/officeart/2005/8/layout/hList6"/>
    <dgm:cxn modelId="{40133632-F0CB-4A57-9D9C-3DACC9B45862}" type="presParOf" srcId="{8DEC9C85-A290-48E6-8E43-624262FF44A5}" destId="{A631C701-705F-4123-ABF7-CBB0C32DDF75}" srcOrd="2" destOrd="0" presId="urn:microsoft.com/office/officeart/2005/8/layout/hList6"/>
    <dgm:cxn modelId="{3CDFC8B6-5BEF-4316-A818-A28E557A3B84}" type="presParOf" srcId="{8DEC9C85-A290-48E6-8E43-624262FF44A5}" destId="{3E01EB11-CF1D-449C-8F35-66D55280D672}" srcOrd="3" destOrd="0" presId="urn:microsoft.com/office/officeart/2005/8/layout/hList6"/>
    <dgm:cxn modelId="{CD326A28-AC50-4804-A21C-FCC133298339}" type="presParOf" srcId="{8DEC9C85-A290-48E6-8E43-624262FF44A5}" destId="{5AED0685-0881-4117-A07A-64CBAF29D57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4ECFC-A72C-4265-AC58-FF1D2AAF2663}">
      <dsp:nvSpPr>
        <dsp:cNvPr id="0" name=""/>
        <dsp:cNvSpPr/>
      </dsp:nvSpPr>
      <dsp:spPr>
        <a:xfrm rot="10800000">
          <a:off x="1208947" y="21723"/>
          <a:ext cx="7554052" cy="2087031"/>
        </a:xfrm>
        <a:prstGeom prst="homePlate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32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Perubahan</a:t>
          </a:r>
          <a:r>
            <a:rPr lang="en-US" sz="2000" b="1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yang </a:t>
          </a:r>
          <a:r>
            <a:rPr lang="en-US" sz="2000" b="1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dilakukan</a:t>
          </a:r>
          <a:r>
            <a:rPr lang="en-US" sz="2000" b="1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dalam</a:t>
          </a:r>
          <a:r>
            <a:rPr lang="en-US" sz="2000" b="1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organisasi</a:t>
          </a:r>
          <a:r>
            <a:rPr lang="en-US" sz="2000" b="1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yang </a:t>
          </a:r>
          <a:r>
            <a:rPr lang="en-US" sz="2000" b="1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meliputi</a:t>
          </a:r>
          <a:r>
            <a:rPr lang="en-US" sz="2000" b="1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kreatifitas</a:t>
          </a:r>
          <a:r>
            <a:rPr lang="en-US" sz="2000" b="1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 </a:t>
          </a:r>
          <a:r>
            <a:rPr lang="en-US" sz="2000" b="1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dalam</a:t>
          </a:r>
          <a:r>
            <a:rPr lang="en-US" sz="2000" b="1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menciptakan</a:t>
          </a:r>
          <a:r>
            <a:rPr lang="en-US" sz="2000" b="1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produk</a:t>
          </a:r>
          <a:r>
            <a:rPr lang="en-US" sz="2000" b="1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baru</a:t>
          </a:r>
          <a:endParaRPr lang="en-US" sz="2000" b="1" kern="1200" dirty="0"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 rot="10800000">
        <a:off x="1730705" y="21723"/>
        <a:ext cx="7032294" cy="2087031"/>
      </dsp:txXfrm>
    </dsp:sp>
    <dsp:sp modelId="{56CA02E4-5025-4816-A024-5936DD025AE5}">
      <dsp:nvSpPr>
        <dsp:cNvPr id="0" name=""/>
        <dsp:cNvSpPr/>
      </dsp:nvSpPr>
      <dsp:spPr>
        <a:xfrm>
          <a:off x="0" y="0"/>
          <a:ext cx="1994638" cy="208705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0D55F-2764-42C8-93DD-EE9E9FCD3759}">
      <dsp:nvSpPr>
        <dsp:cNvPr id="0" name=""/>
        <dsp:cNvSpPr/>
      </dsp:nvSpPr>
      <dsp:spPr>
        <a:xfrm rot="10800000">
          <a:off x="946715" y="2713568"/>
          <a:ext cx="7816284" cy="2087031"/>
        </a:xfrm>
        <a:prstGeom prst="homePlate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32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Adaptasi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produk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jasa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, ide, proses,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baik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yang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sudah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ada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di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dalam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organisasi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maupun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yang di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kembangkan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dari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luar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organisasi</a:t>
          </a:r>
          <a:endParaRPr lang="en-US" sz="2000" b="1" kern="1200" dirty="0" smtClean="0">
            <a:solidFill>
              <a:schemeClr val="bg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>
            <a:solidFill>
              <a:schemeClr val="bg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Proses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Mengadopsi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sesuatu</a:t>
          </a:r>
          <a:r>
            <a:rPr lang="en-US" sz="2000" b="1" kern="1200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 yang </a:t>
          </a:r>
          <a:r>
            <a:rPr lang="en-US" sz="2000" b="1" kern="1200" dirty="0" err="1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baru</a:t>
          </a:r>
          <a:endParaRPr lang="en-US" sz="2000" b="1" kern="1200" dirty="0">
            <a:solidFill>
              <a:schemeClr val="bg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 rot="10800000">
        <a:off x="1468473" y="2713568"/>
        <a:ext cx="7294526" cy="2087031"/>
      </dsp:txXfrm>
    </dsp:sp>
    <dsp:sp modelId="{FB9D6A83-04B9-4639-A65F-9E24266766CF}">
      <dsp:nvSpPr>
        <dsp:cNvPr id="0" name=""/>
        <dsp:cNvSpPr/>
      </dsp:nvSpPr>
      <dsp:spPr>
        <a:xfrm>
          <a:off x="0" y="2713568"/>
          <a:ext cx="2087031" cy="208703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5228B-A13B-400A-A7C6-BB250AD44360}">
      <dsp:nvSpPr>
        <dsp:cNvPr id="0" name=""/>
        <dsp:cNvSpPr/>
      </dsp:nvSpPr>
      <dsp:spPr>
        <a:xfrm rot="16200000">
          <a:off x="-1385052" y="1580777"/>
          <a:ext cx="5029199" cy="1867644"/>
        </a:xfrm>
        <a:prstGeom prst="flowChartManualOperati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Inovasi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Produk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: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Modifikasi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produk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yang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telah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ada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.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Berkaitan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dg Timing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dan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added value</a:t>
          </a:r>
          <a:endParaRPr lang="en-US" sz="1600" kern="1200" dirty="0"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 rot="5400000">
        <a:off x="195725" y="1005840"/>
        <a:ext cx="1867644" cy="3017519"/>
      </dsp:txXfrm>
    </dsp:sp>
    <dsp:sp modelId="{A631C701-705F-4123-ABF7-CBB0C32DDF75}">
      <dsp:nvSpPr>
        <dsp:cNvPr id="0" name=""/>
        <dsp:cNvSpPr/>
      </dsp:nvSpPr>
      <dsp:spPr>
        <a:xfrm rot="16200000">
          <a:off x="428280" y="1580777"/>
          <a:ext cx="5029199" cy="1867644"/>
        </a:xfrm>
        <a:prstGeom prst="flowChartManualOperati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Inovasi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proses:  metode2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baru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dlm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pengoperasian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,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dengan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mengembang</a:t>
          </a:r>
          <a:endParaRPr lang="en-US" sz="1600" kern="1200" dirty="0" smtClean="0">
            <a:latin typeface="Arial Black" panose="020B0A04020102020204" pitchFamily="34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kan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tekn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baru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atau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mengembang</a:t>
          </a:r>
          <a:endParaRPr lang="en-US" sz="1600" kern="1200" dirty="0" smtClean="0">
            <a:latin typeface="Arial Black" panose="020B0A04020102020204" pitchFamily="34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kan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tekn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yg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sdh</a:t>
          </a:r>
          <a:r>
            <a:rPr lang="en-US" sz="1600" kern="1200" dirty="0" smtClean="0">
              <a:latin typeface="Arial Black" panose="020B0A04020102020204" pitchFamily="34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Arial Black" panose="020B0A04020102020204" pitchFamily="34" charset="0"/>
              <a:cs typeface="Times New Roman" panose="02020603050405020304" pitchFamily="18" charset="0"/>
            </a:rPr>
            <a:t>ada</a:t>
          </a:r>
          <a:endParaRPr lang="en-US" sz="1600" kern="1200" dirty="0"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 rot="5400000">
        <a:off x="2009057" y="1005840"/>
        <a:ext cx="1867644" cy="3017519"/>
      </dsp:txXfrm>
    </dsp:sp>
    <dsp:sp modelId="{5AED0685-0881-4117-A07A-64CBAF29D57F}">
      <dsp:nvSpPr>
        <dsp:cNvPr id="0" name=""/>
        <dsp:cNvSpPr/>
      </dsp:nvSpPr>
      <dsp:spPr>
        <a:xfrm rot="16200000">
          <a:off x="2884017" y="1132758"/>
          <a:ext cx="5029199" cy="2763683"/>
        </a:xfrm>
        <a:prstGeom prst="flowChartManualOperati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err="1" smtClean="0"/>
            <a:t>Inovasi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sistem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manajerial</a:t>
          </a:r>
          <a:r>
            <a:rPr lang="en-US" sz="1800" b="1" i="0" kern="1200" dirty="0" smtClean="0"/>
            <a:t>: </a:t>
          </a:r>
          <a:r>
            <a:rPr lang="en-US" sz="1800" b="1" i="0" kern="1200" dirty="0" err="1" smtClean="0"/>
            <a:t>perbaikan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cara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pengelolaan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pekerjaan</a:t>
          </a:r>
          <a:r>
            <a:rPr lang="en-US" sz="1800" b="1" i="0" kern="1200" dirty="0" smtClean="0"/>
            <a:t>, </a:t>
          </a:r>
          <a:r>
            <a:rPr lang="en-US" sz="1800" b="1" i="0" kern="1200" dirty="0" err="1" smtClean="0"/>
            <a:t>a.l</a:t>
          </a:r>
          <a:r>
            <a:rPr lang="en-US" sz="1800" b="1" i="0" kern="1200" dirty="0" smtClean="0"/>
            <a:t>: </a:t>
          </a:r>
          <a:r>
            <a:rPr lang="en-US" sz="1800" b="1" i="0" kern="1200" dirty="0" err="1" smtClean="0"/>
            <a:t>membentuk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kesatuan</a:t>
          </a:r>
          <a:r>
            <a:rPr lang="en-US" sz="1800" b="1" i="0" kern="1200" dirty="0" smtClean="0"/>
            <a:t> data </a:t>
          </a:r>
          <a:r>
            <a:rPr lang="en-US" sz="1800" b="1" i="0" kern="1200" dirty="0" err="1" smtClean="0"/>
            <a:t>dari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sistem-sistem</a:t>
          </a:r>
          <a:r>
            <a:rPr lang="en-US" sz="1800" b="1" i="0" kern="1200" dirty="0" smtClean="0"/>
            <a:t> di </a:t>
          </a:r>
          <a:r>
            <a:rPr lang="en-US" sz="1800" b="1" i="0" kern="1200" dirty="0" err="1" smtClean="0"/>
            <a:t>bidang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kepegawaian</a:t>
          </a:r>
          <a:r>
            <a:rPr lang="en-US" sz="1800" b="1" i="0" kern="1200" dirty="0" smtClean="0"/>
            <a:t> yang </a:t>
          </a:r>
          <a:r>
            <a:rPr lang="en-US" sz="1800" b="1" i="0" kern="1200" dirty="0" err="1" smtClean="0"/>
            <a:t>telah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ada</a:t>
          </a:r>
          <a:r>
            <a:rPr lang="en-US" sz="1800" b="1" i="0" kern="1200" dirty="0" smtClean="0"/>
            <a:t>, </a:t>
          </a:r>
          <a:r>
            <a:rPr lang="en-US" sz="1800" b="1" i="0" kern="1200" dirty="0" err="1" smtClean="0"/>
            <a:t>membangun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satu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sistem</a:t>
          </a:r>
          <a:r>
            <a:rPr lang="en-US" sz="1800" b="1" i="0" kern="1200" dirty="0" smtClean="0"/>
            <a:t> yang </a:t>
          </a:r>
          <a:r>
            <a:rPr lang="en-US" sz="1800" b="1" i="0" kern="1200" dirty="0" err="1" smtClean="0"/>
            <a:t>dapat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mengintegrasikan</a:t>
          </a:r>
          <a:r>
            <a:rPr lang="en-US" sz="1800" b="1" i="0" kern="1200" dirty="0" smtClean="0"/>
            <a:t> </a:t>
          </a:r>
          <a:r>
            <a:rPr lang="en-US" sz="1800" b="1" i="0" kern="1200" dirty="0" err="1" smtClean="0"/>
            <a:t>aktifitas</a:t>
          </a:r>
          <a:endParaRPr lang="en-US" sz="1800" b="1" kern="1200" dirty="0"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 rot="5400000">
        <a:off x="4016775" y="1005840"/>
        <a:ext cx="2763683" cy="3017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Sistem Cerdas Berbasis Aktifitas dan Prerefensi Pengguna Dalam Gedung Untuk Penghematan Energi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F96D4-F1EE-4FD7-88B8-1AE6EBD763E9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AD277-EF42-49E1-95F3-473782CF3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1370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Sistem Cerdas Berbasis Aktifitas dan Prerefensi Pengguna Dalam Gedung Untuk Penghematan Energi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2904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0AAE8-68C0-401F-966D-4FB6C84AA625}" type="datetime1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516E-80F1-4139-8F66-DA405775EFEE}" type="datetime1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23AE-0563-42D8-8E2F-F2BAE56A78CA}" type="datetime1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E3B1A-0D41-4E21-A2EF-32D0EFD7F02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70310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829B-1A9F-42E4-A142-46CA6EFF7EA3}" type="datetime1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807F3-9DF9-489A-981B-73F6FF8B70FF}" type="datetime1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E774-DEB8-415D-9F42-B0533D98BF17}" type="datetime1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5B1-1ACB-4C91-9E0C-C28238B5D44D}" type="datetime1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286-5D11-4BBD-8B94-2CCC5C8EE16D}" type="datetime1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5964-336F-4B2E-9120-3831DD6726EF}" type="datetime1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6D3D-F0A7-4C65-8172-0C39255BE841}" type="datetime1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AC12-4A64-47FE-BC23-5204C2911FB7}" type="datetime1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8C9A0-602D-4032-8530-9D2D0AF2D258}" type="datetime1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E55E8-F8E4-4D77-BFDC-EB91F184E0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432" y="34518"/>
            <a:ext cx="8229600" cy="579761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Latar</a:t>
            </a: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Belakang</a:t>
            </a:r>
            <a:r>
              <a:rPr lang="id-ID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Kebutuhan</a:t>
            </a:r>
            <a:r>
              <a:rPr lang="en-US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Inovasi</a:t>
            </a:r>
            <a:endParaRPr lang="en-US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50227"/>
            <a:ext cx="2133600" cy="365125"/>
          </a:xfrm>
        </p:spPr>
        <p:txBody>
          <a:bodyPr/>
          <a:lstStyle/>
          <a:p>
            <a:fld id="{EDEE55E8-F8E4-4D77-BFDC-EB91F184E052}" type="slidenum">
              <a:rPr lang="en-US" smtClean="0"/>
              <a:t>1</a:t>
            </a:fld>
            <a:endParaRPr lang="en-US" dirty="0"/>
          </a:p>
        </p:txBody>
      </p:sp>
      <p:pic>
        <p:nvPicPr>
          <p:cNvPr id="9" name="Picture 8" descr="A picture containing hand, black, sitting, phone&#10;&#10;Description automatically generated">
            <a:extLst>
              <a:ext uri="{FF2B5EF4-FFF2-40B4-BE49-F238E27FC236}">
                <a16:creationId xmlns:a16="http://schemas.microsoft.com/office/drawing/2014/main" xmlns="" id="{AC030A7E-D631-4544-8EE3-0533FFAAB4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9" y="3552364"/>
            <a:ext cx="1421164" cy="822459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xmlns="" id="{B0F4BD42-7852-40A0-8CE6-F44A502765D3}"/>
              </a:ext>
            </a:extLst>
          </p:cNvPr>
          <p:cNvSpPr/>
          <p:nvPr/>
        </p:nvSpPr>
        <p:spPr>
          <a:xfrm rot="1055406">
            <a:off x="2787176" y="1545451"/>
            <a:ext cx="976694" cy="173829"/>
          </a:xfrm>
          <a:prstGeom prst="rightArrow">
            <a:avLst/>
          </a:prstGeom>
          <a:solidFill>
            <a:srgbClr val="0D166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xmlns="" id="{D2F5FE02-0E5E-4AFD-9540-79235E276A5F}"/>
              </a:ext>
            </a:extLst>
          </p:cNvPr>
          <p:cNvSpPr/>
          <p:nvPr/>
        </p:nvSpPr>
        <p:spPr>
          <a:xfrm rot="20805940">
            <a:off x="2465339" y="3145063"/>
            <a:ext cx="1191173" cy="149573"/>
          </a:xfrm>
          <a:prstGeom prst="rightArrow">
            <a:avLst/>
          </a:prstGeom>
          <a:solidFill>
            <a:srgbClr val="0D166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xmlns="" id="{E7FF8AA6-88C1-43B3-BCBF-D2F86E41D8FB}"/>
              </a:ext>
            </a:extLst>
          </p:cNvPr>
          <p:cNvSpPr/>
          <p:nvPr/>
        </p:nvSpPr>
        <p:spPr>
          <a:xfrm rot="18832063">
            <a:off x="2894565" y="4229951"/>
            <a:ext cx="1343965" cy="150190"/>
          </a:xfrm>
          <a:prstGeom prst="rightArrow">
            <a:avLst/>
          </a:prstGeom>
          <a:solidFill>
            <a:srgbClr val="0D166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xmlns="" id="{5CCF928F-86D2-441D-8FD4-89A803956C78}"/>
              </a:ext>
            </a:extLst>
          </p:cNvPr>
          <p:cNvSpPr/>
          <p:nvPr/>
        </p:nvSpPr>
        <p:spPr>
          <a:xfrm rot="16200000">
            <a:off x="4775328" y="4420429"/>
            <a:ext cx="791765" cy="111801"/>
          </a:xfrm>
          <a:prstGeom prst="rightArrow">
            <a:avLst/>
          </a:prstGeom>
          <a:solidFill>
            <a:srgbClr val="0D166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xmlns="" id="{D5B449BD-A0ED-4394-A890-D464AF47C3AB}"/>
              </a:ext>
            </a:extLst>
          </p:cNvPr>
          <p:cNvSpPr/>
          <p:nvPr/>
        </p:nvSpPr>
        <p:spPr>
          <a:xfrm>
            <a:off x="6170694" y="2679062"/>
            <a:ext cx="765012" cy="152982"/>
          </a:xfrm>
          <a:prstGeom prst="rightArrow">
            <a:avLst/>
          </a:prstGeom>
          <a:solidFill>
            <a:srgbClr val="0D166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25" y="1266710"/>
            <a:ext cx="173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Perkembangan teknologi</a:t>
            </a:r>
            <a:endParaRPr lang="en-US" sz="1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439" y="2768165"/>
            <a:ext cx="13020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Perubahan kebutuhan konsumen</a:t>
            </a:r>
            <a:endParaRPr lang="en-US" sz="1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6520" y="4872212"/>
            <a:ext cx="1487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Peningkatan persaingan bisnis</a:t>
            </a:r>
            <a:endParaRPr lang="en-US" sz="1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91864" y="5398976"/>
            <a:ext cx="148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Peraturan pemerintah</a:t>
            </a:r>
            <a:endParaRPr lang="en-US" sz="1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9BEBE1F-B4B9-4E27-ADEF-35FA52516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96" t="19117" r="7454" b="9742"/>
          <a:stretch/>
        </p:blipFill>
        <p:spPr>
          <a:xfrm>
            <a:off x="1243343" y="2762820"/>
            <a:ext cx="1426330" cy="794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723" y="4921142"/>
            <a:ext cx="1492974" cy="780528"/>
          </a:xfrm>
          <a:prstGeom prst="rect">
            <a:avLst/>
          </a:prstGeom>
        </p:spPr>
      </p:pic>
      <p:sp>
        <p:nvSpPr>
          <p:cNvPr id="6" name="AutoShape 2" descr="Majalah ICT – Industri Harus Waspadai Ancaman Keamanan ..."/>
          <p:cNvSpPr>
            <a:spLocks noChangeAspect="1" noChangeArrowheads="1"/>
          </p:cNvSpPr>
          <p:nvPr/>
        </p:nvSpPr>
        <p:spPr bwMode="auto">
          <a:xfrm>
            <a:off x="155575" y="-814388"/>
            <a:ext cx="256222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" name="Picture 38"/>
          <p:cNvPicPr/>
          <p:nvPr/>
        </p:nvPicPr>
        <p:blipFill rotWithShape="1">
          <a:blip r:embed="rId5"/>
          <a:srcRect l="25801" t="27366" r="50481" b="52110"/>
          <a:stretch/>
        </p:blipFill>
        <p:spPr bwMode="auto">
          <a:xfrm>
            <a:off x="1596289" y="1749304"/>
            <a:ext cx="1318362" cy="761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/>
          <p:cNvPicPr/>
          <p:nvPr/>
        </p:nvPicPr>
        <p:blipFill rotWithShape="1">
          <a:blip r:embed="rId6"/>
          <a:srcRect l="13942" t="41049" r="75160" b="42988"/>
          <a:stretch/>
        </p:blipFill>
        <p:spPr bwMode="auto">
          <a:xfrm>
            <a:off x="1565782" y="942114"/>
            <a:ext cx="1299010" cy="850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/>
          <p:cNvPicPr/>
          <p:nvPr/>
        </p:nvPicPr>
        <p:blipFill rotWithShape="1">
          <a:blip r:embed="rId7"/>
          <a:srcRect t="55588" r="74039" b="17046"/>
          <a:stretch/>
        </p:blipFill>
        <p:spPr bwMode="auto">
          <a:xfrm>
            <a:off x="2306465" y="4841547"/>
            <a:ext cx="1855263" cy="1081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/>
          <p:cNvPicPr/>
          <p:nvPr/>
        </p:nvPicPr>
        <p:blipFill rotWithShape="1">
          <a:blip r:embed="rId8"/>
          <a:srcRect l="54007" t="22393" r="6410" b="48404"/>
          <a:stretch/>
        </p:blipFill>
        <p:spPr bwMode="auto">
          <a:xfrm>
            <a:off x="3797421" y="1707995"/>
            <a:ext cx="2600142" cy="1775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Picture 54"/>
          <p:cNvPicPr/>
          <p:nvPr/>
        </p:nvPicPr>
        <p:blipFill rotWithShape="1">
          <a:blip r:embed="rId9"/>
          <a:srcRect l="56250" t="23090" r="15385" b="39567"/>
          <a:stretch/>
        </p:blipFill>
        <p:spPr bwMode="auto">
          <a:xfrm>
            <a:off x="5462947" y="4157419"/>
            <a:ext cx="1236402" cy="1063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62500" t="12945" r="13334" b="51482"/>
          <a:stretch/>
        </p:blipFill>
        <p:spPr>
          <a:xfrm>
            <a:off x="6983023" y="1871136"/>
            <a:ext cx="2075538" cy="17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3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755"/>
            <a:ext cx="8229600" cy="411161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Latar</a:t>
            </a:r>
            <a:r>
              <a:rPr lang="en-US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Belakang</a:t>
            </a:r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kebutuhan</a:t>
            </a:r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Inovasi</a:t>
            </a:r>
            <a:r>
              <a:rPr lang="id-ID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id-ID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(2)</a:t>
            </a:r>
            <a:endParaRPr lang="en-US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50227"/>
            <a:ext cx="2133600" cy="365125"/>
          </a:xfrm>
        </p:spPr>
        <p:txBody>
          <a:bodyPr/>
          <a:lstStyle/>
          <a:p>
            <a:fld id="{EDEE55E8-F8E4-4D77-BFDC-EB91F184E052}" type="slidenum">
              <a:rPr lang="en-US" smtClean="0"/>
              <a:t>2</a:t>
            </a:fld>
            <a:endParaRPr lang="en-US" dirty="0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xmlns="" id="{B0F4BD42-7852-40A0-8CE6-F44A502765D3}"/>
              </a:ext>
            </a:extLst>
          </p:cNvPr>
          <p:cNvSpPr/>
          <p:nvPr/>
        </p:nvSpPr>
        <p:spPr>
          <a:xfrm rot="1055406">
            <a:off x="2814769" y="2020517"/>
            <a:ext cx="855303" cy="158782"/>
          </a:xfrm>
          <a:prstGeom prst="rightArrow">
            <a:avLst/>
          </a:prstGeom>
          <a:solidFill>
            <a:srgbClr val="0D166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xmlns="" id="{D2F5FE02-0E5E-4AFD-9540-79235E276A5F}"/>
              </a:ext>
            </a:extLst>
          </p:cNvPr>
          <p:cNvSpPr/>
          <p:nvPr/>
        </p:nvSpPr>
        <p:spPr>
          <a:xfrm rot="20805940" flipV="1">
            <a:off x="2720419" y="3176557"/>
            <a:ext cx="1083502" cy="148578"/>
          </a:xfrm>
          <a:prstGeom prst="rightArrow">
            <a:avLst/>
          </a:prstGeom>
          <a:solidFill>
            <a:srgbClr val="0D166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xmlns="" id="{E7FF8AA6-88C1-43B3-BCBF-D2F86E41D8FB}"/>
              </a:ext>
            </a:extLst>
          </p:cNvPr>
          <p:cNvSpPr/>
          <p:nvPr/>
        </p:nvSpPr>
        <p:spPr>
          <a:xfrm rot="16875288">
            <a:off x="3293667" y="4114429"/>
            <a:ext cx="1374730" cy="154602"/>
          </a:xfrm>
          <a:prstGeom prst="rightArrow">
            <a:avLst/>
          </a:prstGeom>
          <a:solidFill>
            <a:srgbClr val="0D166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xmlns="" id="{5CCF928F-86D2-441D-8FD4-89A803956C78}"/>
              </a:ext>
            </a:extLst>
          </p:cNvPr>
          <p:cNvSpPr/>
          <p:nvPr/>
        </p:nvSpPr>
        <p:spPr>
          <a:xfrm rot="15224469" flipV="1">
            <a:off x="5055572" y="4175489"/>
            <a:ext cx="944283" cy="144158"/>
          </a:xfrm>
          <a:prstGeom prst="rightArrow">
            <a:avLst/>
          </a:prstGeom>
          <a:solidFill>
            <a:srgbClr val="0D166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xmlns="" id="{D5B449BD-A0ED-4394-A890-D464AF47C3AB}"/>
              </a:ext>
            </a:extLst>
          </p:cNvPr>
          <p:cNvSpPr/>
          <p:nvPr/>
        </p:nvSpPr>
        <p:spPr>
          <a:xfrm>
            <a:off x="6264117" y="2447993"/>
            <a:ext cx="765012" cy="152982"/>
          </a:xfrm>
          <a:prstGeom prst="rightArrow">
            <a:avLst/>
          </a:prstGeom>
          <a:solidFill>
            <a:srgbClr val="0D166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27850" y="5273521"/>
            <a:ext cx="1487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Perubahan</a:t>
            </a:r>
            <a:r>
              <a:rPr lang="id-ID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kebutuhan stakeholder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56657" y="5140247"/>
            <a:ext cx="148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Peraturan pemerintah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Majalah ICT – Industri Harus Waspadai Ancaman Keamanan ..."/>
          <p:cNvSpPr>
            <a:spLocks noChangeAspect="1" noChangeArrowheads="1"/>
          </p:cNvSpPr>
          <p:nvPr/>
        </p:nvSpPr>
        <p:spPr bwMode="auto">
          <a:xfrm>
            <a:off x="0" y="-819546"/>
            <a:ext cx="256222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60897" t="22805" r="10417" b="31301"/>
          <a:stretch/>
        </p:blipFill>
        <p:spPr bwMode="auto">
          <a:xfrm>
            <a:off x="1348772" y="901149"/>
            <a:ext cx="1509842" cy="1314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3"/>
          <a:srcRect l="54968" t="27081" r="6731" b="33010"/>
          <a:stretch/>
        </p:blipFill>
        <p:spPr bwMode="auto">
          <a:xfrm>
            <a:off x="1382389" y="3470851"/>
            <a:ext cx="1892348" cy="1184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4"/>
          <a:srcRect l="53204" t="17674" r="2084" b="43273"/>
          <a:stretch/>
        </p:blipFill>
        <p:spPr bwMode="auto">
          <a:xfrm>
            <a:off x="5117587" y="4797836"/>
            <a:ext cx="1420814" cy="890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5"/>
          <a:srcRect l="52725" t="11687" r="2243" b="42702"/>
          <a:stretch/>
        </p:blipFill>
        <p:spPr bwMode="auto">
          <a:xfrm>
            <a:off x="6462964" y="3924241"/>
            <a:ext cx="1655673" cy="1191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0013" y="1123746"/>
            <a:ext cx="12278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Perubahan cara berinteraksi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3447188"/>
            <a:ext cx="1408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Perubahan cara pengelolaan pembelajaran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/>
          <p:nvPr/>
        </p:nvPicPr>
        <p:blipFill rotWithShape="1">
          <a:blip r:embed="rId6"/>
          <a:srcRect l="55610" t="12258" r="3685" b="44698"/>
          <a:stretch/>
        </p:blipFill>
        <p:spPr bwMode="auto">
          <a:xfrm>
            <a:off x="608359" y="2183619"/>
            <a:ext cx="1600911" cy="990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/>
          <p:cNvPicPr/>
          <p:nvPr/>
        </p:nvPicPr>
        <p:blipFill rotWithShape="1">
          <a:blip r:embed="rId7"/>
          <a:srcRect l="38301" t="31927" r="37800" b="52957"/>
          <a:stretch/>
        </p:blipFill>
        <p:spPr bwMode="auto">
          <a:xfrm>
            <a:off x="3845229" y="1632180"/>
            <a:ext cx="2418888" cy="1900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/>
          <p:cNvPicPr/>
          <p:nvPr/>
        </p:nvPicPr>
        <p:blipFill rotWithShape="1">
          <a:blip r:embed="rId8"/>
          <a:srcRect l="54807" t="13968" r="5449" b="56385"/>
          <a:stretch/>
        </p:blipFill>
        <p:spPr bwMode="auto">
          <a:xfrm>
            <a:off x="2651431" y="4951762"/>
            <a:ext cx="2209800" cy="1037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/>
          <p:cNvPicPr/>
          <p:nvPr/>
        </p:nvPicPr>
        <p:blipFill rotWithShape="1">
          <a:blip r:embed="rId9"/>
          <a:srcRect l="59616" t="16534" r="6250" b="40422"/>
          <a:stretch/>
        </p:blipFill>
        <p:spPr bwMode="auto">
          <a:xfrm>
            <a:off x="7061543" y="2057400"/>
            <a:ext cx="1853858" cy="1349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345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4763" y="92333"/>
            <a:ext cx="500126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Tindak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Lanjut</a:t>
            </a:r>
            <a:endParaRPr sz="3200" dirty="0"/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xfrm>
            <a:off x="152400" y="2971800"/>
            <a:ext cx="3187212" cy="19902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 dirty="0"/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 dirty="0"/>
          </a:p>
          <a:p>
            <a:pPr marL="0" marR="363855" indent="0" algn="just">
              <a:lnSpc>
                <a:spcPct val="100000"/>
              </a:lnSpc>
              <a:buNone/>
            </a:pPr>
            <a:r>
              <a:rPr lang="id-ID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d-ID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eningkatan </a:t>
            </a:r>
            <a:r>
              <a:rPr lang="id-ID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kebutuhan </a:t>
            </a:r>
            <a:r>
              <a:rPr lang="id-ID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terhadap </a:t>
            </a:r>
            <a:r>
              <a:rPr lang="id-ID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pengelolaan </a:t>
            </a:r>
            <a:r>
              <a:rPr lang="id-ID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resouces </a:t>
            </a:r>
            <a:r>
              <a:rPr lang="id-ID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pada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endParaRPr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5"/>
          <p:cNvSpPr txBox="1">
            <a:spLocks noGrp="1"/>
          </p:cNvSpPr>
          <p:nvPr>
            <p:ph sz="half" idx="2"/>
          </p:nvPr>
        </p:nvSpPr>
        <p:spPr>
          <a:xfrm>
            <a:off x="838200" y="1219200"/>
            <a:ext cx="259080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d-ID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Keberlangsungan proses </a:t>
            </a:r>
            <a:r>
              <a:rPr lang="id-ID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adaptasi </a:t>
            </a:r>
            <a:r>
              <a:rPr lang="id-ID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 didukung dengan infrastruktur </a:t>
            </a:r>
            <a:r>
              <a:rPr lang="id-ID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"/>
              </a:spcBef>
              <a:buNone/>
            </a:pPr>
            <a:r>
              <a:rPr lang="id-ID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</a:t>
            </a:r>
            <a:r>
              <a:rPr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memadai</a:t>
            </a:r>
            <a:endParaRPr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5833" t="12945" r="5001" b="45553"/>
          <a:stretch/>
        </p:blipFill>
        <p:spPr>
          <a:xfrm>
            <a:off x="3657600" y="3505200"/>
            <a:ext cx="4495800" cy="2678350"/>
          </a:xfrm>
          <a:prstGeom prst="rect">
            <a:avLst/>
          </a:prstGeom>
        </p:spPr>
      </p:pic>
      <p:sp>
        <p:nvSpPr>
          <p:cNvPr id="9" name="object 5"/>
          <p:cNvSpPr txBox="1">
            <a:spLocks noGrp="1"/>
          </p:cNvSpPr>
          <p:nvPr>
            <p:ph sz="half" idx="2"/>
          </p:nvPr>
        </p:nvSpPr>
        <p:spPr>
          <a:xfrm>
            <a:off x="4800600" y="1676400"/>
            <a:ext cx="3187212" cy="1848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 dirty="0"/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 dirty="0"/>
          </a:p>
          <a:p>
            <a:pPr marL="0" marR="363855" indent="0" algn="just">
              <a:lnSpc>
                <a:spcPct val="100000"/>
              </a:lnSpc>
              <a:buNone/>
            </a:pP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Kebutuhan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penyesuaian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kompetensi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SDM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memenuhi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tuntutan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perubahan</a:t>
            </a:r>
            <a:endParaRPr lang="en-US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363855" indent="0" algn="just">
              <a:lnSpc>
                <a:spcPct val="100000"/>
              </a:lnSpc>
              <a:buNone/>
            </a:pPr>
            <a:endParaRPr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7772400" cy="73342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Adaptasi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???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7E3B1A-0D41-4E21-A2EF-32D0EFD7F020}" type="slidenum">
              <a:rPr lang="en-AU" altLang="en-US" smtClean="0"/>
              <a:pPr>
                <a:defRPr/>
              </a:pPr>
              <a:t>4</a:t>
            </a:fld>
            <a:endParaRPr lang="en-AU" alt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40513884"/>
              </p:ext>
            </p:extLst>
          </p:nvPr>
        </p:nvGraphicFramePr>
        <p:xfrm>
          <a:off x="228600" y="1447800"/>
          <a:ext cx="8763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28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7599"/>
            <a:ext cx="618448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>
              <a:spcBef>
                <a:spcPts val="285"/>
              </a:spcBef>
            </a:pPr>
            <a:r>
              <a:rPr lang="en-US" sz="2000" b="1" spc="-5" dirty="0" err="1">
                <a:latin typeface="Arial" panose="020B0604020202020204" pitchFamily="34" charset="0"/>
                <a:cs typeface="Arial" panose="020B0604020202020204" pitchFamily="34" charset="0"/>
              </a:rPr>
              <a:t>Identifikasi</a:t>
            </a:r>
            <a:r>
              <a:rPr lang="en-US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Kebutuhan</a:t>
            </a:r>
            <a:r>
              <a:rPr lang="id-ID" sz="20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dan Ruang Lingkup</a:t>
            </a:r>
            <a:r>
              <a:rPr lang="en-US" sz="20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5" dirty="0" err="1">
                <a:latin typeface="Arial" panose="020B0604020202020204" pitchFamily="34" charset="0"/>
                <a:cs typeface="Arial" panose="020B0604020202020204" pitchFamily="34" charset="0"/>
              </a:rPr>
              <a:t>Fleksibilitas</a:t>
            </a:r>
            <a:r>
              <a:rPr lang="en-US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d-ID" sz="20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Pengelolaan </a:t>
            </a:r>
            <a:r>
              <a:rPr lang="en-US" sz="20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id-ID" sz="20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271" y="2510851"/>
            <a:ext cx="302069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id-ID" sz="1600" b="1" dirty="0">
                <a:latin typeface="Arial" panose="020B0604020202020204" pitchFamily="34" charset="0"/>
                <a:cs typeface="Arial" panose="020B0604020202020204" pitchFamily="34" charset="0"/>
              </a:rPr>
              <a:t>Marlon Dumas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[10]</a:t>
            </a:r>
            <a:r>
              <a:rPr lang="id-ID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600" b="1" dirty="0">
                <a:latin typeface="Arial" panose="020B0604020202020204" pitchFamily="34" charset="0"/>
                <a:cs typeface="Arial" panose="020B0604020202020204" pitchFamily="34" charset="0"/>
              </a:rPr>
              <a:t>menyatakan bahwa fleksibilitas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berkaitan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pengelolaan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36602" y="2374053"/>
            <a:ext cx="298450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804" marR="66675" indent="1270" algn="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Barney [52],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menyatakan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terdiri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manusia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fisik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infrastruktur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physic/infrastructure</a:t>
            </a:r>
            <a:r>
              <a:rPr lang="en-US" sz="2000" b="1" dirty="0"/>
              <a:t>)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7666" y="1776476"/>
            <a:ext cx="1243965" cy="6083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lnSpc>
                <a:spcPts val="1450"/>
              </a:lnSpc>
              <a:spcBef>
                <a:spcPts val="34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Pengga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baran  startup dalam  ekosistem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63028" y="1380172"/>
            <a:ext cx="1961229" cy="861694"/>
            <a:chOff x="2433764" y="1667192"/>
            <a:chExt cx="1640205" cy="861694"/>
          </a:xfrm>
        </p:grpSpPr>
        <p:sp>
          <p:nvSpPr>
            <p:cNvPr id="14" name="object 14"/>
            <p:cNvSpPr/>
            <p:nvPr/>
          </p:nvSpPr>
          <p:spPr>
            <a:xfrm>
              <a:off x="2446781" y="1680209"/>
              <a:ext cx="1614170" cy="835660"/>
            </a:xfrm>
            <a:custGeom>
              <a:avLst/>
              <a:gdLst/>
              <a:ahLst/>
              <a:cxnLst/>
              <a:rect l="l" t="t" r="r" b="b"/>
              <a:pathLst>
                <a:path w="1614170" h="835660">
                  <a:moveTo>
                    <a:pt x="1474723" y="0"/>
                  </a:moveTo>
                  <a:lnTo>
                    <a:pt x="139192" y="0"/>
                  </a:lnTo>
                  <a:lnTo>
                    <a:pt x="95211" y="7099"/>
                  </a:lnTo>
                  <a:lnTo>
                    <a:pt x="57003" y="26867"/>
                  </a:lnTo>
                  <a:lnTo>
                    <a:pt x="26867" y="57003"/>
                  </a:lnTo>
                  <a:lnTo>
                    <a:pt x="7099" y="95211"/>
                  </a:lnTo>
                  <a:lnTo>
                    <a:pt x="0" y="139191"/>
                  </a:lnTo>
                  <a:lnTo>
                    <a:pt x="0" y="695960"/>
                  </a:lnTo>
                  <a:lnTo>
                    <a:pt x="7099" y="739940"/>
                  </a:lnTo>
                  <a:lnTo>
                    <a:pt x="26867" y="778148"/>
                  </a:lnTo>
                  <a:lnTo>
                    <a:pt x="57003" y="808284"/>
                  </a:lnTo>
                  <a:lnTo>
                    <a:pt x="95211" y="828052"/>
                  </a:lnTo>
                  <a:lnTo>
                    <a:pt x="139192" y="835151"/>
                  </a:lnTo>
                  <a:lnTo>
                    <a:pt x="1474723" y="835151"/>
                  </a:lnTo>
                  <a:lnTo>
                    <a:pt x="1518704" y="828052"/>
                  </a:lnTo>
                  <a:lnTo>
                    <a:pt x="1556912" y="808284"/>
                  </a:lnTo>
                  <a:lnTo>
                    <a:pt x="1587048" y="778148"/>
                  </a:lnTo>
                  <a:lnTo>
                    <a:pt x="1606816" y="739940"/>
                  </a:lnTo>
                  <a:lnTo>
                    <a:pt x="1613916" y="695960"/>
                  </a:lnTo>
                  <a:lnTo>
                    <a:pt x="1613916" y="139191"/>
                  </a:lnTo>
                  <a:lnTo>
                    <a:pt x="1606816" y="95211"/>
                  </a:lnTo>
                  <a:lnTo>
                    <a:pt x="1587048" y="57003"/>
                  </a:lnTo>
                  <a:lnTo>
                    <a:pt x="1556912" y="26867"/>
                  </a:lnTo>
                  <a:lnTo>
                    <a:pt x="1518704" y="7099"/>
                  </a:lnTo>
                  <a:lnTo>
                    <a:pt x="1474723" y="0"/>
                  </a:lnTo>
                  <a:close/>
                </a:path>
              </a:pathLst>
            </a:custGeom>
            <a:solidFill>
              <a:srgbClr val="2C2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46781" y="1680209"/>
              <a:ext cx="1614170" cy="835660"/>
            </a:xfrm>
            <a:custGeom>
              <a:avLst/>
              <a:gdLst/>
              <a:ahLst/>
              <a:cxnLst/>
              <a:rect l="l" t="t" r="r" b="b"/>
              <a:pathLst>
                <a:path w="1614170" h="835660">
                  <a:moveTo>
                    <a:pt x="0" y="139191"/>
                  </a:moveTo>
                  <a:lnTo>
                    <a:pt x="7099" y="95211"/>
                  </a:lnTo>
                  <a:lnTo>
                    <a:pt x="26867" y="57003"/>
                  </a:lnTo>
                  <a:lnTo>
                    <a:pt x="57003" y="26867"/>
                  </a:lnTo>
                  <a:lnTo>
                    <a:pt x="95211" y="7099"/>
                  </a:lnTo>
                  <a:lnTo>
                    <a:pt x="139192" y="0"/>
                  </a:lnTo>
                  <a:lnTo>
                    <a:pt x="1474723" y="0"/>
                  </a:lnTo>
                  <a:lnTo>
                    <a:pt x="1518704" y="7099"/>
                  </a:lnTo>
                  <a:lnTo>
                    <a:pt x="1556912" y="26867"/>
                  </a:lnTo>
                  <a:lnTo>
                    <a:pt x="1587048" y="57003"/>
                  </a:lnTo>
                  <a:lnTo>
                    <a:pt x="1606816" y="95211"/>
                  </a:lnTo>
                  <a:lnTo>
                    <a:pt x="1613916" y="139191"/>
                  </a:lnTo>
                  <a:lnTo>
                    <a:pt x="1613916" y="695960"/>
                  </a:lnTo>
                  <a:lnTo>
                    <a:pt x="1606816" y="739940"/>
                  </a:lnTo>
                  <a:lnTo>
                    <a:pt x="1587048" y="778148"/>
                  </a:lnTo>
                  <a:lnTo>
                    <a:pt x="1556912" y="808284"/>
                  </a:lnTo>
                  <a:lnTo>
                    <a:pt x="1518704" y="828052"/>
                  </a:lnTo>
                  <a:lnTo>
                    <a:pt x="1474723" y="835151"/>
                  </a:lnTo>
                  <a:lnTo>
                    <a:pt x="139192" y="835151"/>
                  </a:lnTo>
                  <a:lnTo>
                    <a:pt x="95211" y="828052"/>
                  </a:lnTo>
                  <a:lnTo>
                    <a:pt x="57003" y="808284"/>
                  </a:lnTo>
                  <a:lnTo>
                    <a:pt x="26867" y="778148"/>
                  </a:lnTo>
                  <a:lnTo>
                    <a:pt x="7099" y="739940"/>
                  </a:lnTo>
                  <a:lnTo>
                    <a:pt x="0" y="695960"/>
                  </a:lnTo>
                  <a:lnTo>
                    <a:pt x="0" y="13919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654619" y="1551050"/>
            <a:ext cx="1038225" cy="6591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-1270" algn="ctr">
              <a:spcBef>
                <a:spcPts val="340"/>
              </a:spcBef>
            </a:pPr>
            <a:r>
              <a:rPr sz="2000" b="1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Marlon</a:t>
            </a:r>
            <a:endParaRPr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80217" y="1388533"/>
            <a:ext cx="1979674" cy="861694"/>
            <a:chOff x="4128452" y="1688528"/>
            <a:chExt cx="1640205" cy="861694"/>
          </a:xfrm>
        </p:grpSpPr>
        <p:sp>
          <p:nvSpPr>
            <p:cNvPr id="18" name="object 18"/>
            <p:cNvSpPr/>
            <p:nvPr/>
          </p:nvSpPr>
          <p:spPr>
            <a:xfrm>
              <a:off x="4141470" y="1701546"/>
              <a:ext cx="1614170" cy="835660"/>
            </a:xfrm>
            <a:custGeom>
              <a:avLst/>
              <a:gdLst/>
              <a:ahLst/>
              <a:cxnLst/>
              <a:rect l="l" t="t" r="r" b="b"/>
              <a:pathLst>
                <a:path w="1614170" h="835660">
                  <a:moveTo>
                    <a:pt x="1474724" y="0"/>
                  </a:moveTo>
                  <a:lnTo>
                    <a:pt x="139191" y="0"/>
                  </a:lnTo>
                  <a:lnTo>
                    <a:pt x="95211" y="7099"/>
                  </a:lnTo>
                  <a:lnTo>
                    <a:pt x="57003" y="26867"/>
                  </a:lnTo>
                  <a:lnTo>
                    <a:pt x="26867" y="57003"/>
                  </a:lnTo>
                  <a:lnTo>
                    <a:pt x="7099" y="95211"/>
                  </a:lnTo>
                  <a:lnTo>
                    <a:pt x="0" y="139191"/>
                  </a:lnTo>
                  <a:lnTo>
                    <a:pt x="0" y="695959"/>
                  </a:lnTo>
                  <a:lnTo>
                    <a:pt x="7099" y="739940"/>
                  </a:lnTo>
                  <a:lnTo>
                    <a:pt x="26867" y="778148"/>
                  </a:lnTo>
                  <a:lnTo>
                    <a:pt x="57003" y="808284"/>
                  </a:lnTo>
                  <a:lnTo>
                    <a:pt x="95211" y="828052"/>
                  </a:lnTo>
                  <a:lnTo>
                    <a:pt x="139191" y="835151"/>
                  </a:lnTo>
                  <a:lnTo>
                    <a:pt x="1474724" y="835151"/>
                  </a:lnTo>
                  <a:lnTo>
                    <a:pt x="1518704" y="828052"/>
                  </a:lnTo>
                  <a:lnTo>
                    <a:pt x="1556912" y="808284"/>
                  </a:lnTo>
                  <a:lnTo>
                    <a:pt x="1587048" y="778148"/>
                  </a:lnTo>
                  <a:lnTo>
                    <a:pt x="1606816" y="739940"/>
                  </a:lnTo>
                  <a:lnTo>
                    <a:pt x="1613915" y="695959"/>
                  </a:lnTo>
                  <a:lnTo>
                    <a:pt x="1613915" y="139191"/>
                  </a:lnTo>
                  <a:lnTo>
                    <a:pt x="1606816" y="95211"/>
                  </a:lnTo>
                  <a:lnTo>
                    <a:pt x="1587048" y="57003"/>
                  </a:lnTo>
                  <a:lnTo>
                    <a:pt x="1556912" y="26867"/>
                  </a:lnTo>
                  <a:lnTo>
                    <a:pt x="1518704" y="7099"/>
                  </a:lnTo>
                  <a:lnTo>
                    <a:pt x="1474724" y="0"/>
                  </a:lnTo>
                  <a:close/>
                </a:path>
              </a:pathLst>
            </a:custGeom>
            <a:solidFill>
              <a:srgbClr val="2C2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41470" y="1701546"/>
              <a:ext cx="1614170" cy="835660"/>
            </a:xfrm>
            <a:custGeom>
              <a:avLst/>
              <a:gdLst/>
              <a:ahLst/>
              <a:cxnLst/>
              <a:rect l="l" t="t" r="r" b="b"/>
              <a:pathLst>
                <a:path w="1614170" h="835660">
                  <a:moveTo>
                    <a:pt x="0" y="139191"/>
                  </a:moveTo>
                  <a:lnTo>
                    <a:pt x="7099" y="95211"/>
                  </a:lnTo>
                  <a:lnTo>
                    <a:pt x="26867" y="57003"/>
                  </a:lnTo>
                  <a:lnTo>
                    <a:pt x="57003" y="26867"/>
                  </a:lnTo>
                  <a:lnTo>
                    <a:pt x="95211" y="7099"/>
                  </a:lnTo>
                  <a:lnTo>
                    <a:pt x="139191" y="0"/>
                  </a:lnTo>
                  <a:lnTo>
                    <a:pt x="1474724" y="0"/>
                  </a:lnTo>
                  <a:lnTo>
                    <a:pt x="1518704" y="7099"/>
                  </a:lnTo>
                  <a:lnTo>
                    <a:pt x="1556912" y="26867"/>
                  </a:lnTo>
                  <a:lnTo>
                    <a:pt x="1587048" y="57003"/>
                  </a:lnTo>
                  <a:lnTo>
                    <a:pt x="1606816" y="95211"/>
                  </a:lnTo>
                  <a:lnTo>
                    <a:pt x="1613915" y="139191"/>
                  </a:lnTo>
                  <a:lnTo>
                    <a:pt x="1613915" y="695959"/>
                  </a:lnTo>
                  <a:lnTo>
                    <a:pt x="1606816" y="739940"/>
                  </a:lnTo>
                  <a:lnTo>
                    <a:pt x="1587048" y="778148"/>
                  </a:lnTo>
                  <a:lnTo>
                    <a:pt x="1556912" y="808284"/>
                  </a:lnTo>
                  <a:lnTo>
                    <a:pt x="1518704" y="828052"/>
                  </a:lnTo>
                  <a:lnTo>
                    <a:pt x="1474724" y="835151"/>
                  </a:lnTo>
                  <a:lnTo>
                    <a:pt x="139191" y="835151"/>
                  </a:lnTo>
                  <a:lnTo>
                    <a:pt x="95211" y="828052"/>
                  </a:lnTo>
                  <a:lnTo>
                    <a:pt x="57003" y="808284"/>
                  </a:lnTo>
                  <a:lnTo>
                    <a:pt x="26867" y="778148"/>
                  </a:lnTo>
                  <a:lnTo>
                    <a:pt x="7099" y="739940"/>
                  </a:lnTo>
                  <a:lnTo>
                    <a:pt x="0" y="695959"/>
                  </a:lnTo>
                  <a:lnTo>
                    <a:pt x="0" y="13919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10716" y="1639612"/>
            <a:ext cx="2033464" cy="59759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065" marR="5080" algn="ctr">
              <a:spcBef>
                <a:spcPts val="340"/>
              </a:spcBef>
            </a:pPr>
            <a:r>
              <a:rPr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Base Theory (RBT)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9376" y="1808643"/>
            <a:ext cx="890394" cy="620521"/>
          </a:xfrm>
          <a:custGeom>
            <a:avLst/>
            <a:gdLst/>
            <a:ahLst/>
            <a:cxnLst/>
            <a:rect l="l" t="t" r="r" b="b"/>
            <a:pathLst>
              <a:path w="553720" h="619760">
                <a:moveTo>
                  <a:pt x="26670" y="543051"/>
                </a:moveTo>
                <a:lnTo>
                  <a:pt x="0" y="543051"/>
                </a:lnTo>
                <a:lnTo>
                  <a:pt x="38100" y="619251"/>
                </a:lnTo>
                <a:lnTo>
                  <a:pt x="69850" y="555751"/>
                </a:lnTo>
                <a:lnTo>
                  <a:pt x="26670" y="555751"/>
                </a:lnTo>
                <a:lnTo>
                  <a:pt x="26670" y="543051"/>
                </a:lnTo>
                <a:close/>
              </a:path>
              <a:path w="553720" h="619760">
                <a:moveTo>
                  <a:pt x="530720" y="2412"/>
                </a:moveTo>
                <a:lnTo>
                  <a:pt x="31788" y="2412"/>
                </a:lnTo>
                <a:lnTo>
                  <a:pt x="26670" y="7492"/>
                </a:lnTo>
                <a:lnTo>
                  <a:pt x="26670" y="555751"/>
                </a:lnTo>
                <a:lnTo>
                  <a:pt x="49530" y="555751"/>
                </a:lnTo>
                <a:lnTo>
                  <a:pt x="49530" y="25273"/>
                </a:lnTo>
                <a:lnTo>
                  <a:pt x="38100" y="25273"/>
                </a:lnTo>
                <a:lnTo>
                  <a:pt x="49530" y="13842"/>
                </a:lnTo>
                <a:lnTo>
                  <a:pt x="530720" y="13842"/>
                </a:lnTo>
                <a:lnTo>
                  <a:pt x="530720" y="2412"/>
                </a:lnTo>
                <a:close/>
              </a:path>
              <a:path w="553720" h="619760">
                <a:moveTo>
                  <a:pt x="76200" y="543051"/>
                </a:moveTo>
                <a:lnTo>
                  <a:pt x="49530" y="543051"/>
                </a:lnTo>
                <a:lnTo>
                  <a:pt x="49530" y="555751"/>
                </a:lnTo>
                <a:lnTo>
                  <a:pt x="69850" y="555751"/>
                </a:lnTo>
                <a:lnTo>
                  <a:pt x="76200" y="543051"/>
                </a:lnTo>
                <a:close/>
              </a:path>
              <a:path w="553720" h="619760">
                <a:moveTo>
                  <a:pt x="49530" y="13842"/>
                </a:moveTo>
                <a:lnTo>
                  <a:pt x="38100" y="25273"/>
                </a:lnTo>
                <a:lnTo>
                  <a:pt x="49530" y="25273"/>
                </a:lnTo>
                <a:lnTo>
                  <a:pt x="49530" y="13842"/>
                </a:lnTo>
                <a:close/>
              </a:path>
              <a:path w="553720" h="619760">
                <a:moveTo>
                  <a:pt x="553580" y="2412"/>
                </a:moveTo>
                <a:lnTo>
                  <a:pt x="542150" y="2412"/>
                </a:lnTo>
                <a:lnTo>
                  <a:pt x="530720" y="13842"/>
                </a:lnTo>
                <a:lnTo>
                  <a:pt x="49530" y="13842"/>
                </a:lnTo>
                <a:lnTo>
                  <a:pt x="49530" y="25273"/>
                </a:lnTo>
                <a:lnTo>
                  <a:pt x="548474" y="25273"/>
                </a:lnTo>
                <a:lnTo>
                  <a:pt x="553580" y="20065"/>
                </a:lnTo>
                <a:lnTo>
                  <a:pt x="553580" y="2412"/>
                </a:lnTo>
                <a:close/>
              </a:path>
              <a:path w="553720" h="619760">
                <a:moveTo>
                  <a:pt x="553580" y="0"/>
                </a:moveTo>
                <a:lnTo>
                  <a:pt x="530720" y="0"/>
                </a:lnTo>
                <a:lnTo>
                  <a:pt x="530720" y="13842"/>
                </a:lnTo>
                <a:lnTo>
                  <a:pt x="542150" y="2412"/>
                </a:lnTo>
                <a:lnTo>
                  <a:pt x="553580" y="2412"/>
                </a:lnTo>
                <a:lnTo>
                  <a:pt x="5535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93" y="1447511"/>
            <a:ext cx="1631839" cy="207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bject 25"/>
          <p:cNvSpPr/>
          <p:nvPr/>
        </p:nvSpPr>
        <p:spPr>
          <a:xfrm flipH="1">
            <a:off x="7718204" y="1811019"/>
            <a:ext cx="640271" cy="620520"/>
          </a:xfrm>
          <a:custGeom>
            <a:avLst/>
            <a:gdLst/>
            <a:ahLst/>
            <a:cxnLst/>
            <a:rect l="l" t="t" r="r" b="b"/>
            <a:pathLst>
              <a:path w="553720" h="619760">
                <a:moveTo>
                  <a:pt x="26670" y="543051"/>
                </a:moveTo>
                <a:lnTo>
                  <a:pt x="0" y="543051"/>
                </a:lnTo>
                <a:lnTo>
                  <a:pt x="38100" y="619251"/>
                </a:lnTo>
                <a:lnTo>
                  <a:pt x="69850" y="555751"/>
                </a:lnTo>
                <a:lnTo>
                  <a:pt x="26670" y="555751"/>
                </a:lnTo>
                <a:lnTo>
                  <a:pt x="26670" y="543051"/>
                </a:lnTo>
                <a:close/>
              </a:path>
              <a:path w="553720" h="619760">
                <a:moveTo>
                  <a:pt x="530720" y="2412"/>
                </a:moveTo>
                <a:lnTo>
                  <a:pt x="31788" y="2412"/>
                </a:lnTo>
                <a:lnTo>
                  <a:pt x="26670" y="7492"/>
                </a:lnTo>
                <a:lnTo>
                  <a:pt x="26670" y="555751"/>
                </a:lnTo>
                <a:lnTo>
                  <a:pt x="49530" y="555751"/>
                </a:lnTo>
                <a:lnTo>
                  <a:pt x="49530" y="25273"/>
                </a:lnTo>
                <a:lnTo>
                  <a:pt x="38100" y="25273"/>
                </a:lnTo>
                <a:lnTo>
                  <a:pt x="49530" y="13842"/>
                </a:lnTo>
                <a:lnTo>
                  <a:pt x="530720" y="13842"/>
                </a:lnTo>
                <a:lnTo>
                  <a:pt x="530720" y="2412"/>
                </a:lnTo>
                <a:close/>
              </a:path>
              <a:path w="553720" h="619760">
                <a:moveTo>
                  <a:pt x="76200" y="543051"/>
                </a:moveTo>
                <a:lnTo>
                  <a:pt x="49530" y="543051"/>
                </a:lnTo>
                <a:lnTo>
                  <a:pt x="49530" y="555751"/>
                </a:lnTo>
                <a:lnTo>
                  <a:pt x="69850" y="555751"/>
                </a:lnTo>
                <a:lnTo>
                  <a:pt x="76200" y="543051"/>
                </a:lnTo>
                <a:close/>
              </a:path>
              <a:path w="553720" h="619760">
                <a:moveTo>
                  <a:pt x="49530" y="13842"/>
                </a:moveTo>
                <a:lnTo>
                  <a:pt x="38100" y="25273"/>
                </a:lnTo>
                <a:lnTo>
                  <a:pt x="49530" y="25273"/>
                </a:lnTo>
                <a:lnTo>
                  <a:pt x="49530" y="13842"/>
                </a:lnTo>
                <a:close/>
              </a:path>
              <a:path w="553720" h="619760">
                <a:moveTo>
                  <a:pt x="553580" y="2412"/>
                </a:moveTo>
                <a:lnTo>
                  <a:pt x="542150" y="2412"/>
                </a:lnTo>
                <a:lnTo>
                  <a:pt x="530720" y="13842"/>
                </a:lnTo>
                <a:lnTo>
                  <a:pt x="49530" y="13842"/>
                </a:lnTo>
                <a:lnTo>
                  <a:pt x="49530" y="25273"/>
                </a:lnTo>
                <a:lnTo>
                  <a:pt x="548474" y="25273"/>
                </a:lnTo>
                <a:lnTo>
                  <a:pt x="553580" y="20065"/>
                </a:lnTo>
                <a:lnTo>
                  <a:pt x="553580" y="2412"/>
                </a:lnTo>
                <a:close/>
              </a:path>
              <a:path w="553720" h="619760">
                <a:moveTo>
                  <a:pt x="553580" y="0"/>
                </a:moveTo>
                <a:lnTo>
                  <a:pt x="530720" y="0"/>
                </a:lnTo>
                <a:lnTo>
                  <a:pt x="530720" y="13842"/>
                </a:lnTo>
                <a:lnTo>
                  <a:pt x="542150" y="2412"/>
                </a:lnTo>
                <a:lnTo>
                  <a:pt x="553580" y="2412"/>
                </a:lnTo>
                <a:lnTo>
                  <a:pt x="5535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"/>
          <p:cNvSpPr txBox="1">
            <a:spLocks/>
          </p:cNvSpPr>
          <p:nvPr/>
        </p:nvSpPr>
        <p:spPr>
          <a:xfrm>
            <a:off x="2729194" y="962323"/>
            <a:ext cx="3493391" cy="3827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0" tIns="1333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id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Mendefinisikan Faktor</a:t>
            </a:r>
            <a:endParaRPr lang="id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00" t="20356" r="12500" b="29249"/>
          <a:stretch/>
        </p:blipFill>
        <p:spPr>
          <a:xfrm>
            <a:off x="304800" y="3901164"/>
            <a:ext cx="8716302" cy="23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3" y="34925"/>
            <a:ext cx="8228012" cy="852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en-US" sz="3200" dirty="0" err="1" smtClean="0"/>
              <a:t>Jenis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Inovasi</a:t>
            </a:r>
            <a:endParaRPr lang="en-US" altLang="en-US" sz="3200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539750" y="1528763"/>
            <a:ext cx="8228013" cy="4708525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altLang="en-US" smtClean="0"/>
              <a:t>Inovasi Produk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en-US" smtClean="0"/>
              <a:t>Inovasi Proses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en-US" smtClean="0"/>
              <a:t>Inovasi sistem manajerial</a:t>
            </a:r>
          </a:p>
        </p:txBody>
      </p:sp>
    </p:spTree>
    <p:extLst>
      <p:ext uri="{BB962C8B-B14F-4D97-AF65-F5344CB8AC3E}">
        <p14:creationId xmlns:p14="http://schemas.microsoft.com/office/powerpoint/2010/main" val="940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082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Jenis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Inovasi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2790477"/>
              </p:ext>
            </p:extLst>
          </p:nvPr>
        </p:nvGraphicFramePr>
        <p:xfrm>
          <a:off x="304800" y="762000"/>
          <a:ext cx="6781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l="24445" t="43014" r="45152" b="26063"/>
          <a:stretch/>
        </p:blipFill>
        <p:spPr>
          <a:xfrm>
            <a:off x="6986167" y="4038600"/>
            <a:ext cx="2157831" cy="23442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8854</TotalTime>
  <Words>246</Words>
  <Application>Microsoft Office PowerPoint</Application>
  <PresentationFormat>On-screen Show (4:3)</PresentationFormat>
  <Paragraphs>45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Latar Belakang Kebutuhan Inovasi</vt:lpstr>
      <vt:lpstr>Latar Belakang kebutuhan Inovasi (2)</vt:lpstr>
      <vt:lpstr>Tindak Lanjut</vt:lpstr>
      <vt:lpstr>Adaptasi ???</vt:lpstr>
      <vt:lpstr>Identifikasi  Kebutuhan dan Ruang Lingkup Fleksibilitas  Pengelolaan TI (1)</vt:lpstr>
      <vt:lpstr>Jenis Inovasi</vt:lpstr>
      <vt:lpstr>Jenis Inovasi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Wasilah</cp:lastModifiedBy>
  <cp:revision>674</cp:revision>
  <dcterms:created xsi:type="dcterms:W3CDTF">2015-01-09T03:42:00Z</dcterms:created>
  <dcterms:modified xsi:type="dcterms:W3CDTF">2022-12-02T23:28:26Z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1033-10.2.0.5838</vt:lpwstr>
  </property>
</Properties>
</file>