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20"/>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8EC20E35-A176-4012-BC5E-935CFFF8708E}" styleName="Gaya Medium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 styleId="{5C22544A-7EE6-4342-B048-85BDC9FD1C3A}" styleName="Gaya Medium 2 - Akse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980" autoAdjust="0"/>
    <p:restoredTop sz="94660"/>
  </p:normalViewPr>
  <p:slideViewPr>
    <p:cSldViewPr snapToGrid="0">
      <p:cViewPr varScale="1">
        <p:scale>
          <a:sx n="59" d="100"/>
          <a:sy n="59" d="100"/>
        </p:scale>
        <p:origin x="184" y="5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ampungan Hea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id-ID"/>
          </a:p>
        </p:txBody>
      </p:sp>
      <p:sp>
        <p:nvSpPr>
          <p:cNvPr id="3" name="Tampungan Tanggal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D841D19-8A91-4744-B952-26ADA230C25E}" type="datetimeFigureOut">
              <a:rPr lang="id-ID" smtClean="0"/>
              <a:t>19/09/2024</a:t>
            </a:fld>
            <a:endParaRPr lang="id-ID"/>
          </a:p>
        </p:txBody>
      </p:sp>
      <p:sp>
        <p:nvSpPr>
          <p:cNvPr id="4" name="Tampungan Gambar Slide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id-ID"/>
          </a:p>
        </p:txBody>
      </p:sp>
      <p:sp>
        <p:nvSpPr>
          <p:cNvPr id="5" name="Tampungan Catatan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id-ID"/>
              <a:t>Klik untuk edit gaya teks Master</a:t>
            </a:r>
          </a:p>
          <a:p>
            <a:pPr lvl="1"/>
            <a:r>
              <a:rPr lang="id-ID"/>
              <a:t>Tingkat kedua</a:t>
            </a:r>
          </a:p>
          <a:p>
            <a:pPr lvl="2"/>
            <a:r>
              <a:rPr lang="id-ID"/>
              <a:t>Tingkat ketiga</a:t>
            </a:r>
          </a:p>
          <a:p>
            <a:pPr lvl="3"/>
            <a:r>
              <a:rPr lang="id-ID"/>
              <a:t>Tingkat keempat</a:t>
            </a:r>
          </a:p>
          <a:p>
            <a:pPr lvl="4"/>
            <a:r>
              <a:rPr lang="id-ID"/>
              <a:t>Tingkat kelima</a:t>
            </a:r>
          </a:p>
        </p:txBody>
      </p:sp>
      <p:sp>
        <p:nvSpPr>
          <p:cNvPr id="6" name="Tampungan Kaki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id-ID"/>
          </a:p>
        </p:txBody>
      </p:sp>
      <p:sp>
        <p:nvSpPr>
          <p:cNvPr id="7" name="Tampungan Nomor Slid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DA92EC4-985E-4D11-BFFE-FB662E6FD2F5}" type="slidenum">
              <a:rPr lang="id-ID" smtClean="0"/>
              <a:t>‹#›</a:t>
            </a:fld>
            <a:endParaRPr lang="id-ID"/>
          </a:p>
        </p:txBody>
      </p:sp>
    </p:spTree>
    <p:extLst>
      <p:ext uri="{BB962C8B-B14F-4D97-AF65-F5344CB8AC3E}">
        <p14:creationId xmlns:p14="http://schemas.microsoft.com/office/powerpoint/2010/main" val="143796948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ampungan Gambar Slide 1"/>
          <p:cNvSpPr>
            <a:spLocks noGrp="1" noRot="1" noChangeAspect="1"/>
          </p:cNvSpPr>
          <p:nvPr>
            <p:ph type="sldImg"/>
          </p:nvPr>
        </p:nvSpPr>
        <p:spPr/>
      </p:sp>
      <p:sp>
        <p:nvSpPr>
          <p:cNvPr id="3" name="Tampungan Catatan 2"/>
          <p:cNvSpPr>
            <a:spLocks noGrp="1"/>
          </p:cNvSpPr>
          <p:nvPr>
            <p:ph type="body" idx="1"/>
          </p:nvPr>
        </p:nvSpPr>
        <p:spPr/>
        <p:txBody>
          <a:bodyPr/>
          <a:lstStyle/>
          <a:p>
            <a:endParaRPr lang="id-ID" dirty="0"/>
          </a:p>
        </p:txBody>
      </p:sp>
      <p:sp>
        <p:nvSpPr>
          <p:cNvPr id="4" name="Tampungan Nomor Slide 3"/>
          <p:cNvSpPr>
            <a:spLocks noGrp="1"/>
          </p:cNvSpPr>
          <p:nvPr>
            <p:ph type="sldNum" sz="quarter" idx="5"/>
          </p:nvPr>
        </p:nvSpPr>
        <p:spPr/>
        <p:txBody>
          <a:bodyPr/>
          <a:lstStyle/>
          <a:p>
            <a:fld id="{4DA92EC4-985E-4D11-BFFE-FB662E6FD2F5}" type="slidenum">
              <a:rPr lang="id-ID" smtClean="0"/>
              <a:t>13</a:t>
            </a:fld>
            <a:endParaRPr lang="id-ID"/>
          </a:p>
        </p:txBody>
      </p:sp>
    </p:spTree>
    <p:extLst>
      <p:ext uri="{BB962C8B-B14F-4D97-AF65-F5344CB8AC3E}">
        <p14:creationId xmlns:p14="http://schemas.microsoft.com/office/powerpoint/2010/main" val="276004801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ampungan Gambar Slide 1"/>
          <p:cNvSpPr>
            <a:spLocks noGrp="1" noRot="1" noChangeAspect="1"/>
          </p:cNvSpPr>
          <p:nvPr>
            <p:ph type="sldImg"/>
          </p:nvPr>
        </p:nvSpPr>
        <p:spPr/>
      </p:sp>
      <p:sp>
        <p:nvSpPr>
          <p:cNvPr id="3" name="Tampungan Catatan 2"/>
          <p:cNvSpPr>
            <a:spLocks noGrp="1"/>
          </p:cNvSpPr>
          <p:nvPr>
            <p:ph type="body" idx="1"/>
          </p:nvPr>
        </p:nvSpPr>
        <p:spPr/>
        <p:txBody>
          <a:bodyPr/>
          <a:lstStyle/>
          <a:p>
            <a:endParaRPr lang="id-ID" dirty="0"/>
          </a:p>
        </p:txBody>
      </p:sp>
      <p:sp>
        <p:nvSpPr>
          <p:cNvPr id="4" name="Tampungan Nomor Slide 3"/>
          <p:cNvSpPr>
            <a:spLocks noGrp="1"/>
          </p:cNvSpPr>
          <p:nvPr>
            <p:ph type="sldNum" sz="quarter" idx="5"/>
          </p:nvPr>
        </p:nvSpPr>
        <p:spPr/>
        <p:txBody>
          <a:bodyPr/>
          <a:lstStyle/>
          <a:p>
            <a:fld id="{4DA92EC4-985E-4D11-BFFE-FB662E6FD2F5}" type="slidenum">
              <a:rPr lang="id-ID" smtClean="0"/>
              <a:t>14</a:t>
            </a:fld>
            <a:endParaRPr lang="id-ID"/>
          </a:p>
        </p:txBody>
      </p:sp>
    </p:spTree>
    <p:extLst>
      <p:ext uri="{BB962C8B-B14F-4D97-AF65-F5344CB8AC3E}">
        <p14:creationId xmlns:p14="http://schemas.microsoft.com/office/powerpoint/2010/main" val="1865053245"/>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Slide Judul">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9" name="Rectangle 8"/>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ctrTitle"/>
          </p:nvPr>
        </p:nvSpPr>
        <p:spPr>
          <a:xfrm>
            <a:off x="1154955" y="2099733"/>
            <a:ext cx="8825658" cy="2677648"/>
          </a:xfrm>
        </p:spPr>
        <p:txBody>
          <a:bodyPr anchor="b"/>
          <a:lstStyle>
            <a:lvl1pPr>
              <a:defRPr sz="5400"/>
            </a:lvl1pPr>
          </a:lstStyle>
          <a:p>
            <a:r>
              <a:rPr lang="id-ID"/>
              <a:t>Klik untuk mengedit gaya judul Master</a:t>
            </a:r>
            <a:endParaRPr lang="en-US" dirty="0"/>
          </a:p>
        </p:txBody>
      </p:sp>
      <p:sp>
        <p:nvSpPr>
          <p:cNvPr id="3" name="Subtitle 2"/>
          <p:cNvSpPr>
            <a:spLocks noGrp="1"/>
          </p:cNvSpPr>
          <p:nvPr>
            <p:ph type="subTitle" idx="1"/>
          </p:nvPr>
        </p:nvSpPr>
        <p:spPr bwMode="gray">
          <a:xfrm>
            <a:off x="1154955" y="4777380"/>
            <a:ext cx="8825658" cy="861420"/>
          </a:xfrm>
        </p:spPr>
        <p:txBody>
          <a:bodyPr anchor="t"/>
          <a:lstStyle>
            <a:lvl1pPr marL="0" indent="0" algn="l">
              <a:buNone/>
              <a:defRPr cap="all">
                <a:solidFill>
                  <a:schemeClr val="accent1">
                    <a:lumMod val="60000"/>
                    <a:lumOff val="4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d-ID"/>
              <a:t>Klik untuk mengedit gaya subjudul Master</a:t>
            </a:r>
            <a:endParaRPr lang="en-US" dirty="0"/>
          </a:p>
        </p:txBody>
      </p:sp>
      <p:sp>
        <p:nvSpPr>
          <p:cNvPr id="4" name="Date Placeholder 3"/>
          <p:cNvSpPr>
            <a:spLocks noGrp="1"/>
          </p:cNvSpPr>
          <p:nvPr>
            <p:ph type="dt" sz="half" idx="10"/>
          </p:nvPr>
        </p:nvSpPr>
        <p:spPr bwMode="gray">
          <a:xfrm rot="5400000">
            <a:off x="10158984" y="1792224"/>
            <a:ext cx="990599" cy="304799"/>
          </a:xfrm>
        </p:spPr>
        <p:txBody>
          <a:bodyPr anchor="t"/>
          <a:lstStyle>
            <a:lvl1pPr algn="l">
              <a:defRPr b="0" i="0">
                <a:solidFill>
                  <a:schemeClr val="bg1">
                    <a:alpha val="60000"/>
                  </a:schemeClr>
                </a:solidFill>
              </a:defRPr>
            </a:lvl1pPr>
          </a:lstStyle>
          <a:p>
            <a:fld id="{5923F103-BC34-4FE4-A40E-EDDEECFDA5D0}" type="datetimeFigureOut">
              <a:rPr lang="en-US" dirty="0"/>
              <a:pPr/>
              <a:t>9/19/2024</a:t>
            </a:fld>
            <a:endParaRPr lang="en-US" dirty="0"/>
          </a:p>
        </p:txBody>
      </p:sp>
      <p:sp>
        <p:nvSpPr>
          <p:cNvPr id="5" name="Footer Placeholder 4"/>
          <p:cNvSpPr>
            <a:spLocks noGrp="1"/>
          </p:cNvSpPr>
          <p:nvPr>
            <p:ph type="ftr" sz="quarter" idx="11"/>
          </p:nvPr>
        </p:nvSpPr>
        <p:spPr bwMode="gray">
          <a:xfrm rot="5400000">
            <a:off x="8951976" y="3227832"/>
            <a:ext cx="3859795" cy="304801"/>
          </a:xfrm>
        </p:spPr>
        <p:txBody>
          <a:bodyPr/>
          <a:lstStyle>
            <a:lvl1pPr>
              <a:defRPr b="0" i="0">
                <a:solidFill>
                  <a:schemeClr val="bg1">
                    <a:alpha val="60000"/>
                  </a:schemeClr>
                </a:solidFill>
              </a:defRPr>
            </a:lvl1pPr>
          </a:lstStyle>
          <a:p>
            <a:endParaRPr lang="en-US" dirty="0"/>
          </a:p>
        </p:txBody>
      </p:sp>
      <p:sp>
        <p:nvSpPr>
          <p:cNvPr id="11" name="Rectangle 1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12" name="Slide Number Placeholder 5"/>
          <p:cNvSpPr>
            <a:spLocks noGrp="1"/>
          </p:cNvSpPr>
          <p:nvPr>
            <p:ph type="sldNum" sz="quarter" idx="12"/>
          </p:nvPr>
        </p:nvSpPr>
        <p:spPr>
          <a:xfrm>
            <a:off x="10352540" y="295729"/>
            <a:ext cx="838199" cy="767687"/>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Gambar Panorama dengan Keteranga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3" name="Rectangle 12"/>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Freeform 5"/>
            <p:cNvSpPr/>
            <p:nvPr/>
          </p:nvSpPr>
          <p:spPr bwMode="gray">
            <a:xfrm rot="10371525">
              <a:off x="263767" y="443825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1" name="Freeform 5"/>
            <p:cNvSpPr/>
            <p:nvPr/>
          </p:nvSpPr>
          <p:spPr bwMode="gray">
            <a:xfrm rot="10800000">
              <a:off x="459506" y="321130"/>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4969927"/>
            <a:ext cx="8825659" cy="566738"/>
          </a:xfrm>
        </p:spPr>
        <p:txBody>
          <a:bodyPr anchor="b">
            <a:normAutofit/>
          </a:bodyPr>
          <a:lstStyle>
            <a:lvl1pPr algn="l">
              <a:defRPr sz="2400" b="0"/>
            </a:lvl1pPr>
          </a:lstStyle>
          <a:p>
            <a:r>
              <a:rPr lang="id-ID"/>
              <a:t>Klik untuk mengedit gaya judul Master</a:t>
            </a:r>
            <a:endParaRPr lang="en-US" dirty="0"/>
          </a:p>
        </p:txBody>
      </p:sp>
      <p:sp>
        <p:nvSpPr>
          <p:cNvPr id="3" name="Picture Placeholder 2"/>
          <p:cNvSpPr>
            <a:spLocks noGrp="1" noChangeAspect="1"/>
          </p:cNvSpPr>
          <p:nvPr>
            <p:ph type="pic" idx="1"/>
          </p:nvPr>
        </p:nvSpPr>
        <p:spPr>
          <a:xfrm>
            <a:off x="1154954" y="685800"/>
            <a:ext cx="8825659" cy="3429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id-ID"/>
              <a:t>Klik ikon untuk menambahkan gambar</a:t>
            </a:r>
            <a:endParaRPr lang="en-US" dirty="0"/>
          </a:p>
        </p:txBody>
      </p:sp>
      <p:sp>
        <p:nvSpPr>
          <p:cNvPr id="4" name="Text Placeholder 3"/>
          <p:cNvSpPr>
            <a:spLocks noGrp="1"/>
          </p:cNvSpPr>
          <p:nvPr>
            <p:ph type="body" sz="half" idx="2"/>
          </p:nvPr>
        </p:nvSpPr>
        <p:spPr>
          <a:xfrm>
            <a:off x="1154954" y="5536665"/>
            <a:ext cx="8825658" cy="493712"/>
          </a:xfrm>
        </p:spPr>
        <p:txBody>
          <a:bodyPr>
            <a:normAutofit/>
          </a:bodyPr>
          <a:lstStyle>
            <a:lvl1pPr marL="0" indent="0">
              <a:buNone/>
              <a:defRPr sz="12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d-ID"/>
              <a:t>Klik untuk edit gaya teks Master</a:t>
            </a:r>
          </a:p>
        </p:txBody>
      </p:sp>
      <p:sp>
        <p:nvSpPr>
          <p:cNvPr id="5" name="Date Placeholder 4"/>
          <p:cNvSpPr>
            <a:spLocks noGrp="1"/>
          </p:cNvSpPr>
          <p:nvPr>
            <p:ph type="dt" sz="half" idx="10"/>
          </p:nvPr>
        </p:nvSpPr>
        <p:spPr/>
        <p:txBody>
          <a:bodyPr/>
          <a:lstStyle/>
          <a:p>
            <a:fld id="{923A1CC3-2375-41D4-9E03-427CAF2A4C1A}" type="datetimeFigureOut">
              <a:rPr lang="en-US" dirty="0"/>
              <a:t>9/19/2024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Judul dan Keterangan">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Freeform 5"/>
            <p:cNvSpPr/>
            <p:nvPr/>
          </p:nvSpPr>
          <p:spPr bwMode="gray">
            <a:xfrm rot="21010068">
              <a:off x="8490951" y="271487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7" name="Freeform 5"/>
            <p:cNvSpPr/>
            <p:nvPr/>
          </p:nvSpPr>
          <p:spPr bwMode="gray">
            <a:xfrm>
              <a:off x="455612" y="2801319"/>
              <a:ext cx="11277600" cy="3602637"/>
            </a:xfrm>
            <a:custGeom>
              <a:avLst/>
              <a:gdLst/>
              <a:ahLst/>
              <a:cxnLst/>
              <a:rect l="l" t="t" r="r" b="b"/>
              <a:pathLst>
                <a:path w="10000" h="7946">
                  <a:moveTo>
                    <a:pt x="0" y="0"/>
                  </a:moveTo>
                  <a:lnTo>
                    <a:pt x="0" y="7945"/>
                  </a:lnTo>
                  <a:lnTo>
                    <a:pt x="10000" y="7946"/>
                  </a:lnTo>
                  <a:lnTo>
                    <a:pt x="10000" y="4"/>
                  </a:lnTo>
                  <a:lnTo>
                    <a:pt x="10000" y="4"/>
                  </a:lnTo>
                  <a:lnTo>
                    <a:pt x="9773" y="91"/>
                  </a:lnTo>
                  <a:lnTo>
                    <a:pt x="9547" y="175"/>
                  </a:lnTo>
                  <a:lnTo>
                    <a:pt x="9320" y="256"/>
                  </a:lnTo>
                  <a:lnTo>
                    <a:pt x="9092" y="326"/>
                  </a:lnTo>
                  <a:lnTo>
                    <a:pt x="8865" y="396"/>
                  </a:lnTo>
                  <a:lnTo>
                    <a:pt x="8637" y="462"/>
                  </a:lnTo>
                  <a:lnTo>
                    <a:pt x="8412" y="518"/>
                  </a:lnTo>
                  <a:lnTo>
                    <a:pt x="8184" y="571"/>
                  </a:lnTo>
                  <a:lnTo>
                    <a:pt x="7957" y="620"/>
                  </a:lnTo>
                  <a:lnTo>
                    <a:pt x="7734" y="662"/>
                  </a:lnTo>
                  <a:lnTo>
                    <a:pt x="7508" y="704"/>
                  </a:lnTo>
                  <a:lnTo>
                    <a:pt x="7285" y="739"/>
                  </a:lnTo>
                  <a:lnTo>
                    <a:pt x="7062" y="767"/>
                  </a:lnTo>
                  <a:lnTo>
                    <a:pt x="6840" y="795"/>
                  </a:lnTo>
                  <a:lnTo>
                    <a:pt x="6620" y="819"/>
                  </a:lnTo>
                  <a:lnTo>
                    <a:pt x="6402" y="837"/>
                  </a:lnTo>
                  <a:lnTo>
                    <a:pt x="6184" y="851"/>
                  </a:lnTo>
                  <a:lnTo>
                    <a:pt x="5968" y="865"/>
                  </a:lnTo>
                  <a:lnTo>
                    <a:pt x="5755" y="872"/>
                  </a:lnTo>
                  <a:lnTo>
                    <a:pt x="5542" y="879"/>
                  </a:lnTo>
                  <a:lnTo>
                    <a:pt x="5332" y="882"/>
                  </a:lnTo>
                  <a:lnTo>
                    <a:pt x="5124" y="879"/>
                  </a:lnTo>
                  <a:lnTo>
                    <a:pt x="4918" y="879"/>
                  </a:lnTo>
                  <a:lnTo>
                    <a:pt x="4714" y="872"/>
                  </a:lnTo>
                  <a:lnTo>
                    <a:pt x="4514" y="861"/>
                  </a:lnTo>
                  <a:lnTo>
                    <a:pt x="4316" y="851"/>
                  </a:lnTo>
                  <a:lnTo>
                    <a:pt x="4122" y="840"/>
                  </a:lnTo>
                  <a:lnTo>
                    <a:pt x="3929" y="823"/>
                  </a:lnTo>
                  <a:lnTo>
                    <a:pt x="3739" y="805"/>
                  </a:lnTo>
                  <a:lnTo>
                    <a:pt x="3553" y="788"/>
                  </a:lnTo>
                  <a:lnTo>
                    <a:pt x="3190" y="742"/>
                  </a:lnTo>
                  <a:lnTo>
                    <a:pt x="2842" y="693"/>
                  </a:lnTo>
                  <a:lnTo>
                    <a:pt x="2508" y="641"/>
                  </a:lnTo>
                  <a:lnTo>
                    <a:pt x="2192" y="585"/>
                  </a:lnTo>
                  <a:lnTo>
                    <a:pt x="1890" y="525"/>
                  </a:lnTo>
                  <a:lnTo>
                    <a:pt x="1610" y="462"/>
                  </a:lnTo>
                  <a:lnTo>
                    <a:pt x="1347" y="399"/>
                  </a:lnTo>
                  <a:lnTo>
                    <a:pt x="1105" y="336"/>
                  </a:lnTo>
                  <a:lnTo>
                    <a:pt x="883" y="277"/>
                  </a:lnTo>
                  <a:lnTo>
                    <a:pt x="686" y="221"/>
                  </a:lnTo>
                  <a:lnTo>
                    <a:pt x="508" y="168"/>
                  </a:lnTo>
                  <a:lnTo>
                    <a:pt x="358" y="123"/>
                  </a:lnTo>
                  <a:lnTo>
                    <a:pt x="232" y="81"/>
                  </a:lnTo>
                  <a:lnTo>
                    <a:pt x="59" y="21"/>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48798" y="1063417"/>
            <a:ext cx="8831816" cy="1372986"/>
          </a:xfrm>
        </p:spPr>
        <p:txBody>
          <a:bodyPr/>
          <a:lstStyle>
            <a:lvl1pPr>
              <a:defRPr sz="4000"/>
            </a:lvl1pPr>
          </a:lstStyle>
          <a:p>
            <a:r>
              <a:rPr lang="id-ID"/>
              <a:t>Klik untuk mengedit gaya judul Master</a:t>
            </a:r>
            <a:endParaRPr lang="en-US" dirty="0"/>
          </a:p>
        </p:txBody>
      </p:sp>
      <p:sp>
        <p:nvSpPr>
          <p:cNvPr id="8" name="Text Placeholder 3"/>
          <p:cNvSpPr>
            <a:spLocks noGrp="1"/>
          </p:cNvSpPr>
          <p:nvPr>
            <p:ph type="body" sz="half" idx="2"/>
          </p:nvPr>
        </p:nvSpPr>
        <p:spPr>
          <a:xfrm>
            <a:off x="1154954" y="3543300"/>
            <a:ext cx="8825659" cy="24765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d-ID"/>
              <a:t>Klik untuk edit gaya teks Master</a:t>
            </a:r>
          </a:p>
        </p:txBody>
      </p:sp>
      <p:sp>
        <p:nvSpPr>
          <p:cNvPr id="4" name="Date Placeholder 3"/>
          <p:cNvSpPr>
            <a:spLocks noGrp="1"/>
          </p:cNvSpPr>
          <p:nvPr>
            <p:ph type="dt" sz="half" idx="10"/>
          </p:nvPr>
        </p:nvSpPr>
        <p:spPr/>
        <p:txBody>
          <a:bodyPr/>
          <a:lstStyle/>
          <a:p>
            <a:fld id="{AFF16868-8199-4C2C-A5B1-63AEE139F88E}" type="datetimeFigureOut">
              <a:rPr lang="en-US" dirty="0"/>
              <a:t>9/19/2024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3" name="Rectangle 12"/>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Kutipan dengan Keterangan">
    <p:spTree>
      <p:nvGrpSpPr>
        <p:cNvPr id="1" name=""/>
        <p:cNvGrpSpPr/>
        <p:nvPr/>
      </p:nvGrpSpPr>
      <p:grpSpPr>
        <a:xfrm>
          <a:off x="0" y="0"/>
          <a:ext cx="0" cy="0"/>
          <a:chOff x="0" y="0"/>
          <a:chExt cx="0" cy="0"/>
        </a:xfrm>
      </p:grpSpPr>
      <p:grpSp>
        <p:nvGrpSpPr>
          <p:cNvPr id="3" name="Group 2"/>
          <p:cNvGrpSpPr/>
          <p:nvPr/>
        </p:nvGrpSpPr>
        <p:grpSpPr>
          <a:xfrm>
            <a:off x="0" y="0"/>
            <a:ext cx="12192000" cy="6858000"/>
            <a:chOff x="0" y="0"/>
            <a:chExt cx="12192000" cy="6858000"/>
          </a:xfrm>
        </p:grpSpPr>
        <p:sp>
          <p:nvSpPr>
            <p:cNvPr id="17" name="Rectangle 16"/>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0" name="Oval 19"/>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Oval 22"/>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4" name="Oval 23"/>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Oval 24"/>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Freeform 5"/>
            <p:cNvSpPr/>
            <p:nvPr/>
          </p:nvSpPr>
          <p:spPr bwMode="gray">
            <a:xfrm rot="21010068">
              <a:off x="8490951" y="41851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8"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16" name="TextBox 15"/>
          <p:cNvSpPr txBox="1"/>
          <p:nvPr/>
        </p:nvSpPr>
        <p:spPr bwMode="gray">
          <a:xfrm>
            <a:off x="881566" y="607336"/>
            <a:ext cx="801912"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13" name="TextBox 12"/>
          <p:cNvSpPr txBox="1"/>
          <p:nvPr/>
        </p:nvSpPr>
        <p:spPr bwMode="gray">
          <a:xfrm>
            <a:off x="9884458" y="2613787"/>
            <a:ext cx="652763"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2" name="Title 1"/>
          <p:cNvSpPr>
            <a:spLocks noGrp="1"/>
          </p:cNvSpPr>
          <p:nvPr>
            <p:ph type="title"/>
          </p:nvPr>
        </p:nvSpPr>
        <p:spPr>
          <a:xfrm>
            <a:off x="1581878" y="982134"/>
            <a:ext cx="8453906" cy="2696632"/>
          </a:xfrm>
        </p:spPr>
        <p:txBody>
          <a:bodyPr/>
          <a:lstStyle>
            <a:lvl1pPr>
              <a:defRPr sz="4000"/>
            </a:lvl1pPr>
          </a:lstStyle>
          <a:p>
            <a:r>
              <a:rPr lang="id-ID"/>
              <a:t>Klik untuk mengedit gaya judul Master</a:t>
            </a:r>
            <a:endParaRPr lang="en-US" dirty="0"/>
          </a:p>
        </p:txBody>
      </p:sp>
      <p:sp>
        <p:nvSpPr>
          <p:cNvPr id="14" name="Text Placeholder 3"/>
          <p:cNvSpPr>
            <a:spLocks noGrp="1"/>
          </p:cNvSpPr>
          <p:nvPr>
            <p:ph type="body" sz="half" idx="13"/>
          </p:nvPr>
        </p:nvSpPr>
        <p:spPr bwMode="gray">
          <a:xfrm>
            <a:off x="1945945" y="3678766"/>
            <a:ext cx="7731219" cy="342174"/>
          </a:xfrm>
        </p:spPr>
        <p:txBody>
          <a:bodyPr anchor="t">
            <a:normAutofit/>
          </a:bodyPr>
          <a:lstStyle>
            <a:lvl1pPr marL="0" indent="0">
              <a:buNone/>
              <a:defRPr lang="en-US" sz="1400" b="0" i="0" kern="1200" cap="small" dirty="0">
                <a:solidFill>
                  <a:schemeClr val="accent1">
                    <a:lumMod val="60000"/>
                    <a:lumOff val="40000"/>
                  </a:schemeClr>
                </a:solidFill>
                <a:latin typeface="+mn-lt"/>
                <a:ea typeface="+mn-ea"/>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d-ID"/>
              <a:t>Klik untuk edit gaya teks Master</a:t>
            </a:r>
          </a:p>
        </p:txBody>
      </p:sp>
      <p:sp>
        <p:nvSpPr>
          <p:cNvPr id="10" name="Text Placeholder 3"/>
          <p:cNvSpPr>
            <a:spLocks noGrp="1"/>
          </p:cNvSpPr>
          <p:nvPr>
            <p:ph type="body" sz="half" idx="2"/>
          </p:nvPr>
        </p:nvSpPr>
        <p:spPr>
          <a:xfrm>
            <a:off x="1154954" y="5029199"/>
            <a:ext cx="9244897" cy="997857"/>
          </a:xfrm>
        </p:spPr>
        <p:txBody>
          <a:bodyPr anchor="ct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d-ID"/>
              <a:t>Klik untuk edit gaya teks Master</a:t>
            </a:r>
          </a:p>
        </p:txBody>
      </p:sp>
      <p:sp>
        <p:nvSpPr>
          <p:cNvPr id="4" name="Date Placeholder 3"/>
          <p:cNvSpPr>
            <a:spLocks noGrp="1"/>
          </p:cNvSpPr>
          <p:nvPr>
            <p:ph type="dt" sz="half" idx="10"/>
          </p:nvPr>
        </p:nvSpPr>
        <p:spPr/>
        <p:txBody>
          <a:bodyPr/>
          <a:lstStyle/>
          <a:p>
            <a:fld id="{AAD9FF7F-6988-44CC-821B-644E70CD2F73}" type="datetimeFigureOut">
              <a:rPr lang="en-US" dirty="0"/>
              <a:t>9/19/2024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9" name="Rectangle 18"/>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Kartu Nama">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Freeform 5"/>
            <p:cNvSpPr/>
            <p:nvPr/>
          </p:nvSpPr>
          <p:spPr bwMode="gray">
            <a:xfrm rot="21010068">
              <a:off x="8490951" y="4193583"/>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370667"/>
            <a:ext cx="8825660" cy="1822514"/>
          </a:xfrm>
        </p:spPr>
        <p:txBody>
          <a:bodyPr anchor="b"/>
          <a:lstStyle>
            <a:lvl1pPr algn="l">
              <a:defRPr sz="4000" b="0" cap="none"/>
            </a:lvl1pPr>
          </a:lstStyle>
          <a:p>
            <a:r>
              <a:rPr lang="id-ID"/>
              <a:t>Klik untuk mengedit gaya judul Master</a:t>
            </a:r>
            <a:endParaRPr lang="en-US" dirty="0"/>
          </a:p>
        </p:txBody>
      </p:sp>
      <p:sp>
        <p:nvSpPr>
          <p:cNvPr id="3" name="Text Placeholder 2"/>
          <p:cNvSpPr>
            <a:spLocks noGrp="1"/>
          </p:cNvSpPr>
          <p:nvPr>
            <p:ph type="body" idx="1"/>
          </p:nvPr>
        </p:nvSpPr>
        <p:spPr>
          <a:xfrm>
            <a:off x="1154954" y="5024967"/>
            <a:ext cx="8825659" cy="860400"/>
          </a:xfrm>
        </p:spPr>
        <p:txBody>
          <a:bodyPr anchor="t"/>
          <a:lstStyle>
            <a:lvl1pPr marL="0" indent="0" algn="l">
              <a:buNone/>
              <a:defRPr sz="2000" cap="none">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d-ID"/>
              <a:t>Klik untuk edit gaya teks Master</a:t>
            </a:r>
          </a:p>
        </p:txBody>
      </p:sp>
      <p:sp>
        <p:nvSpPr>
          <p:cNvPr id="4" name="Date Placeholder 3"/>
          <p:cNvSpPr>
            <a:spLocks noGrp="1"/>
          </p:cNvSpPr>
          <p:nvPr>
            <p:ph type="dt" sz="half" idx="10"/>
          </p:nvPr>
        </p:nvSpPr>
        <p:spPr/>
        <p:txBody>
          <a:bodyPr/>
          <a:lstStyle/>
          <a:p>
            <a:fld id="{5C12C299-16B2-4475-990D-751901EACC14}" type="datetimeFigureOut">
              <a:rPr lang="en-US" dirty="0"/>
              <a:t>9/19/2024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Kolom">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id-ID"/>
              <a:t>Klik untuk mengedit gaya judul Master</a:t>
            </a:r>
            <a:endParaRPr lang="en-US" dirty="0"/>
          </a:p>
        </p:txBody>
      </p:sp>
      <p:sp>
        <p:nvSpPr>
          <p:cNvPr id="3" name="Text Placeholder 2"/>
          <p:cNvSpPr>
            <a:spLocks noGrp="1"/>
          </p:cNvSpPr>
          <p:nvPr>
            <p:ph type="body" idx="1"/>
          </p:nvPr>
        </p:nvSpPr>
        <p:spPr>
          <a:xfrm>
            <a:off x="1154954" y="2603502"/>
            <a:ext cx="314187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d-ID"/>
              <a:t>Klik untuk edit gaya teks Master</a:t>
            </a:r>
          </a:p>
        </p:txBody>
      </p:sp>
      <p:sp>
        <p:nvSpPr>
          <p:cNvPr id="16" name="Text Placeholder 3"/>
          <p:cNvSpPr>
            <a:spLocks noGrp="1"/>
          </p:cNvSpPr>
          <p:nvPr>
            <p:ph type="body" sz="half" idx="15"/>
          </p:nvPr>
        </p:nvSpPr>
        <p:spPr>
          <a:xfrm>
            <a:off x="1154953" y="3179764"/>
            <a:ext cx="314187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d-ID"/>
              <a:t>Klik untuk edit gaya teks Master</a:t>
            </a:r>
          </a:p>
        </p:txBody>
      </p:sp>
      <p:sp>
        <p:nvSpPr>
          <p:cNvPr id="5" name="Text Placeholder 4"/>
          <p:cNvSpPr>
            <a:spLocks noGrp="1"/>
          </p:cNvSpPr>
          <p:nvPr>
            <p:ph type="body" sz="quarter" idx="3"/>
          </p:nvPr>
        </p:nvSpPr>
        <p:spPr>
          <a:xfrm>
            <a:off x="4512721" y="2603500"/>
            <a:ext cx="3147009"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d-ID"/>
              <a:t>Klik untuk edit gaya teks Master</a:t>
            </a:r>
          </a:p>
        </p:txBody>
      </p:sp>
      <p:sp>
        <p:nvSpPr>
          <p:cNvPr id="19" name="Text Placeholder 3"/>
          <p:cNvSpPr>
            <a:spLocks noGrp="1"/>
          </p:cNvSpPr>
          <p:nvPr>
            <p:ph type="body" sz="half" idx="16"/>
          </p:nvPr>
        </p:nvSpPr>
        <p:spPr>
          <a:xfrm>
            <a:off x="4512721" y="3179763"/>
            <a:ext cx="314700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d-ID"/>
              <a:t>Klik untuk edit gaya teks Master</a:t>
            </a:r>
          </a:p>
        </p:txBody>
      </p:sp>
      <p:sp>
        <p:nvSpPr>
          <p:cNvPr id="14" name="Text Placeholder 4"/>
          <p:cNvSpPr>
            <a:spLocks noGrp="1"/>
          </p:cNvSpPr>
          <p:nvPr>
            <p:ph type="body" sz="quarter" idx="13"/>
          </p:nvPr>
        </p:nvSpPr>
        <p:spPr>
          <a:xfrm>
            <a:off x="7888135" y="2603501"/>
            <a:ext cx="3145730"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d-ID"/>
              <a:t>Klik untuk edit gaya teks Master</a:t>
            </a:r>
          </a:p>
        </p:txBody>
      </p:sp>
      <p:sp>
        <p:nvSpPr>
          <p:cNvPr id="20" name="Text Placeholder 3"/>
          <p:cNvSpPr>
            <a:spLocks noGrp="1"/>
          </p:cNvSpPr>
          <p:nvPr>
            <p:ph type="body" sz="half" idx="17"/>
          </p:nvPr>
        </p:nvSpPr>
        <p:spPr>
          <a:xfrm>
            <a:off x="7888329" y="3179762"/>
            <a:ext cx="3145536"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d-ID"/>
              <a:t>Klik untuk edit gaya teks Master</a:t>
            </a:r>
          </a:p>
        </p:txBody>
      </p:sp>
      <p:cxnSp>
        <p:nvCxnSpPr>
          <p:cNvPr id="17" name="Straight Connector 16"/>
          <p:cNvCxnSpPr/>
          <p:nvPr/>
        </p:nvCxnSpPr>
        <p:spPr>
          <a:xfrm>
            <a:off x="440397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77240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9FE86839-B9D8-4651-8783-F325ECE74E65}" type="datetimeFigureOut">
              <a:rPr lang="en-US" dirty="0"/>
              <a:t>9/19/2024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Kolom Gambar">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id-ID"/>
              <a:t>Klik untuk mengedit gaya judul Master</a:t>
            </a:r>
            <a:endParaRPr lang="en-US" dirty="0"/>
          </a:p>
        </p:txBody>
      </p:sp>
      <p:sp>
        <p:nvSpPr>
          <p:cNvPr id="3" name="Text Placeholder 2"/>
          <p:cNvSpPr>
            <a:spLocks noGrp="1"/>
          </p:cNvSpPr>
          <p:nvPr>
            <p:ph type="body" idx="1"/>
          </p:nvPr>
        </p:nvSpPr>
        <p:spPr>
          <a:xfrm>
            <a:off x="1154954" y="4532844"/>
            <a:ext cx="305043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d-ID"/>
              <a:t>Klik untuk edit gaya teks Master</a:t>
            </a:r>
          </a:p>
        </p:txBody>
      </p:sp>
      <p:sp>
        <p:nvSpPr>
          <p:cNvPr id="19" name="Picture Placeholder 2"/>
          <p:cNvSpPr>
            <a:spLocks noGrp="1" noChangeAspect="1"/>
          </p:cNvSpPr>
          <p:nvPr>
            <p:ph type="pic" idx="15"/>
          </p:nvPr>
        </p:nvSpPr>
        <p:spPr>
          <a:xfrm>
            <a:off x="1334553"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id-ID"/>
              <a:t>Klik ikon untuk menambahkan gambar</a:t>
            </a:r>
            <a:endParaRPr lang="en-US" dirty="0"/>
          </a:p>
        </p:txBody>
      </p:sp>
      <p:sp>
        <p:nvSpPr>
          <p:cNvPr id="22" name="Text Placeholder 3"/>
          <p:cNvSpPr>
            <a:spLocks noGrp="1"/>
          </p:cNvSpPr>
          <p:nvPr>
            <p:ph type="body" sz="half" idx="18"/>
          </p:nvPr>
        </p:nvSpPr>
        <p:spPr>
          <a:xfrm>
            <a:off x="1154954" y="5109106"/>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d-ID"/>
              <a:t>Klik untuk edit gaya teks Master</a:t>
            </a:r>
          </a:p>
        </p:txBody>
      </p:sp>
      <p:sp>
        <p:nvSpPr>
          <p:cNvPr id="5" name="Text Placeholder 4"/>
          <p:cNvSpPr>
            <a:spLocks noGrp="1"/>
          </p:cNvSpPr>
          <p:nvPr>
            <p:ph type="body" sz="quarter" idx="3"/>
          </p:nvPr>
        </p:nvSpPr>
        <p:spPr>
          <a:xfrm>
            <a:off x="4568865" y="4532844"/>
            <a:ext cx="3050438" cy="576263"/>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d-ID"/>
              <a:t>Klik untuk edit gaya teks Master</a:t>
            </a:r>
          </a:p>
        </p:txBody>
      </p:sp>
      <p:sp>
        <p:nvSpPr>
          <p:cNvPr id="41" name="Picture Placeholder 2"/>
          <p:cNvSpPr>
            <a:spLocks noGrp="1" noChangeAspect="1"/>
          </p:cNvSpPr>
          <p:nvPr>
            <p:ph type="pic" idx="21"/>
          </p:nvPr>
        </p:nvSpPr>
        <p:spPr>
          <a:xfrm>
            <a:off x="4748462" y="2603500"/>
            <a:ext cx="2691243"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id-ID"/>
              <a:t>Klik ikon untuk menambahkan gambar</a:t>
            </a:r>
            <a:endParaRPr lang="en-US" dirty="0"/>
          </a:p>
        </p:txBody>
      </p:sp>
      <p:sp>
        <p:nvSpPr>
          <p:cNvPr id="23" name="Text Placeholder 3"/>
          <p:cNvSpPr>
            <a:spLocks noGrp="1"/>
          </p:cNvSpPr>
          <p:nvPr>
            <p:ph type="body" sz="half" idx="19"/>
          </p:nvPr>
        </p:nvSpPr>
        <p:spPr>
          <a:xfrm>
            <a:off x="4570172" y="5109105"/>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d-ID"/>
              <a:t>Klik untuk edit gaya teks Master</a:t>
            </a:r>
          </a:p>
        </p:txBody>
      </p:sp>
      <p:sp>
        <p:nvSpPr>
          <p:cNvPr id="14" name="Text Placeholder 4"/>
          <p:cNvSpPr>
            <a:spLocks noGrp="1"/>
          </p:cNvSpPr>
          <p:nvPr>
            <p:ph type="body" sz="quarter" idx="13"/>
          </p:nvPr>
        </p:nvSpPr>
        <p:spPr>
          <a:xfrm>
            <a:off x="7982775" y="4532845"/>
            <a:ext cx="3051095"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d-ID"/>
              <a:t>Klik untuk edit gaya teks Master</a:t>
            </a:r>
          </a:p>
        </p:txBody>
      </p:sp>
      <p:sp>
        <p:nvSpPr>
          <p:cNvPr id="42" name="Picture Placeholder 2"/>
          <p:cNvSpPr>
            <a:spLocks noGrp="1" noChangeAspect="1"/>
          </p:cNvSpPr>
          <p:nvPr>
            <p:ph type="pic" idx="22"/>
          </p:nvPr>
        </p:nvSpPr>
        <p:spPr>
          <a:xfrm>
            <a:off x="8163031"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id-ID"/>
              <a:t>Klik ikon untuk menambahkan gambar</a:t>
            </a:r>
            <a:endParaRPr lang="en-US" dirty="0"/>
          </a:p>
        </p:txBody>
      </p:sp>
      <p:sp>
        <p:nvSpPr>
          <p:cNvPr id="24" name="Text Placeholder 3"/>
          <p:cNvSpPr>
            <a:spLocks noGrp="1"/>
          </p:cNvSpPr>
          <p:nvPr>
            <p:ph type="body" sz="half" idx="20"/>
          </p:nvPr>
        </p:nvSpPr>
        <p:spPr>
          <a:xfrm>
            <a:off x="7982775" y="5109104"/>
            <a:ext cx="3051096"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d-ID"/>
              <a:t>Klik untuk edit gaya teks Master</a:t>
            </a:r>
          </a:p>
        </p:txBody>
      </p:sp>
      <p:cxnSp>
        <p:nvCxnSpPr>
          <p:cNvPr id="43" name="Straight Connector 42"/>
          <p:cNvCxnSpPr/>
          <p:nvPr/>
        </p:nvCxnSpPr>
        <p:spPr>
          <a:xfrm>
            <a:off x="440583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44" name="Straight Connector 43"/>
          <p:cNvCxnSpPr/>
          <p:nvPr/>
        </p:nvCxnSpPr>
        <p:spPr>
          <a:xfrm>
            <a:off x="7797802"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FD484F64-32F6-45C5-931F-ADC1662401D0}" type="datetimeFigureOut">
              <a:rPr lang="en-US" dirty="0"/>
              <a:t>9/19/2024</a:t>
            </a:fld>
            <a:endParaRPr lang="en-US" dirty="0"/>
          </a:p>
        </p:txBody>
      </p:sp>
      <p:sp>
        <p:nvSpPr>
          <p:cNvPr id="8" name="Footer Placeholder 7"/>
          <p:cNvSpPr>
            <a:spLocks noGrp="1"/>
          </p:cNvSpPr>
          <p:nvPr>
            <p:ph type="ftr" sz="quarter" idx="11"/>
          </p:nvPr>
        </p:nvSpPr>
        <p:spPr>
          <a:xfrm>
            <a:off x="561111" y="6391838"/>
            <a:ext cx="3644282" cy="304801"/>
          </a:xfrm>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Judul dan Teks Vertikal">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p>
            <a:r>
              <a:rPr lang="id-ID"/>
              <a:t>Klik untuk mengedit gaya judul Master</a:t>
            </a:r>
            <a:endParaRPr lang="en-US" dirty="0"/>
          </a:p>
        </p:txBody>
      </p:sp>
      <p:sp>
        <p:nvSpPr>
          <p:cNvPr id="3" name="Vertical Text Placeholder 2"/>
          <p:cNvSpPr>
            <a:spLocks noGrp="1"/>
          </p:cNvSpPr>
          <p:nvPr>
            <p:ph type="body" orient="vert" idx="1"/>
          </p:nvPr>
        </p:nvSpPr>
        <p:spPr>
          <a:xfrm>
            <a:off x="1154954" y="2603500"/>
            <a:ext cx="8825659" cy="3416300"/>
          </a:xfrm>
        </p:spPr>
        <p:txBody>
          <a:bodyPr vert="eaVert" anchor="t" anchorCtr="0"/>
          <a:lstStyle/>
          <a:p>
            <a:pPr lvl="0"/>
            <a:r>
              <a:rPr lang="id-ID"/>
              <a:t>Klik untuk edit gaya teks Master</a:t>
            </a:r>
          </a:p>
          <a:p>
            <a:pPr lvl="1"/>
            <a:r>
              <a:rPr lang="id-ID"/>
              <a:t>Tingkat kedua</a:t>
            </a:r>
          </a:p>
          <a:p>
            <a:pPr lvl="2"/>
            <a:r>
              <a:rPr lang="id-ID"/>
              <a:t>Tingkat ketiga</a:t>
            </a:r>
          </a:p>
          <a:p>
            <a:pPr lvl="3"/>
            <a:r>
              <a:rPr lang="id-ID"/>
              <a:t>Tingkat keempat</a:t>
            </a:r>
          </a:p>
          <a:p>
            <a:pPr lvl="4"/>
            <a:r>
              <a:rPr lang="id-ID"/>
              <a:t>Tingkat kelima</a:t>
            </a:r>
            <a:endParaRPr lang="en-US" dirty="0"/>
          </a:p>
        </p:txBody>
      </p:sp>
      <p:sp>
        <p:nvSpPr>
          <p:cNvPr id="4" name="Date Placeholder 3"/>
          <p:cNvSpPr>
            <a:spLocks noGrp="1"/>
          </p:cNvSpPr>
          <p:nvPr>
            <p:ph type="dt" sz="half" idx="10"/>
          </p:nvPr>
        </p:nvSpPr>
        <p:spPr>
          <a:xfrm>
            <a:off x="10695439" y="6391838"/>
            <a:ext cx="990599" cy="304799"/>
          </a:xfrm>
        </p:spPr>
        <p:txBody>
          <a:bodyPr/>
          <a:lstStyle/>
          <a:p>
            <a:fld id="{53086D93-FCAC-47E0-A2EE-787E62CA814C}" type="datetimeFigureOut">
              <a:rPr lang="en-US" dirty="0"/>
              <a:t>9/19/2024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Judul Vertikal dan Teks">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2" name="Rectangle 11"/>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Rectangle 6"/>
            <p:cNvSpPr/>
            <p:nvPr/>
          </p:nvSpPr>
          <p:spPr bwMode="gray">
            <a:xfrm>
              <a:off x="414867" y="402165"/>
              <a:ext cx="6510866"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7" name="Freeform 5"/>
            <p:cNvSpPr/>
            <p:nvPr/>
          </p:nvSpPr>
          <p:spPr bwMode="gray">
            <a:xfrm rot="5101749">
              <a:off x="6294738" y="457773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0" name="Freeform 5"/>
            <p:cNvSpPr/>
            <p:nvPr/>
          </p:nvSpPr>
          <p:spPr bwMode="gray">
            <a:xfrm rot="5400000">
              <a:off x="44492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3"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Vertical Title 1"/>
          <p:cNvSpPr>
            <a:spLocks noGrp="1"/>
          </p:cNvSpPr>
          <p:nvPr>
            <p:ph type="title" orient="vert"/>
          </p:nvPr>
        </p:nvSpPr>
        <p:spPr>
          <a:xfrm>
            <a:off x="8585235" y="1278467"/>
            <a:ext cx="1409965" cy="4748590"/>
          </a:xfrm>
        </p:spPr>
        <p:txBody>
          <a:bodyPr vert="eaVert" anchor="b" anchorCtr="0"/>
          <a:lstStyle/>
          <a:p>
            <a:r>
              <a:rPr lang="id-ID"/>
              <a:t>Klik untuk mengedit gaya judul Master</a:t>
            </a:r>
            <a:endParaRPr lang="en-US" dirty="0"/>
          </a:p>
        </p:txBody>
      </p:sp>
      <p:sp>
        <p:nvSpPr>
          <p:cNvPr id="3" name="Vertical Text Placeholder 2"/>
          <p:cNvSpPr>
            <a:spLocks noGrp="1"/>
          </p:cNvSpPr>
          <p:nvPr>
            <p:ph type="body" orient="vert" idx="1"/>
          </p:nvPr>
        </p:nvSpPr>
        <p:spPr>
          <a:xfrm>
            <a:off x="1154954" y="1278467"/>
            <a:ext cx="6256025" cy="4748590"/>
          </a:xfrm>
        </p:spPr>
        <p:txBody>
          <a:bodyPr vert="eaVert"/>
          <a:lstStyle/>
          <a:p>
            <a:pPr lvl="0"/>
            <a:r>
              <a:rPr lang="id-ID"/>
              <a:t>Klik untuk edit gaya teks Master</a:t>
            </a:r>
          </a:p>
          <a:p>
            <a:pPr lvl="1"/>
            <a:r>
              <a:rPr lang="id-ID"/>
              <a:t>Tingkat kedua</a:t>
            </a:r>
          </a:p>
          <a:p>
            <a:pPr lvl="2"/>
            <a:r>
              <a:rPr lang="id-ID"/>
              <a:t>Tingkat ketiga</a:t>
            </a:r>
          </a:p>
          <a:p>
            <a:pPr lvl="3"/>
            <a:r>
              <a:rPr lang="id-ID"/>
              <a:t>Tingkat keempat</a:t>
            </a:r>
          </a:p>
          <a:p>
            <a:pPr lvl="4"/>
            <a:r>
              <a:rPr lang="id-ID"/>
              <a:t>Tingkat kelima</a:t>
            </a:r>
            <a:endParaRPr lang="en-US" dirty="0"/>
          </a:p>
        </p:txBody>
      </p:sp>
      <p:sp>
        <p:nvSpPr>
          <p:cNvPr id="4" name="Date Placeholder 3"/>
          <p:cNvSpPr>
            <a:spLocks noGrp="1"/>
          </p:cNvSpPr>
          <p:nvPr>
            <p:ph type="dt" sz="half" idx="10"/>
          </p:nvPr>
        </p:nvSpPr>
        <p:spPr>
          <a:xfrm>
            <a:off x="10653104" y="6391838"/>
            <a:ext cx="992135" cy="304799"/>
          </a:xfrm>
        </p:spPr>
        <p:txBody>
          <a:bodyPr/>
          <a:lstStyle/>
          <a:p>
            <a:fld id="{CDA879A6-0FD0-4734-A311-86BFCA472E6E}" type="datetimeFigureOut">
              <a:rPr lang="en-US" dirty="0"/>
              <a:t>9/19/2024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Judul dan Konte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a:t>Klik untuk mengedit gaya judul Master</a:t>
            </a:r>
            <a:endParaRPr lang="en-US" dirty="0"/>
          </a:p>
        </p:txBody>
      </p:sp>
      <p:sp>
        <p:nvSpPr>
          <p:cNvPr id="3" name="Content Placeholder 2"/>
          <p:cNvSpPr>
            <a:spLocks noGrp="1"/>
          </p:cNvSpPr>
          <p:nvPr>
            <p:ph idx="1"/>
          </p:nvPr>
        </p:nvSpPr>
        <p:spPr>
          <a:xfrm>
            <a:off x="1154954" y="2603500"/>
            <a:ext cx="8825659" cy="3416300"/>
          </a:xfrm>
        </p:spPr>
        <p:txBody>
          <a:bodyPr/>
          <a:lstStyle/>
          <a:p>
            <a:pPr lvl="0"/>
            <a:r>
              <a:rPr lang="id-ID"/>
              <a:t>Klik untuk edit gaya teks Master</a:t>
            </a:r>
          </a:p>
          <a:p>
            <a:pPr lvl="1"/>
            <a:r>
              <a:rPr lang="id-ID"/>
              <a:t>Tingkat kedua</a:t>
            </a:r>
          </a:p>
          <a:p>
            <a:pPr lvl="2"/>
            <a:r>
              <a:rPr lang="id-ID"/>
              <a:t>Tingkat ketiga</a:t>
            </a:r>
          </a:p>
          <a:p>
            <a:pPr lvl="3"/>
            <a:r>
              <a:rPr lang="id-ID"/>
              <a:t>Tingkat keempat</a:t>
            </a:r>
          </a:p>
          <a:p>
            <a:pPr lvl="4"/>
            <a:r>
              <a:rPr lang="id-ID"/>
              <a:t>Tingkat kelima</a:t>
            </a:r>
            <a:endParaRPr lang="en-US" dirty="0"/>
          </a:p>
        </p:txBody>
      </p:sp>
      <p:sp>
        <p:nvSpPr>
          <p:cNvPr id="4" name="Date Placeholder 3"/>
          <p:cNvSpPr>
            <a:spLocks noGrp="1"/>
          </p:cNvSpPr>
          <p:nvPr>
            <p:ph type="dt" sz="half" idx="10"/>
          </p:nvPr>
        </p:nvSpPr>
        <p:spPr/>
        <p:txBody>
          <a:bodyPr/>
          <a:lstStyle/>
          <a:p>
            <a:fld id="{19C9CA7B-DFD4-44B5-8C60-D14B8CD1FB59}" type="datetimeFigureOut">
              <a:rPr lang="en-US" dirty="0"/>
              <a:t>9/19/2024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Header Bagian">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bwMode="gray">
            <a:xfrm>
              <a:off x="7289800" y="402165"/>
              <a:ext cx="44788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5"/>
            <p:cNvSpPr/>
            <p:nvPr/>
          </p:nvSpPr>
          <p:spPr bwMode="gray">
            <a:xfrm rot="16200000">
              <a:off x="3787244"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p:nvPr/>
          </p:nvSpPr>
          <p:spPr bwMode="gray">
            <a:xfrm rot="15922489">
              <a:off x="4698352"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677645"/>
            <a:ext cx="4351025" cy="2283824"/>
          </a:xfrm>
        </p:spPr>
        <p:txBody>
          <a:bodyPr anchor="ctr"/>
          <a:lstStyle>
            <a:lvl1pPr algn="l">
              <a:defRPr sz="4000" b="0" cap="none"/>
            </a:lvl1pPr>
          </a:lstStyle>
          <a:p>
            <a:r>
              <a:rPr lang="id-ID"/>
              <a:t>Klik untuk mengedit gaya judul Master</a:t>
            </a:r>
            <a:endParaRPr lang="en-US" dirty="0"/>
          </a:p>
        </p:txBody>
      </p:sp>
      <p:sp>
        <p:nvSpPr>
          <p:cNvPr id="3" name="Text Placeholder 2"/>
          <p:cNvSpPr>
            <a:spLocks noGrp="1"/>
          </p:cNvSpPr>
          <p:nvPr>
            <p:ph type="body" idx="1"/>
          </p:nvPr>
        </p:nvSpPr>
        <p:spPr>
          <a:xfrm>
            <a:off x="6895559" y="2677644"/>
            <a:ext cx="3757545" cy="2283824"/>
          </a:xfrm>
        </p:spPr>
        <p:txBody>
          <a:bodyPr anchor="ctr"/>
          <a:lstStyle>
            <a:lvl1pPr marL="0" indent="0" algn="l">
              <a:buNone/>
              <a:defRPr sz="2000" cap="all">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d-ID"/>
              <a:t>Klik untuk edit gaya teks Master</a:t>
            </a:r>
          </a:p>
        </p:txBody>
      </p:sp>
      <p:sp>
        <p:nvSpPr>
          <p:cNvPr id="4" name="Date Placeholder 3"/>
          <p:cNvSpPr>
            <a:spLocks noGrp="1"/>
          </p:cNvSpPr>
          <p:nvPr>
            <p:ph type="dt" sz="half" idx="10"/>
          </p:nvPr>
        </p:nvSpPr>
        <p:spPr/>
        <p:txBody>
          <a:bodyPr/>
          <a:lstStyle/>
          <a:p>
            <a:fld id="{F34E6425-0181-43F2-84FC-787E803FD2F8}" type="datetimeFigureOut">
              <a:rPr lang="en-US" dirty="0"/>
              <a:t>9/19/2024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a Konte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a:t>Klik untuk mengedit gaya judul Master</a:t>
            </a:r>
            <a:endParaRPr lang="en-US" dirty="0"/>
          </a:p>
        </p:txBody>
      </p:sp>
      <p:sp>
        <p:nvSpPr>
          <p:cNvPr id="3" name="Content Placeholder 2"/>
          <p:cNvSpPr>
            <a:spLocks noGrp="1"/>
          </p:cNvSpPr>
          <p:nvPr>
            <p:ph sz="half" idx="1"/>
          </p:nvPr>
        </p:nvSpPr>
        <p:spPr>
          <a:xfrm>
            <a:off x="1154954" y="2603500"/>
            <a:ext cx="4825158" cy="3416301"/>
          </a:xfrm>
        </p:spPr>
        <p:txBody>
          <a:bodyPr>
            <a:normAutofit/>
          </a:bodyPr>
          <a:lstStyle/>
          <a:p>
            <a:pPr lvl="0"/>
            <a:r>
              <a:rPr lang="id-ID"/>
              <a:t>Klik untuk edit gaya teks Master</a:t>
            </a:r>
          </a:p>
          <a:p>
            <a:pPr lvl="1"/>
            <a:r>
              <a:rPr lang="id-ID"/>
              <a:t>Tingkat kedua</a:t>
            </a:r>
          </a:p>
          <a:p>
            <a:pPr lvl="2"/>
            <a:r>
              <a:rPr lang="id-ID"/>
              <a:t>Tingkat ketiga</a:t>
            </a:r>
          </a:p>
          <a:p>
            <a:pPr lvl="3"/>
            <a:r>
              <a:rPr lang="id-ID"/>
              <a:t>Tingkat keempat</a:t>
            </a:r>
          </a:p>
          <a:p>
            <a:pPr lvl="4"/>
            <a:r>
              <a:rPr lang="id-ID"/>
              <a:t>Tingkat kelima</a:t>
            </a:r>
            <a:endParaRPr lang="en-US" dirty="0"/>
          </a:p>
        </p:txBody>
      </p:sp>
      <p:sp>
        <p:nvSpPr>
          <p:cNvPr id="4" name="Content Placeholder 3"/>
          <p:cNvSpPr>
            <a:spLocks noGrp="1"/>
          </p:cNvSpPr>
          <p:nvPr>
            <p:ph sz="half" idx="2"/>
          </p:nvPr>
        </p:nvSpPr>
        <p:spPr>
          <a:xfrm>
            <a:off x="6208712" y="2603500"/>
            <a:ext cx="4825159" cy="3416300"/>
          </a:xfrm>
        </p:spPr>
        <p:txBody>
          <a:bodyPr>
            <a:normAutofit/>
          </a:bodyPr>
          <a:lstStyle/>
          <a:p>
            <a:pPr lvl="0"/>
            <a:r>
              <a:rPr lang="id-ID"/>
              <a:t>Klik untuk edit gaya teks Master</a:t>
            </a:r>
          </a:p>
          <a:p>
            <a:pPr lvl="1"/>
            <a:r>
              <a:rPr lang="id-ID"/>
              <a:t>Tingkat kedua</a:t>
            </a:r>
          </a:p>
          <a:p>
            <a:pPr lvl="2"/>
            <a:r>
              <a:rPr lang="id-ID"/>
              <a:t>Tingkat ketiga</a:t>
            </a:r>
          </a:p>
          <a:p>
            <a:pPr lvl="3"/>
            <a:r>
              <a:rPr lang="id-ID"/>
              <a:t>Tingkat keempat</a:t>
            </a:r>
          </a:p>
          <a:p>
            <a:pPr lvl="4"/>
            <a:r>
              <a:rPr lang="id-ID"/>
              <a:t>Tingkat kelima</a:t>
            </a:r>
            <a:endParaRPr lang="en-US" dirty="0"/>
          </a:p>
        </p:txBody>
      </p:sp>
      <p:sp>
        <p:nvSpPr>
          <p:cNvPr id="5" name="Date Placeholder 4"/>
          <p:cNvSpPr>
            <a:spLocks noGrp="1"/>
          </p:cNvSpPr>
          <p:nvPr>
            <p:ph type="dt" sz="half" idx="10"/>
          </p:nvPr>
        </p:nvSpPr>
        <p:spPr/>
        <p:txBody>
          <a:bodyPr/>
          <a:lstStyle/>
          <a:p>
            <a:fld id="{3BDB8791-F1B0-41E7-B7FD-A781E65C4266}" type="datetimeFigureOut">
              <a:rPr lang="en-US" dirty="0"/>
              <a:t>9/19/2024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erbandinga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id-ID"/>
              <a:t>Klik untuk mengedit gaya judul Master</a:t>
            </a:r>
            <a:endParaRPr lang="en-US" dirty="0"/>
          </a:p>
        </p:txBody>
      </p:sp>
      <p:sp>
        <p:nvSpPr>
          <p:cNvPr id="3" name="Text Placeholder 2"/>
          <p:cNvSpPr>
            <a:spLocks noGrp="1"/>
          </p:cNvSpPr>
          <p:nvPr>
            <p:ph type="body" idx="1"/>
          </p:nvPr>
        </p:nvSpPr>
        <p:spPr>
          <a:xfrm>
            <a:off x="1154954" y="2603500"/>
            <a:ext cx="4825157"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d-ID"/>
              <a:t>Klik untuk edit gaya teks Master</a:t>
            </a:r>
          </a:p>
        </p:txBody>
      </p:sp>
      <p:sp>
        <p:nvSpPr>
          <p:cNvPr id="4" name="Content Placeholder 3"/>
          <p:cNvSpPr>
            <a:spLocks noGrp="1"/>
          </p:cNvSpPr>
          <p:nvPr>
            <p:ph sz="half" idx="2"/>
          </p:nvPr>
        </p:nvSpPr>
        <p:spPr>
          <a:xfrm>
            <a:off x="1154954" y="3179762"/>
            <a:ext cx="4825158" cy="2840039"/>
          </a:xfrm>
        </p:spPr>
        <p:txBody>
          <a:bodyPr>
            <a:normAutofit/>
          </a:bodyPr>
          <a:lstStyle/>
          <a:p>
            <a:pPr lvl="0"/>
            <a:r>
              <a:rPr lang="id-ID"/>
              <a:t>Klik untuk edit gaya teks Master</a:t>
            </a:r>
          </a:p>
          <a:p>
            <a:pPr lvl="1"/>
            <a:r>
              <a:rPr lang="id-ID"/>
              <a:t>Tingkat kedua</a:t>
            </a:r>
          </a:p>
          <a:p>
            <a:pPr lvl="2"/>
            <a:r>
              <a:rPr lang="id-ID"/>
              <a:t>Tingkat ketiga</a:t>
            </a:r>
          </a:p>
          <a:p>
            <a:pPr lvl="3"/>
            <a:r>
              <a:rPr lang="id-ID"/>
              <a:t>Tingkat keempat</a:t>
            </a:r>
          </a:p>
          <a:p>
            <a:pPr lvl="4"/>
            <a:r>
              <a:rPr lang="id-ID"/>
              <a:t>Tingkat kelima</a:t>
            </a:r>
            <a:endParaRPr lang="en-US" dirty="0"/>
          </a:p>
        </p:txBody>
      </p:sp>
      <p:sp>
        <p:nvSpPr>
          <p:cNvPr id="5" name="Text Placeholder 4"/>
          <p:cNvSpPr>
            <a:spLocks noGrp="1"/>
          </p:cNvSpPr>
          <p:nvPr>
            <p:ph type="body" sz="quarter" idx="3"/>
          </p:nvPr>
        </p:nvSpPr>
        <p:spPr>
          <a:xfrm>
            <a:off x="6208712" y="2603500"/>
            <a:ext cx="4825159"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d-ID"/>
              <a:t>Klik untuk edit gaya teks Master</a:t>
            </a:r>
          </a:p>
        </p:txBody>
      </p:sp>
      <p:sp>
        <p:nvSpPr>
          <p:cNvPr id="6" name="Content Placeholder 5"/>
          <p:cNvSpPr>
            <a:spLocks noGrp="1"/>
          </p:cNvSpPr>
          <p:nvPr>
            <p:ph sz="quarter" idx="4"/>
          </p:nvPr>
        </p:nvSpPr>
        <p:spPr>
          <a:xfrm>
            <a:off x="6208712" y="3179762"/>
            <a:ext cx="4825159" cy="2840039"/>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id-ID"/>
              <a:t>Klik untuk edit gaya teks Master</a:t>
            </a:r>
          </a:p>
          <a:p>
            <a:pPr lvl="1"/>
            <a:r>
              <a:rPr lang="id-ID"/>
              <a:t>Tingkat kedua</a:t>
            </a:r>
          </a:p>
          <a:p>
            <a:pPr lvl="2"/>
            <a:r>
              <a:rPr lang="id-ID"/>
              <a:t>Tingkat ketiga</a:t>
            </a:r>
          </a:p>
          <a:p>
            <a:pPr lvl="3"/>
            <a:r>
              <a:rPr lang="id-ID"/>
              <a:t>Tingkat keempat</a:t>
            </a:r>
          </a:p>
          <a:p>
            <a:pPr lvl="4"/>
            <a:r>
              <a:rPr lang="id-ID"/>
              <a:t>Tingkat kelima</a:t>
            </a:r>
            <a:endParaRPr lang="en-US" dirty="0"/>
          </a:p>
        </p:txBody>
      </p:sp>
      <p:sp>
        <p:nvSpPr>
          <p:cNvPr id="7" name="Date Placeholder 6"/>
          <p:cNvSpPr>
            <a:spLocks noGrp="1"/>
          </p:cNvSpPr>
          <p:nvPr>
            <p:ph type="dt" sz="half" idx="10"/>
          </p:nvPr>
        </p:nvSpPr>
        <p:spPr/>
        <p:txBody>
          <a:bodyPr/>
          <a:lstStyle/>
          <a:p>
            <a:fld id="{5FDD63B2-E120-4ED8-B27B-C685F510A5FE}" type="datetimeFigureOut">
              <a:rPr lang="en-US" dirty="0"/>
              <a:t>9/19/2024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Judul Saja">
    <p:spTree>
      <p:nvGrpSpPr>
        <p:cNvPr id="1" name=""/>
        <p:cNvGrpSpPr/>
        <p:nvPr/>
      </p:nvGrpSpPr>
      <p:grpSpPr>
        <a:xfrm>
          <a:off x="0" y="0"/>
          <a:ext cx="0" cy="0"/>
          <a:chOff x="0" y="0"/>
          <a:chExt cx="0" cy="0"/>
        </a:xfrm>
      </p:grpSpPr>
      <p:sp>
        <p:nvSpPr>
          <p:cNvPr id="9" name="Title 1"/>
          <p:cNvSpPr>
            <a:spLocks noGrp="1"/>
          </p:cNvSpPr>
          <p:nvPr>
            <p:ph type="title"/>
          </p:nvPr>
        </p:nvSpPr>
        <p:spPr>
          <a:xfrm>
            <a:off x="1154954" y="973668"/>
            <a:ext cx="8761413" cy="706964"/>
          </a:xfrm>
        </p:spPr>
        <p:txBody>
          <a:bodyPr/>
          <a:lstStyle>
            <a:lvl1pPr>
              <a:defRPr/>
            </a:lvl1pPr>
          </a:lstStyle>
          <a:p>
            <a:r>
              <a:rPr lang="id-ID"/>
              <a:t>Klik untuk mengedit gaya judul Master</a:t>
            </a:r>
            <a:endParaRPr lang="en-US" dirty="0"/>
          </a:p>
        </p:txBody>
      </p:sp>
      <p:sp>
        <p:nvSpPr>
          <p:cNvPr id="3" name="Date Placeholder 2"/>
          <p:cNvSpPr>
            <a:spLocks noGrp="1"/>
          </p:cNvSpPr>
          <p:nvPr>
            <p:ph type="dt" sz="half" idx="10"/>
          </p:nvPr>
        </p:nvSpPr>
        <p:spPr/>
        <p:txBody>
          <a:bodyPr/>
          <a:lstStyle/>
          <a:p>
            <a:fld id="{7AA18ACC-A947-437B-A130-35BD54FDF1E9}" type="datetimeFigureOut">
              <a:rPr lang="en-US" dirty="0"/>
              <a:t>9/19/2024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Kosong">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C8D7E02-BCB8-4D50-A234-369438C08659}" type="datetimeFigureOut">
              <a:rPr lang="en-US" dirty="0"/>
              <a:t>9/19/2024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7" name="Rectangle 6"/>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Konten dengan Keteranga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5713412" y="402165"/>
              <a:ext cx="6055253"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8" name="Freeform 5"/>
            <p:cNvSpPr/>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2229377"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295400"/>
            <a:ext cx="2793158" cy="1600200"/>
          </a:xfrm>
        </p:spPr>
        <p:txBody>
          <a:bodyPr anchor="b"/>
          <a:lstStyle>
            <a:lvl1pPr algn="l">
              <a:defRPr sz="2400" b="0"/>
            </a:lvl1pPr>
          </a:lstStyle>
          <a:p>
            <a:r>
              <a:rPr lang="id-ID"/>
              <a:t>Klik untuk mengedit gaya judul Master</a:t>
            </a:r>
            <a:endParaRPr lang="en-US" dirty="0"/>
          </a:p>
        </p:txBody>
      </p:sp>
      <p:sp>
        <p:nvSpPr>
          <p:cNvPr id="3" name="Content Placeholder 2"/>
          <p:cNvSpPr>
            <a:spLocks noGrp="1"/>
          </p:cNvSpPr>
          <p:nvPr>
            <p:ph idx="1"/>
          </p:nvPr>
        </p:nvSpPr>
        <p:spPr>
          <a:xfrm>
            <a:off x="5781146" y="1447800"/>
            <a:ext cx="5190066" cy="4572000"/>
          </a:xfrm>
        </p:spPr>
        <p:txBody>
          <a:bodyPr anchor="ctr">
            <a:normAutofit/>
          </a:bodyPr>
          <a:lstStyle/>
          <a:p>
            <a:pPr lvl="0"/>
            <a:r>
              <a:rPr lang="id-ID"/>
              <a:t>Klik untuk edit gaya teks Master</a:t>
            </a:r>
          </a:p>
          <a:p>
            <a:pPr lvl="1"/>
            <a:r>
              <a:rPr lang="id-ID"/>
              <a:t>Tingkat kedua</a:t>
            </a:r>
          </a:p>
          <a:p>
            <a:pPr lvl="2"/>
            <a:r>
              <a:rPr lang="id-ID"/>
              <a:t>Tingkat ketiga</a:t>
            </a:r>
          </a:p>
          <a:p>
            <a:pPr lvl="3"/>
            <a:r>
              <a:rPr lang="id-ID"/>
              <a:t>Tingkat keempat</a:t>
            </a:r>
          </a:p>
          <a:p>
            <a:pPr lvl="4"/>
            <a:r>
              <a:rPr lang="id-ID"/>
              <a:t>Tingkat kelima</a:t>
            </a:r>
            <a:endParaRPr lang="en-US" dirty="0"/>
          </a:p>
        </p:txBody>
      </p:sp>
      <p:sp>
        <p:nvSpPr>
          <p:cNvPr id="4" name="Text Placeholder 3"/>
          <p:cNvSpPr>
            <a:spLocks noGrp="1"/>
          </p:cNvSpPr>
          <p:nvPr>
            <p:ph type="body" sz="half" idx="2"/>
          </p:nvPr>
        </p:nvSpPr>
        <p:spPr bwMode="gray">
          <a:xfrm>
            <a:off x="1154954" y="3129280"/>
            <a:ext cx="2793158" cy="2895599"/>
          </a:xfrm>
        </p:spPr>
        <p:txBody>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d-ID"/>
              <a:t>Klik untuk edit gaya teks Master</a:t>
            </a:r>
          </a:p>
        </p:txBody>
      </p:sp>
      <p:sp>
        <p:nvSpPr>
          <p:cNvPr id="5" name="Date Placeholder 4"/>
          <p:cNvSpPr>
            <a:spLocks noGrp="1"/>
          </p:cNvSpPr>
          <p:nvPr>
            <p:ph type="dt" sz="half" idx="10"/>
          </p:nvPr>
        </p:nvSpPr>
        <p:spPr/>
        <p:txBody>
          <a:bodyPr/>
          <a:lstStyle/>
          <a:p>
            <a:fld id="{76E86A4C-8E40-4F87-A4F0-01A0687C5742}" type="datetimeFigureOut">
              <a:rPr lang="en-US" dirty="0"/>
              <a:t>9/19/2024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Gambar dengan Keteranga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6172200" y="402165"/>
              <a:ext cx="55964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22" name="Freeform 5"/>
            <p:cNvSpPr/>
            <p:nvPr/>
          </p:nvSpPr>
          <p:spPr bwMode="gray">
            <a:xfrm rot="15922489">
              <a:off x="4203594"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32954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693333"/>
            <a:ext cx="3865134" cy="1735667"/>
          </a:xfrm>
        </p:spPr>
        <p:txBody>
          <a:bodyPr anchor="b">
            <a:normAutofit/>
          </a:bodyPr>
          <a:lstStyle>
            <a:lvl1pPr algn="l">
              <a:defRPr sz="3600" b="0"/>
            </a:lvl1pPr>
          </a:lstStyle>
          <a:p>
            <a:r>
              <a:rPr lang="id-ID"/>
              <a:t>Klik untuk mengedit gaya judul Master</a:t>
            </a:r>
            <a:endParaRPr lang="en-US" dirty="0"/>
          </a:p>
        </p:txBody>
      </p:sp>
      <p:sp>
        <p:nvSpPr>
          <p:cNvPr id="3" name="Picture Placeholder 2"/>
          <p:cNvSpPr>
            <a:spLocks noGrp="1" noChangeAspect="1"/>
          </p:cNvSpPr>
          <p:nvPr>
            <p:ph type="pic" idx="1"/>
          </p:nvPr>
        </p:nvSpPr>
        <p:spPr>
          <a:xfrm>
            <a:off x="6547870" y="1143000"/>
            <a:ext cx="3227193"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marL="0" lvl="0" indent="0" algn="ctr">
              <a:buNone/>
            </a:pPr>
            <a:r>
              <a:rPr lang="id-ID"/>
              <a:t>Klik ikon untuk menambahkan gambar</a:t>
            </a:r>
            <a:endParaRPr lang="en-US" dirty="0"/>
          </a:p>
        </p:txBody>
      </p:sp>
      <p:sp>
        <p:nvSpPr>
          <p:cNvPr id="4" name="Text Placeholder 3"/>
          <p:cNvSpPr>
            <a:spLocks noGrp="1"/>
          </p:cNvSpPr>
          <p:nvPr>
            <p:ph type="body" sz="half" idx="2"/>
          </p:nvPr>
        </p:nvSpPr>
        <p:spPr bwMode="gray">
          <a:xfrm>
            <a:off x="1154954" y="3657600"/>
            <a:ext cx="3859212" cy="1371600"/>
          </a:xfrm>
        </p:spPr>
        <p:txBody>
          <a:bodyPr>
            <a:normAutofit/>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d-ID"/>
              <a:t>Klik untuk edit gaya teks Master</a:t>
            </a:r>
          </a:p>
        </p:txBody>
      </p:sp>
      <p:sp>
        <p:nvSpPr>
          <p:cNvPr id="5" name="Date Placeholder 4"/>
          <p:cNvSpPr>
            <a:spLocks noGrp="1"/>
          </p:cNvSpPr>
          <p:nvPr>
            <p:ph type="dt" sz="half" idx="10"/>
          </p:nvPr>
        </p:nvSpPr>
        <p:spPr/>
        <p:txBody>
          <a:bodyPr/>
          <a:lstStyle/>
          <a:p>
            <a:fld id="{35E72C73-2D91-4E12-BA25-F0AA0C03599B}" type="datetimeFigureOut">
              <a:rPr lang="en-US" dirty="0"/>
              <a:t>9/19/2024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jpe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7" name="Rectangle 6"/>
            <p:cNvSpPr/>
            <p:nvPr/>
          </p:nvSpPr>
          <p:spPr>
            <a:xfrm>
              <a:off x="0" y="0"/>
              <a:ext cx="12192000" cy="6858000"/>
            </a:xfrm>
            <a:prstGeom prst="rect">
              <a:avLst/>
            </a:prstGeom>
            <a:blipFill>
              <a:blip r:embed="rId19">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Freeform 5"/>
            <p:cNvSpPr/>
            <p:nvPr/>
          </p:nvSpPr>
          <p:spPr bwMode="gray">
            <a:xfrm rot="21010068">
              <a:off x="8490951" y="17975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9" name="Freeform 5"/>
            <p:cNvSpPr/>
            <p:nvPr/>
          </p:nvSpPr>
          <p:spPr bwMode="gray">
            <a:xfrm>
              <a:off x="459506" y="1866405"/>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4"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Placeholder 1"/>
          <p:cNvSpPr>
            <a:spLocks noGrp="1"/>
          </p:cNvSpPr>
          <p:nvPr>
            <p:ph type="title"/>
          </p:nvPr>
        </p:nvSpPr>
        <p:spPr bwMode="gray">
          <a:xfrm>
            <a:off x="1154954" y="973668"/>
            <a:ext cx="8761413" cy="706964"/>
          </a:xfrm>
          <a:prstGeom prst="rect">
            <a:avLst/>
          </a:prstGeom>
        </p:spPr>
        <p:txBody>
          <a:bodyPr vert="horz" lIns="91440" tIns="45720" rIns="91440" bIns="45720" rtlCol="0" anchor="ctr">
            <a:noAutofit/>
          </a:bodyPr>
          <a:lstStyle/>
          <a:p>
            <a:r>
              <a:rPr lang="id-ID"/>
              <a:t>Klik untuk mengedit gaya judul Master</a:t>
            </a:r>
            <a:endParaRPr lang="en-US" dirty="0"/>
          </a:p>
        </p:txBody>
      </p:sp>
      <p:sp>
        <p:nvSpPr>
          <p:cNvPr id="3" name="Text Placeholder 2"/>
          <p:cNvSpPr>
            <a:spLocks noGrp="1"/>
          </p:cNvSpPr>
          <p:nvPr>
            <p:ph type="body" idx="1"/>
          </p:nvPr>
        </p:nvSpPr>
        <p:spPr>
          <a:xfrm>
            <a:off x="1154954" y="2603500"/>
            <a:ext cx="8761413" cy="3416300"/>
          </a:xfrm>
          <a:prstGeom prst="rect">
            <a:avLst/>
          </a:prstGeom>
        </p:spPr>
        <p:txBody>
          <a:bodyPr vert="horz" lIns="91440" tIns="45720" rIns="91440" bIns="45720" rtlCol="0">
            <a:normAutofit/>
          </a:bodyPr>
          <a:lstStyle/>
          <a:p>
            <a:pPr lvl="0"/>
            <a:r>
              <a:rPr lang="id-ID"/>
              <a:t>Klik untuk edit gaya teks Master</a:t>
            </a:r>
          </a:p>
          <a:p>
            <a:pPr lvl="1"/>
            <a:r>
              <a:rPr lang="id-ID"/>
              <a:t>Tingkat kedua</a:t>
            </a:r>
          </a:p>
          <a:p>
            <a:pPr lvl="2"/>
            <a:r>
              <a:rPr lang="id-ID"/>
              <a:t>Tingkat ketiga</a:t>
            </a:r>
          </a:p>
          <a:p>
            <a:pPr lvl="3"/>
            <a:r>
              <a:rPr lang="id-ID"/>
              <a:t>Tingkat keempat</a:t>
            </a:r>
          </a:p>
          <a:p>
            <a:pPr lvl="4"/>
            <a:r>
              <a:rPr lang="id-ID"/>
              <a:t>Tingkat kelima</a:t>
            </a:r>
            <a:endParaRPr lang="en-US" dirty="0"/>
          </a:p>
        </p:txBody>
      </p:sp>
      <p:sp>
        <p:nvSpPr>
          <p:cNvPr id="4" name="Date Placeholder 3"/>
          <p:cNvSpPr>
            <a:spLocks noGrp="1"/>
          </p:cNvSpPr>
          <p:nvPr>
            <p:ph type="dt" sz="half" idx="2"/>
          </p:nvPr>
        </p:nvSpPr>
        <p:spPr>
          <a:xfrm>
            <a:off x="10653104" y="6391838"/>
            <a:ext cx="990599" cy="304799"/>
          </a:xfrm>
          <a:prstGeom prst="rect">
            <a:avLst/>
          </a:prstGeom>
        </p:spPr>
        <p:txBody>
          <a:bodyPr vert="horz" lIns="91440" tIns="45720" rIns="91440" bIns="45720" rtlCol="0" anchor="ctr"/>
          <a:lstStyle>
            <a:lvl1pPr algn="r">
              <a:defRPr sz="1000" b="1" i="0">
                <a:solidFill>
                  <a:schemeClr val="accent1"/>
                </a:solidFill>
              </a:defRPr>
            </a:lvl1pPr>
          </a:lstStyle>
          <a:p>
            <a:fld id="{2BE451C3-0FF4-47C4-B829-773ADF60F88C}" type="datetimeFigureOut">
              <a:rPr lang="en-US" dirty="0"/>
              <a:t>9/19/2024</a:t>
            </a:fld>
            <a:endParaRPr lang="en-US" dirty="0"/>
          </a:p>
        </p:txBody>
      </p:sp>
      <p:sp>
        <p:nvSpPr>
          <p:cNvPr id="5" name="Footer Placeholder 4"/>
          <p:cNvSpPr>
            <a:spLocks noGrp="1"/>
          </p:cNvSpPr>
          <p:nvPr>
            <p:ph type="ftr" sz="quarter" idx="3"/>
          </p:nvPr>
        </p:nvSpPr>
        <p:spPr>
          <a:xfrm>
            <a:off x="561110" y="6391838"/>
            <a:ext cx="3859795" cy="304801"/>
          </a:xfrm>
          <a:prstGeom prst="rect">
            <a:avLst/>
          </a:prstGeom>
        </p:spPr>
        <p:txBody>
          <a:bodyPr vert="horz" lIns="91440" tIns="45720" rIns="91440" bIns="45720" rtlCol="0" anchor="ctr"/>
          <a:lstStyle>
            <a:lvl1pPr algn="l">
              <a:defRPr sz="1000" b="1" i="0">
                <a:solidFill>
                  <a:schemeClr val="accent1"/>
                </a:solidFill>
              </a:defRPr>
            </a:lvl1pPr>
          </a:lstStyle>
          <a:p>
            <a:endParaRPr lang="en-US" dirty="0"/>
          </a:p>
        </p:txBody>
      </p:sp>
      <p:sp>
        <p:nvSpPr>
          <p:cNvPr id="21" name="Rectangle 2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bg1"/>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73" r:id="rId3"/>
    <p:sldLayoutId id="2147483652" r:id="rId4"/>
    <p:sldLayoutId id="2147483653" r:id="rId5"/>
    <p:sldLayoutId id="2147483654" r:id="rId6"/>
    <p:sldLayoutId id="2147483655" r:id="rId7"/>
    <p:sldLayoutId id="2147483656" r:id="rId8"/>
    <p:sldLayoutId id="2147483668" r:id="rId9"/>
    <p:sldLayoutId id="2147483667" r:id="rId10"/>
    <p:sldLayoutId id="2147483661" r:id="rId11"/>
    <p:sldLayoutId id="2147483672" r:id="rId12"/>
    <p:sldLayoutId id="2147483662" r:id="rId13"/>
    <p:sldLayoutId id="2147483669" r:id="rId14"/>
    <p:sldLayoutId id="2147483670" r:id="rId15"/>
    <p:sldLayoutId id="2147483658" r:id="rId16"/>
    <p:sldLayoutId id="2147483659" r:id="rId17"/>
  </p:sldLayoutIdLst>
  <p:hf sldNum="0" hdr="0" ftr="0" dt="0"/>
  <p:txStyles>
    <p:titleStyle>
      <a:lvl1pPr algn="l" defTabSz="457200" rtl="0" eaLnBrk="1" latinLnBrk="0" hangingPunct="1">
        <a:spcBef>
          <a:spcPct val="0"/>
        </a:spcBef>
        <a:buNone/>
        <a:defRPr sz="3600" b="0" i="0" kern="1200">
          <a:solidFill>
            <a:schemeClr val="bg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1031" name="Group 1030">
            <a:extLst>
              <a:ext uri="{FF2B5EF4-FFF2-40B4-BE49-F238E27FC236}">
                <a16:creationId xmlns:a16="http://schemas.microsoft.com/office/drawing/2014/main" id="{FAEF28A3-012D-4640-B8B8-1EF6EAF7233B}"/>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0"/>
            <a:ext cx="12192000" cy="6858000"/>
            <a:chOff x="0" y="0"/>
            <a:chExt cx="12192000" cy="6858000"/>
          </a:xfrm>
        </p:grpSpPr>
        <p:sp>
          <p:nvSpPr>
            <p:cNvPr id="1032" name="Rectangle 1031">
              <a:extLst>
                <a:ext uri="{FF2B5EF4-FFF2-40B4-BE49-F238E27FC236}">
                  <a16:creationId xmlns:a16="http://schemas.microsoft.com/office/drawing/2014/main" id="{F3B2F1C2-14D3-4A53-B329-323795BCFD5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id-ID"/>
            </a:p>
          </p:txBody>
        </p:sp>
        <p:sp>
          <p:nvSpPr>
            <p:cNvPr id="1033" name="Oval 1032">
              <a:extLst>
                <a:ext uri="{FF2B5EF4-FFF2-40B4-BE49-F238E27FC236}">
                  <a16:creationId xmlns:a16="http://schemas.microsoft.com/office/drawing/2014/main" id="{194E879E-1515-4211-8F1B-B68A92B2C20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a:lstStyle/>
            <a:p>
              <a:endParaRPr lang="id-ID"/>
            </a:p>
          </p:txBody>
        </p:sp>
        <p:sp>
          <p:nvSpPr>
            <p:cNvPr id="1034" name="Oval 1033">
              <a:extLst>
                <a:ext uri="{FF2B5EF4-FFF2-40B4-BE49-F238E27FC236}">
                  <a16:creationId xmlns:a16="http://schemas.microsoft.com/office/drawing/2014/main" id="{F7137E7D-1F4E-498A-97D1-0E1FE6FC6F9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a:lstStyle/>
            <a:p>
              <a:endParaRPr lang="id-ID"/>
            </a:p>
          </p:txBody>
        </p:sp>
        <p:sp>
          <p:nvSpPr>
            <p:cNvPr id="1035" name="Oval 1034">
              <a:extLst>
                <a:ext uri="{FF2B5EF4-FFF2-40B4-BE49-F238E27FC236}">
                  <a16:creationId xmlns:a16="http://schemas.microsoft.com/office/drawing/2014/main" id="{91375183-B6E5-43E0-B28F-39EC9083853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a:lstStyle/>
            <a:p>
              <a:endParaRPr lang="id-ID"/>
            </a:p>
          </p:txBody>
        </p:sp>
        <p:sp>
          <p:nvSpPr>
            <p:cNvPr id="1036" name="Oval 1035">
              <a:extLst>
                <a:ext uri="{FF2B5EF4-FFF2-40B4-BE49-F238E27FC236}">
                  <a16:creationId xmlns:a16="http://schemas.microsoft.com/office/drawing/2014/main" id="{267F36BD-A8AF-4304-A662-1007CC1748D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a:lstStyle/>
            <a:p>
              <a:endParaRPr lang="id-ID"/>
            </a:p>
          </p:txBody>
        </p:sp>
        <p:sp>
          <p:nvSpPr>
            <p:cNvPr id="1037" name="Oval 1036">
              <a:extLst>
                <a:ext uri="{FF2B5EF4-FFF2-40B4-BE49-F238E27FC236}">
                  <a16:creationId xmlns:a16="http://schemas.microsoft.com/office/drawing/2014/main" id="{15D9095F-2809-4A90-A032-250AC21C352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a:lstStyle/>
            <a:p>
              <a:endParaRPr lang="id-ID"/>
            </a:p>
          </p:txBody>
        </p:sp>
        <p:sp>
          <p:nvSpPr>
            <p:cNvPr id="1038" name="Freeform 5">
              <a:extLst>
                <a:ext uri="{FF2B5EF4-FFF2-40B4-BE49-F238E27FC236}">
                  <a16:creationId xmlns:a16="http://schemas.microsoft.com/office/drawing/2014/main" id="{9027D7BF-C282-4477-A406-245C3F26521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gray">
            <a:xfrm rot="21010068">
              <a:off x="8490951" y="17975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txBody>
            <a:bodyPr/>
            <a:lstStyle/>
            <a:p>
              <a:endParaRPr lang="id-ID"/>
            </a:p>
          </p:txBody>
        </p:sp>
        <p:sp>
          <p:nvSpPr>
            <p:cNvPr id="1039" name="Freeform 5">
              <a:extLst>
                <a:ext uri="{FF2B5EF4-FFF2-40B4-BE49-F238E27FC236}">
                  <a16:creationId xmlns:a16="http://schemas.microsoft.com/office/drawing/2014/main" id="{AC3C43D8-426E-472E-A8E8-C41BF7A876B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gray">
            <a:xfrm>
              <a:off x="459506" y="1866405"/>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txBody>
            <a:bodyPr/>
            <a:lstStyle/>
            <a:p>
              <a:endParaRPr lang="id-ID"/>
            </a:p>
          </p:txBody>
        </p:sp>
        <p:sp>
          <p:nvSpPr>
            <p:cNvPr id="1040" name="Freeform 5">
              <a:extLst>
                <a:ext uri="{FF2B5EF4-FFF2-40B4-BE49-F238E27FC236}">
                  <a16:creationId xmlns:a16="http://schemas.microsoft.com/office/drawing/2014/main" id="{52DCAE0E-B8DE-4C42-A48F-FA0C8345AC93}"/>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txBody>
            <a:bodyPr/>
            <a:lstStyle/>
            <a:p>
              <a:endParaRPr lang="id-ID"/>
            </a:p>
          </p:txBody>
        </p:sp>
      </p:grpSp>
      <p:sp>
        <p:nvSpPr>
          <p:cNvPr id="1042" name="Rectangle 1041">
            <a:extLst>
              <a:ext uri="{FF2B5EF4-FFF2-40B4-BE49-F238E27FC236}">
                <a16:creationId xmlns:a16="http://schemas.microsoft.com/office/drawing/2014/main" id="{59647F54-801D-44AB-8284-EDDFF776313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a:lstStyle/>
          <a:p>
            <a:endParaRPr lang="id-ID"/>
          </a:p>
        </p:txBody>
      </p:sp>
      <p:sp>
        <p:nvSpPr>
          <p:cNvPr id="1044" name="Rectangle 1043">
            <a:extLst>
              <a:ext uri="{FF2B5EF4-FFF2-40B4-BE49-F238E27FC236}">
                <a16:creationId xmlns:a16="http://schemas.microsoft.com/office/drawing/2014/main" id="{510C9632-BB6F-48EE-AB65-501878BA5DB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587"/>
            <a:ext cx="12192000" cy="6858000"/>
          </a:xfrm>
          <a:prstGeom prst="rect">
            <a:avLst/>
          </a:prstGeom>
          <a:ln>
            <a:noFill/>
          </a:ln>
        </p:spPr>
        <p:style>
          <a:lnRef idx="2">
            <a:schemeClr val="accent1">
              <a:shade val="50000"/>
            </a:schemeClr>
          </a:lnRef>
          <a:fillRef idx="1003">
            <a:schemeClr val="dk2"/>
          </a:fillRef>
          <a:effectRef idx="0">
            <a:schemeClr val="accent1"/>
          </a:effectRef>
          <a:fontRef idx="minor">
            <a:schemeClr val="lt1"/>
          </a:fontRef>
        </p:style>
        <p:txBody>
          <a:bodyPr/>
          <a:lstStyle/>
          <a:p>
            <a:endParaRPr lang="id-ID"/>
          </a:p>
        </p:txBody>
      </p:sp>
      <p:sp>
        <p:nvSpPr>
          <p:cNvPr id="1046" name="Freeform: Shape 1045">
            <a:extLst>
              <a:ext uri="{FF2B5EF4-FFF2-40B4-BE49-F238E27FC236}">
                <a16:creationId xmlns:a16="http://schemas.microsoft.com/office/drawing/2014/main" id="{4EC8AAB6-953B-4D29-9967-3C44D06BB4E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16200000">
            <a:off x="5171964" y="-140866"/>
            <a:ext cx="6053670" cy="7139732"/>
          </a:xfrm>
          <a:custGeom>
            <a:avLst/>
            <a:gdLst>
              <a:gd name="connsiteX0" fmla="*/ 6053670 w 6053670"/>
              <a:gd name="connsiteY0" fmla="*/ 1098 h 7139732"/>
              <a:gd name="connsiteX1" fmla="*/ 6053670 w 6053670"/>
              <a:gd name="connsiteY1" fmla="*/ 1084479 h 7139732"/>
              <a:gd name="connsiteX2" fmla="*/ 6053670 w 6053670"/>
              <a:gd name="connsiteY2" fmla="*/ 1254558 h 7139732"/>
              <a:gd name="connsiteX3" fmla="*/ 6053670 w 6053670"/>
              <a:gd name="connsiteY3" fmla="*/ 7139732 h 7139732"/>
              <a:gd name="connsiteX4" fmla="*/ 0 w 6053670"/>
              <a:gd name="connsiteY4" fmla="*/ 7139732 h 7139732"/>
              <a:gd name="connsiteX5" fmla="*/ 0 w 6053670"/>
              <a:gd name="connsiteY5" fmla="*/ 1249853 h 7139732"/>
              <a:gd name="connsiteX6" fmla="*/ 0 w 6053670"/>
              <a:gd name="connsiteY6" fmla="*/ 1084479 h 7139732"/>
              <a:gd name="connsiteX7" fmla="*/ 0 w 6053670"/>
              <a:gd name="connsiteY7" fmla="*/ 0 h 7139732"/>
              <a:gd name="connsiteX8" fmla="*/ 35717 w 6053670"/>
              <a:gd name="connsiteY8" fmla="*/ 5488 h 7139732"/>
              <a:gd name="connsiteX9" fmla="*/ 140445 w 6053670"/>
              <a:gd name="connsiteY9" fmla="*/ 21641 h 7139732"/>
              <a:gd name="connsiteX10" fmla="*/ 216722 w 6053670"/>
              <a:gd name="connsiteY10" fmla="*/ 32932 h 7139732"/>
              <a:gd name="connsiteX11" fmla="*/ 307527 w 6053670"/>
              <a:gd name="connsiteY11" fmla="*/ 44850 h 7139732"/>
              <a:gd name="connsiteX12" fmla="*/ 415282 w 6053670"/>
              <a:gd name="connsiteY12" fmla="*/ 59121 h 7139732"/>
              <a:gd name="connsiteX13" fmla="*/ 534539 w 6053670"/>
              <a:gd name="connsiteY13" fmla="*/ 74175 h 7139732"/>
              <a:gd name="connsiteX14" fmla="*/ 668931 w 6053670"/>
              <a:gd name="connsiteY14" fmla="*/ 90014 h 7139732"/>
              <a:gd name="connsiteX15" fmla="*/ 815430 w 6053670"/>
              <a:gd name="connsiteY15" fmla="*/ 106794 h 7139732"/>
              <a:gd name="connsiteX16" fmla="*/ 974641 w 6053670"/>
              <a:gd name="connsiteY16" fmla="*/ 123574 h 7139732"/>
              <a:gd name="connsiteX17" fmla="*/ 1144144 w 6053670"/>
              <a:gd name="connsiteY17" fmla="*/ 140667 h 7139732"/>
              <a:gd name="connsiteX18" fmla="*/ 1326965 w 6053670"/>
              <a:gd name="connsiteY18" fmla="*/ 156506 h 7139732"/>
              <a:gd name="connsiteX19" fmla="*/ 1518261 w 6053670"/>
              <a:gd name="connsiteY19" fmla="*/ 171717 h 7139732"/>
              <a:gd name="connsiteX20" fmla="*/ 1720453 w 6053670"/>
              <a:gd name="connsiteY20" fmla="*/ 185518 h 7139732"/>
              <a:gd name="connsiteX21" fmla="*/ 1931121 w 6053670"/>
              <a:gd name="connsiteY21" fmla="*/ 198690 h 7139732"/>
              <a:gd name="connsiteX22" fmla="*/ 2150869 w 6053670"/>
              <a:gd name="connsiteY22" fmla="*/ 211079 h 7139732"/>
              <a:gd name="connsiteX23" fmla="*/ 2263467 w 6053670"/>
              <a:gd name="connsiteY23" fmla="*/ 215470 h 7139732"/>
              <a:gd name="connsiteX24" fmla="*/ 2378487 w 6053670"/>
              <a:gd name="connsiteY24" fmla="*/ 220332 h 7139732"/>
              <a:gd name="connsiteX25" fmla="*/ 2495323 w 6053670"/>
              <a:gd name="connsiteY25" fmla="*/ 224879 h 7139732"/>
              <a:gd name="connsiteX26" fmla="*/ 2612764 w 6053670"/>
              <a:gd name="connsiteY26" fmla="*/ 227859 h 7139732"/>
              <a:gd name="connsiteX27" fmla="*/ 2732627 w 6053670"/>
              <a:gd name="connsiteY27" fmla="*/ 230525 h 7139732"/>
              <a:gd name="connsiteX28" fmla="*/ 2853700 w 6053670"/>
              <a:gd name="connsiteY28" fmla="*/ 233348 h 7139732"/>
              <a:gd name="connsiteX29" fmla="*/ 2977195 w 6053670"/>
              <a:gd name="connsiteY29" fmla="*/ 235229 h 7139732"/>
              <a:gd name="connsiteX30" fmla="*/ 3101901 w 6053670"/>
              <a:gd name="connsiteY30" fmla="*/ 235229 h 7139732"/>
              <a:gd name="connsiteX31" fmla="*/ 3227817 w 6053670"/>
              <a:gd name="connsiteY31" fmla="*/ 236170 h 7139732"/>
              <a:gd name="connsiteX32" fmla="*/ 3354944 w 6053670"/>
              <a:gd name="connsiteY32" fmla="*/ 235229 h 7139732"/>
              <a:gd name="connsiteX33" fmla="*/ 3483887 w 6053670"/>
              <a:gd name="connsiteY33" fmla="*/ 233348 h 7139732"/>
              <a:gd name="connsiteX34" fmla="*/ 3612830 w 6053670"/>
              <a:gd name="connsiteY34" fmla="*/ 231623 h 7139732"/>
              <a:gd name="connsiteX35" fmla="*/ 3743590 w 6053670"/>
              <a:gd name="connsiteY35" fmla="*/ 227859 h 7139732"/>
              <a:gd name="connsiteX36" fmla="*/ 3875560 w 6053670"/>
              <a:gd name="connsiteY36" fmla="*/ 223938 h 7139732"/>
              <a:gd name="connsiteX37" fmla="*/ 4007530 w 6053670"/>
              <a:gd name="connsiteY37" fmla="*/ 219391 h 7139732"/>
              <a:gd name="connsiteX38" fmla="*/ 4140710 w 6053670"/>
              <a:gd name="connsiteY38" fmla="*/ 212961 h 7139732"/>
              <a:gd name="connsiteX39" fmla="*/ 4275102 w 6053670"/>
              <a:gd name="connsiteY39" fmla="*/ 205277 h 7139732"/>
              <a:gd name="connsiteX40" fmla="*/ 4410098 w 6053670"/>
              <a:gd name="connsiteY40" fmla="*/ 197907 h 7139732"/>
              <a:gd name="connsiteX41" fmla="*/ 4545096 w 6053670"/>
              <a:gd name="connsiteY41" fmla="*/ 188498 h 7139732"/>
              <a:gd name="connsiteX42" fmla="*/ 4681909 w 6053670"/>
              <a:gd name="connsiteY42" fmla="*/ 177207 h 7139732"/>
              <a:gd name="connsiteX43" fmla="*/ 4816905 w 6053670"/>
              <a:gd name="connsiteY43" fmla="*/ 165916 h 7139732"/>
              <a:gd name="connsiteX44" fmla="*/ 4954323 w 6053670"/>
              <a:gd name="connsiteY44" fmla="*/ 152899 h 7139732"/>
              <a:gd name="connsiteX45" fmla="*/ 5092347 w 6053670"/>
              <a:gd name="connsiteY45" fmla="*/ 138629 h 7139732"/>
              <a:gd name="connsiteX46" fmla="*/ 5228555 w 6053670"/>
              <a:gd name="connsiteY46" fmla="*/ 123574 h 7139732"/>
              <a:gd name="connsiteX47" fmla="*/ 5366578 w 6053670"/>
              <a:gd name="connsiteY47" fmla="*/ 106010 h 7139732"/>
              <a:gd name="connsiteX48" fmla="*/ 5503997 w 6053670"/>
              <a:gd name="connsiteY48" fmla="*/ 87192 h 7139732"/>
              <a:gd name="connsiteX49" fmla="*/ 5642020 w 6053670"/>
              <a:gd name="connsiteY49" fmla="*/ 68530 h 7139732"/>
              <a:gd name="connsiteX50" fmla="*/ 5779438 w 6053670"/>
              <a:gd name="connsiteY50" fmla="*/ 46733 h 7139732"/>
              <a:gd name="connsiteX51" fmla="*/ 5916251 w 6053670"/>
              <a:gd name="connsiteY51" fmla="*/ 24464 h 71397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Lst>
            <a:rect l="l" t="t" r="r" b="b"/>
            <a:pathLst>
              <a:path w="6053670" h="7139732">
                <a:moveTo>
                  <a:pt x="6053670" y="1098"/>
                </a:moveTo>
                <a:lnTo>
                  <a:pt x="6053670" y="1084479"/>
                </a:lnTo>
                <a:lnTo>
                  <a:pt x="6053670" y="1254558"/>
                </a:lnTo>
                <a:lnTo>
                  <a:pt x="6053670" y="7139732"/>
                </a:lnTo>
                <a:lnTo>
                  <a:pt x="0" y="7139732"/>
                </a:lnTo>
                <a:lnTo>
                  <a:pt x="0" y="1249853"/>
                </a:lnTo>
                <a:lnTo>
                  <a:pt x="0" y="1084479"/>
                </a:lnTo>
                <a:lnTo>
                  <a:pt x="0" y="0"/>
                </a:lnTo>
                <a:lnTo>
                  <a:pt x="35717" y="5488"/>
                </a:lnTo>
                <a:lnTo>
                  <a:pt x="140445" y="21641"/>
                </a:lnTo>
                <a:lnTo>
                  <a:pt x="216722" y="32932"/>
                </a:lnTo>
                <a:lnTo>
                  <a:pt x="307527" y="44850"/>
                </a:lnTo>
                <a:lnTo>
                  <a:pt x="415282" y="59121"/>
                </a:lnTo>
                <a:lnTo>
                  <a:pt x="534539" y="74175"/>
                </a:lnTo>
                <a:lnTo>
                  <a:pt x="668931" y="90014"/>
                </a:lnTo>
                <a:lnTo>
                  <a:pt x="815430" y="106794"/>
                </a:lnTo>
                <a:lnTo>
                  <a:pt x="974641" y="123574"/>
                </a:lnTo>
                <a:lnTo>
                  <a:pt x="1144144" y="140667"/>
                </a:lnTo>
                <a:lnTo>
                  <a:pt x="1326965" y="156506"/>
                </a:lnTo>
                <a:lnTo>
                  <a:pt x="1518261" y="171717"/>
                </a:lnTo>
                <a:lnTo>
                  <a:pt x="1720453" y="185518"/>
                </a:lnTo>
                <a:lnTo>
                  <a:pt x="1931121" y="198690"/>
                </a:lnTo>
                <a:lnTo>
                  <a:pt x="2150869" y="211079"/>
                </a:lnTo>
                <a:lnTo>
                  <a:pt x="2263467" y="215470"/>
                </a:lnTo>
                <a:lnTo>
                  <a:pt x="2378487" y="220332"/>
                </a:lnTo>
                <a:lnTo>
                  <a:pt x="2495323" y="224879"/>
                </a:lnTo>
                <a:lnTo>
                  <a:pt x="2612764" y="227859"/>
                </a:lnTo>
                <a:lnTo>
                  <a:pt x="2732627" y="230525"/>
                </a:lnTo>
                <a:lnTo>
                  <a:pt x="2853700" y="233348"/>
                </a:lnTo>
                <a:lnTo>
                  <a:pt x="2977195" y="235229"/>
                </a:lnTo>
                <a:lnTo>
                  <a:pt x="3101901" y="235229"/>
                </a:lnTo>
                <a:lnTo>
                  <a:pt x="3227817" y="236170"/>
                </a:lnTo>
                <a:lnTo>
                  <a:pt x="3354944" y="235229"/>
                </a:lnTo>
                <a:lnTo>
                  <a:pt x="3483887" y="233348"/>
                </a:lnTo>
                <a:lnTo>
                  <a:pt x="3612830" y="231623"/>
                </a:lnTo>
                <a:lnTo>
                  <a:pt x="3743590" y="227859"/>
                </a:lnTo>
                <a:lnTo>
                  <a:pt x="3875560" y="223938"/>
                </a:lnTo>
                <a:lnTo>
                  <a:pt x="4007530" y="219391"/>
                </a:lnTo>
                <a:lnTo>
                  <a:pt x="4140710" y="212961"/>
                </a:lnTo>
                <a:lnTo>
                  <a:pt x="4275102" y="205277"/>
                </a:lnTo>
                <a:lnTo>
                  <a:pt x="4410098" y="197907"/>
                </a:lnTo>
                <a:lnTo>
                  <a:pt x="4545096" y="188498"/>
                </a:lnTo>
                <a:lnTo>
                  <a:pt x="4681909" y="177207"/>
                </a:lnTo>
                <a:lnTo>
                  <a:pt x="4816905" y="165916"/>
                </a:lnTo>
                <a:lnTo>
                  <a:pt x="4954323" y="152899"/>
                </a:lnTo>
                <a:lnTo>
                  <a:pt x="5092347" y="138629"/>
                </a:lnTo>
                <a:lnTo>
                  <a:pt x="5228555" y="123574"/>
                </a:lnTo>
                <a:lnTo>
                  <a:pt x="5366578" y="106010"/>
                </a:lnTo>
                <a:lnTo>
                  <a:pt x="5503997" y="87192"/>
                </a:lnTo>
                <a:lnTo>
                  <a:pt x="5642020" y="68530"/>
                </a:lnTo>
                <a:lnTo>
                  <a:pt x="5779438" y="46733"/>
                </a:lnTo>
                <a:lnTo>
                  <a:pt x="5916251" y="24464"/>
                </a:lnTo>
                <a:close/>
              </a:path>
            </a:pathLst>
          </a:custGeom>
          <a:solidFill>
            <a:schemeClr val="tx1"/>
          </a:solidFill>
          <a:ln>
            <a:noFill/>
          </a:ln>
        </p:spPr>
        <p:txBody>
          <a:bodyPr/>
          <a:lstStyle/>
          <a:p>
            <a:endParaRPr lang="id-ID"/>
          </a:p>
        </p:txBody>
      </p:sp>
      <p:sp>
        <p:nvSpPr>
          <p:cNvPr id="1048" name="Freeform 5">
            <a:extLst>
              <a:ext uri="{FF2B5EF4-FFF2-40B4-BE49-F238E27FC236}">
                <a16:creationId xmlns:a16="http://schemas.microsoft.com/office/drawing/2014/main" id="{C89ED458-2326-40DC-9C7B-1A717B6551A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tx1"/>
          </a:solidFill>
          <a:ln>
            <a:noFill/>
          </a:ln>
        </p:spPr>
        <p:txBody>
          <a:bodyPr/>
          <a:lstStyle/>
          <a:p>
            <a:endParaRPr lang="id-ID"/>
          </a:p>
        </p:txBody>
      </p:sp>
      <p:sp>
        <p:nvSpPr>
          <p:cNvPr id="2" name="Judul 1">
            <a:extLst>
              <a:ext uri="{FF2B5EF4-FFF2-40B4-BE49-F238E27FC236}">
                <a16:creationId xmlns:a16="http://schemas.microsoft.com/office/drawing/2014/main" id="{0CC49AB3-6ABE-0B66-6592-8F2AEAB04231}"/>
              </a:ext>
            </a:extLst>
          </p:cNvPr>
          <p:cNvSpPr>
            <a:spLocks noGrp="1"/>
          </p:cNvSpPr>
          <p:nvPr>
            <p:ph type="ctrTitle"/>
          </p:nvPr>
        </p:nvSpPr>
        <p:spPr>
          <a:xfrm>
            <a:off x="892629" y="384431"/>
            <a:ext cx="3204536" cy="1215769"/>
          </a:xfrm>
        </p:spPr>
        <p:txBody>
          <a:bodyPr vert="horz" lIns="91440" tIns="45720" rIns="91440" bIns="45720" rtlCol="0" anchor="ctr">
            <a:normAutofit/>
          </a:bodyPr>
          <a:lstStyle/>
          <a:p>
            <a:r>
              <a:rPr lang="en-US" sz="3600" dirty="0">
                <a:solidFill>
                  <a:schemeClr val="bg1"/>
                </a:solidFill>
                <a:highlight>
                  <a:srgbClr val="FFFF00"/>
                </a:highlight>
              </a:rPr>
              <a:t>Reception</a:t>
            </a:r>
          </a:p>
        </p:txBody>
      </p:sp>
      <p:pic>
        <p:nvPicPr>
          <p:cNvPr id="1026" name="Picture 2" descr="5 Tugas, 3 Jenjang Karir dan Gaji Seorang Resepsionis Hotel">
            <a:extLst>
              <a:ext uri="{FF2B5EF4-FFF2-40B4-BE49-F238E27FC236}">
                <a16:creationId xmlns:a16="http://schemas.microsoft.com/office/drawing/2014/main" id="{4E34BC0B-F808-34D7-C0D3-2BC8BC354DB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l="17120" r="5334" b="-1"/>
          <a:stretch/>
        </p:blipFill>
        <p:spPr bwMode="auto">
          <a:xfrm>
            <a:off x="5194607" y="803751"/>
            <a:ext cx="6391533" cy="5250498"/>
          </a:xfrm>
          <a:prstGeom prst="rect">
            <a:avLst/>
          </a:prstGeom>
          <a:noFill/>
          <a:extLst>
            <a:ext uri="{909E8E84-426E-40DD-AFC4-6F175D3DCCD1}">
              <a14:hiddenFill xmlns:a14="http://schemas.microsoft.com/office/drawing/2010/main">
                <a:solidFill>
                  <a:srgbClr val="FFFFFF"/>
                </a:solidFill>
              </a14:hiddenFill>
            </a:ext>
          </a:extLst>
        </p:spPr>
      </p:pic>
      <p:sp>
        <p:nvSpPr>
          <p:cNvPr id="1050" name="Rectangle 1049">
            <a:extLst>
              <a:ext uri="{FF2B5EF4-FFF2-40B4-BE49-F238E27FC236}">
                <a16:creationId xmlns:a16="http://schemas.microsoft.com/office/drawing/2014/main" id="{6F9D1DE6-E368-4F07-85F9-D5B767477DD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a:lstStyle/>
          <a:p>
            <a:endParaRPr lang="id-ID"/>
          </a:p>
        </p:txBody>
      </p:sp>
      <p:sp>
        <p:nvSpPr>
          <p:cNvPr id="1052" name="Oval 1051">
            <a:extLst>
              <a:ext uri="{FF2B5EF4-FFF2-40B4-BE49-F238E27FC236}">
                <a16:creationId xmlns:a16="http://schemas.microsoft.com/office/drawing/2014/main" id="{F63B1F66-4ACE-4A01-8ADF-F175A9C358B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a:lstStyle/>
          <a:p>
            <a:endParaRPr lang="id-ID"/>
          </a:p>
        </p:txBody>
      </p:sp>
      <p:sp>
        <p:nvSpPr>
          <p:cNvPr id="1054" name="Oval 1053">
            <a:extLst>
              <a:ext uri="{FF2B5EF4-FFF2-40B4-BE49-F238E27FC236}">
                <a16:creationId xmlns:a16="http://schemas.microsoft.com/office/drawing/2014/main" id="{CF8448ED-9332-4A9B-8CAB-B1985E596E2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a:lstStyle/>
          <a:p>
            <a:endParaRPr lang="id-ID"/>
          </a:p>
        </p:txBody>
      </p:sp>
      <p:sp>
        <p:nvSpPr>
          <p:cNvPr id="3" name="Subjudul 2">
            <a:extLst>
              <a:ext uri="{FF2B5EF4-FFF2-40B4-BE49-F238E27FC236}">
                <a16:creationId xmlns:a16="http://schemas.microsoft.com/office/drawing/2014/main" id="{9F4F0A17-6DE5-55EC-1406-6429C7A6A72D}"/>
              </a:ext>
            </a:extLst>
          </p:cNvPr>
          <p:cNvSpPr>
            <a:spLocks noGrp="1"/>
          </p:cNvSpPr>
          <p:nvPr>
            <p:ph type="subTitle" idx="1"/>
          </p:nvPr>
        </p:nvSpPr>
        <p:spPr>
          <a:xfrm>
            <a:off x="605860" y="1519046"/>
            <a:ext cx="3682821" cy="4500754"/>
          </a:xfrm>
        </p:spPr>
        <p:txBody>
          <a:bodyPr vert="horz" lIns="91440" tIns="45720" rIns="91440" bIns="45720" rtlCol="0">
            <a:normAutofit fontScale="85000" lnSpcReduction="10000"/>
          </a:bodyPr>
          <a:lstStyle/>
          <a:p>
            <a:pPr>
              <a:lnSpc>
                <a:spcPct val="90000"/>
              </a:lnSpc>
              <a:buFont typeface="Wingdings 3" charset="2"/>
              <a:buChar char=""/>
            </a:pPr>
            <a:r>
              <a:rPr lang="en-US" dirty="0" err="1">
                <a:solidFill>
                  <a:schemeClr val="bg1"/>
                </a:solidFill>
                <a:highlight>
                  <a:srgbClr val="FFFF00"/>
                </a:highlight>
              </a:rPr>
              <a:t>Aktivitas</a:t>
            </a:r>
            <a:r>
              <a:rPr lang="en-US" dirty="0">
                <a:solidFill>
                  <a:schemeClr val="bg1"/>
                </a:solidFill>
                <a:highlight>
                  <a:srgbClr val="FFFF00"/>
                </a:highlight>
              </a:rPr>
              <a:t> </a:t>
            </a:r>
            <a:r>
              <a:rPr lang="en-US" dirty="0" err="1">
                <a:solidFill>
                  <a:schemeClr val="bg1"/>
                </a:solidFill>
                <a:highlight>
                  <a:srgbClr val="FFFF00"/>
                </a:highlight>
              </a:rPr>
              <a:t>dasar</a:t>
            </a:r>
            <a:r>
              <a:rPr lang="en-US" dirty="0">
                <a:solidFill>
                  <a:schemeClr val="bg1"/>
                </a:solidFill>
                <a:highlight>
                  <a:srgbClr val="FFFF00"/>
                </a:highlight>
              </a:rPr>
              <a:t> </a:t>
            </a:r>
            <a:r>
              <a:rPr lang="en-US" dirty="0" err="1">
                <a:solidFill>
                  <a:schemeClr val="bg1"/>
                </a:solidFill>
                <a:highlight>
                  <a:srgbClr val="FFFF00"/>
                </a:highlight>
              </a:rPr>
              <a:t>dalam</a:t>
            </a:r>
            <a:r>
              <a:rPr lang="en-US" dirty="0">
                <a:solidFill>
                  <a:schemeClr val="bg1"/>
                </a:solidFill>
                <a:highlight>
                  <a:srgbClr val="FFFF00"/>
                </a:highlight>
              </a:rPr>
              <a:t> </a:t>
            </a:r>
            <a:r>
              <a:rPr lang="en-US" dirty="0" err="1">
                <a:solidFill>
                  <a:schemeClr val="bg1"/>
                </a:solidFill>
                <a:highlight>
                  <a:srgbClr val="FFFF00"/>
                </a:highlight>
              </a:rPr>
              <a:t>penerimaan</a:t>
            </a:r>
            <a:r>
              <a:rPr lang="en-US" dirty="0">
                <a:solidFill>
                  <a:schemeClr val="bg1"/>
                </a:solidFill>
                <a:highlight>
                  <a:srgbClr val="FFFF00"/>
                </a:highlight>
              </a:rPr>
              <a:t> </a:t>
            </a:r>
            <a:r>
              <a:rPr lang="en-US" dirty="0" err="1">
                <a:solidFill>
                  <a:schemeClr val="bg1"/>
                </a:solidFill>
                <a:highlight>
                  <a:srgbClr val="FFFF00"/>
                </a:highlight>
              </a:rPr>
              <a:t>tamu</a:t>
            </a:r>
            <a:r>
              <a:rPr lang="en-US" dirty="0">
                <a:solidFill>
                  <a:schemeClr val="bg1"/>
                </a:solidFill>
                <a:highlight>
                  <a:srgbClr val="FFFF00"/>
                </a:highlight>
              </a:rPr>
              <a:t> di hotel sangat </a:t>
            </a:r>
            <a:r>
              <a:rPr lang="en-US" dirty="0" err="1">
                <a:solidFill>
                  <a:schemeClr val="bg1"/>
                </a:solidFill>
                <a:highlight>
                  <a:srgbClr val="FFFF00"/>
                </a:highlight>
              </a:rPr>
              <a:t>penting</a:t>
            </a:r>
            <a:r>
              <a:rPr lang="en-US" dirty="0">
                <a:solidFill>
                  <a:schemeClr val="bg1"/>
                </a:solidFill>
                <a:highlight>
                  <a:srgbClr val="FFFF00"/>
                </a:highlight>
              </a:rPr>
              <a:t> </a:t>
            </a:r>
            <a:r>
              <a:rPr lang="en-US" dirty="0" err="1">
                <a:solidFill>
                  <a:schemeClr val="bg1"/>
                </a:solidFill>
                <a:highlight>
                  <a:srgbClr val="FFFF00"/>
                </a:highlight>
              </a:rPr>
              <a:t>untuk</a:t>
            </a:r>
            <a:r>
              <a:rPr lang="en-US" dirty="0">
                <a:solidFill>
                  <a:schemeClr val="bg1"/>
                </a:solidFill>
                <a:highlight>
                  <a:srgbClr val="FFFF00"/>
                </a:highlight>
              </a:rPr>
              <a:t> </a:t>
            </a:r>
            <a:r>
              <a:rPr lang="en-US" dirty="0" err="1">
                <a:solidFill>
                  <a:schemeClr val="bg1"/>
                </a:solidFill>
                <a:highlight>
                  <a:srgbClr val="FFFF00"/>
                </a:highlight>
              </a:rPr>
              <a:t>menciptakan</a:t>
            </a:r>
            <a:r>
              <a:rPr lang="en-US" dirty="0">
                <a:solidFill>
                  <a:schemeClr val="bg1"/>
                </a:solidFill>
                <a:highlight>
                  <a:srgbClr val="FFFF00"/>
                </a:highlight>
              </a:rPr>
              <a:t> </a:t>
            </a:r>
            <a:r>
              <a:rPr lang="en-US" dirty="0" err="1">
                <a:solidFill>
                  <a:schemeClr val="bg1"/>
                </a:solidFill>
                <a:highlight>
                  <a:srgbClr val="FFFF00"/>
                </a:highlight>
              </a:rPr>
              <a:t>kesan</a:t>
            </a:r>
            <a:r>
              <a:rPr lang="en-US" dirty="0">
                <a:solidFill>
                  <a:schemeClr val="bg1"/>
                </a:solidFill>
                <a:highlight>
                  <a:srgbClr val="FFFF00"/>
                </a:highlight>
              </a:rPr>
              <a:t> </a:t>
            </a:r>
            <a:r>
              <a:rPr lang="en-US" dirty="0" err="1">
                <a:solidFill>
                  <a:schemeClr val="bg1"/>
                </a:solidFill>
                <a:highlight>
                  <a:srgbClr val="FFFF00"/>
                </a:highlight>
              </a:rPr>
              <a:t>pertama</a:t>
            </a:r>
            <a:r>
              <a:rPr lang="en-US" dirty="0">
                <a:solidFill>
                  <a:schemeClr val="bg1"/>
                </a:solidFill>
                <a:highlight>
                  <a:srgbClr val="FFFF00"/>
                </a:highlight>
              </a:rPr>
              <a:t> yang </a:t>
            </a:r>
            <a:r>
              <a:rPr lang="en-US" dirty="0" err="1">
                <a:solidFill>
                  <a:schemeClr val="bg1"/>
                </a:solidFill>
                <a:highlight>
                  <a:srgbClr val="FFFF00"/>
                </a:highlight>
              </a:rPr>
              <a:t>positif</a:t>
            </a:r>
            <a:r>
              <a:rPr lang="en-US" dirty="0">
                <a:solidFill>
                  <a:schemeClr val="bg1"/>
                </a:solidFill>
                <a:highlight>
                  <a:srgbClr val="FFFF00"/>
                </a:highlight>
              </a:rPr>
              <a:t>. </a:t>
            </a:r>
            <a:r>
              <a:rPr lang="en-US" dirty="0" err="1">
                <a:solidFill>
                  <a:schemeClr val="bg1"/>
                </a:solidFill>
                <a:highlight>
                  <a:srgbClr val="FFFF00"/>
                </a:highlight>
              </a:rPr>
              <a:t>Berikut</a:t>
            </a:r>
            <a:r>
              <a:rPr lang="en-US" dirty="0">
                <a:solidFill>
                  <a:schemeClr val="bg1"/>
                </a:solidFill>
                <a:highlight>
                  <a:srgbClr val="FFFF00"/>
                </a:highlight>
              </a:rPr>
              <a:t> </a:t>
            </a:r>
            <a:r>
              <a:rPr lang="en-US" dirty="0" err="1">
                <a:solidFill>
                  <a:schemeClr val="bg1"/>
                </a:solidFill>
                <a:highlight>
                  <a:srgbClr val="FFFF00"/>
                </a:highlight>
              </a:rPr>
              <a:t>adalah</a:t>
            </a:r>
            <a:r>
              <a:rPr lang="en-US" dirty="0">
                <a:solidFill>
                  <a:schemeClr val="bg1"/>
                </a:solidFill>
                <a:highlight>
                  <a:srgbClr val="FFFF00"/>
                </a:highlight>
              </a:rPr>
              <a:t> </a:t>
            </a:r>
            <a:r>
              <a:rPr lang="en-US" dirty="0" err="1">
                <a:solidFill>
                  <a:schemeClr val="bg1"/>
                </a:solidFill>
                <a:highlight>
                  <a:srgbClr val="FFFF00"/>
                </a:highlight>
              </a:rPr>
              <a:t>beberapa</a:t>
            </a:r>
            <a:r>
              <a:rPr lang="en-US" dirty="0">
                <a:solidFill>
                  <a:schemeClr val="bg1"/>
                </a:solidFill>
                <a:highlight>
                  <a:srgbClr val="FFFF00"/>
                </a:highlight>
              </a:rPr>
              <a:t> </a:t>
            </a:r>
            <a:r>
              <a:rPr lang="en-US" dirty="0" err="1">
                <a:solidFill>
                  <a:schemeClr val="bg1"/>
                </a:solidFill>
                <a:highlight>
                  <a:srgbClr val="FFFF00"/>
                </a:highlight>
              </a:rPr>
              <a:t>langkah</a:t>
            </a:r>
            <a:r>
              <a:rPr lang="en-US" dirty="0">
                <a:solidFill>
                  <a:schemeClr val="bg1"/>
                </a:solidFill>
                <a:highlight>
                  <a:srgbClr val="FFFF00"/>
                </a:highlight>
              </a:rPr>
              <a:t> </a:t>
            </a:r>
            <a:r>
              <a:rPr lang="en-US" dirty="0" err="1">
                <a:solidFill>
                  <a:schemeClr val="bg1"/>
                </a:solidFill>
                <a:highlight>
                  <a:srgbClr val="FFFF00"/>
                </a:highlight>
              </a:rPr>
              <a:t>utama</a:t>
            </a:r>
            <a:r>
              <a:rPr lang="en-US" dirty="0">
                <a:solidFill>
                  <a:schemeClr val="bg1"/>
                </a:solidFill>
                <a:highlight>
                  <a:srgbClr val="FFFF00"/>
                </a:highlight>
              </a:rPr>
              <a:t> yang </a:t>
            </a:r>
            <a:r>
              <a:rPr lang="en-US" dirty="0" err="1">
                <a:solidFill>
                  <a:schemeClr val="bg1"/>
                </a:solidFill>
                <a:highlight>
                  <a:srgbClr val="FFFF00"/>
                </a:highlight>
              </a:rPr>
              <a:t>biasanya</a:t>
            </a:r>
            <a:r>
              <a:rPr lang="en-US" dirty="0">
                <a:solidFill>
                  <a:schemeClr val="bg1"/>
                </a:solidFill>
                <a:highlight>
                  <a:srgbClr val="FFFF00"/>
                </a:highlight>
              </a:rPr>
              <a:t> </a:t>
            </a:r>
            <a:r>
              <a:rPr lang="en-US" dirty="0" err="1">
                <a:solidFill>
                  <a:schemeClr val="bg1"/>
                </a:solidFill>
                <a:highlight>
                  <a:srgbClr val="FFFF00"/>
                </a:highlight>
              </a:rPr>
              <a:t>dilakukan</a:t>
            </a:r>
            <a:r>
              <a:rPr lang="en-US" dirty="0">
                <a:solidFill>
                  <a:schemeClr val="bg1"/>
                </a:solidFill>
                <a:highlight>
                  <a:srgbClr val="FFFF00"/>
                </a:highlight>
              </a:rPr>
              <a:t> </a:t>
            </a:r>
            <a:r>
              <a:rPr lang="en-US" dirty="0" err="1">
                <a:solidFill>
                  <a:schemeClr val="bg1"/>
                </a:solidFill>
                <a:highlight>
                  <a:srgbClr val="FFFF00"/>
                </a:highlight>
              </a:rPr>
              <a:t>dalam</a:t>
            </a:r>
            <a:r>
              <a:rPr lang="en-US" dirty="0">
                <a:solidFill>
                  <a:schemeClr val="bg1"/>
                </a:solidFill>
                <a:highlight>
                  <a:srgbClr val="FFFF00"/>
                </a:highlight>
              </a:rPr>
              <a:t> proses </a:t>
            </a:r>
            <a:r>
              <a:rPr lang="en-US" dirty="0" err="1">
                <a:solidFill>
                  <a:schemeClr val="bg1"/>
                </a:solidFill>
                <a:highlight>
                  <a:srgbClr val="FFFF00"/>
                </a:highlight>
              </a:rPr>
              <a:t>ini</a:t>
            </a:r>
            <a:r>
              <a:rPr lang="en-US" dirty="0">
                <a:solidFill>
                  <a:schemeClr val="bg1"/>
                </a:solidFill>
                <a:highlight>
                  <a:srgbClr val="FFFF00"/>
                </a:highlight>
              </a:rPr>
              <a:t>:</a:t>
            </a:r>
          </a:p>
          <a:p>
            <a:pPr>
              <a:lnSpc>
                <a:spcPct val="90000"/>
              </a:lnSpc>
              <a:buFont typeface="Wingdings 3" charset="2"/>
              <a:buChar char=""/>
            </a:pPr>
            <a:endParaRPr lang="en-US" dirty="0">
              <a:solidFill>
                <a:schemeClr val="tx1"/>
              </a:solidFill>
            </a:endParaRPr>
          </a:p>
          <a:p>
            <a:pPr>
              <a:lnSpc>
                <a:spcPct val="90000"/>
              </a:lnSpc>
              <a:buFont typeface="Wingdings 3" charset="2"/>
              <a:buChar char=""/>
            </a:pPr>
            <a:r>
              <a:rPr lang="en-US" u="sng" dirty="0">
                <a:solidFill>
                  <a:schemeClr val="tx1"/>
                </a:solidFill>
              </a:rPr>
              <a:t>1. </a:t>
            </a:r>
            <a:r>
              <a:rPr lang="en-US" u="sng" dirty="0" err="1">
                <a:solidFill>
                  <a:schemeClr val="bg1"/>
                </a:solidFill>
                <a:highlight>
                  <a:srgbClr val="FFFF00"/>
                </a:highlight>
              </a:rPr>
              <a:t>Penyambutan</a:t>
            </a:r>
            <a:r>
              <a:rPr lang="en-US" u="sng" dirty="0">
                <a:solidFill>
                  <a:schemeClr val="bg1"/>
                </a:solidFill>
                <a:highlight>
                  <a:srgbClr val="FFFF00"/>
                </a:highlight>
              </a:rPr>
              <a:t> </a:t>
            </a:r>
            <a:r>
              <a:rPr lang="en-US" u="sng" dirty="0" err="1">
                <a:solidFill>
                  <a:schemeClr val="bg1"/>
                </a:solidFill>
                <a:highlight>
                  <a:srgbClr val="FFFF00"/>
                </a:highlight>
              </a:rPr>
              <a:t>Tamu</a:t>
            </a:r>
            <a:endParaRPr lang="en-US" u="sng" dirty="0">
              <a:solidFill>
                <a:schemeClr val="bg1"/>
              </a:solidFill>
              <a:highlight>
                <a:srgbClr val="FFFF00"/>
              </a:highlight>
            </a:endParaRPr>
          </a:p>
          <a:p>
            <a:pPr>
              <a:lnSpc>
                <a:spcPct val="90000"/>
              </a:lnSpc>
              <a:buFont typeface="Wingdings 3" charset="2"/>
              <a:buChar char=""/>
            </a:pPr>
            <a:r>
              <a:rPr lang="en-US" u="sng" dirty="0">
                <a:solidFill>
                  <a:schemeClr val="bg1"/>
                </a:solidFill>
                <a:highlight>
                  <a:srgbClr val="FFFF00"/>
                </a:highlight>
              </a:rPr>
              <a:t>Sapa dan </a:t>
            </a:r>
            <a:r>
              <a:rPr lang="en-US" u="sng" dirty="0" err="1">
                <a:solidFill>
                  <a:schemeClr val="bg1"/>
                </a:solidFill>
                <a:highlight>
                  <a:srgbClr val="FFFF00"/>
                </a:highlight>
              </a:rPr>
              <a:t>Sambut</a:t>
            </a:r>
            <a:r>
              <a:rPr lang="en-US" dirty="0">
                <a:solidFill>
                  <a:schemeClr val="tx1"/>
                </a:solidFill>
              </a:rPr>
              <a:t>: </a:t>
            </a:r>
            <a:r>
              <a:rPr lang="en-US" dirty="0" err="1">
                <a:solidFill>
                  <a:schemeClr val="tx1"/>
                </a:solidFill>
              </a:rPr>
              <a:t>Staf</a:t>
            </a:r>
            <a:r>
              <a:rPr lang="en-US" dirty="0">
                <a:solidFill>
                  <a:schemeClr val="tx1"/>
                </a:solidFill>
              </a:rPr>
              <a:t> </a:t>
            </a:r>
            <a:r>
              <a:rPr lang="en-US" dirty="0" err="1">
                <a:solidFill>
                  <a:schemeClr val="tx1"/>
                </a:solidFill>
              </a:rPr>
              <a:t>resepsionis</a:t>
            </a:r>
            <a:r>
              <a:rPr lang="en-US" dirty="0">
                <a:solidFill>
                  <a:schemeClr val="tx1"/>
                </a:solidFill>
              </a:rPr>
              <a:t> </a:t>
            </a:r>
            <a:r>
              <a:rPr lang="en-US" dirty="0" err="1">
                <a:solidFill>
                  <a:schemeClr val="tx1"/>
                </a:solidFill>
              </a:rPr>
              <a:t>menyapa</a:t>
            </a:r>
            <a:r>
              <a:rPr lang="en-US" dirty="0">
                <a:solidFill>
                  <a:schemeClr val="tx1"/>
                </a:solidFill>
              </a:rPr>
              <a:t> </a:t>
            </a:r>
            <a:r>
              <a:rPr lang="en-US" dirty="0" err="1">
                <a:solidFill>
                  <a:schemeClr val="tx1"/>
                </a:solidFill>
              </a:rPr>
              <a:t>tamu</a:t>
            </a:r>
            <a:r>
              <a:rPr lang="en-US" dirty="0">
                <a:solidFill>
                  <a:schemeClr val="tx1"/>
                </a:solidFill>
              </a:rPr>
              <a:t> </a:t>
            </a:r>
            <a:r>
              <a:rPr lang="en-US" dirty="0" err="1">
                <a:solidFill>
                  <a:schemeClr val="tx1"/>
                </a:solidFill>
              </a:rPr>
              <a:t>dengan</a:t>
            </a:r>
            <a:r>
              <a:rPr lang="en-US" dirty="0">
                <a:solidFill>
                  <a:schemeClr val="tx1"/>
                </a:solidFill>
              </a:rPr>
              <a:t> </a:t>
            </a:r>
            <a:r>
              <a:rPr lang="en-US" dirty="0" err="1">
                <a:solidFill>
                  <a:schemeClr val="tx1"/>
                </a:solidFill>
              </a:rPr>
              <a:t>ramah</a:t>
            </a:r>
            <a:r>
              <a:rPr lang="en-US" dirty="0">
                <a:solidFill>
                  <a:schemeClr val="tx1"/>
                </a:solidFill>
              </a:rPr>
              <a:t> dan </a:t>
            </a:r>
            <a:r>
              <a:rPr lang="en-US" dirty="0" err="1">
                <a:solidFill>
                  <a:schemeClr val="tx1"/>
                </a:solidFill>
              </a:rPr>
              <a:t>senyum</a:t>
            </a:r>
            <a:r>
              <a:rPr lang="en-US" dirty="0">
                <a:solidFill>
                  <a:schemeClr val="tx1"/>
                </a:solidFill>
              </a:rPr>
              <a:t>. </a:t>
            </a:r>
            <a:r>
              <a:rPr lang="en-US" dirty="0" err="1">
                <a:solidFill>
                  <a:schemeClr val="tx1"/>
                </a:solidFill>
              </a:rPr>
              <a:t>Penggunaan</a:t>
            </a:r>
            <a:r>
              <a:rPr lang="en-US" dirty="0">
                <a:solidFill>
                  <a:schemeClr val="tx1"/>
                </a:solidFill>
              </a:rPr>
              <a:t> </a:t>
            </a:r>
            <a:r>
              <a:rPr lang="en-US" dirty="0" err="1">
                <a:solidFill>
                  <a:schemeClr val="tx1"/>
                </a:solidFill>
              </a:rPr>
              <a:t>nama</a:t>
            </a:r>
            <a:r>
              <a:rPr lang="en-US" dirty="0">
                <a:solidFill>
                  <a:schemeClr val="tx1"/>
                </a:solidFill>
              </a:rPr>
              <a:t> </a:t>
            </a:r>
            <a:r>
              <a:rPr lang="en-US" dirty="0" err="1">
                <a:solidFill>
                  <a:schemeClr val="tx1"/>
                </a:solidFill>
              </a:rPr>
              <a:t>tamu</a:t>
            </a:r>
            <a:r>
              <a:rPr lang="en-US" dirty="0">
                <a:solidFill>
                  <a:schemeClr val="tx1"/>
                </a:solidFill>
              </a:rPr>
              <a:t> (</a:t>
            </a:r>
            <a:r>
              <a:rPr lang="en-US" dirty="0" err="1">
                <a:solidFill>
                  <a:schemeClr val="tx1"/>
                </a:solidFill>
              </a:rPr>
              <a:t>jika</a:t>
            </a:r>
            <a:r>
              <a:rPr lang="en-US" dirty="0">
                <a:solidFill>
                  <a:schemeClr val="tx1"/>
                </a:solidFill>
              </a:rPr>
              <a:t> </a:t>
            </a:r>
            <a:r>
              <a:rPr lang="en-US" dirty="0" err="1">
                <a:solidFill>
                  <a:schemeClr val="tx1"/>
                </a:solidFill>
              </a:rPr>
              <a:t>diketahui</a:t>
            </a:r>
            <a:r>
              <a:rPr lang="en-US" dirty="0">
                <a:solidFill>
                  <a:schemeClr val="tx1"/>
                </a:solidFill>
              </a:rPr>
              <a:t>) </a:t>
            </a:r>
            <a:r>
              <a:rPr lang="en-US" dirty="0" err="1">
                <a:solidFill>
                  <a:schemeClr val="tx1"/>
                </a:solidFill>
              </a:rPr>
              <a:t>dapat</a:t>
            </a:r>
            <a:r>
              <a:rPr lang="en-US" dirty="0">
                <a:solidFill>
                  <a:schemeClr val="tx1"/>
                </a:solidFill>
              </a:rPr>
              <a:t> </a:t>
            </a:r>
            <a:r>
              <a:rPr lang="en-US" dirty="0" err="1">
                <a:solidFill>
                  <a:schemeClr val="tx1"/>
                </a:solidFill>
              </a:rPr>
              <a:t>meningkatkan</a:t>
            </a:r>
            <a:r>
              <a:rPr lang="en-US" dirty="0">
                <a:solidFill>
                  <a:schemeClr val="tx1"/>
                </a:solidFill>
              </a:rPr>
              <a:t> </a:t>
            </a:r>
            <a:r>
              <a:rPr lang="en-US" dirty="0" err="1">
                <a:solidFill>
                  <a:schemeClr val="tx1"/>
                </a:solidFill>
              </a:rPr>
              <a:t>pengalaman</a:t>
            </a:r>
            <a:r>
              <a:rPr lang="en-US" dirty="0">
                <a:solidFill>
                  <a:schemeClr val="tx1"/>
                </a:solidFill>
              </a:rPr>
              <a:t>.</a:t>
            </a:r>
          </a:p>
          <a:p>
            <a:pPr>
              <a:lnSpc>
                <a:spcPct val="90000"/>
              </a:lnSpc>
            </a:pPr>
            <a:endParaRPr lang="en-US" dirty="0">
              <a:solidFill>
                <a:schemeClr val="tx1"/>
              </a:solidFill>
            </a:endParaRPr>
          </a:p>
          <a:p>
            <a:pPr>
              <a:lnSpc>
                <a:spcPct val="90000"/>
              </a:lnSpc>
              <a:buFont typeface="Wingdings 3" charset="2"/>
              <a:buChar char=""/>
            </a:pPr>
            <a:r>
              <a:rPr lang="en-US" dirty="0">
                <a:solidFill>
                  <a:schemeClr val="bg1"/>
                </a:solidFill>
                <a:highlight>
                  <a:srgbClr val="FFFF00"/>
                </a:highlight>
              </a:rPr>
              <a:t>Tanya </a:t>
            </a:r>
            <a:r>
              <a:rPr lang="en-US" dirty="0" err="1">
                <a:solidFill>
                  <a:schemeClr val="bg1"/>
                </a:solidFill>
                <a:highlight>
                  <a:srgbClr val="FFFF00"/>
                </a:highlight>
              </a:rPr>
              <a:t>Kabar</a:t>
            </a:r>
            <a:r>
              <a:rPr lang="en-US" dirty="0">
                <a:solidFill>
                  <a:schemeClr val="tx1"/>
                </a:solidFill>
              </a:rPr>
              <a:t>: </a:t>
            </a:r>
            <a:r>
              <a:rPr lang="en-US" dirty="0" err="1">
                <a:solidFill>
                  <a:schemeClr val="tx1"/>
                </a:solidFill>
              </a:rPr>
              <a:t>Tanyakan</a:t>
            </a:r>
            <a:r>
              <a:rPr lang="en-US" dirty="0">
                <a:solidFill>
                  <a:schemeClr val="tx1"/>
                </a:solidFill>
              </a:rPr>
              <a:t> </a:t>
            </a:r>
            <a:r>
              <a:rPr lang="en-US" dirty="0" err="1">
                <a:solidFill>
                  <a:schemeClr val="tx1"/>
                </a:solidFill>
              </a:rPr>
              <a:t>tentang</a:t>
            </a:r>
            <a:r>
              <a:rPr lang="en-US" dirty="0">
                <a:solidFill>
                  <a:schemeClr val="tx1"/>
                </a:solidFill>
              </a:rPr>
              <a:t> </a:t>
            </a:r>
            <a:r>
              <a:rPr lang="en-US" dirty="0" err="1">
                <a:solidFill>
                  <a:schemeClr val="tx1"/>
                </a:solidFill>
              </a:rPr>
              <a:t>perjalanan</a:t>
            </a:r>
            <a:r>
              <a:rPr lang="en-US" dirty="0">
                <a:solidFill>
                  <a:schemeClr val="tx1"/>
                </a:solidFill>
              </a:rPr>
              <a:t> </a:t>
            </a:r>
            <a:r>
              <a:rPr lang="en-US" dirty="0" err="1">
                <a:solidFill>
                  <a:schemeClr val="tx1"/>
                </a:solidFill>
              </a:rPr>
              <a:t>tamu</a:t>
            </a:r>
            <a:r>
              <a:rPr lang="en-US" dirty="0">
                <a:solidFill>
                  <a:schemeClr val="tx1"/>
                </a:solidFill>
              </a:rPr>
              <a:t> </a:t>
            </a:r>
            <a:r>
              <a:rPr lang="en-US" dirty="0" err="1">
                <a:solidFill>
                  <a:schemeClr val="tx1"/>
                </a:solidFill>
              </a:rPr>
              <a:t>untuk</a:t>
            </a:r>
            <a:r>
              <a:rPr lang="en-US" dirty="0">
                <a:solidFill>
                  <a:schemeClr val="tx1"/>
                </a:solidFill>
              </a:rPr>
              <a:t> </a:t>
            </a:r>
            <a:r>
              <a:rPr lang="en-US" dirty="0" err="1">
                <a:solidFill>
                  <a:schemeClr val="tx1"/>
                </a:solidFill>
              </a:rPr>
              <a:t>menunjukkan</a:t>
            </a:r>
            <a:r>
              <a:rPr lang="en-US" dirty="0">
                <a:solidFill>
                  <a:schemeClr val="tx1"/>
                </a:solidFill>
              </a:rPr>
              <a:t> </a:t>
            </a:r>
            <a:r>
              <a:rPr lang="en-US" dirty="0" err="1">
                <a:solidFill>
                  <a:schemeClr val="tx1"/>
                </a:solidFill>
              </a:rPr>
              <a:t>perhatian</a:t>
            </a:r>
            <a:r>
              <a:rPr lang="en-US" dirty="0">
                <a:solidFill>
                  <a:schemeClr val="tx1"/>
                </a:solidFill>
              </a:rPr>
              <a:t> dan </a:t>
            </a:r>
            <a:r>
              <a:rPr lang="en-US" dirty="0" err="1">
                <a:solidFill>
                  <a:schemeClr val="tx1"/>
                </a:solidFill>
              </a:rPr>
              <a:t>pelayanan</a:t>
            </a:r>
            <a:r>
              <a:rPr lang="en-US" dirty="0">
                <a:solidFill>
                  <a:schemeClr val="tx1"/>
                </a:solidFill>
              </a:rPr>
              <a:t> yang personal.</a:t>
            </a:r>
          </a:p>
          <a:p>
            <a:pPr>
              <a:lnSpc>
                <a:spcPct val="90000"/>
              </a:lnSpc>
              <a:buFont typeface="Wingdings 3" charset="2"/>
              <a:buChar char=""/>
            </a:pPr>
            <a:endParaRPr lang="en-US" sz="1100" dirty="0">
              <a:solidFill>
                <a:schemeClr val="tx1"/>
              </a:solidFill>
            </a:endParaRPr>
          </a:p>
        </p:txBody>
      </p:sp>
      <p:sp>
        <p:nvSpPr>
          <p:cNvPr id="1056" name="Freeform 5">
            <a:extLst>
              <a:ext uri="{FF2B5EF4-FFF2-40B4-BE49-F238E27FC236}">
                <a16:creationId xmlns:a16="http://schemas.microsoft.com/office/drawing/2014/main" id="{ED3A2261-1C75-40FF-8CD6-18C5900C1C8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tx1">
              <a:alpha val="20000"/>
            </a:schemeClr>
          </a:solidFill>
          <a:ln>
            <a:noFill/>
          </a:ln>
        </p:spPr>
        <p:txBody>
          <a:bodyPr/>
          <a:lstStyle/>
          <a:p>
            <a:endParaRPr lang="id-ID"/>
          </a:p>
        </p:txBody>
      </p:sp>
    </p:spTree>
    <p:extLst>
      <p:ext uri="{BB962C8B-B14F-4D97-AF65-F5344CB8AC3E}">
        <p14:creationId xmlns:p14="http://schemas.microsoft.com/office/powerpoint/2010/main" val="3706838106"/>
      </p:ext>
    </p:extLst>
  </p:cSld>
  <p:clrMapOvr>
    <a:overrideClrMapping bg1="dk1" tx1="lt1" bg2="dk2" tx2="lt2" accent1="accent1" accent2="accent2" accent3="accent3" accent4="accent4" accent5="accent5" accent6="accent6" hlink="hlink" folHlink="folHlink"/>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Judul 1">
            <a:extLst>
              <a:ext uri="{FF2B5EF4-FFF2-40B4-BE49-F238E27FC236}">
                <a16:creationId xmlns:a16="http://schemas.microsoft.com/office/drawing/2014/main" id="{D2ED25A7-9A4F-643B-FDFD-1935CC90A908}"/>
              </a:ext>
            </a:extLst>
          </p:cNvPr>
          <p:cNvSpPr>
            <a:spLocks noGrp="1"/>
          </p:cNvSpPr>
          <p:nvPr>
            <p:ph type="title"/>
          </p:nvPr>
        </p:nvSpPr>
        <p:spPr>
          <a:xfrm>
            <a:off x="1154954" y="973668"/>
            <a:ext cx="8761413" cy="706964"/>
          </a:xfrm>
        </p:spPr>
        <p:txBody>
          <a:bodyPr>
            <a:normAutofit/>
          </a:bodyPr>
          <a:lstStyle/>
          <a:p>
            <a:r>
              <a:rPr lang="id-ID">
                <a:solidFill>
                  <a:srgbClr val="EBEBEB"/>
                </a:solidFill>
              </a:rPr>
              <a:t>2. </a:t>
            </a:r>
            <a:r>
              <a:rPr lang="id-ID" b="1">
                <a:solidFill>
                  <a:srgbClr val="EBEBEB"/>
                </a:solidFill>
              </a:rPr>
              <a:t>Analisis Tingkat Hunian</a:t>
            </a:r>
            <a:endParaRPr lang="id-ID">
              <a:solidFill>
                <a:srgbClr val="EBEBEB"/>
              </a:solidFill>
            </a:endParaRPr>
          </a:p>
        </p:txBody>
      </p:sp>
      <p:pic>
        <p:nvPicPr>
          <p:cNvPr id="15362" name="Picture 2" descr="Why the reception area is so important? - SmartLobby, The Number 1 Visitor  &amp; Staff Management System">
            <a:extLst>
              <a:ext uri="{FF2B5EF4-FFF2-40B4-BE49-F238E27FC236}">
                <a16:creationId xmlns:a16="http://schemas.microsoft.com/office/drawing/2014/main" id="{BE72306B-A0B4-C3AF-5D0D-22C48F020749}"/>
              </a:ext>
            </a:extLst>
          </p:cNvPr>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1151467" y="2863825"/>
            <a:ext cx="4345024" cy="2891415"/>
          </a:xfrm>
          <a:prstGeom prst="roundRect">
            <a:avLst>
              <a:gd name="adj" fmla="val 1858"/>
            </a:avLst>
          </a:prstGeom>
          <a:noFill/>
          <a:effectLst>
            <a:outerShdw blurRad="50800" dist="50800" dir="5400000" algn="tl" rotWithShape="0">
              <a:srgbClr val="000000">
                <a:alpha val="43000"/>
              </a:srgbClr>
            </a:outerShdw>
          </a:effectLst>
          <a:extLst>
            <a:ext uri="{909E8E84-426E-40DD-AFC4-6F175D3DCCD1}">
              <a14:hiddenFill xmlns:a14="http://schemas.microsoft.com/office/drawing/2010/main">
                <a:solidFill>
                  <a:srgbClr val="FFFFFF"/>
                </a:solidFill>
              </a14:hiddenFill>
            </a:ext>
          </a:extLst>
        </p:spPr>
      </p:pic>
      <p:sp>
        <p:nvSpPr>
          <p:cNvPr id="3" name="Tampungan Konten 2">
            <a:extLst>
              <a:ext uri="{FF2B5EF4-FFF2-40B4-BE49-F238E27FC236}">
                <a16:creationId xmlns:a16="http://schemas.microsoft.com/office/drawing/2014/main" id="{3D609A36-C0EB-F0AE-57FE-396A8D089B50}"/>
              </a:ext>
            </a:extLst>
          </p:cNvPr>
          <p:cNvSpPr>
            <a:spLocks noGrp="1"/>
          </p:cNvSpPr>
          <p:nvPr>
            <p:ph idx="1"/>
          </p:nvPr>
        </p:nvSpPr>
        <p:spPr>
          <a:xfrm>
            <a:off x="6096000" y="3429001"/>
            <a:ext cx="5519057" cy="2928256"/>
          </a:xfrm>
        </p:spPr>
        <p:txBody>
          <a:bodyPr anchor="ctr">
            <a:normAutofit fontScale="92500"/>
          </a:bodyPr>
          <a:lstStyle/>
          <a:p>
            <a:r>
              <a:rPr lang="id-ID" b="1" dirty="0"/>
              <a:t>Tingkat Hunian</a:t>
            </a:r>
            <a:r>
              <a:rPr lang="id-ID" dirty="0"/>
              <a:t>: Hitung tingkat hunian dengan rumus:</a:t>
            </a:r>
            <a:endParaRPr lang="en-US" dirty="0"/>
          </a:p>
          <a:p>
            <a:pPr marL="0" indent="0">
              <a:buNone/>
            </a:pPr>
            <a:r>
              <a:rPr lang="id-ID" dirty="0"/>
              <a:t>Tingkat Hunian=(Jumlah Kamar </a:t>
            </a:r>
            <a:r>
              <a:rPr lang="id-ID" dirty="0" err="1"/>
              <a:t>TersediaJumlah</a:t>
            </a:r>
            <a:r>
              <a:rPr lang="id-ID" dirty="0"/>
              <a:t> Kamar Tersedia−Jumlah Kamar yang Dipesan​)×100%</a:t>
            </a:r>
            <a:endParaRPr lang="en-US" dirty="0"/>
          </a:p>
          <a:p>
            <a:pPr marL="0" indent="0">
              <a:buNone/>
            </a:pPr>
            <a:endParaRPr lang="en-US" dirty="0"/>
          </a:p>
          <a:p>
            <a:pPr marL="0" indent="0">
              <a:buNone/>
            </a:pPr>
            <a:r>
              <a:rPr lang="id-ID" b="1" dirty="0"/>
              <a:t>Prediksi Permintaan</a:t>
            </a:r>
            <a:r>
              <a:rPr lang="id-ID" dirty="0"/>
              <a:t>: Gunakan data historis untuk memperkirakan permintaan kamar pada periode tertentu, seperti akhir pekan atau musim liburan.</a:t>
            </a:r>
            <a:endParaRPr lang="en-US" dirty="0"/>
          </a:p>
          <a:p>
            <a:pPr marL="0" indent="0">
              <a:buNone/>
            </a:pPr>
            <a:endParaRPr lang="en-US" dirty="0"/>
          </a:p>
          <a:p>
            <a:pPr marL="0" indent="0">
              <a:buNone/>
            </a:pPr>
            <a:endParaRPr lang="en-US" dirty="0"/>
          </a:p>
          <a:p>
            <a:pPr marL="0" indent="0">
              <a:buNone/>
            </a:pPr>
            <a:endParaRPr lang="id-ID" dirty="0"/>
          </a:p>
        </p:txBody>
      </p:sp>
    </p:spTree>
    <p:extLst>
      <p:ext uri="{BB962C8B-B14F-4D97-AF65-F5344CB8AC3E}">
        <p14:creationId xmlns:p14="http://schemas.microsoft.com/office/powerpoint/2010/main" val="414064959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Judul 1">
            <a:extLst>
              <a:ext uri="{FF2B5EF4-FFF2-40B4-BE49-F238E27FC236}">
                <a16:creationId xmlns:a16="http://schemas.microsoft.com/office/drawing/2014/main" id="{0C3F6FA3-A367-43FC-B106-99DEB4B490F4}"/>
              </a:ext>
            </a:extLst>
          </p:cNvPr>
          <p:cNvSpPr>
            <a:spLocks noGrp="1"/>
          </p:cNvSpPr>
          <p:nvPr>
            <p:ph type="title"/>
          </p:nvPr>
        </p:nvSpPr>
        <p:spPr/>
        <p:txBody>
          <a:bodyPr/>
          <a:lstStyle/>
          <a:p>
            <a:endParaRPr lang="id-ID"/>
          </a:p>
        </p:txBody>
      </p:sp>
      <p:sp>
        <p:nvSpPr>
          <p:cNvPr id="3" name="Tampungan Konten 2">
            <a:extLst>
              <a:ext uri="{FF2B5EF4-FFF2-40B4-BE49-F238E27FC236}">
                <a16:creationId xmlns:a16="http://schemas.microsoft.com/office/drawing/2014/main" id="{339C3BCE-A712-D1DF-5BD3-722A8738A14B}"/>
              </a:ext>
            </a:extLst>
          </p:cNvPr>
          <p:cNvSpPr>
            <a:spLocks noGrp="1"/>
          </p:cNvSpPr>
          <p:nvPr>
            <p:ph idx="1"/>
          </p:nvPr>
        </p:nvSpPr>
        <p:spPr>
          <a:xfrm>
            <a:off x="1219200" y="1077687"/>
            <a:ext cx="8761413" cy="4942114"/>
          </a:xfrm>
        </p:spPr>
        <p:txBody>
          <a:bodyPr>
            <a:normAutofit lnSpcReduction="10000"/>
          </a:bodyPr>
          <a:lstStyle/>
          <a:p>
            <a:r>
              <a:rPr lang="id-ID" sz="2400" b="1" dirty="0">
                <a:highlight>
                  <a:srgbClr val="FFFF00"/>
                </a:highlight>
              </a:rPr>
              <a:t>3. Memblokir Kamar</a:t>
            </a:r>
          </a:p>
          <a:p>
            <a:pPr>
              <a:buFont typeface="Arial" panose="020B0604020202020204" pitchFamily="34" charset="0"/>
              <a:buChar char="•"/>
            </a:pPr>
            <a:r>
              <a:rPr lang="id-ID" b="1" dirty="0">
                <a:highlight>
                  <a:srgbClr val="FFFF00"/>
                </a:highlight>
              </a:rPr>
              <a:t>Blok Kamar untuk Grup atau Acara</a:t>
            </a:r>
            <a:r>
              <a:rPr lang="id-ID" dirty="0">
                <a:highlight>
                  <a:srgbClr val="FFFF00"/>
                </a:highlight>
              </a:rPr>
              <a:t>: Jika ada kelompok atau acara yang memerlukan beberapa kamar, blokir kamar tersebut di sistem reservasi.</a:t>
            </a:r>
          </a:p>
          <a:p>
            <a:pPr>
              <a:buFont typeface="Arial" panose="020B0604020202020204" pitchFamily="34" charset="0"/>
              <a:buChar char="•"/>
            </a:pPr>
            <a:r>
              <a:rPr lang="id-ID" b="1" dirty="0"/>
              <a:t>Blok Kamar untuk Promo</a:t>
            </a:r>
            <a:r>
              <a:rPr lang="id-ID" dirty="0"/>
              <a:t>: Jika ada penawaran khusus atau promo, blokir kamar tertentu untuk keperluan tersebut.</a:t>
            </a:r>
          </a:p>
          <a:p>
            <a:pPr>
              <a:buFont typeface="Arial" panose="020B0604020202020204" pitchFamily="34" charset="0"/>
              <a:buChar char="•"/>
            </a:pPr>
            <a:r>
              <a:rPr lang="id-ID" b="1" dirty="0"/>
              <a:t>Blok Kamar untuk Pemeliharaan</a:t>
            </a:r>
            <a:r>
              <a:rPr lang="id-ID" dirty="0"/>
              <a:t>: Pastikan untuk memblokir kamar yang akan diperbaiki atau direnovasi agar tidak tersedia untuk reservasi.</a:t>
            </a:r>
            <a:endParaRPr lang="en-US" dirty="0"/>
          </a:p>
          <a:p>
            <a:pPr>
              <a:buFont typeface="Arial" panose="020B0604020202020204" pitchFamily="34" charset="0"/>
              <a:buChar char="•"/>
            </a:pPr>
            <a:endParaRPr lang="en-US" dirty="0"/>
          </a:p>
          <a:p>
            <a:r>
              <a:rPr lang="id-ID" sz="2400" b="1" dirty="0">
                <a:highlight>
                  <a:srgbClr val="FFFF00"/>
                </a:highlight>
              </a:rPr>
              <a:t>4. Pengelolaan Blok Kamar</a:t>
            </a:r>
          </a:p>
          <a:p>
            <a:pPr>
              <a:buFont typeface="Arial" panose="020B0604020202020204" pitchFamily="34" charset="0"/>
              <a:buChar char="•"/>
            </a:pPr>
            <a:r>
              <a:rPr lang="id-ID" b="1" dirty="0"/>
              <a:t>Sistem Reservasi</a:t>
            </a:r>
            <a:r>
              <a:rPr lang="id-ID" dirty="0"/>
              <a:t>: Gunakan sistem manajemen properti (PMS) untuk memblokir kamar secara otomatis dan memperbarui status ketersediaan secara real-</a:t>
            </a:r>
            <a:r>
              <a:rPr lang="id-ID" dirty="0" err="1"/>
              <a:t>time</a:t>
            </a:r>
            <a:r>
              <a:rPr lang="id-ID" dirty="0"/>
              <a:t>.</a:t>
            </a:r>
          </a:p>
          <a:p>
            <a:pPr>
              <a:buFont typeface="Arial" panose="020B0604020202020204" pitchFamily="34" charset="0"/>
              <a:buChar char="•"/>
            </a:pPr>
            <a:r>
              <a:rPr lang="id-ID" b="1" dirty="0"/>
              <a:t>Revisi Blok</a:t>
            </a:r>
            <a:r>
              <a:rPr lang="id-ID" dirty="0"/>
              <a:t>: Tinjau secara berkala blok kamar yang telah dibuat untuk memastikan tidak ada yang terlalu lama diblokir tanpa kebutuhan.</a:t>
            </a:r>
          </a:p>
          <a:p>
            <a:pPr>
              <a:buFont typeface="Arial" panose="020B0604020202020204" pitchFamily="34" charset="0"/>
              <a:buChar char="•"/>
            </a:pPr>
            <a:endParaRPr lang="id-ID" dirty="0"/>
          </a:p>
          <a:p>
            <a:endParaRPr lang="id-ID" dirty="0"/>
          </a:p>
        </p:txBody>
      </p:sp>
    </p:spTree>
    <p:extLst>
      <p:ext uri="{BB962C8B-B14F-4D97-AF65-F5344CB8AC3E}">
        <p14:creationId xmlns:p14="http://schemas.microsoft.com/office/powerpoint/2010/main" val="108095442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Judul 1">
            <a:extLst>
              <a:ext uri="{FF2B5EF4-FFF2-40B4-BE49-F238E27FC236}">
                <a16:creationId xmlns:a16="http://schemas.microsoft.com/office/drawing/2014/main" id="{C6DF6D6A-F4E8-21DC-0C74-6F84DDF3B946}"/>
              </a:ext>
            </a:extLst>
          </p:cNvPr>
          <p:cNvSpPr>
            <a:spLocks noGrp="1"/>
          </p:cNvSpPr>
          <p:nvPr>
            <p:ph type="title"/>
          </p:nvPr>
        </p:nvSpPr>
        <p:spPr/>
        <p:txBody>
          <a:bodyPr/>
          <a:lstStyle/>
          <a:p>
            <a:endParaRPr lang="id-ID"/>
          </a:p>
        </p:txBody>
      </p:sp>
      <p:sp>
        <p:nvSpPr>
          <p:cNvPr id="3" name="Tampungan Konten 2">
            <a:extLst>
              <a:ext uri="{FF2B5EF4-FFF2-40B4-BE49-F238E27FC236}">
                <a16:creationId xmlns:a16="http://schemas.microsoft.com/office/drawing/2014/main" id="{59D9D43A-577A-5839-DEEA-6A6AEE66529B}"/>
              </a:ext>
            </a:extLst>
          </p:cNvPr>
          <p:cNvSpPr>
            <a:spLocks noGrp="1"/>
          </p:cNvSpPr>
          <p:nvPr>
            <p:ph idx="1"/>
          </p:nvPr>
        </p:nvSpPr>
        <p:spPr>
          <a:xfrm>
            <a:off x="1219200" y="1839686"/>
            <a:ext cx="8761413" cy="4180114"/>
          </a:xfrm>
        </p:spPr>
        <p:txBody>
          <a:bodyPr/>
          <a:lstStyle/>
          <a:p>
            <a:r>
              <a:rPr lang="id-ID" b="1" dirty="0">
                <a:highlight>
                  <a:srgbClr val="FFFF00"/>
                </a:highlight>
              </a:rPr>
              <a:t>5. Komunikasi dengan Staf</a:t>
            </a:r>
          </a:p>
          <a:p>
            <a:pPr>
              <a:buFont typeface="Arial" panose="020B0604020202020204" pitchFamily="34" charset="0"/>
              <a:buChar char="•"/>
            </a:pPr>
            <a:r>
              <a:rPr lang="id-ID" b="1" dirty="0"/>
              <a:t>Informasi untuk Tim</a:t>
            </a:r>
            <a:r>
              <a:rPr lang="id-ID" dirty="0"/>
              <a:t>: Pastikan semua staf terkait, seperti resepsionis dan </a:t>
            </a:r>
            <a:r>
              <a:rPr lang="id-ID" dirty="0" err="1"/>
              <a:t>housekeeping</a:t>
            </a:r>
            <a:r>
              <a:rPr lang="id-ID" dirty="0"/>
              <a:t>, mengetahui kamar yang telah diblokir untuk menghindari kebingungan.</a:t>
            </a:r>
          </a:p>
          <a:p>
            <a:pPr>
              <a:buFont typeface="Arial" panose="020B0604020202020204" pitchFamily="34" charset="0"/>
              <a:buChar char="•"/>
            </a:pPr>
            <a:r>
              <a:rPr lang="id-ID" b="1" dirty="0"/>
              <a:t>Pemberitahuan Perubahan</a:t>
            </a:r>
            <a:r>
              <a:rPr lang="id-ID" dirty="0"/>
              <a:t>: Segera beri tahu tim jika ada perubahan dalam pemesanan atau status blok kamar.</a:t>
            </a:r>
          </a:p>
          <a:p>
            <a:r>
              <a:rPr lang="id-ID" b="1" dirty="0"/>
              <a:t>Contoh Perhitungan</a:t>
            </a:r>
          </a:p>
          <a:p>
            <a:pPr>
              <a:buFont typeface="+mj-lt"/>
              <a:buAutoNum type="arabicPeriod"/>
            </a:pPr>
            <a:r>
              <a:rPr lang="id-ID" b="1" dirty="0"/>
              <a:t>Total Kamar</a:t>
            </a:r>
            <a:r>
              <a:rPr lang="id-ID" dirty="0"/>
              <a:t>: 100</a:t>
            </a:r>
          </a:p>
          <a:p>
            <a:pPr>
              <a:buFont typeface="+mj-lt"/>
              <a:buAutoNum type="arabicPeriod"/>
            </a:pPr>
            <a:r>
              <a:rPr lang="id-ID" b="1" dirty="0"/>
              <a:t>Kamar Terkunci</a:t>
            </a:r>
            <a:r>
              <a:rPr lang="id-ID" dirty="0"/>
              <a:t>: 5 (perawatan)</a:t>
            </a:r>
          </a:p>
          <a:p>
            <a:pPr>
              <a:buFont typeface="+mj-lt"/>
              <a:buAutoNum type="arabicPeriod"/>
            </a:pPr>
            <a:r>
              <a:rPr lang="id-ID" b="1" dirty="0"/>
              <a:t>Kamar Dipesan</a:t>
            </a:r>
            <a:r>
              <a:rPr lang="id-ID" dirty="0"/>
              <a:t>: 70</a:t>
            </a:r>
          </a:p>
          <a:p>
            <a:pPr>
              <a:buFont typeface="+mj-lt"/>
              <a:buAutoNum type="arabicPeriod"/>
            </a:pPr>
            <a:r>
              <a:rPr lang="id-ID" b="1" dirty="0"/>
              <a:t>Kamar Dibatalkan</a:t>
            </a:r>
            <a:r>
              <a:rPr lang="id-ID" dirty="0"/>
              <a:t>: 10</a:t>
            </a:r>
          </a:p>
          <a:p>
            <a:endParaRPr lang="id-ID" dirty="0"/>
          </a:p>
        </p:txBody>
      </p:sp>
    </p:spTree>
    <p:extLst>
      <p:ext uri="{BB962C8B-B14F-4D97-AF65-F5344CB8AC3E}">
        <p14:creationId xmlns:p14="http://schemas.microsoft.com/office/powerpoint/2010/main" val="247706857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Judul 1">
            <a:extLst>
              <a:ext uri="{FF2B5EF4-FFF2-40B4-BE49-F238E27FC236}">
                <a16:creationId xmlns:a16="http://schemas.microsoft.com/office/drawing/2014/main" id="{3D149AF2-08EC-AB43-0A55-97A097DBC7C1}"/>
              </a:ext>
            </a:extLst>
          </p:cNvPr>
          <p:cNvSpPr>
            <a:spLocks noGrp="1"/>
          </p:cNvSpPr>
          <p:nvPr>
            <p:ph type="title"/>
          </p:nvPr>
        </p:nvSpPr>
        <p:spPr>
          <a:xfrm>
            <a:off x="1154954" y="973668"/>
            <a:ext cx="8761413" cy="706964"/>
          </a:xfrm>
        </p:spPr>
        <p:txBody>
          <a:bodyPr>
            <a:normAutofit/>
          </a:bodyPr>
          <a:lstStyle/>
          <a:p>
            <a:endParaRPr lang="id-ID"/>
          </a:p>
        </p:txBody>
      </p:sp>
      <p:pic>
        <p:nvPicPr>
          <p:cNvPr id="14338" name="Picture 2" descr="What Is a Wedding Reception?">
            <a:extLst>
              <a:ext uri="{FF2B5EF4-FFF2-40B4-BE49-F238E27FC236}">
                <a16:creationId xmlns:a16="http://schemas.microsoft.com/office/drawing/2014/main" id="{505013AC-15D8-EF10-6236-8AEEC82090B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l="11893" r="14314" b="-1"/>
          <a:stretch/>
        </p:blipFill>
        <p:spPr bwMode="auto">
          <a:xfrm>
            <a:off x="1151467" y="2775951"/>
            <a:ext cx="4345024" cy="3067163"/>
          </a:xfrm>
          <a:prstGeom prst="roundRect">
            <a:avLst>
              <a:gd name="adj" fmla="val 1858"/>
            </a:avLst>
          </a:prstGeom>
          <a:noFill/>
          <a:effectLst>
            <a:outerShdw blurRad="50800" dist="50800" dir="5400000" algn="tl" rotWithShape="0">
              <a:srgbClr val="000000">
                <a:alpha val="43000"/>
              </a:srgbClr>
            </a:outerShdw>
          </a:effectLst>
          <a:extLst>
            <a:ext uri="{909E8E84-426E-40DD-AFC4-6F175D3DCCD1}">
              <a14:hiddenFill xmlns:a14="http://schemas.microsoft.com/office/drawing/2010/main">
                <a:solidFill>
                  <a:srgbClr val="FFFFFF"/>
                </a:solidFill>
              </a14:hiddenFill>
            </a:ext>
          </a:extLst>
        </p:spPr>
      </p:pic>
      <p:sp>
        <p:nvSpPr>
          <p:cNvPr id="3" name="Tampungan Konten 2">
            <a:extLst>
              <a:ext uri="{FF2B5EF4-FFF2-40B4-BE49-F238E27FC236}">
                <a16:creationId xmlns:a16="http://schemas.microsoft.com/office/drawing/2014/main" id="{1EE79E8F-B75B-3E15-618F-D64B1BF1B320}"/>
              </a:ext>
            </a:extLst>
          </p:cNvPr>
          <p:cNvSpPr>
            <a:spLocks noGrp="1"/>
          </p:cNvSpPr>
          <p:nvPr>
            <p:ph idx="1"/>
          </p:nvPr>
        </p:nvSpPr>
        <p:spPr>
          <a:xfrm>
            <a:off x="5980954" y="2603500"/>
            <a:ext cx="5211979" cy="4102100"/>
          </a:xfrm>
        </p:spPr>
        <p:txBody>
          <a:bodyPr anchor="ctr">
            <a:normAutofit/>
          </a:bodyPr>
          <a:lstStyle/>
          <a:p>
            <a:pPr>
              <a:lnSpc>
                <a:spcPct val="90000"/>
              </a:lnSpc>
            </a:pPr>
            <a:r>
              <a:rPr lang="id-ID" sz="1400" b="1" dirty="0">
                <a:highlight>
                  <a:srgbClr val="FFFF00"/>
                </a:highlight>
              </a:rPr>
              <a:t>Jumlah Kamar Tersedia</a:t>
            </a:r>
            <a:r>
              <a:rPr lang="id-ID" sz="1400" dirty="0">
                <a:highlight>
                  <a:srgbClr val="FFFF00"/>
                </a:highlight>
              </a:rPr>
              <a:t>:</a:t>
            </a:r>
            <a:r>
              <a:rPr lang="en-US" sz="1400" dirty="0">
                <a:highlight>
                  <a:srgbClr val="FFFF00"/>
                </a:highlight>
              </a:rPr>
              <a:t> </a:t>
            </a:r>
            <a:r>
              <a:rPr lang="id-ID" sz="1400" dirty="0">
                <a:highlight>
                  <a:srgbClr val="FFFF00"/>
                </a:highlight>
              </a:rPr>
              <a:t>100−5−70+10=35 kamar</a:t>
            </a:r>
            <a:endParaRPr lang="en-US" sz="1400" dirty="0">
              <a:highlight>
                <a:srgbClr val="FFFF00"/>
              </a:highlight>
            </a:endParaRPr>
          </a:p>
          <a:p>
            <a:pPr>
              <a:lnSpc>
                <a:spcPct val="90000"/>
              </a:lnSpc>
            </a:pPr>
            <a:endParaRPr lang="en-US" sz="1400" dirty="0"/>
          </a:p>
          <a:p>
            <a:pPr>
              <a:lnSpc>
                <a:spcPct val="90000"/>
              </a:lnSpc>
            </a:pPr>
            <a:r>
              <a:rPr lang="id-ID" sz="1400" b="1" dirty="0"/>
              <a:t>Tingkat Hunian</a:t>
            </a:r>
            <a:r>
              <a:rPr lang="id-ID" sz="1400" dirty="0"/>
              <a:t>:</a:t>
            </a:r>
            <a:r>
              <a:rPr lang="en-US" sz="1400" dirty="0"/>
              <a:t> </a:t>
            </a:r>
            <a:r>
              <a:rPr lang="fi-FI" sz="1400" dirty="0"/>
              <a:t>Tingkat Hunian=(</a:t>
            </a:r>
            <a:r>
              <a:rPr lang="fi-FI" sz="1400" u="sng" dirty="0"/>
              <a:t>100−70</a:t>
            </a:r>
            <a:r>
              <a:rPr lang="fi-FI" sz="1400" dirty="0"/>
              <a:t>​)×100%=30%</a:t>
            </a:r>
          </a:p>
          <a:p>
            <a:pPr marL="0" indent="0">
              <a:lnSpc>
                <a:spcPct val="90000"/>
              </a:lnSpc>
              <a:buNone/>
            </a:pPr>
            <a:r>
              <a:rPr lang="fi-FI" sz="1400" dirty="0"/>
              <a:t>	                                                          100</a:t>
            </a:r>
          </a:p>
          <a:p>
            <a:pPr>
              <a:lnSpc>
                <a:spcPct val="90000"/>
              </a:lnSpc>
            </a:pPr>
            <a:endParaRPr lang="fi-FI" sz="1400" dirty="0"/>
          </a:p>
          <a:p>
            <a:pPr>
              <a:lnSpc>
                <a:spcPct val="90000"/>
              </a:lnSpc>
            </a:pPr>
            <a:r>
              <a:rPr lang="id-ID" sz="1400" b="1" dirty="0">
                <a:highlight>
                  <a:srgbClr val="FFFF00"/>
                </a:highlight>
              </a:rPr>
              <a:t>Penutup</a:t>
            </a:r>
          </a:p>
          <a:p>
            <a:pPr>
              <a:lnSpc>
                <a:spcPct val="90000"/>
              </a:lnSpc>
            </a:pPr>
            <a:r>
              <a:rPr lang="id-ID" sz="1400" dirty="0"/>
              <a:t>Dengan mengikuti langkah-langkah ini, Anda dapat secara efektif menghitung dan memblokir kamar di hotel, memastikan ketersediaan yang optimal dan pengalaman tamu yang lebih baik. Manajemen yang baik dari blok kamar juga membantu dalam meningkatkan pendapatan dan efisiensi operasional.</a:t>
            </a:r>
          </a:p>
          <a:p>
            <a:pPr>
              <a:lnSpc>
                <a:spcPct val="90000"/>
              </a:lnSpc>
            </a:pPr>
            <a:endParaRPr lang="fi-FI" sz="1400" dirty="0"/>
          </a:p>
          <a:p>
            <a:pPr>
              <a:lnSpc>
                <a:spcPct val="90000"/>
              </a:lnSpc>
            </a:pPr>
            <a:endParaRPr lang="fi-FI" sz="1400" dirty="0"/>
          </a:p>
          <a:p>
            <a:pPr>
              <a:lnSpc>
                <a:spcPct val="90000"/>
              </a:lnSpc>
            </a:pPr>
            <a:endParaRPr lang="id-ID" sz="1400" dirty="0"/>
          </a:p>
          <a:p>
            <a:pPr>
              <a:lnSpc>
                <a:spcPct val="90000"/>
              </a:lnSpc>
            </a:pPr>
            <a:endParaRPr lang="id-ID" sz="1400" dirty="0"/>
          </a:p>
        </p:txBody>
      </p:sp>
    </p:spTree>
    <p:extLst>
      <p:ext uri="{BB962C8B-B14F-4D97-AF65-F5344CB8AC3E}">
        <p14:creationId xmlns:p14="http://schemas.microsoft.com/office/powerpoint/2010/main" val="319994100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Judul 1">
            <a:extLst>
              <a:ext uri="{FF2B5EF4-FFF2-40B4-BE49-F238E27FC236}">
                <a16:creationId xmlns:a16="http://schemas.microsoft.com/office/drawing/2014/main" id="{0D84F645-3102-366F-55CF-F4D29EB0AB97}"/>
              </a:ext>
            </a:extLst>
          </p:cNvPr>
          <p:cNvSpPr>
            <a:spLocks noGrp="1"/>
          </p:cNvSpPr>
          <p:nvPr>
            <p:ph type="title"/>
          </p:nvPr>
        </p:nvSpPr>
        <p:spPr/>
        <p:txBody>
          <a:bodyPr/>
          <a:lstStyle/>
          <a:p>
            <a:pPr algn="ctr"/>
            <a:r>
              <a:rPr lang="id-ID" dirty="0">
                <a:solidFill>
                  <a:schemeClr val="tx1"/>
                </a:solidFill>
                <a:highlight>
                  <a:srgbClr val="FFFF00"/>
                </a:highlight>
              </a:rPr>
              <a:t>Membuat laporan status kamar</a:t>
            </a:r>
          </a:p>
        </p:txBody>
      </p:sp>
      <p:sp>
        <p:nvSpPr>
          <p:cNvPr id="3" name="Tampungan Konten 2">
            <a:extLst>
              <a:ext uri="{FF2B5EF4-FFF2-40B4-BE49-F238E27FC236}">
                <a16:creationId xmlns:a16="http://schemas.microsoft.com/office/drawing/2014/main" id="{8F63B0D0-6EB3-F124-6DC1-6FA0C8860C49}"/>
              </a:ext>
            </a:extLst>
          </p:cNvPr>
          <p:cNvSpPr>
            <a:spLocks noGrp="1"/>
          </p:cNvSpPr>
          <p:nvPr>
            <p:ph idx="1"/>
          </p:nvPr>
        </p:nvSpPr>
        <p:spPr>
          <a:xfrm>
            <a:off x="1447800" y="1915886"/>
            <a:ext cx="8532813" cy="4942114"/>
          </a:xfrm>
        </p:spPr>
        <p:txBody>
          <a:bodyPr/>
          <a:lstStyle/>
          <a:p>
            <a:r>
              <a:rPr lang="id-ID" dirty="0">
                <a:highlight>
                  <a:srgbClr val="FFFF00"/>
                </a:highlight>
              </a:rPr>
              <a:t>Membuat laporan status kamar adalah langkah penting dalam </a:t>
            </a:r>
            <a:r>
              <a:rPr lang="id-ID" dirty="0"/>
              <a:t>manajemen hotel untuk memantau ketersediaan kamar dan memastikan efisiensi operasional. Berikut adalah langkah-langkah dan elemen yang perlu dimasukkan dalam laporan status kamar:</a:t>
            </a:r>
          </a:p>
          <a:p>
            <a:r>
              <a:rPr lang="id-ID" b="1" dirty="0"/>
              <a:t>Elemen dalam Laporan Status Kamar</a:t>
            </a:r>
          </a:p>
          <a:p>
            <a:pPr>
              <a:buFont typeface="+mj-lt"/>
              <a:buAutoNum type="arabicPeriod"/>
            </a:pPr>
            <a:r>
              <a:rPr lang="id-ID" b="1" dirty="0"/>
              <a:t>Tanggal dan Waktu</a:t>
            </a:r>
            <a:endParaRPr lang="id-ID" dirty="0"/>
          </a:p>
          <a:p>
            <a:pPr marL="742950" lvl="1" indent="-285750">
              <a:buFont typeface="+mj-lt"/>
              <a:buAutoNum type="arabicPeriod"/>
            </a:pPr>
            <a:r>
              <a:rPr lang="id-ID" dirty="0"/>
              <a:t>Cantumkan tanggal dan waktu laporan dibuat untuk referensi.</a:t>
            </a:r>
          </a:p>
          <a:p>
            <a:pPr>
              <a:buFont typeface="+mj-lt"/>
              <a:buAutoNum type="arabicPeriod"/>
            </a:pPr>
            <a:r>
              <a:rPr lang="id-ID" b="1" dirty="0"/>
              <a:t>Total Kamar</a:t>
            </a:r>
            <a:endParaRPr lang="id-ID" dirty="0"/>
          </a:p>
          <a:p>
            <a:pPr marL="742950" lvl="1" indent="-285750">
              <a:buFont typeface="+mj-lt"/>
              <a:buAutoNum type="arabicPeriod"/>
            </a:pPr>
            <a:r>
              <a:rPr lang="id-ID" dirty="0"/>
              <a:t>Jumlah total kamar yang tersedia di hotel.</a:t>
            </a:r>
          </a:p>
          <a:p>
            <a:pPr>
              <a:buFont typeface="+mj-lt"/>
              <a:buAutoNum type="arabicPeriod"/>
            </a:pPr>
            <a:r>
              <a:rPr lang="id-ID" b="1" dirty="0"/>
              <a:t>Kamar Tersedia</a:t>
            </a:r>
            <a:endParaRPr lang="id-ID" dirty="0"/>
          </a:p>
          <a:p>
            <a:pPr marL="742950" lvl="1" indent="-285750">
              <a:buFont typeface="+mj-lt"/>
              <a:buAutoNum type="arabicPeriod"/>
            </a:pPr>
            <a:r>
              <a:rPr lang="id-ID" dirty="0"/>
              <a:t>Jumlah kamar yang saat ini tersedia untuk dipasarkan.</a:t>
            </a:r>
          </a:p>
          <a:p>
            <a:pPr>
              <a:buFont typeface="+mj-lt"/>
              <a:buAutoNum type="arabicPeriod"/>
            </a:pPr>
            <a:r>
              <a:rPr lang="id-ID" b="1" dirty="0"/>
              <a:t>Kamar Terisi</a:t>
            </a:r>
            <a:endParaRPr lang="id-ID" dirty="0"/>
          </a:p>
          <a:p>
            <a:pPr marL="742950" lvl="1" indent="-285750">
              <a:buFont typeface="+mj-lt"/>
              <a:buAutoNum type="arabicPeriod"/>
            </a:pPr>
            <a:r>
              <a:rPr lang="id-ID" dirty="0"/>
              <a:t>Jumlah kamar yang sedang dihuni oleh tamu.</a:t>
            </a:r>
          </a:p>
          <a:p>
            <a:endParaRPr lang="id-ID" dirty="0"/>
          </a:p>
        </p:txBody>
      </p:sp>
    </p:spTree>
    <p:extLst>
      <p:ext uri="{BB962C8B-B14F-4D97-AF65-F5344CB8AC3E}">
        <p14:creationId xmlns:p14="http://schemas.microsoft.com/office/powerpoint/2010/main" val="280933342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Judul 1">
            <a:extLst>
              <a:ext uri="{FF2B5EF4-FFF2-40B4-BE49-F238E27FC236}">
                <a16:creationId xmlns:a16="http://schemas.microsoft.com/office/drawing/2014/main" id="{5CA63C50-506C-FD4E-0B0E-215A9CF35447}"/>
              </a:ext>
            </a:extLst>
          </p:cNvPr>
          <p:cNvSpPr>
            <a:spLocks noGrp="1"/>
          </p:cNvSpPr>
          <p:nvPr>
            <p:ph type="title"/>
          </p:nvPr>
        </p:nvSpPr>
        <p:spPr/>
        <p:txBody>
          <a:bodyPr/>
          <a:lstStyle/>
          <a:p>
            <a:endParaRPr lang="id-ID"/>
          </a:p>
        </p:txBody>
      </p:sp>
      <p:sp>
        <p:nvSpPr>
          <p:cNvPr id="3" name="Tampungan Konten 2">
            <a:extLst>
              <a:ext uri="{FF2B5EF4-FFF2-40B4-BE49-F238E27FC236}">
                <a16:creationId xmlns:a16="http://schemas.microsoft.com/office/drawing/2014/main" id="{A5DD58AA-4294-A178-5F1D-2920D8C2F46E}"/>
              </a:ext>
            </a:extLst>
          </p:cNvPr>
          <p:cNvSpPr>
            <a:spLocks noGrp="1"/>
          </p:cNvSpPr>
          <p:nvPr>
            <p:ph idx="1"/>
          </p:nvPr>
        </p:nvSpPr>
        <p:spPr>
          <a:xfrm>
            <a:off x="1491343" y="1959429"/>
            <a:ext cx="8044544" cy="4517571"/>
          </a:xfrm>
        </p:spPr>
        <p:txBody>
          <a:bodyPr>
            <a:normAutofit lnSpcReduction="10000"/>
          </a:bodyPr>
          <a:lstStyle/>
          <a:p>
            <a:r>
              <a:rPr lang="en-US" b="1" dirty="0"/>
              <a:t>5</a:t>
            </a:r>
            <a:r>
              <a:rPr lang="en-US" b="1" dirty="0">
                <a:highlight>
                  <a:srgbClr val="FFFF00"/>
                </a:highlight>
              </a:rPr>
              <a:t>. </a:t>
            </a:r>
            <a:r>
              <a:rPr lang="id-ID" b="1" dirty="0">
                <a:highlight>
                  <a:srgbClr val="FFFF00"/>
                </a:highlight>
              </a:rPr>
              <a:t>Kamar yang Dibatalkan</a:t>
            </a:r>
            <a:endParaRPr lang="id-ID" dirty="0">
              <a:highlight>
                <a:srgbClr val="FFFF00"/>
              </a:highlight>
            </a:endParaRPr>
          </a:p>
          <a:p>
            <a:pPr>
              <a:buFont typeface="Arial" panose="020B0604020202020204" pitchFamily="34" charset="0"/>
              <a:buChar char="•"/>
            </a:pPr>
            <a:r>
              <a:rPr lang="id-ID" dirty="0"/>
              <a:t>Jumlah kamar yang telah dibatalkan oleh tamu.</a:t>
            </a:r>
            <a:endParaRPr lang="en-US" dirty="0"/>
          </a:p>
          <a:p>
            <a:r>
              <a:rPr lang="sv-SE" b="1" dirty="0"/>
              <a:t>6. Kamar Terkunci</a:t>
            </a:r>
            <a:endParaRPr lang="sv-SE" dirty="0"/>
          </a:p>
          <a:p>
            <a:pPr>
              <a:buFont typeface="Arial" panose="020B0604020202020204" pitchFamily="34" charset="0"/>
              <a:buChar char="•"/>
            </a:pPr>
            <a:r>
              <a:rPr lang="sv-SE" dirty="0"/>
              <a:t>Jumlah kamar yang tidak tersedia karena pemeliharaan atau renovasi.</a:t>
            </a:r>
          </a:p>
          <a:p>
            <a:r>
              <a:rPr lang="en-US" b="1" dirty="0"/>
              <a:t>7. </a:t>
            </a:r>
            <a:r>
              <a:rPr lang="id-ID" b="1" dirty="0"/>
              <a:t>Kamar yang Diblokir</a:t>
            </a:r>
            <a:endParaRPr lang="id-ID" dirty="0"/>
          </a:p>
          <a:p>
            <a:pPr>
              <a:buFont typeface="Arial" panose="020B0604020202020204" pitchFamily="34" charset="0"/>
              <a:buChar char="•"/>
            </a:pPr>
            <a:r>
              <a:rPr lang="id-ID" dirty="0"/>
              <a:t>Jumlah kamar yang telah diblokir untuk grup, acara, atau </a:t>
            </a:r>
            <a:r>
              <a:rPr lang="id-ID" dirty="0" err="1"/>
              <a:t>prom</a:t>
            </a:r>
            <a:r>
              <a:rPr lang="en-US" dirty="0"/>
              <a:t>o</a:t>
            </a:r>
          </a:p>
          <a:p>
            <a:r>
              <a:rPr lang="en-US" b="1" dirty="0"/>
              <a:t>8. </a:t>
            </a:r>
            <a:r>
              <a:rPr lang="id-ID" b="1" dirty="0"/>
              <a:t>Status Kamar</a:t>
            </a:r>
            <a:endParaRPr lang="id-ID" dirty="0"/>
          </a:p>
          <a:p>
            <a:pPr>
              <a:buFont typeface="Arial" panose="020B0604020202020204" pitchFamily="34" charset="0"/>
              <a:buChar char="•"/>
            </a:pPr>
            <a:r>
              <a:rPr lang="id-ID" dirty="0" err="1"/>
              <a:t>Rincian</a:t>
            </a:r>
            <a:r>
              <a:rPr lang="id-ID" dirty="0"/>
              <a:t> tentang kondisi setiap kamar, seperti:</a:t>
            </a:r>
          </a:p>
          <a:p>
            <a:pPr marL="742950" lvl="1" indent="-285750">
              <a:buFont typeface="Arial" panose="020B0604020202020204" pitchFamily="34" charset="0"/>
              <a:buChar char="•"/>
            </a:pPr>
            <a:r>
              <a:rPr lang="id-ID" dirty="0"/>
              <a:t>Siap untuk dihuni</a:t>
            </a:r>
          </a:p>
          <a:p>
            <a:pPr marL="742950" lvl="1" indent="-285750">
              <a:buFont typeface="Arial" panose="020B0604020202020204" pitchFamily="34" charset="0"/>
              <a:buChar char="•"/>
            </a:pPr>
            <a:r>
              <a:rPr lang="id-ID" dirty="0"/>
              <a:t>Dalam perbaikan</a:t>
            </a:r>
          </a:p>
          <a:p>
            <a:pPr marL="742950" lvl="1" indent="-285750">
              <a:buFont typeface="Arial" panose="020B0604020202020204" pitchFamily="34" charset="0"/>
              <a:buChar char="•"/>
            </a:pPr>
            <a:r>
              <a:rPr lang="id-ID" dirty="0"/>
              <a:t>Butuh pembersihan</a:t>
            </a:r>
          </a:p>
          <a:p>
            <a:pPr>
              <a:buFont typeface="Arial" panose="020B0604020202020204" pitchFamily="34" charset="0"/>
              <a:buChar char="•"/>
            </a:pPr>
            <a:endParaRPr lang="id-ID" dirty="0"/>
          </a:p>
          <a:p>
            <a:pPr>
              <a:buFont typeface="Arial" panose="020B0604020202020204" pitchFamily="34" charset="0"/>
              <a:buChar char="•"/>
            </a:pPr>
            <a:endParaRPr lang="sv-SE" dirty="0"/>
          </a:p>
          <a:p>
            <a:pPr marL="0" indent="0">
              <a:buNone/>
            </a:pPr>
            <a:endParaRPr lang="sv-SE" dirty="0"/>
          </a:p>
          <a:p>
            <a:pPr>
              <a:buFont typeface="Arial" panose="020B0604020202020204" pitchFamily="34" charset="0"/>
              <a:buChar char="•"/>
            </a:pPr>
            <a:endParaRPr lang="sv-SE" dirty="0"/>
          </a:p>
          <a:p>
            <a:pPr>
              <a:buFont typeface="Arial" panose="020B0604020202020204" pitchFamily="34" charset="0"/>
              <a:buChar char="•"/>
            </a:pPr>
            <a:endParaRPr lang="id-ID" dirty="0"/>
          </a:p>
          <a:p>
            <a:endParaRPr lang="id-ID" dirty="0"/>
          </a:p>
        </p:txBody>
      </p:sp>
    </p:spTree>
    <p:extLst>
      <p:ext uri="{BB962C8B-B14F-4D97-AF65-F5344CB8AC3E}">
        <p14:creationId xmlns:p14="http://schemas.microsoft.com/office/powerpoint/2010/main" val="424690330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Judul 1">
            <a:extLst>
              <a:ext uri="{FF2B5EF4-FFF2-40B4-BE49-F238E27FC236}">
                <a16:creationId xmlns:a16="http://schemas.microsoft.com/office/drawing/2014/main" id="{5D57212B-C313-9111-5881-60C51D57620B}"/>
              </a:ext>
            </a:extLst>
          </p:cNvPr>
          <p:cNvSpPr>
            <a:spLocks noGrp="1"/>
          </p:cNvSpPr>
          <p:nvPr>
            <p:ph type="title"/>
          </p:nvPr>
        </p:nvSpPr>
        <p:spPr>
          <a:xfrm>
            <a:off x="1154954" y="973668"/>
            <a:ext cx="8761413" cy="706964"/>
          </a:xfrm>
        </p:spPr>
        <p:txBody>
          <a:bodyPr>
            <a:normAutofit/>
          </a:bodyPr>
          <a:lstStyle/>
          <a:p>
            <a:endParaRPr lang="id-ID">
              <a:solidFill>
                <a:srgbClr val="EBEBEB"/>
              </a:solidFill>
            </a:endParaRPr>
          </a:p>
        </p:txBody>
      </p:sp>
      <p:sp>
        <p:nvSpPr>
          <p:cNvPr id="3" name="Tampungan Konten 2">
            <a:extLst>
              <a:ext uri="{FF2B5EF4-FFF2-40B4-BE49-F238E27FC236}">
                <a16:creationId xmlns:a16="http://schemas.microsoft.com/office/drawing/2014/main" id="{1ACF50DE-E9B0-BECE-88F0-C2389DC18A6D}"/>
              </a:ext>
            </a:extLst>
          </p:cNvPr>
          <p:cNvSpPr>
            <a:spLocks noGrp="1"/>
          </p:cNvSpPr>
          <p:nvPr>
            <p:ph idx="1"/>
          </p:nvPr>
        </p:nvSpPr>
        <p:spPr>
          <a:xfrm>
            <a:off x="1154955" y="2603500"/>
            <a:ext cx="3481054" cy="3416300"/>
          </a:xfrm>
        </p:spPr>
        <p:txBody>
          <a:bodyPr anchor="ctr">
            <a:normAutofit/>
          </a:bodyPr>
          <a:lstStyle/>
          <a:p>
            <a:endParaRPr lang="en-US" sz="1600" b="1" dirty="0">
              <a:highlight>
                <a:srgbClr val="FFFF00"/>
              </a:highlight>
            </a:endParaRPr>
          </a:p>
          <a:p>
            <a:endParaRPr lang="en-US" sz="1600" b="1" dirty="0">
              <a:highlight>
                <a:srgbClr val="FFFF00"/>
              </a:highlight>
            </a:endParaRPr>
          </a:p>
          <a:p>
            <a:r>
              <a:rPr lang="id-ID" sz="1600" b="1" dirty="0">
                <a:highlight>
                  <a:srgbClr val="FFFF00"/>
                </a:highlight>
              </a:rPr>
              <a:t>Contoh Format Laporan Status Kamar</a:t>
            </a:r>
          </a:p>
          <a:p>
            <a:r>
              <a:rPr lang="id-ID" sz="1600" b="1" dirty="0">
                <a:highlight>
                  <a:srgbClr val="FFFF00"/>
                </a:highlight>
              </a:rPr>
              <a:t>Laporan Status Kamar</a:t>
            </a:r>
          </a:p>
          <a:p>
            <a:r>
              <a:rPr lang="id-ID" sz="1600" b="1" dirty="0">
                <a:highlight>
                  <a:srgbClr val="FFFF00"/>
                </a:highlight>
              </a:rPr>
              <a:t>Tanggal:</a:t>
            </a:r>
            <a:r>
              <a:rPr lang="id-ID" sz="1600" dirty="0">
                <a:highlight>
                  <a:srgbClr val="FFFF00"/>
                </a:highlight>
              </a:rPr>
              <a:t> [Tanggal]</a:t>
            </a:r>
            <a:br>
              <a:rPr lang="id-ID" sz="1600" dirty="0">
                <a:highlight>
                  <a:srgbClr val="FFFF00"/>
                </a:highlight>
              </a:rPr>
            </a:br>
            <a:r>
              <a:rPr lang="id-ID" sz="1600" b="1" dirty="0">
                <a:highlight>
                  <a:srgbClr val="FFFF00"/>
                </a:highlight>
              </a:rPr>
              <a:t>Waktu:</a:t>
            </a:r>
            <a:r>
              <a:rPr lang="id-ID" sz="1600" dirty="0">
                <a:highlight>
                  <a:srgbClr val="FFFF00"/>
                </a:highlight>
              </a:rPr>
              <a:t> [Waktu]</a:t>
            </a:r>
            <a:endParaRPr lang="en-US" sz="1600" dirty="0">
              <a:highlight>
                <a:srgbClr val="FFFF00"/>
              </a:highlight>
            </a:endParaRPr>
          </a:p>
          <a:p>
            <a:endParaRPr lang="en-US" sz="1600" dirty="0">
              <a:highlight>
                <a:srgbClr val="FFFF00"/>
              </a:highlight>
            </a:endParaRPr>
          </a:p>
          <a:p>
            <a:pPr marL="0" indent="0">
              <a:buNone/>
            </a:pPr>
            <a:endParaRPr lang="id-ID" sz="1600" dirty="0">
              <a:highlight>
                <a:srgbClr val="FFFF00"/>
              </a:highlight>
            </a:endParaRPr>
          </a:p>
          <a:p>
            <a:endParaRPr lang="id-ID" sz="1600" dirty="0"/>
          </a:p>
        </p:txBody>
      </p:sp>
      <p:graphicFrame>
        <p:nvGraphicFramePr>
          <p:cNvPr id="18" name="Tabel 17">
            <a:extLst>
              <a:ext uri="{FF2B5EF4-FFF2-40B4-BE49-F238E27FC236}">
                <a16:creationId xmlns:a16="http://schemas.microsoft.com/office/drawing/2014/main" id="{AC11AB7D-2BAE-403D-2E7A-486B8E9BA39C}"/>
              </a:ext>
            </a:extLst>
          </p:cNvPr>
          <p:cNvGraphicFramePr>
            <a:graphicFrameLocks noGrp="1"/>
          </p:cNvGraphicFramePr>
          <p:nvPr>
            <p:extLst>
              <p:ext uri="{D42A27DB-BD31-4B8C-83A1-F6EECF244321}">
                <p14:modId xmlns:p14="http://schemas.microsoft.com/office/powerpoint/2010/main" val="1413102142"/>
              </p:ext>
            </p:extLst>
          </p:nvPr>
        </p:nvGraphicFramePr>
        <p:xfrm>
          <a:off x="4984956" y="2909038"/>
          <a:ext cx="6158802" cy="2800994"/>
        </p:xfrm>
        <a:graphic>
          <a:graphicData uri="http://schemas.openxmlformats.org/drawingml/2006/table">
            <a:tbl>
              <a:tblPr firstRow="1" bandRow="1">
                <a:tableStyleId>{5C22544A-7EE6-4342-B048-85BDC9FD1C3A}</a:tableStyleId>
              </a:tblPr>
              <a:tblGrid>
                <a:gridCol w="4356811">
                  <a:extLst>
                    <a:ext uri="{9D8B030D-6E8A-4147-A177-3AD203B41FA5}">
                      <a16:colId xmlns:a16="http://schemas.microsoft.com/office/drawing/2014/main" val="1017326113"/>
                    </a:ext>
                  </a:extLst>
                </a:gridCol>
                <a:gridCol w="1801991">
                  <a:extLst>
                    <a:ext uri="{9D8B030D-6E8A-4147-A177-3AD203B41FA5}">
                      <a16:colId xmlns:a16="http://schemas.microsoft.com/office/drawing/2014/main" val="968232774"/>
                    </a:ext>
                  </a:extLst>
                </a:gridCol>
              </a:tblGrid>
              <a:tr h="400142">
                <a:tc>
                  <a:txBody>
                    <a:bodyPr/>
                    <a:lstStyle/>
                    <a:p>
                      <a:r>
                        <a:rPr lang="id-ID" sz="1800" dirty="0"/>
                        <a:t>Keterangan</a:t>
                      </a:r>
                    </a:p>
                  </a:txBody>
                  <a:tcPr marL="90941" marR="90941" marT="45471" marB="45471" anchor="ctr"/>
                </a:tc>
                <a:tc>
                  <a:txBody>
                    <a:bodyPr/>
                    <a:lstStyle/>
                    <a:p>
                      <a:r>
                        <a:rPr lang="id-ID" sz="1800"/>
                        <a:t>Jumlah</a:t>
                      </a:r>
                    </a:p>
                  </a:txBody>
                  <a:tcPr marL="90941" marR="90941" marT="45471" marB="45471" anchor="ctr"/>
                </a:tc>
                <a:extLst>
                  <a:ext uri="{0D108BD9-81ED-4DB2-BD59-A6C34878D82A}">
                    <a16:rowId xmlns:a16="http://schemas.microsoft.com/office/drawing/2014/main" val="2620386920"/>
                  </a:ext>
                </a:extLst>
              </a:tr>
              <a:tr h="400142">
                <a:tc>
                  <a:txBody>
                    <a:bodyPr/>
                    <a:lstStyle/>
                    <a:p>
                      <a:r>
                        <a:rPr lang="id-ID" sz="1800"/>
                        <a:t>Total Kamar</a:t>
                      </a:r>
                    </a:p>
                  </a:txBody>
                  <a:tcPr marL="90941" marR="90941" marT="45471" marB="45471" anchor="ctr"/>
                </a:tc>
                <a:tc>
                  <a:txBody>
                    <a:bodyPr/>
                    <a:lstStyle/>
                    <a:p>
                      <a:r>
                        <a:rPr lang="id-ID" sz="1800"/>
                        <a:t>100</a:t>
                      </a:r>
                    </a:p>
                  </a:txBody>
                  <a:tcPr marL="90941" marR="90941" marT="45471" marB="45471" anchor="ctr"/>
                </a:tc>
                <a:extLst>
                  <a:ext uri="{0D108BD9-81ED-4DB2-BD59-A6C34878D82A}">
                    <a16:rowId xmlns:a16="http://schemas.microsoft.com/office/drawing/2014/main" val="1863077657"/>
                  </a:ext>
                </a:extLst>
              </a:tr>
              <a:tr h="400142">
                <a:tc>
                  <a:txBody>
                    <a:bodyPr/>
                    <a:lstStyle/>
                    <a:p>
                      <a:r>
                        <a:rPr lang="id-ID" sz="1800"/>
                        <a:t>Kamar Tersedia</a:t>
                      </a:r>
                    </a:p>
                  </a:txBody>
                  <a:tcPr marL="90941" marR="90941" marT="45471" marB="45471" anchor="ctr"/>
                </a:tc>
                <a:tc>
                  <a:txBody>
                    <a:bodyPr/>
                    <a:lstStyle/>
                    <a:p>
                      <a:r>
                        <a:rPr lang="id-ID" sz="1800"/>
                        <a:t>30</a:t>
                      </a:r>
                    </a:p>
                  </a:txBody>
                  <a:tcPr marL="90941" marR="90941" marT="45471" marB="45471" anchor="ctr"/>
                </a:tc>
                <a:extLst>
                  <a:ext uri="{0D108BD9-81ED-4DB2-BD59-A6C34878D82A}">
                    <a16:rowId xmlns:a16="http://schemas.microsoft.com/office/drawing/2014/main" val="3734773031"/>
                  </a:ext>
                </a:extLst>
              </a:tr>
              <a:tr h="400142">
                <a:tc>
                  <a:txBody>
                    <a:bodyPr/>
                    <a:lstStyle/>
                    <a:p>
                      <a:r>
                        <a:rPr lang="id-ID" sz="1800"/>
                        <a:t>Kamar Terisi</a:t>
                      </a:r>
                    </a:p>
                  </a:txBody>
                  <a:tcPr marL="90941" marR="90941" marT="45471" marB="45471" anchor="ctr"/>
                </a:tc>
                <a:tc>
                  <a:txBody>
                    <a:bodyPr/>
                    <a:lstStyle/>
                    <a:p>
                      <a:r>
                        <a:rPr lang="id-ID" sz="1800"/>
                        <a:t>60</a:t>
                      </a:r>
                    </a:p>
                  </a:txBody>
                  <a:tcPr marL="90941" marR="90941" marT="45471" marB="45471" anchor="ctr"/>
                </a:tc>
                <a:extLst>
                  <a:ext uri="{0D108BD9-81ED-4DB2-BD59-A6C34878D82A}">
                    <a16:rowId xmlns:a16="http://schemas.microsoft.com/office/drawing/2014/main" val="2332718965"/>
                  </a:ext>
                </a:extLst>
              </a:tr>
              <a:tr h="400142">
                <a:tc>
                  <a:txBody>
                    <a:bodyPr/>
                    <a:lstStyle/>
                    <a:p>
                      <a:r>
                        <a:rPr lang="id-ID" sz="1800"/>
                        <a:t>Kamar yang Dibatalkan</a:t>
                      </a:r>
                    </a:p>
                  </a:txBody>
                  <a:tcPr marL="90941" marR="90941" marT="45471" marB="45471" anchor="ctr"/>
                </a:tc>
                <a:tc>
                  <a:txBody>
                    <a:bodyPr/>
                    <a:lstStyle/>
                    <a:p>
                      <a:r>
                        <a:rPr lang="id-ID" sz="1800"/>
                        <a:t>5</a:t>
                      </a:r>
                    </a:p>
                  </a:txBody>
                  <a:tcPr marL="90941" marR="90941" marT="45471" marB="45471" anchor="ctr"/>
                </a:tc>
                <a:extLst>
                  <a:ext uri="{0D108BD9-81ED-4DB2-BD59-A6C34878D82A}">
                    <a16:rowId xmlns:a16="http://schemas.microsoft.com/office/drawing/2014/main" val="2873317443"/>
                  </a:ext>
                </a:extLst>
              </a:tr>
              <a:tr h="400142">
                <a:tc>
                  <a:txBody>
                    <a:bodyPr/>
                    <a:lstStyle/>
                    <a:p>
                      <a:r>
                        <a:rPr lang="id-ID" sz="1800"/>
                        <a:t>Kamar Terkunci</a:t>
                      </a:r>
                    </a:p>
                  </a:txBody>
                  <a:tcPr marL="90941" marR="90941" marT="45471" marB="45471" anchor="ctr"/>
                </a:tc>
                <a:tc>
                  <a:txBody>
                    <a:bodyPr/>
                    <a:lstStyle/>
                    <a:p>
                      <a:r>
                        <a:rPr lang="id-ID" sz="1800"/>
                        <a:t>5</a:t>
                      </a:r>
                    </a:p>
                  </a:txBody>
                  <a:tcPr marL="90941" marR="90941" marT="45471" marB="45471" anchor="ctr"/>
                </a:tc>
                <a:extLst>
                  <a:ext uri="{0D108BD9-81ED-4DB2-BD59-A6C34878D82A}">
                    <a16:rowId xmlns:a16="http://schemas.microsoft.com/office/drawing/2014/main" val="3099483031"/>
                  </a:ext>
                </a:extLst>
              </a:tr>
              <a:tr h="400142">
                <a:tc>
                  <a:txBody>
                    <a:bodyPr/>
                    <a:lstStyle/>
                    <a:p>
                      <a:r>
                        <a:rPr lang="id-ID" sz="1800"/>
                        <a:t>Kamar yang Diblokir</a:t>
                      </a:r>
                    </a:p>
                  </a:txBody>
                  <a:tcPr marL="90941" marR="90941" marT="45471" marB="45471" anchor="ctr"/>
                </a:tc>
                <a:tc>
                  <a:txBody>
                    <a:bodyPr/>
                    <a:lstStyle/>
                    <a:p>
                      <a:r>
                        <a:rPr lang="id-ID" sz="1800" dirty="0"/>
                        <a:t>10</a:t>
                      </a:r>
                    </a:p>
                  </a:txBody>
                  <a:tcPr marL="90941" marR="90941" marT="45471" marB="45471" anchor="ctr"/>
                </a:tc>
                <a:extLst>
                  <a:ext uri="{0D108BD9-81ED-4DB2-BD59-A6C34878D82A}">
                    <a16:rowId xmlns:a16="http://schemas.microsoft.com/office/drawing/2014/main" val="1893783762"/>
                  </a:ext>
                </a:extLst>
              </a:tr>
            </a:tbl>
          </a:graphicData>
        </a:graphic>
      </p:graphicFrame>
    </p:spTree>
    <p:extLst>
      <p:ext uri="{BB962C8B-B14F-4D97-AF65-F5344CB8AC3E}">
        <p14:creationId xmlns:p14="http://schemas.microsoft.com/office/powerpoint/2010/main" val="138914826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grpSp>
        <p:nvGrpSpPr>
          <p:cNvPr id="21" name="Group 20">
            <a:extLst>
              <a:ext uri="{FF2B5EF4-FFF2-40B4-BE49-F238E27FC236}">
                <a16:creationId xmlns:a16="http://schemas.microsoft.com/office/drawing/2014/main" id="{2F448CB3-7B4F-45D7-B7C0-DF553DF6145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0"/>
            <a:ext cx="12192000" cy="6858000"/>
            <a:chOff x="0" y="0"/>
            <a:chExt cx="12192000" cy="6858000"/>
          </a:xfrm>
        </p:grpSpPr>
        <p:sp>
          <p:nvSpPr>
            <p:cNvPr id="22" name="Rectangle 21">
              <a:extLst>
                <a:ext uri="{FF2B5EF4-FFF2-40B4-BE49-F238E27FC236}">
                  <a16:creationId xmlns:a16="http://schemas.microsoft.com/office/drawing/2014/main" id="{5C5305EA-7A88-413D-BE8A-47A02476F00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id-ID"/>
            </a:p>
          </p:txBody>
        </p:sp>
        <p:sp>
          <p:nvSpPr>
            <p:cNvPr id="23" name="Freeform 5">
              <a:extLst>
                <a:ext uri="{FF2B5EF4-FFF2-40B4-BE49-F238E27FC236}">
                  <a16:creationId xmlns:a16="http://schemas.microsoft.com/office/drawing/2014/main" id="{FCA94DB5-FE56-4A3D-BC48-31B5595197FD}"/>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rgbClr val="FFFFFF"/>
            </a:solidFill>
            <a:ln>
              <a:noFill/>
            </a:ln>
          </p:spPr>
          <p:txBody>
            <a:bodyPr/>
            <a:lstStyle/>
            <a:p>
              <a:endParaRPr lang="id-ID"/>
            </a:p>
          </p:txBody>
        </p:sp>
      </p:grpSp>
      <p:sp>
        <p:nvSpPr>
          <p:cNvPr id="5" name="Rectangle 1">
            <a:extLst>
              <a:ext uri="{FF2B5EF4-FFF2-40B4-BE49-F238E27FC236}">
                <a16:creationId xmlns:a16="http://schemas.microsoft.com/office/drawing/2014/main" id="{D21D953A-8677-6731-A6E7-7863EC641029}"/>
              </a:ext>
            </a:extLst>
          </p:cNvPr>
          <p:cNvSpPr>
            <a:spLocks noChangeArrowheads="1"/>
          </p:cNvSpPr>
          <p:nvPr/>
        </p:nvSpPr>
        <p:spPr bwMode="auto">
          <a:xfrm>
            <a:off x="1154954" y="973668"/>
            <a:ext cx="8761413" cy="706964"/>
          </a:xfrm>
          <a:prstGeom prst="rect">
            <a:avLst/>
          </a:prstGeo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lIns="91440" tIns="45720" rIns="91440" bIns="45720" numCol="1" rtlCol="0" anchor="ctr" anchorCtr="0" compatLnSpc="1">
            <a:prstTxWarp prst="textNoShape">
              <a:avLst/>
            </a:prstTxWarp>
            <a:normAutofit/>
          </a:bodyPr>
          <a:lstStyle/>
          <a:p>
            <a:pPr marL="0" marR="0" lvl="0" indent="0" fontAlgn="base">
              <a:lnSpc>
                <a:spcPct val="90000"/>
              </a:lnSpc>
              <a:spcBef>
                <a:spcPct val="0"/>
              </a:spcBef>
              <a:spcAft>
                <a:spcPts val="600"/>
              </a:spcAft>
              <a:buClrTx/>
              <a:buSzTx/>
              <a:tabLst/>
            </a:pPr>
            <a:r>
              <a:rPr kumimoji="0" lang="en-US" altLang="id-ID" sz="3600" u="none" strike="noStrike" cap="none" normalizeH="0" baseline="0">
                <a:ln>
                  <a:noFill/>
                </a:ln>
                <a:solidFill>
                  <a:srgbClr val="FFFFFF"/>
                </a:solidFill>
                <a:effectLst/>
                <a:latin typeface="+mj-lt"/>
                <a:ea typeface="+mj-ea"/>
                <a:cs typeface="+mj-cs"/>
              </a:rPr>
              <a:t>Rincian Status Kamar</a:t>
            </a:r>
          </a:p>
          <a:p>
            <a:pPr marL="0" marR="0" lvl="0" indent="0" fontAlgn="base">
              <a:lnSpc>
                <a:spcPct val="90000"/>
              </a:lnSpc>
              <a:spcBef>
                <a:spcPct val="0"/>
              </a:spcBef>
              <a:spcAft>
                <a:spcPts val="600"/>
              </a:spcAft>
              <a:buClrTx/>
              <a:buSzTx/>
              <a:tabLst/>
            </a:pPr>
            <a:endParaRPr kumimoji="0" lang="en-US" altLang="id-ID" sz="3600" u="none" strike="noStrike" cap="none" normalizeH="0" baseline="0">
              <a:ln>
                <a:noFill/>
              </a:ln>
              <a:solidFill>
                <a:srgbClr val="FFFFFF"/>
              </a:solidFill>
              <a:effectLst/>
              <a:latin typeface="+mj-lt"/>
              <a:ea typeface="+mj-ea"/>
              <a:cs typeface="+mj-cs"/>
            </a:endParaRPr>
          </a:p>
        </p:txBody>
      </p:sp>
      <p:sp>
        <p:nvSpPr>
          <p:cNvPr id="25" name="Rectangle 24">
            <a:extLst>
              <a:ext uri="{FF2B5EF4-FFF2-40B4-BE49-F238E27FC236}">
                <a16:creationId xmlns:a16="http://schemas.microsoft.com/office/drawing/2014/main" id="{F9ED434F-8767-46CC-B26B-5AF62FF01E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a:lstStyle/>
          <a:p>
            <a:endParaRPr lang="id-ID"/>
          </a:p>
        </p:txBody>
      </p:sp>
      <p:graphicFrame>
        <p:nvGraphicFramePr>
          <p:cNvPr id="4" name="Tampungan Konten 3">
            <a:extLst>
              <a:ext uri="{FF2B5EF4-FFF2-40B4-BE49-F238E27FC236}">
                <a16:creationId xmlns:a16="http://schemas.microsoft.com/office/drawing/2014/main" id="{13779966-6017-3AA2-C24A-655371C3B70D}"/>
              </a:ext>
            </a:extLst>
          </p:cNvPr>
          <p:cNvGraphicFramePr>
            <a:graphicFrameLocks noGrp="1"/>
          </p:cNvGraphicFramePr>
          <p:nvPr>
            <p:ph idx="1"/>
            <p:extLst>
              <p:ext uri="{D42A27DB-BD31-4B8C-83A1-F6EECF244321}">
                <p14:modId xmlns:p14="http://schemas.microsoft.com/office/powerpoint/2010/main" val="1125915530"/>
              </p:ext>
            </p:extLst>
          </p:nvPr>
        </p:nvGraphicFramePr>
        <p:xfrm>
          <a:off x="2218689" y="2324100"/>
          <a:ext cx="7761875" cy="3422688"/>
        </p:xfrm>
        <a:graphic>
          <a:graphicData uri="http://schemas.openxmlformats.org/drawingml/2006/table">
            <a:tbl>
              <a:tblPr firstRow="1" bandRow="1">
                <a:solidFill>
                  <a:schemeClr val="bg1"/>
                </a:solidFill>
              </a:tblPr>
              <a:tblGrid>
                <a:gridCol w="2046876">
                  <a:extLst>
                    <a:ext uri="{9D8B030D-6E8A-4147-A177-3AD203B41FA5}">
                      <a16:colId xmlns:a16="http://schemas.microsoft.com/office/drawing/2014/main" val="1860363373"/>
                    </a:ext>
                  </a:extLst>
                </a:gridCol>
                <a:gridCol w="2689852">
                  <a:extLst>
                    <a:ext uri="{9D8B030D-6E8A-4147-A177-3AD203B41FA5}">
                      <a16:colId xmlns:a16="http://schemas.microsoft.com/office/drawing/2014/main" val="1246752308"/>
                    </a:ext>
                  </a:extLst>
                </a:gridCol>
                <a:gridCol w="3025147">
                  <a:extLst>
                    <a:ext uri="{9D8B030D-6E8A-4147-A177-3AD203B41FA5}">
                      <a16:colId xmlns:a16="http://schemas.microsoft.com/office/drawing/2014/main" val="1751265988"/>
                    </a:ext>
                  </a:extLst>
                </a:gridCol>
              </a:tblGrid>
              <a:tr h="570448">
                <a:tc>
                  <a:txBody>
                    <a:bodyPr/>
                    <a:lstStyle/>
                    <a:p>
                      <a:r>
                        <a:rPr lang="id-ID" sz="1900" b="0" cap="none" spc="0">
                          <a:solidFill>
                            <a:schemeClr val="bg1"/>
                          </a:solidFill>
                        </a:rPr>
                        <a:t>Nomor Kamar</a:t>
                      </a:r>
                    </a:p>
                  </a:txBody>
                  <a:tcPr marL="162388" marR="124913" marT="124913" marB="124913" anchor="ctr">
                    <a:lnL w="19050" cap="flat" cmpd="sng" algn="ctr">
                      <a:solidFill>
                        <a:schemeClr val="tx1"/>
                      </a:solidFill>
                      <a:prstDash val="solid"/>
                    </a:lnL>
                    <a:lnR w="12700" cmpd="sng">
                      <a:noFill/>
                    </a:lnR>
                    <a:lnT w="19050" cap="flat" cmpd="sng" algn="ctr">
                      <a:solidFill>
                        <a:schemeClr val="tx1"/>
                      </a:solidFill>
                      <a:prstDash val="solid"/>
                    </a:lnT>
                    <a:lnB w="38100" cmpd="sng">
                      <a:noFill/>
                    </a:lnB>
                    <a:solidFill>
                      <a:schemeClr val="tx1"/>
                    </a:solidFill>
                  </a:tcPr>
                </a:tc>
                <a:tc>
                  <a:txBody>
                    <a:bodyPr/>
                    <a:lstStyle/>
                    <a:p>
                      <a:r>
                        <a:rPr lang="id-ID" sz="1900" b="0" cap="none" spc="0">
                          <a:solidFill>
                            <a:schemeClr val="bg1"/>
                          </a:solidFill>
                        </a:rPr>
                        <a:t>Status</a:t>
                      </a:r>
                    </a:p>
                  </a:txBody>
                  <a:tcPr marL="162388" marR="124913" marT="124913" marB="124913" anchor="ctr">
                    <a:lnL w="12700" cmpd="sng">
                      <a:noFill/>
                    </a:lnL>
                    <a:lnR w="12700" cmpd="sng">
                      <a:noFill/>
                    </a:lnR>
                    <a:lnT w="19050" cap="flat" cmpd="sng" algn="ctr">
                      <a:solidFill>
                        <a:schemeClr val="tx1"/>
                      </a:solidFill>
                      <a:prstDash val="solid"/>
                    </a:lnT>
                    <a:lnB w="38100" cmpd="sng">
                      <a:noFill/>
                    </a:lnB>
                    <a:solidFill>
                      <a:schemeClr val="tx1"/>
                    </a:solidFill>
                  </a:tcPr>
                </a:tc>
                <a:tc>
                  <a:txBody>
                    <a:bodyPr/>
                    <a:lstStyle/>
                    <a:p>
                      <a:r>
                        <a:rPr lang="id-ID" sz="1900" b="0" cap="none" spc="0">
                          <a:solidFill>
                            <a:schemeClr val="bg1"/>
                          </a:solidFill>
                        </a:rPr>
                        <a:t>Catatan</a:t>
                      </a:r>
                    </a:p>
                  </a:txBody>
                  <a:tcPr marL="162388" marR="124913" marT="124913" marB="124913" anchor="ctr">
                    <a:lnL w="12700" cmpd="sng">
                      <a:noFill/>
                    </a:lnL>
                    <a:lnR w="12700" cmpd="sng">
                      <a:noFill/>
                    </a:lnR>
                    <a:lnT w="19050" cap="flat" cmpd="sng" algn="ctr">
                      <a:solidFill>
                        <a:schemeClr val="tx1"/>
                      </a:solidFill>
                      <a:prstDash val="solid"/>
                    </a:lnT>
                    <a:lnB w="38100" cmpd="sng">
                      <a:noFill/>
                    </a:lnB>
                    <a:solidFill>
                      <a:schemeClr val="tx1"/>
                    </a:solidFill>
                  </a:tcPr>
                </a:tc>
                <a:extLst>
                  <a:ext uri="{0D108BD9-81ED-4DB2-BD59-A6C34878D82A}">
                    <a16:rowId xmlns:a16="http://schemas.microsoft.com/office/drawing/2014/main" val="4007851135"/>
                  </a:ext>
                </a:extLst>
              </a:tr>
              <a:tr h="570448">
                <a:tc>
                  <a:txBody>
                    <a:bodyPr/>
                    <a:lstStyle/>
                    <a:p>
                      <a:r>
                        <a:rPr lang="id-ID" sz="1900" cap="none" spc="0">
                          <a:solidFill>
                            <a:schemeClr val="tx1"/>
                          </a:solidFill>
                        </a:rPr>
                        <a:t>101</a:t>
                      </a:r>
                    </a:p>
                  </a:txBody>
                  <a:tcPr marL="162388" marR="124913" marT="124913" marB="124913" anchor="ctr">
                    <a:lnL w="19050" cap="flat" cmpd="sng" algn="ctr">
                      <a:solidFill>
                        <a:schemeClr val="tx1"/>
                      </a:solidFill>
                      <a:prstDash val="solid"/>
                    </a:lnL>
                    <a:lnR w="19050" cap="flat" cmpd="sng" algn="ctr">
                      <a:solidFill>
                        <a:schemeClr val="tx1"/>
                      </a:solidFill>
                      <a:prstDash val="solid"/>
                    </a:lnR>
                    <a:lnT w="38100" cmpd="sng">
                      <a:noFill/>
                    </a:lnT>
                    <a:lnB w="6350" cap="flat" cmpd="sng" algn="ctr">
                      <a:solidFill>
                        <a:schemeClr val="tx1">
                          <a:lumMod val="50000"/>
                          <a:lumOff val="50000"/>
                        </a:schemeClr>
                      </a:solidFill>
                      <a:prstDash val="solid"/>
                    </a:lnB>
                    <a:noFill/>
                  </a:tcPr>
                </a:tc>
                <a:tc>
                  <a:txBody>
                    <a:bodyPr/>
                    <a:lstStyle/>
                    <a:p>
                      <a:r>
                        <a:rPr lang="id-ID" sz="1900" cap="none" spc="0">
                          <a:solidFill>
                            <a:schemeClr val="tx1"/>
                          </a:solidFill>
                        </a:rPr>
                        <a:t>Siap untuk dihuni</a:t>
                      </a:r>
                    </a:p>
                  </a:txBody>
                  <a:tcPr marL="162388" marR="124913" marT="124913" marB="124913" anchor="ctr">
                    <a:lnL w="19050" cap="flat" cmpd="sng" algn="ctr">
                      <a:solidFill>
                        <a:schemeClr val="tx1"/>
                      </a:solidFill>
                      <a:prstDash val="solid"/>
                    </a:lnL>
                    <a:lnR w="19050" cap="flat" cmpd="sng" algn="ctr">
                      <a:solidFill>
                        <a:schemeClr val="tx1"/>
                      </a:solidFill>
                      <a:prstDash val="solid"/>
                    </a:lnR>
                    <a:lnT w="38100" cmpd="sng">
                      <a:noFill/>
                    </a:lnT>
                    <a:lnB w="6350" cap="flat" cmpd="sng" algn="ctr">
                      <a:solidFill>
                        <a:schemeClr val="tx1">
                          <a:lumMod val="50000"/>
                          <a:lumOff val="50000"/>
                        </a:schemeClr>
                      </a:solidFill>
                      <a:prstDash val="solid"/>
                    </a:lnB>
                    <a:noFill/>
                  </a:tcPr>
                </a:tc>
                <a:tc>
                  <a:txBody>
                    <a:bodyPr/>
                    <a:lstStyle/>
                    <a:p>
                      <a:endParaRPr lang="id-ID" sz="1900" cap="none" spc="0">
                        <a:solidFill>
                          <a:schemeClr val="tx1"/>
                        </a:solidFill>
                      </a:endParaRPr>
                    </a:p>
                  </a:txBody>
                  <a:tcPr marL="162388" marR="124913" marT="124913" marB="124913" anchor="ctr">
                    <a:lnL w="19050" cap="flat" cmpd="sng" algn="ctr">
                      <a:solidFill>
                        <a:schemeClr val="tx1"/>
                      </a:solidFill>
                      <a:prstDash val="solid"/>
                    </a:lnL>
                    <a:lnR w="19050" cap="flat" cmpd="sng" algn="ctr">
                      <a:solidFill>
                        <a:schemeClr val="tx1"/>
                      </a:solidFill>
                      <a:prstDash val="solid"/>
                    </a:lnR>
                    <a:lnT w="38100" cmpd="sng">
                      <a:noFill/>
                    </a:lnT>
                    <a:lnB w="6350" cap="flat" cmpd="sng" algn="ctr">
                      <a:solidFill>
                        <a:schemeClr val="tx1">
                          <a:lumMod val="50000"/>
                          <a:lumOff val="50000"/>
                        </a:schemeClr>
                      </a:solidFill>
                      <a:prstDash val="solid"/>
                    </a:lnB>
                    <a:noFill/>
                  </a:tcPr>
                </a:tc>
                <a:extLst>
                  <a:ext uri="{0D108BD9-81ED-4DB2-BD59-A6C34878D82A}">
                    <a16:rowId xmlns:a16="http://schemas.microsoft.com/office/drawing/2014/main" val="3901761988"/>
                  </a:ext>
                </a:extLst>
              </a:tr>
              <a:tr h="570448">
                <a:tc>
                  <a:txBody>
                    <a:bodyPr/>
                    <a:lstStyle/>
                    <a:p>
                      <a:r>
                        <a:rPr lang="id-ID" sz="1900" cap="none" spc="0">
                          <a:solidFill>
                            <a:schemeClr val="tx1"/>
                          </a:solidFill>
                        </a:rPr>
                        <a:t>102</a:t>
                      </a:r>
                    </a:p>
                  </a:txBody>
                  <a:tcPr marL="162388" marR="124913" marT="124913" marB="124913" anchor="ctr">
                    <a:lnL w="19050" cap="flat" cmpd="sng" algn="ctr">
                      <a:solidFill>
                        <a:schemeClr val="tx1"/>
                      </a:solidFill>
                      <a:prstDash val="solid"/>
                    </a:lnL>
                    <a:lnR w="19050" cap="flat" cmpd="sng" algn="ctr">
                      <a:solidFill>
                        <a:schemeClr val="tx1"/>
                      </a:solidFill>
                      <a:prstDash val="solid"/>
                    </a:lnR>
                    <a:lnT w="6350" cap="flat" cmpd="sng" algn="ctr">
                      <a:solidFill>
                        <a:schemeClr val="tx1">
                          <a:lumMod val="50000"/>
                          <a:lumOff val="50000"/>
                        </a:schemeClr>
                      </a:solidFill>
                      <a:prstDash val="solid"/>
                    </a:lnT>
                    <a:lnB w="12700" cmpd="sng">
                      <a:noFill/>
                      <a:prstDash val="solid"/>
                    </a:lnB>
                    <a:solidFill>
                      <a:schemeClr val="bg1">
                        <a:lumMod val="85000"/>
                      </a:schemeClr>
                    </a:solidFill>
                  </a:tcPr>
                </a:tc>
                <a:tc>
                  <a:txBody>
                    <a:bodyPr/>
                    <a:lstStyle/>
                    <a:p>
                      <a:r>
                        <a:rPr lang="id-ID" sz="1900" cap="none" spc="0">
                          <a:solidFill>
                            <a:schemeClr val="tx1"/>
                          </a:solidFill>
                        </a:rPr>
                        <a:t>Dalam perbaikan</a:t>
                      </a:r>
                    </a:p>
                  </a:txBody>
                  <a:tcPr marL="162388" marR="124913" marT="124913" marB="124913" anchor="ctr">
                    <a:lnL w="19050" cap="flat" cmpd="sng" algn="ctr">
                      <a:solidFill>
                        <a:schemeClr val="tx1"/>
                      </a:solidFill>
                      <a:prstDash val="solid"/>
                    </a:lnL>
                    <a:lnR w="19050" cap="flat" cmpd="sng" algn="ctr">
                      <a:solidFill>
                        <a:schemeClr val="tx1"/>
                      </a:solidFill>
                      <a:prstDash val="solid"/>
                    </a:lnR>
                    <a:lnT w="6350" cap="flat" cmpd="sng" algn="ctr">
                      <a:solidFill>
                        <a:schemeClr val="tx1">
                          <a:lumMod val="50000"/>
                          <a:lumOff val="50000"/>
                        </a:schemeClr>
                      </a:solidFill>
                      <a:prstDash val="solid"/>
                    </a:lnT>
                    <a:lnB w="12700" cmpd="sng">
                      <a:noFill/>
                      <a:prstDash val="solid"/>
                    </a:lnB>
                    <a:solidFill>
                      <a:schemeClr val="bg1">
                        <a:lumMod val="85000"/>
                      </a:schemeClr>
                    </a:solidFill>
                  </a:tcPr>
                </a:tc>
                <a:tc>
                  <a:txBody>
                    <a:bodyPr/>
                    <a:lstStyle/>
                    <a:p>
                      <a:r>
                        <a:rPr lang="id-ID" sz="1900" cap="none" spc="0">
                          <a:solidFill>
                            <a:schemeClr val="tx1"/>
                          </a:solidFill>
                        </a:rPr>
                        <a:t>Perbaikan AC</a:t>
                      </a:r>
                    </a:p>
                  </a:txBody>
                  <a:tcPr marL="162388" marR="124913" marT="124913" marB="124913" anchor="ctr">
                    <a:lnL w="19050" cap="flat" cmpd="sng" algn="ctr">
                      <a:solidFill>
                        <a:schemeClr val="tx1"/>
                      </a:solidFill>
                      <a:prstDash val="solid"/>
                    </a:lnL>
                    <a:lnR w="12700" cmpd="sng">
                      <a:noFill/>
                      <a:prstDash val="solid"/>
                    </a:lnR>
                    <a:lnT w="6350" cap="flat" cmpd="sng" algn="ctr">
                      <a:solidFill>
                        <a:schemeClr val="tx1">
                          <a:lumMod val="50000"/>
                          <a:lumOff val="50000"/>
                        </a:schemeClr>
                      </a:solidFill>
                      <a:prstDash val="solid"/>
                    </a:lnT>
                    <a:lnB w="12700" cmpd="sng">
                      <a:noFill/>
                      <a:prstDash val="solid"/>
                    </a:lnB>
                    <a:solidFill>
                      <a:schemeClr val="bg1">
                        <a:lumMod val="85000"/>
                      </a:schemeClr>
                    </a:solidFill>
                  </a:tcPr>
                </a:tc>
                <a:extLst>
                  <a:ext uri="{0D108BD9-81ED-4DB2-BD59-A6C34878D82A}">
                    <a16:rowId xmlns:a16="http://schemas.microsoft.com/office/drawing/2014/main" val="1036768697"/>
                  </a:ext>
                </a:extLst>
              </a:tr>
              <a:tr h="570448">
                <a:tc>
                  <a:txBody>
                    <a:bodyPr/>
                    <a:lstStyle/>
                    <a:p>
                      <a:r>
                        <a:rPr lang="id-ID" sz="1900" cap="none" spc="0">
                          <a:solidFill>
                            <a:schemeClr val="tx1"/>
                          </a:solidFill>
                        </a:rPr>
                        <a:t>103</a:t>
                      </a:r>
                    </a:p>
                  </a:txBody>
                  <a:tcPr marL="162388" marR="124913" marT="124913" marB="124913" anchor="ctr">
                    <a:lnL w="19050" cap="flat" cmpd="sng" algn="ctr">
                      <a:solidFill>
                        <a:schemeClr val="tx1"/>
                      </a:solidFill>
                      <a:prstDash val="solid"/>
                    </a:lnL>
                    <a:lnR w="19050" cap="flat" cmpd="sng" algn="ctr">
                      <a:solidFill>
                        <a:schemeClr val="tx1"/>
                      </a:solidFill>
                      <a:prstDash val="solid"/>
                    </a:lnR>
                    <a:lnT w="12700" cmpd="sng">
                      <a:noFill/>
                      <a:prstDash val="solid"/>
                    </a:lnT>
                    <a:lnB w="6350" cap="flat" cmpd="sng" algn="ctr">
                      <a:solidFill>
                        <a:schemeClr val="tx1">
                          <a:lumMod val="50000"/>
                          <a:lumOff val="50000"/>
                        </a:schemeClr>
                      </a:solidFill>
                      <a:prstDash val="solid"/>
                    </a:lnB>
                    <a:noFill/>
                  </a:tcPr>
                </a:tc>
                <a:tc>
                  <a:txBody>
                    <a:bodyPr/>
                    <a:lstStyle/>
                    <a:p>
                      <a:r>
                        <a:rPr lang="id-ID" sz="1900" cap="none" spc="0">
                          <a:solidFill>
                            <a:schemeClr val="tx1"/>
                          </a:solidFill>
                        </a:rPr>
                        <a:t>Butuh pembersihan</a:t>
                      </a:r>
                    </a:p>
                  </a:txBody>
                  <a:tcPr marL="162388" marR="124913" marT="124913" marB="124913" anchor="ctr">
                    <a:lnL w="19050" cap="flat" cmpd="sng" algn="ctr">
                      <a:solidFill>
                        <a:schemeClr val="tx1"/>
                      </a:solidFill>
                      <a:prstDash val="solid"/>
                    </a:lnL>
                    <a:lnR w="19050" cap="flat" cmpd="sng" algn="ctr">
                      <a:solidFill>
                        <a:schemeClr val="tx1"/>
                      </a:solidFill>
                      <a:prstDash val="solid"/>
                    </a:lnR>
                    <a:lnT w="12700" cmpd="sng">
                      <a:noFill/>
                      <a:prstDash val="solid"/>
                    </a:lnT>
                    <a:lnB w="6350" cap="flat" cmpd="sng" algn="ctr">
                      <a:solidFill>
                        <a:schemeClr val="tx1">
                          <a:lumMod val="50000"/>
                          <a:lumOff val="50000"/>
                        </a:schemeClr>
                      </a:solidFill>
                      <a:prstDash val="solid"/>
                    </a:lnB>
                    <a:noFill/>
                  </a:tcPr>
                </a:tc>
                <a:tc>
                  <a:txBody>
                    <a:bodyPr/>
                    <a:lstStyle/>
                    <a:p>
                      <a:r>
                        <a:rPr lang="id-ID" sz="1900" cap="none" spc="0">
                          <a:solidFill>
                            <a:schemeClr val="tx1"/>
                          </a:solidFill>
                        </a:rPr>
                        <a:t>Check-out pukul 12:00</a:t>
                      </a:r>
                    </a:p>
                  </a:txBody>
                  <a:tcPr marL="162388" marR="124913" marT="124913" marB="124913" anchor="ctr">
                    <a:lnL w="19050" cap="flat" cmpd="sng" algn="ctr">
                      <a:solidFill>
                        <a:schemeClr val="tx1"/>
                      </a:solidFill>
                      <a:prstDash val="solid"/>
                    </a:lnL>
                    <a:lnR w="19050" cap="flat" cmpd="sng" algn="ctr">
                      <a:solidFill>
                        <a:schemeClr val="tx1"/>
                      </a:solidFill>
                      <a:prstDash val="solid"/>
                    </a:lnR>
                    <a:lnT w="12700" cmpd="sng">
                      <a:noFill/>
                      <a:prstDash val="solid"/>
                    </a:lnT>
                    <a:lnB w="6350" cap="flat" cmpd="sng" algn="ctr">
                      <a:solidFill>
                        <a:schemeClr val="tx1">
                          <a:lumMod val="50000"/>
                          <a:lumOff val="50000"/>
                        </a:schemeClr>
                      </a:solidFill>
                      <a:prstDash val="solid"/>
                    </a:lnB>
                    <a:noFill/>
                  </a:tcPr>
                </a:tc>
                <a:extLst>
                  <a:ext uri="{0D108BD9-81ED-4DB2-BD59-A6C34878D82A}">
                    <a16:rowId xmlns:a16="http://schemas.microsoft.com/office/drawing/2014/main" val="4213654709"/>
                  </a:ext>
                </a:extLst>
              </a:tr>
              <a:tr h="570448">
                <a:tc>
                  <a:txBody>
                    <a:bodyPr/>
                    <a:lstStyle/>
                    <a:p>
                      <a:r>
                        <a:rPr lang="id-ID" sz="1900" cap="none" spc="0">
                          <a:solidFill>
                            <a:schemeClr val="tx1"/>
                          </a:solidFill>
                        </a:rPr>
                        <a:t>104</a:t>
                      </a:r>
                    </a:p>
                  </a:txBody>
                  <a:tcPr marL="162388" marR="124913" marT="124913" marB="124913" anchor="ctr">
                    <a:lnL w="19050" cap="flat" cmpd="sng" algn="ctr">
                      <a:solidFill>
                        <a:schemeClr val="tx1"/>
                      </a:solidFill>
                      <a:prstDash val="solid"/>
                    </a:lnL>
                    <a:lnR w="19050" cap="flat" cmpd="sng" algn="ctr">
                      <a:solidFill>
                        <a:schemeClr val="tx1"/>
                      </a:solidFill>
                      <a:prstDash val="solid"/>
                    </a:lnR>
                    <a:lnT w="6350" cap="flat" cmpd="sng" algn="ctr">
                      <a:solidFill>
                        <a:schemeClr val="tx1">
                          <a:lumMod val="50000"/>
                          <a:lumOff val="50000"/>
                        </a:schemeClr>
                      </a:solidFill>
                      <a:prstDash val="solid"/>
                    </a:lnT>
                    <a:lnB w="12700" cmpd="sng">
                      <a:noFill/>
                      <a:prstDash val="solid"/>
                    </a:lnB>
                    <a:solidFill>
                      <a:schemeClr val="bg1">
                        <a:lumMod val="85000"/>
                      </a:schemeClr>
                    </a:solidFill>
                  </a:tcPr>
                </a:tc>
                <a:tc>
                  <a:txBody>
                    <a:bodyPr/>
                    <a:lstStyle/>
                    <a:p>
                      <a:r>
                        <a:rPr lang="id-ID" sz="1900" cap="none" spc="0">
                          <a:solidFill>
                            <a:schemeClr val="tx1"/>
                          </a:solidFill>
                        </a:rPr>
                        <a:t>Siap untuk dihuni</a:t>
                      </a:r>
                    </a:p>
                  </a:txBody>
                  <a:tcPr marL="162388" marR="124913" marT="124913" marB="124913" anchor="ctr">
                    <a:lnL w="19050" cap="flat" cmpd="sng" algn="ctr">
                      <a:solidFill>
                        <a:schemeClr val="tx1"/>
                      </a:solidFill>
                      <a:prstDash val="solid"/>
                    </a:lnL>
                    <a:lnR w="19050" cap="flat" cmpd="sng" algn="ctr">
                      <a:solidFill>
                        <a:schemeClr val="tx1"/>
                      </a:solidFill>
                      <a:prstDash val="solid"/>
                    </a:lnR>
                    <a:lnT w="6350" cap="flat" cmpd="sng" algn="ctr">
                      <a:solidFill>
                        <a:schemeClr val="tx1">
                          <a:lumMod val="50000"/>
                          <a:lumOff val="50000"/>
                        </a:schemeClr>
                      </a:solidFill>
                      <a:prstDash val="solid"/>
                    </a:lnT>
                    <a:lnB w="12700" cmpd="sng">
                      <a:noFill/>
                      <a:prstDash val="solid"/>
                    </a:lnB>
                    <a:solidFill>
                      <a:schemeClr val="bg1">
                        <a:lumMod val="85000"/>
                      </a:schemeClr>
                    </a:solidFill>
                  </a:tcPr>
                </a:tc>
                <a:tc>
                  <a:txBody>
                    <a:bodyPr/>
                    <a:lstStyle/>
                    <a:p>
                      <a:endParaRPr lang="id-ID" sz="1900" cap="none" spc="0">
                        <a:solidFill>
                          <a:schemeClr val="tx1"/>
                        </a:solidFill>
                      </a:endParaRPr>
                    </a:p>
                  </a:txBody>
                  <a:tcPr marL="162388" marR="124913" marT="124913" marB="124913" anchor="ctr">
                    <a:lnL w="19050" cap="flat" cmpd="sng" algn="ctr">
                      <a:solidFill>
                        <a:schemeClr val="tx1"/>
                      </a:solidFill>
                      <a:prstDash val="solid"/>
                    </a:lnL>
                    <a:lnR w="12700" cmpd="sng">
                      <a:noFill/>
                      <a:prstDash val="solid"/>
                    </a:lnR>
                    <a:lnT w="6350" cap="flat" cmpd="sng" algn="ctr">
                      <a:solidFill>
                        <a:schemeClr val="tx1">
                          <a:lumMod val="50000"/>
                          <a:lumOff val="50000"/>
                        </a:schemeClr>
                      </a:solidFill>
                      <a:prstDash val="solid"/>
                    </a:lnT>
                    <a:lnB w="12700" cmpd="sng">
                      <a:noFill/>
                      <a:prstDash val="solid"/>
                    </a:lnB>
                    <a:solidFill>
                      <a:schemeClr val="bg1">
                        <a:lumMod val="85000"/>
                      </a:schemeClr>
                    </a:solidFill>
                  </a:tcPr>
                </a:tc>
                <a:extLst>
                  <a:ext uri="{0D108BD9-81ED-4DB2-BD59-A6C34878D82A}">
                    <a16:rowId xmlns:a16="http://schemas.microsoft.com/office/drawing/2014/main" val="3265667377"/>
                  </a:ext>
                </a:extLst>
              </a:tr>
              <a:tr h="570448">
                <a:tc>
                  <a:txBody>
                    <a:bodyPr/>
                    <a:lstStyle/>
                    <a:p>
                      <a:r>
                        <a:rPr lang="id-ID" sz="1900" cap="none" spc="0">
                          <a:solidFill>
                            <a:schemeClr val="tx1"/>
                          </a:solidFill>
                        </a:rPr>
                        <a:t>105</a:t>
                      </a:r>
                    </a:p>
                  </a:txBody>
                  <a:tcPr marL="162388" marR="124913" marT="124913" marB="124913" anchor="ctr">
                    <a:lnL w="19050" cap="flat" cmpd="sng" algn="ctr">
                      <a:solidFill>
                        <a:schemeClr val="tx1"/>
                      </a:solidFill>
                      <a:prstDash val="solid"/>
                    </a:lnL>
                    <a:lnR w="19050" cap="flat" cmpd="sng" algn="ctr">
                      <a:solidFill>
                        <a:schemeClr val="tx1"/>
                      </a:solidFill>
                      <a:prstDash val="solid"/>
                    </a:lnR>
                    <a:lnT w="12700" cmpd="sng">
                      <a:noFill/>
                      <a:prstDash val="solid"/>
                    </a:lnT>
                    <a:lnB w="19050" cap="flat" cmpd="sng" algn="ctr">
                      <a:solidFill>
                        <a:schemeClr val="tx1"/>
                      </a:solidFill>
                      <a:prstDash val="solid"/>
                    </a:lnB>
                    <a:noFill/>
                  </a:tcPr>
                </a:tc>
                <a:tc>
                  <a:txBody>
                    <a:bodyPr/>
                    <a:lstStyle/>
                    <a:p>
                      <a:r>
                        <a:rPr lang="id-ID" sz="1900" cap="none" spc="0">
                          <a:solidFill>
                            <a:schemeClr val="tx1"/>
                          </a:solidFill>
                        </a:rPr>
                        <a:t>Dalam perbaikan</a:t>
                      </a:r>
                    </a:p>
                  </a:txBody>
                  <a:tcPr marL="162388" marR="124913" marT="124913" marB="124913" anchor="ctr">
                    <a:lnL w="19050" cap="flat" cmpd="sng" algn="ctr">
                      <a:solidFill>
                        <a:schemeClr val="tx1"/>
                      </a:solidFill>
                      <a:prstDash val="solid"/>
                    </a:lnL>
                    <a:lnR w="19050" cap="flat" cmpd="sng" algn="ctr">
                      <a:solidFill>
                        <a:schemeClr val="tx1"/>
                      </a:solidFill>
                      <a:prstDash val="solid"/>
                    </a:lnR>
                    <a:lnT w="12700" cmpd="sng">
                      <a:noFill/>
                      <a:prstDash val="solid"/>
                    </a:lnT>
                    <a:lnB w="19050" cap="flat" cmpd="sng" algn="ctr">
                      <a:solidFill>
                        <a:schemeClr val="tx1"/>
                      </a:solidFill>
                      <a:prstDash val="solid"/>
                    </a:lnB>
                    <a:noFill/>
                  </a:tcPr>
                </a:tc>
                <a:tc>
                  <a:txBody>
                    <a:bodyPr/>
                    <a:lstStyle/>
                    <a:p>
                      <a:r>
                        <a:rPr lang="id-ID" sz="1900" cap="none" spc="0">
                          <a:solidFill>
                            <a:schemeClr val="tx1"/>
                          </a:solidFill>
                        </a:rPr>
                        <a:t>Renovasi kamar</a:t>
                      </a:r>
                    </a:p>
                  </a:txBody>
                  <a:tcPr marL="162388" marR="124913" marT="124913" marB="124913" anchor="ctr">
                    <a:lnL w="19050" cap="flat" cmpd="sng" algn="ctr">
                      <a:solidFill>
                        <a:schemeClr val="tx1"/>
                      </a:solidFill>
                      <a:prstDash val="solid"/>
                    </a:lnL>
                    <a:lnR w="19050" cap="flat" cmpd="sng" algn="ctr">
                      <a:solidFill>
                        <a:schemeClr val="tx1"/>
                      </a:solidFill>
                      <a:prstDash val="solid"/>
                    </a:lnR>
                    <a:lnT w="12700" cmpd="sng">
                      <a:noFill/>
                      <a:prstDash val="solid"/>
                    </a:lnT>
                    <a:lnB w="19050" cap="flat" cmpd="sng" algn="ctr">
                      <a:solidFill>
                        <a:schemeClr val="tx1"/>
                      </a:solidFill>
                      <a:prstDash val="solid"/>
                    </a:lnB>
                    <a:noFill/>
                  </a:tcPr>
                </a:tc>
                <a:extLst>
                  <a:ext uri="{0D108BD9-81ED-4DB2-BD59-A6C34878D82A}">
                    <a16:rowId xmlns:a16="http://schemas.microsoft.com/office/drawing/2014/main" val="249893609"/>
                  </a:ext>
                </a:extLst>
              </a:tr>
            </a:tbl>
          </a:graphicData>
        </a:graphic>
      </p:graphicFrame>
    </p:spTree>
    <p:extLst>
      <p:ext uri="{BB962C8B-B14F-4D97-AF65-F5344CB8AC3E}">
        <p14:creationId xmlns:p14="http://schemas.microsoft.com/office/powerpoint/2010/main" val="1487366853"/>
      </p:ext>
    </p:extLst>
  </p:cSld>
  <p:clrMapOvr>
    <a:overrideClrMapping bg1="dk1" tx1="lt1" bg2="dk2" tx2="lt2" accent1="accent1" accent2="accent2" accent3="accent3" accent4="accent4" accent5="accent5" accent6="accent6" hlink="hlink" folHlink="folHlink"/>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Judul 1">
            <a:extLst>
              <a:ext uri="{FF2B5EF4-FFF2-40B4-BE49-F238E27FC236}">
                <a16:creationId xmlns:a16="http://schemas.microsoft.com/office/drawing/2014/main" id="{18535E7B-12BB-7007-448B-5D9144AC9984}"/>
              </a:ext>
            </a:extLst>
          </p:cNvPr>
          <p:cNvSpPr>
            <a:spLocks noGrp="1"/>
          </p:cNvSpPr>
          <p:nvPr>
            <p:ph type="title"/>
          </p:nvPr>
        </p:nvSpPr>
        <p:spPr>
          <a:xfrm>
            <a:off x="1154954" y="973668"/>
            <a:ext cx="8761413" cy="706964"/>
          </a:xfrm>
        </p:spPr>
        <p:txBody>
          <a:bodyPr>
            <a:normAutofit/>
          </a:bodyPr>
          <a:lstStyle/>
          <a:p>
            <a:endParaRPr lang="id-ID"/>
          </a:p>
        </p:txBody>
      </p:sp>
      <p:pic>
        <p:nvPicPr>
          <p:cNvPr id="13314" name="Picture 2" descr="Transform your office reception area into a positive first impression!">
            <a:extLst>
              <a:ext uri="{FF2B5EF4-FFF2-40B4-BE49-F238E27FC236}">
                <a16:creationId xmlns:a16="http://schemas.microsoft.com/office/drawing/2014/main" id="{1E2BB559-46EF-E38F-F729-77CAFD72B0E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l="19845" r="33176" b="-2"/>
          <a:stretch/>
        </p:blipFill>
        <p:spPr bwMode="auto">
          <a:xfrm>
            <a:off x="1151467" y="2775951"/>
            <a:ext cx="4345024" cy="3067163"/>
          </a:xfrm>
          <a:prstGeom prst="roundRect">
            <a:avLst>
              <a:gd name="adj" fmla="val 1858"/>
            </a:avLst>
          </a:prstGeom>
          <a:noFill/>
          <a:effectLst>
            <a:outerShdw blurRad="50800" dist="50800" dir="5400000" algn="tl" rotWithShape="0">
              <a:srgbClr val="000000">
                <a:alpha val="43000"/>
              </a:srgbClr>
            </a:outerShdw>
          </a:effectLst>
          <a:extLst>
            <a:ext uri="{909E8E84-426E-40DD-AFC4-6F175D3DCCD1}">
              <a14:hiddenFill xmlns:a14="http://schemas.microsoft.com/office/drawing/2010/main">
                <a:solidFill>
                  <a:srgbClr val="FFFFFF"/>
                </a:solidFill>
              </a14:hiddenFill>
            </a:ext>
          </a:extLst>
        </p:spPr>
      </p:pic>
      <p:sp>
        <p:nvSpPr>
          <p:cNvPr id="3" name="Tampungan Konten 2">
            <a:extLst>
              <a:ext uri="{FF2B5EF4-FFF2-40B4-BE49-F238E27FC236}">
                <a16:creationId xmlns:a16="http://schemas.microsoft.com/office/drawing/2014/main" id="{B469A34D-8BA0-9615-E218-13524BD8F63B}"/>
              </a:ext>
            </a:extLst>
          </p:cNvPr>
          <p:cNvSpPr>
            <a:spLocks noGrp="1"/>
          </p:cNvSpPr>
          <p:nvPr>
            <p:ph idx="1"/>
          </p:nvPr>
        </p:nvSpPr>
        <p:spPr>
          <a:xfrm>
            <a:off x="6096000" y="2170489"/>
            <a:ext cx="5238447" cy="5177368"/>
          </a:xfrm>
        </p:spPr>
        <p:txBody>
          <a:bodyPr anchor="ctr">
            <a:normAutofit lnSpcReduction="10000"/>
          </a:bodyPr>
          <a:lstStyle/>
          <a:p>
            <a:pPr>
              <a:lnSpc>
                <a:spcPct val="90000"/>
              </a:lnSpc>
            </a:pPr>
            <a:r>
              <a:rPr lang="id-ID" sz="2000" b="1" dirty="0">
                <a:highlight>
                  <a:srgbClr val="FFFF00"/>
                </a:highlight>
              </a:rPr>
              <a:t>9. Analisis dan Rekomendasi</a:t>
            </a:r>
          </a:p>
          <a:p>
            <a:pPr>
              <a:lnSpc>
                <a:spcPct val="90000"/>
              </a:lnSpc>
              <a:buFont typeface="Arial" panose="020B0604020202020204" pitchFamily="34" charset="0"/>
              <a:buChar char="•"/>
            </a:pPr>
            <a:r>
              <a:rPr lang="id-ID" sz="2000" dirty="0"/>
              <a:t>Berikan analisis singkat tentang tren pemesanan dan rekomendasi untuk meningkatkan tingkat hunian, jika diperlukan.</a:t>
            </a:r>
            <a:endParaRPr lang="en-US" sz="2000" dirty="0"/>
          </a:p>
          <a:p>
            <a:pPr>
              <a:lnSpc>
                <a:spcPct val="90000"/>
              </a:lnSpc>
              <a:buFont typeface="Arial" panose="020B0604020202020204" pitchFamily="34" charset="0"/>
              <a:buChar char="•"/>
            </a:pPr>
            <a:endParaRPr lang="en-US" sz="2000" dirty="0"/>
          </a:p>
          <a:p>
            <a:pPr>
              <a:lnSpc>
                <a:spcPct val="90000"/>
              </a:lnSpc>
            </a:pPr>
            <a:r>
              <a:rPr lang="id-ID" sz="2000" b="1" dirty="0">
                <a:highlight>
                  <a:srgbClr val="FFFF00"/>
                </a:highlight>
              </a:rPr>
              <a:t>Penutup</a:t>
            </a:r>
          </a:p>
          <a:p>
            <a:pPr>
              <a:lnSpc>
                <a:spcPct val="90000"/>
              </a:lnSpc>
            </a:pPr>
            <a:r>
              <a:rPr lang="id-ID" sz="2000" dirty="0"/>
              <a:t>Dengan laporan status kamar yang teratur dan terstruktur, Anda dapat dengan mudah memantau ketersediaan dan kondisi kamar. Ini akan membantu dalam pengambilan keputusan yang lebih baik dan meningkatkan pengalaman tamu secara keseluruhan. Pastikan laporan ini diperbarui secara berkala dan dibagikan kepada semua staf terkait.</a:t>
            </a:r>
          </a:p>
          <a:p>
            <a:pPr>
              <a:lnSpc>
                <a:spcPct val="90000"/>
              </a:lnSpc>
              <a:buFont typeface="Arial" panose="020B0604020202020204" pitchFamily="34" charset="0"/>
              <a:buChar char="•"/>
            </a:pPr>
            <a:endParaRPr lang="id-ID" sz="2000" dirty="0"/>
          </a:p>
          <a:p>
            <a:pPr>
              <a:lnSpc>
                <a:spcPct val="90000"/>
              </a:lnSpc>
            </a:pPr>
            <a:endParaRPr lang="id-ID" sz="1400" dirty="0"/>
          </a:p>
        </p:txBody>
      </p:sp>
    </p:spTree>
    <p:extLst>
      <p:ext uri="{BB962C8B-B14F-4D97-AF65-F5344CB8AC3E}">
        <p14:creationId xmlns:p14="http://schemas.microsoft.com/office/powerpoint/2010/main" val="50856853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Judul 1">
            <a:extLst>
              <a:ext uri="{FF2B5EF4-FFF2-40B4-BE49-F238E27FC236}">
                <a16:creationId xmlns:a16="http://schemas.microsoft.com/office/drawing/2014/main" id="{5989AE8C-2DCD-6A36-49A7-5C994CC4FF65}"/>
              </a:ext>
            </a:extLst>
          </p:cNvPr>
          <p:cNvSpPr>
            <a:spLocks noGrp="1"/>
          </p:cNvSpPr>
          <p:nvPr>
            <p:ph type="title"/>
          </p:nvPr>
        </p:nvSpPr>
        <p:spPr/>
        <p:txBody>
          <a:bodyPr/>
          <a:lstStyle/>
          <a:p>
            <a:endParaRPr lang="id-ID"/>
          </a:p>
        </p:txBody>
      </p:sp>
      <p:sp>
        <p:nvSpPr>
          <p:cNvPr id="3" name="Tampungan Konten 2">
            <a:extLst>
              <a:ext uri="{FF2B5EF4-FFF2-40B4-BE49-F238E27FC236}">
                <a16:creationId xmlns:a16="http://schemas.microsoft.com/office/drawing/2014/main" id="{4058FBC2-39D2-8647-FB9D-0869C26E6F27}"/>
              </a:ext>
            </a:extLst>
          </p:cNvPr>
          <p:cNvSpPr>
            <a:spLocks noGrp="1"/>
          </p:cNvSpPr>
          <p:nvPr>
            <p:ph idx="1"/>
          </p:nvPr>
        </p:nvSpPr>
        <p:spPr>
          <a:xfrm>
            <a:off x="1371600" y="1186542"/>
            <a:ext cx="8001001" cy="5127171"/>
          </a:xfrm>
        </p:spPr>
        <p:txBody>
          <a:bodyPr>
            <a:normAutofit fontScale="92500" lnSpcReduction="20000"/>
          </a:bodyPr>
          <a:lstStyle/>
          <a:p>
            <a:r>
              <a:rPr lang="id-ID" b="1" dirty="0">
                <a:solidFill>
                  <a:schemeClr val="tx1"/>
                </a:solidFill>
                <a:highlight>
                  <a:srgbClr val="FFFF00"/>
                </a:highlight>
              </a:rPr>
              <a:t>2. Proses </a:t>
            </a:r>
            <a:r>
              <a:rPr lang="id-ID" b="1" dirty="0" err="1">
                <a:solidFill>
                  <a:schemeClr val="tx1"/>
                </a:solidFill>
                <a:highlight>
                  <a:srgbClr val="FFFF00"/>
                </a:highlight>
              </a:rPr>
              <a:t>Check</a:t>
            </a:r>
            <a:r>
              <a:rPr lang="id-ID" b="1" dirty="0">
                <a:solidFill>
                  <a:schemeClr val="tx1"/>
                </a:solidFill>
                <a:highlight>
                  <a:srgbClr val="FFFF00"/>
                </a:highlight>
              </a:rPr>
              <a:t>-in</a:t>
            </a:r>
          </a:p>
          <a:p>
            <a:pPr>
              <a:buFont typeface="Arial" panose="020B0604020202020204" pitchFamily="34" charset="0"/>
              <a:buChar char="•"/>
            </a:pPr>
            <a:r>
              <a:rPr lang="id-ID" b="1" dirty="0">
                <a:solidFill>
                  <a:schemeClr val="tx1"/>
                </a:solidFill>
                <a:highlight>
                  <a:srgbClr val="FFFF00"/>
                </a:highlight>
              </a:rPr>
              <a:t>Verifikasi Reservasi</a:t>
            </a:r>
            <a:r>
              <a:rPr lang="id-ID" dirty="0">
                <a:solidFill>
                  <a:schemeClr val="tx1"/>
                </a:solidFill>
                <a:highlight>
                  <a:srgbClr val="FFFF00"/>
                </a:highlight>
              </a:rPr>
              <a:t>: Cek informasi reservasi tamu menggunakan sistem manajemen hotel. Pastikan data seperti nama, tanggal </a:t>
            </a:r>
            <a:r>
              <a:rPr lang="id-ID" dirty="0">
                <a:solidFill>
                  <a:schemeClr val="tx1"/>
                </a:solidFill>
              </a:rPr>
              <a:t>menginap, dan tipe kamar sudah benar.</a:t>
            </a:r>
          </a:p>
          <a:p>
            <a:pPr>
              <a:buFont typeface="Arial" panose="020B0604020202020204" pitchFamily="34" charset="0"/>
              <a:buChar char="•"/>
            </a:pPr>
            <a:r>
              <a:rPr lang="id-ID" b="1" dirty="0">
                <a:solidFill>
                  <a:schemeClr val="tx1"/>
                </a:solidFill>
              </a:rPr>
              <a:t>Identifikasi Tamu</a:t>
            </a:r>
            <a:r>
              <a:rPr lang="id-ID" dirty="0">
                <a:solidFill>
                  <a:schemeClr val="tx1"/>
                </a:solidFill>
              </a:rPr>
              <a:t>: Mintalah dokumen identifikasi (KTP, paspor) untuk verifikasi.</a:t>
            </a:r>
            <a:endParaRPr lang="en-US" dirty="0">
              <a:solidFill>
                <a:schemeClr val="tx1"/>
              </a:solidFill>
            </a:endParaRPr>
          </a:p>
          <a:p>
            <a:r>
              <a:rPr lang="id-ID" b="1" dirty="0">
                <a:highlight>
                  <a:srgbClr val="FFFF00"/>
                </a:highlight>
              </a:rPr>
              <a:t>3. Pengisian Formulir</a:t>
            </a:r>
          </a:p>
          <a:p>
            <a:pPr>
              <a:buFont typeface="Arial" panose="020B0604020202020204" pitchFamily="34" charset="0"/>
              <a:buChar char="•"/>
            </a:pPr>
            <a:r>
              <a:rPr lang="id-ID" b="1" dirty="0"/>
              <a:t>Formulir Pendaftaran</a:t>
            </a:r>
            <a:r>
              <a:rPr lang="id-ID" dirty="0"/>
              <a:t>: Minta tamu untuk mengisi formulir pendaftaran yang mencakup informasi pribadi, </a:t>
            </a:r>
            <a:r>
              <a:rPr lang="id-ID" dirty="0" err="1"/>
              <a:t>rincian</a:t>
            </a:r>
            <a:r>
              <a:rPr lang="id-ID" dirty="0"/>
              <a:t> kontak, dan preferensi khusus jika ada.</a:t>
            </a:r>
          </a:p>
          <a:p>
            <a:pPr>
              <a:buFont typeface="Arial" panose="020B0604020202020204" pitchFamily="34" charset="0"/>
              <a:buChar char="•"/>
            </a:pPr>
            <a:r>
              <a:rPr lang="id-ID" b="1" dirty="0"/>
              <a:t>Kebijakan Hotel</a:t>
            </a:r>
            <a:r>
              <a:rPr lang="id-ID" dirty="0"/>
              <a:t>: Berikan informasi tentang kebijakan hotel, seperti waktu </a:t>
            </a:r>
            <a:r>
              <a:rPr lang="id-ID" dirty="0" err="1"/>
              <a:t>check-out</a:t>
            </a:r>
            <a:r>
              <a:rPr lang="id-ID" dirty="0"/>
              <a:t>, fasilitas yang tersedia, dan layanan tambahan.</a:t>
            </a:r>
            <a:endParaRPr lang="en-US" dirty="0"/>
          </a:p>
          <a:p>
            <a:r>
              <a:rPr lang="id-ID" b="1" dirty="0">
                <a:highlight>
                  <a:srgbClr val="FFFF00"/>
                </a:highlight>
              </a:rPr>
              <a:t>4. Pembayaran</a:t>
            </a:r>
          </a:p>
          <a:p>
            <a:pPr>
              <a:buFont typeface="Arial" panose="020B0604020202020204" pitchFamily="34" charset="0"/>
              <a:buChar char="•"/>
            </a:pPr>
            <a:r>
              <a:rPr lang="id-ID" b="1" dirty="0"/>
              <a:t>Deposit atau Pembayaran Awal</a:t>
            </a:r>
            <a:r>
              <a:rPr lang="id-ID" dirty="0"/>
              <a:t>: Jika diperlukan, proses pembayaran deposit atau biaya kamar, dan informasikan metode pembayaran yang diterima.</a:t>
            </a:r>
          </a:p>
          <a:p>
            <a:pPr>
              <a:buFont typeface="Arial" panose="020B0604020202020204" pitchFamily="34" charset="0"/>
              <a:buChar char="•"/>
            </a:pPr>
            <a:r>
              <a:rPr lang="id-ID" b="1" dirty="0"/>
              <a:t>Tagihan</a:t>
            </a:r>
            <a:r>
              <a:rPr lang="id-ID" dirty="0"/>
              <a:t>: Tunjukkan </a:t>
            </a:r>
            <a:r>
              <a:rPr lang="id-ID" dirty="0" err="1"/>
              <a:t>rincian</a:t>
            </a:r>
            <a:r>
              <a:rPr lang="id-ID" dirty="0"/>
              <a:t> biaya dan konfirmasi jumlah yang dibayarkan.</a:t>
            </a:r>
          </a:p>
          <a:p>
            <a:pPr>
              <a:buFont typeface="Arial" panose="020B0604020202020204" pitchFamily="34" charset="0"/>
              <a:buChar char="•"/>
            </a:pPr>
            <a:endParaRPr lang="id-ID" dirty="0"/>
          </a:p>
          <a:p>
            <a:pPr>
              <a:buFont typeface="Arial" panose="020B0604020202020204" pitchFamily="34" charset="0"/>
              <a:buChar char="•"/>
            </a:pPr>
            <a:endParaRPr lang="id-ID" dirty="0">
              <a:solidFill>
                <a:schemeClr val="tx1"/>
              </a:solidFill>
            </a:endParaRPr>
          </a:p>
          <a:p>
            <a:endParaRPr lang="id-ID" dirty="0"/>
          </a:p>
        </p:txBody>
      </p:sp>
    </p:spTree>
    <p:extLst>
      <p:ext uri="{BB962C8B-B14F-4D97-AF65-F5344CB8AC3E}">
        <p14:creationId xmlns:p14="http://schemas.microsoft.com/office/powerpoint/2010/main" val="85117832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Judul 1">
            <a:extLst>
              <a:ext uri="{FF2B5EF4-FFF2-40B4-BE49-F238E27FC236}">
                <a16:creationId xmlns:a16="http://schemas.microsoft.com/office/drawing/2014/main" id="{9BC3AF64-27C5-8A3A-1103-6340DC90AB27}"/>
              </a:ext>
            </a:extLst>
          </p:cNvPr>
          <p:cNvSpPr>
            <a:spLocks noGrp="1"/>
          </p:cNvSpPr>
          <p:nvPr>
            <p:ph type="title"/>
          </p:nvPr>
        </p:nvSpPr>
        <p:spPr>
          <a:xfrm>
            <a:off x="1154954" y="973668"/>
            <a:ext cx="8761413" cy="706964"/>
          </a:xfrm>
        </p:spPr>
        <p:txBody>
          <a:bodyPr>
            <a:normAutofit/>
          </a:bodyPr>
          <a:lstStyle/>
          <a:p>
            <a:endParaRPr lang="id-ID" dirty="0"/>
          </a:p>
        </p:txBody>
      </p:sp>
      <p:sp>
        <p:nvSpPr>
          <p:cNvPr id="3" name="Tampungan Konten 2">
            <a:extLst>
              <a:ext uri="{FF2B5EF4-FFF2-40B4-BE49-F238E27FC236}">
                <a16:creationId xmlns:a16="http://schemas.microsoft.com/office/drawing/2014/main" id="{807CA2E5-E026-D520-0163-0762BB099E61}"/>
              </a:ext>
            </a:extLst>
          </p:cNvPr>
          <p:cNvSpPr>
            <a:spLocks noGrp="1"/>
          </p:cNvSpPr>
          <p:nvPr>
            <p:ph idx="1"/>
          </p:nvPr>
        </p:nvSpPr>
        <p:spPr>
          <a:xfrm>
            <a:off x="478972" y="1926771"/>
            <a:ext cx="5887962" cy="4833257"/>
          </a:xfrm>
        </p:spPr>
        <p:txBody>
          <a:bodyPr anchor="ctr">
            <a:normAutofit fontScale="92500"/>
          </a:bodyPr>
          <a:lstStyle/>
          <a:p>
            <a:pPr>
              <a:lnSpc>
                <a:spcPct val="90000"/>
              </a:lnSpc>
            </a:pPr>
            <a:r>
              <a:rPr lang="id-ID" sz="1600" b="1" dirty="0">
                <a:highlight>
                  <a:srgbClr val="FFFF00"/>
                </a:highlight>
              </a:rPr>
              <a:t>5. Penyerahan Kunci Kamar</a:t>
            </a:r>
          </a:p>
          <a:p>
            <a:pPr>
              <a:lnSpc>
                <a:spcPct val="90000"/>
              </a:lnSpc>
              <a:buFont typeface="Arial" panose="020B0604020202020204" pitchFamily="34" charset="0"/>
              <a:buChar char="•"/>
            </a:pPr>
            <a:r>
              <a:rPr lang="id-ID" sz="1600" b="1" dirty="0">
                <a:highlight>
                  <a:srgbClr val="FFFF00"/>
                </a:highlight>
              </a:rPr>
              <a:t>Kunci Kamar</a:t>
            </a:r>
            <a:r>
              <a:rPr lang="id-ID" sz="1600" dirty="0">
                <a:highlight>
                  <a:srgbClr val="FFFF00"/>
                </a:highlight>
              </a:rPr>
              <a:t>: Berikan kunci kamar kepada tamu dan informasikan nomor kamar serta petunjuk untuk mencapai kamar.</a:t>
            </a:r>
          </a:p>
          <a:p>
            <a:pPr>
              <a:lnSpc>
                <a:spcPct val="90000"/>
              </a:lnSpc>
              <a:buFont typeface="Arial" panose="020B0604020202020204" pitchFamily="34" charset="0"/>
              <a:buChar char="•"/>
            </a:pPr>
            <a:r>
              <a:rPr lang="id-ID" sz="1600" b="1" dirty="0"/>
              <a:t>Informasi Kamar</a:t>
            </a:r>
            <a:r>
              <a:rPr lang="id-ID" sz="1600" dirty="0"/>
              <a:t>: Berikan informasi tentang fasilitas yang ada di kamar dan layanan yang tersedia di hotel.</a:t>
            </a:r>
            <a:endParaRPr lang="en-US" sz="1600" dirty="0"/>
          </a:p>
          <a:p>
            <a:pPr>
              <a:lnSpc>
                <a:spcPct val="90000"/>
              </a:lnSpc>
            </a:pPr>
            <a:r>
              <a:rPr lang="id-ID" sz="1600" b="1" dirty="0">
                <a:highlight>
                  <a:srgbClr val="FFFF00"/>
                </a:highlight>
              </a:rPr>
              <a:t>6. Fasilitas dan Layanan Tambahan</a:t>
            </a:r>
          </a:p>
          <a:p>
            <a:pPr>
              <a:lnSpc>
                <a:spcPct val="90000"/>
              </a:lnSpc>
              <a:buFont typeface="Arial" panose="020B0604020202020204" pitchFamily="34" charset="0"/>
              <a:buChar char="•"/>
            </a:pPr>
            <a:r>
              <a:rPr lang="id-ID" sz="1600" b="1" dirty="0"/>
              <a:t>Informasikan Fasilitas</a:t>
            </a:r>
            <a:r>
              <a:rPr lang="id-ID" sz="1600" dirty="0"/>
              <a:t>: Beritahu tamu tentang fasilitas hotel, seperti restoran, kolam renang, </a:t>
            </a:r>
            <a:r>
              <a:rPr lang="id-ID" sz="1600" dirty="0" err="1"/>
              <a:t>gym</a:t>
            </a:r>
            <a:r>
              <a:rPr lang="id-ID" sz="1600" dirty="0"/>
              <a:t>, dan layanan lainnya.</a:t>
            </a:r>
          </a:p>
          <a:p>
            <a:pPr>
              <a:lnSpc>
                <a:spcPct val="90000"/>
              </a:lnSpc>
              <a:buFont typeface="Arial" panose="020B0604020202020204" pitchFamily="34" charset="0"/>
              <a:buChar char="•"/>
            </a:pPr>
            <a:r>
              <a:rPr lang="id-ID" sz="1600" b="1" dirty="0"/>
              <a:t>Bantu Permintaan Khusus</a:t>
            </a:r>
            <a:r>
              <a:rPr lang="id-ID" sz="1600" dirty="0"/>
              <a:t>: Tanyakan apakah tamu memiliki permintaan khusus atau kebutuhan tambahan, seperti layanan </a:t>
            </a:r>
            <a:r>
              <a:rPr lang="id-ID" sz="1600" dirty="0" err="1"/>
              <a:t>porter</a:t>
            </a:r>
            <a:r>
              <a:rPr lang="id-ID" sz="1600" dirty="0"/>
              <a:t> atau penyimpanan barang.</a:t>
            </a:r>
            <a:endParaRPr lang="en-US" sz="1600" dirty="0"/>
          </a:p>
          <a:p>
            <a:pPr>
              <a:lnSpc>
                <a:spcPct val="90000"/>
              </a:lnSpc>
            </a:pPr>
            <a:r>
              <a:rPr lang="id-ID" sz="1600" b="1" dirty="0">
                <a:highlight>
                  <a:srgbClr val="FFFF00"/>
                </a:highlight>
              </a:rPr>
              <a:t>7. Ucapkan Selamat Datang</a:t>
            </a:r>
          </a:p>
          <a:p>
            <a:pPr>
              <a:lnSpc>
                <a:spcPct val="90000"/>
              </a:lnSpc>
              <a:buFont typeface="Arial" panose="020B0604020202020204" pitchFamily="34" charset="0"/>
              <a:buChar char="•"/>
            </a:pPr>
            <a:r>
              <a:rPr lang="id-ID" sz="1600" b="1" dirty="0"/>
              <a:t>Perpisahan Ramah</a:t>
            </a:r>
            <a:r>
              <a:rPr lang="id-ID" sz="1600" dirty="0"/>
              <a:t>: Ucapkan selamat datang dan harapkan tamu menikmati masa menginap mereka. Sampaikan bahwa staf siap membantu jika ada yang dibutuhkan.</a:t>
            </a:r>
          </a:p>
          <a:p>
            <a:pPr>
              <a:lnSpc>
                <a:spcPct val="90000"/>
              </a:lnSpc>
              <a:buFont typeface="Arial" panose="020B0604020202020204" pitchFamily="34" charset="0"/>
              <a:buChar char="•"/>
            </a:pPr>
            <a:endParaRPr lang="id-ID" sz="1100" dirty="0"/>
          </a:p>
          <a:p>
            <a:pPr>
              <a:lnSpc>
                <a:spcPct val="90000"/>
              </a:lnSpc>
              <a:buFont typeface="Arial" panose="020B0604020202020204" pitchFamily="34" charset="0"/>
              <a:buChar char="•"/>
            </a:pPr>
            <a:endParaRPr lang="id-ID" sz="1100" dirty="0"/>
          </a:p>
          <a:p>
            <a:pPr>
              <a:lnSpc>
                <a:spcPct val="90000"/>
              </a:lnSpc>
            </a:pPr>
            <a:endParaRPr lang="id-ID" sz="1100" dirty="0"/>
          </a:p>
        </p:txBody>
      </p:sp>
      <p:pic>
        <p:nvPicPr>
          <p:cNvPr id="2050" name="Picture 2" descr="OFFICE">
            <a:extLst>
              <a:ext uri="{FF2B5EF4-FFF2-40B4-BE49-F238E27FC236}">
                <a16:creationId xmlns:a16="http://schemas.microsoft.com/office/drawing/2014/main" id="{F6E50F47-2A1E-7B13-BBA2-120F347F949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t="5727" r="-1" b="31"/>
          <a:stretch/>
        </p:blipFill>
        <p:spPr bwMode="auto">
          <a:xfrm>
            <a:off x="6798733" y="2775951"/>
            <a:ext cx="4345024" cy="3067163"/>
          </a:xfrm>
          <a:prstGeom prst="roundRect">
            <a:avLst>
              <a:gd name="adj" fmla="val 1858"/>
            </a:avLst>
          </a:prstGeom>
          <a:noFill/>
          <a:effectLst>
            <a:outerShdw blurRad="50800" dist="50800" dir="5400000" algn="tl" rotWithShape="0">
              <a:srgbClr val="000000">
                <a:alpha val="43000"/>
              </a:srgbClr>
            </a:out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2520428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Judul 1">
            <a:extLst>
              <a:ext uri="{FF2B5EF4-FFF2-40B4-BE49-F238E27FC236}">
                <a16:creationId xmlns:a16="http://schemas.microsoft.com/office/drawing/2014/main" id="{EEC35DF2-2031-724A-F8C0-67FDCDC676EE}"/>
              </a:ext>
            </a:extLst>
          </p:cNvPr>
          <p:cNvSpPr>
            <a:spLocks noGrp="1"/>
          </p:cNvSpPr>
          <p:nvPr>
            <p:ph type="title"/>
          </p:nvPr>
        </p:nvSpPr>
        <p:spPr/>
        <p:txBody>
          <a:bodyPr/>
          <a:lstStyle/>
          <a:p>
            <a:endParaRPr lang="id-ID"/>
          </a:p>
        </p:txBody>
      </p:sp>
      <p:sp>
        <p:nvSpPr>
          <p:cNvPr id="3" name="Tampungan Konten 2">
            <a:extLst>
              <a:ext uri="{FF2B5EF4-FFF2-40B4-BE49-F238E27FC236}">
                <a16:creationId xmlns:a16="http://schemas.microsoft.com/office/drawing/2014/main" id="{35EFD1F5-E0B1-7F4A-B497-C29C6F368E70}"/>
              </a:ext>
            </a:extLst>
          </p:cNvPr>
          <p:cNvSpPr>
            <a:spLocks noGrp="1"/>
          </p:cNvSpPr>
          <p:nvPr>
            <p:ph idx="1"/>
          </p:nvPr>
        </p:nvSpPr>
        <p:spPr>
          <a:xfrm>
            <a:off x="1556657" y="729343"/>
            <a:ext cx="8423956" cy="5856514"/>
          </a:xfrm>
        </p:spPr>
        <p:txBody>
          <a:bodyPr>
            <a:normAutofit/>
          </a:bodyPr>
          <a:lstStyle/>
          <a:p>
            <a:r>
              <a:rPr lang="id-ID" sz="2800" b="1" dirty="0">
                <a:highlight>
                  <a:srgbClr val="FFFF00"/>
                </a:highlight>
              </a:rPr>
              <a:t>Contoh Proses Penerimaan Tamu</a:t>
            </a:r>
          </a:p>
          <a:p>
            <a:pPr>
              <a:buFont typeface="+mj-lt"/>
              <a:buAutoNum type="arabicPeriod"/>
            </a:pPr>
            <a:r>
              <a:rPr lang="id-ID" b="1" dirty="0">
                <a:highlight>
                  <a:srgbClr val="FFFF00"/>
                </a:highlight>
              </a:rPr>
              <a:t>Penyambutan</a:t>
            </a:r>
            <a:r>
              <a:rPr lang="id-ID" dirty="0">
                <a:highlight>
                  <a:srgbClr val="FFFF00"/>
                </a:highlight>
              </a:rPr>
              <a:t>: Staf menyapa tamu dengan senyum.</a:t>
            </a:r>
          </a:p>
          <a:p>
            <a:pPr>
              <a:buFont typeface="+mj-lt"/>
              <a:buAutoNum type="arabicPeriod"/>
            </a:pPr>
            <a:r>
              <a:rPr lang="id-ID" b="1" dirty="0">
                <a:highlight>
                  <a:srgbClr val="FFFF00"/>
                </a:highlight>
              </a:rPr>
              <a:t>Verifikasi Reservasi</a:t>
            </a:r>
            <a:r>
              <a:rPr lang="id-ID" dirty="0">
                <a:highlight>
                  <a:srgbClr val="FFFF00"/>
                </a:highlight>
              </a:rPr>
              <a:t>: Cek data reservasi tamu.</a:t>
            </a:r>
          </a:p>
          <a:p>
            <a:pPr>
              <a:buFont typeface="+mj-lt"/>
              <a:buAutoNum type="arabicPeriod"/>
            </a:pPr>
            <a:r>
              <a:rPr lang="id-ID" b="1" dirty="0">
                <a:highlight>
                  <a:srgbClr val="FFFF00"/>
                </a:highlight>
              </a:rPr>
              <a:t>Pengisian Formulir</a:t>
            </a:r>
            <a:r>
              <a:rPr lang="id-ID" dirty="0">
                <a:highlight>
                  <a:srgbClr val="FFFF00"/>
                </a:highlight>
              </a:rPr>
              <a:t>: Tamu mengisi formulir pendaftaran.</a:t>
            </a:r>
          </a:p>
          <a:p>
            <a:pPr>
              <a:buFont typeface="+mj-lt"/>
              <a:buAutoNum type="arabicPeriod"/>
            </a:pPr>
            <a:r>
              <a:rPr lang="id-ID" b="1" dirty="0"/>
              <a:t>Proses Pembayaran</a:t>
            </a:r>
            <a:r>
              <a:rPr lang="id-ID" dirty="0"/>
              <a:t>: Tamu menyelesaikan pembayaran jika diperlukan.</a:t>
            </a:r>
          </a:p>
          <a:p>
            <a:pPr>
              <a:buFont typeface="+mj-lt"/>
              <a:buAutoNum type="arabicPeriod"/>
            </a:pPr>
            <a:r>
              <a:rPr lang="id-ID" b="1" dirty="0"/>
              <a:t>Penyerahan Kunci</a:t>
            </a:r>
            <a:r>
              <a:rPr lang="id-ID" dirty="0"/>
              <a:t>: Berikan kunci kamar dan informasi yang diperlukan.</a:t>
            </a:r>
          </a:p>
          <a:p>
            <a:pPr>
              <a:buFont typeface="+mj-lt"/>
              <a:buAutoNum type="arabicPeriod"/>
            </a:pPr>
            <a:r>
              <a:rPr lang="id-ID" b="1" dirty="0"/>
              <a:t>Informasi Fasilitas</a:t>
            </a:r>
            <a:r>
              <a:rPr lang="id-ID" dirty="0"/>
              <a:t>: Sampaikan informasi tentang fasilitas hotel.</a:t>
            </a:r>
          </a:p>
          <a:p>
            <a:pPr>
              <a:buFont typeface="+mj-lt"/>
              <a:buAutoNum type="arabicPeriod"/>
            </a:pPr>
            <a:r>
              <a:rPr lang="id-ID" b="1" dirty="0"/>
              <a:t>Ucapkan Selamat Datang</a:t>
            </a:r>
            <a:r>
              <a:rPr lang="id-ID" dirty="0"/>
              <a:t>: Akhiri dengan ucapan selamat datang dan tawarkan bantuan.</a:t>
            </a:r>
            <a:endParaRPr lang="en-US" dirty="0"/>
          </a:p>
          <a:p>
            <a:r>
              <a:rPr lang="id-ID" b="1" dirty="0">
                <a:highlight>
                  <a:srgbClr val="FFFF00"/>
                </a:highlight>
              </a:rPr>
              <a:t>Penutup</a:t>
            </a:r>
          </a:p>
          <a:p>
            <a:r>
              <a:rPr lang="id-ID" dirty="0"/>
              <a:t>Dengan mengikuti langkah-langkah ini, Anda dapat memastikan penerimaan tamu yang profesional dan menyenangkan, memberikan pengalaman positif yang membuat tamu merasa dihargai dan diharapkan kembali.</a:t>
            </a:r>
          </a:p>
          <a:p>
            <a:pPr marL="0" indent="0">
              <a:buNone/>
            </a:pPr>
            <a:endParaRPr lang="id-ID" dirty="0"/>
          </a:p>
          <a:p>
            <a:endParaRPr lang="id-ID" dirty="0"/>
          </a:p>
        </p:txBody>
      </p:sp>
    </p:spTree>
    <p:extLst>
      <p:ext uri="{BB962C8B-B14F-4D97-AF65-F5344CB8AC3E}">
        <p14:creationId xmlns:p14="http://schemas.microsoft.com/office/powerpoint/2010/main" val="309024917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Judul 1">
            <a:extLst>
              <a:ext uri="{FF2B5EF4-FFF2-40B4-BE49-F238E27FC236}">
                <a16:creationId xmlns:a16="http://schemas.microsoft.com/office/drawing/2014/main" id="{BD98C715-39CF-36D0-E740-4D9639308F3E}"/>
              </a:ext>
            </a:extLst>
          </p:cNvPr>
          <p:cNvSpPr>
            <a:spLocks noGrp="1"/>
          </p:cNvSpPr>
          <p:nvPr>
            <p:ph type="title"/>
          </p:nvPr>
        </p:nvSpPr>
        <p:spPr>
          <a:xfrm>
            <a:off x="1154954" y="718457"/>
            <a:ext cx="8761413" cy="576943"/>
          </a:xfrm>
        </p:spPr>
        <p:txBody>
          <a:bodyPr/>
          <a:lstStyle/>
          <a:p>
            <a:pPr algn="ctr"/>
            <a:r>
              <a:rPr lang="en-US" dirty="0" err="1">
                <a:solidFill>
                  <a:schemeClr val="tx1"/>
                </a:solidFill>
                <a:highlight>
                  <a:srgbClr val="FFFF00"/>
                </a:highlight>
              </a:rPr>
              <a:t>Persiapan</a:t>
            </a:r>
            <a:r>
              <a:rPr lang="en-US" dirty="0">
                <a:solidFill>
                  <a:schemeClr val="tx1"/>
                </a:solidFill>
                <a:highlight>
                  <a:srgbClr val="FFFF00"/>
                </a:highlight>
              </a:rPr>
              <a:t> </a:t>
            </a:r>
            <a:r>
              <a:rPr lang="en-US" dirty="0" err="1">
                <a:solidFill>
                  <a:schemeClr val="tx1"/>
                </a:solidFill>
                <a:highlight>
                  <a:srgbClr val="FFFF00"/>
                </a:highlight>
              </a:rPr>
              <a:t>Tamu</a:t>
            </a:r>
            <a:endParaRPr lang="id-ID" dirty="0">
              <a:solidFill>
                <a:schemeClr val="tx1"/>
              </a:solidFill>
              <a:highlight>
                <a:srgbClr val="FFFF00"/>
              </a:highlight>
            </a:endParaRPr>
          </a:p>
        </p:txBody>
      </p:sp>
      <p:sp>
        <p:nvSpPr>
          <p:cNvPr id="3" name="Tampungan Konten 2">
            <a:extLst>
              <a:ext uri="{FF2B5EF4-FFF2-40B4-BE49-F238E27FC236}">
                <a16:creationId xmlns:a16="http://schemas.microsoft.com/office/drawing/2014/main" id="{8F084FEA-1952-6B34-CF4D-3D904979617A}"/>
              </a:ext>
            </a:extLst>
          </p:cNvPr>
          <p:cNvSpPr>
            <a:spLocks noGrp="1"/>
          </p:cNvSpPr>
          <p:nvPr>
            <p:ph idx="1"/>
          </p:nvPr>
        </p:nvSpPr>
        <p:spPr>
          <a:xfrm>
            <a:off x="1578429" y="1295399"/>
            <a:ext cx="8402184" cy="5214257"/>
          </a:xfrm>
        </p:spPr>
        <p:txBody>
          <a:bodyPr>
            <a:normAutofit/>
          </a:bodyPr>
          <a:lstStyle/>
          <a:p>
            <a:r>
              <a:rPr lang="id-ID" dirty="0">
                <a:highlight>
                  <a:srgbClr val="FFFF00"/>
                </a:highlight>
              </a:rPr>
              <a:t>Persiapan tamu sebelum kedatangan sangat penting untuk memastikan pengalaman menginap yang menyenangkan. Berikut adalah langkah-langkah yang dapat diambil untuk mempersiapkan tamu:</a:t>
            </a:r>
          </a:p>
          <a:p>
            <a:r>
              <a:rPr lang="id-ID" b="1" dirty="0"/>
              <a:t>1</a:t>
            </a:r>
            <a:r>
              <a:rPr lang="id-ID" b="1" dirty="0">
                <a:highlight>
                  <a:srgbClr val="FFFF00"/>
                </a:highlight>
              </a:rPr>
              <a:t>. Konfirmasi Reservasi</a:t>
            </a:r>
          </a:p>
          <a:p>
            <a:pPr>
              <a:buFont typeface="Arial" panose="020B0604020202020204" pitchFamily="34" charset="0"/>
              <a:buChar char="•"/>
            </a:pPr>
            <a:r>
              <a:rPr lang="id-ID" b="1" dirty="0"/>
              <a:t>Verifikasi Data</a:t>
            </a:r>
            <a:r>
              <a:rPr lang="id-ID" dirty="0"/>
              <a:t>: Pastikan semua detail reservasi, termasuk tanggal, tipe kamar, dan jumlah tamu, sudah benar.</a:t>
            </a:r>
          </a:p>
          <a:p>
            <a:pPr>
              <a:buFont typeface="Arial" panose="020B0604020202020204" pitchFamily="34" charset="0"/>
              <a:buChar char="•"/>
            </a:pPr>
            <a:r>
              <a:rPr lang="id-ID" b="1" dirty="0"/>
              <a:t>Pengingat</a:t>
            </a:r>
            <a:r>
              <a:rPr lang="id-ID" dirty="0"/>
              <a:t>: Kirimkan email atau pesan teks untuk mengonfirmasi reservasi dan memberi tahu tamu tentang kedatangan mereka.</a:t>
            </a:r>
          </a:p>
          <a:p>
            <a:r>
              <a:rPr lang="id-ID" b="1" dirty="0">
                <a:highlight>
                  <a:srgbClr val="FFFF00"/>
                </a:highlight>
              </a:rPr>
              <a:t>2. Penyambutan Khusus</a:t>
            </a:r>
          </a:p>
          <a:p>
            <a:pPr>
              <a:buFont typeface="Arial" panose="020B0604020202020204" pitchFamily="34" charset="0"/>
              <a:buChar char="•"/>
            </a:pPr>
            <a:r>
              <a:rPr lang="id-ID" b="1" dirty="0"/>
              <a:t>Catatan Khusus</a:t>
            </a:r>
            <a:r>
              <a:rPr lang="id-ID" dirty="0"/>
              <a:t>: Catat preferensi atau permintaan khusus dari tamu, seperti keperluan diet, alergi, atau kebutuhan aksesibilitas.</a:t>
            </a:r>
          </a:p>
          <a:p>
            <a:pPr>
              <a:buFont typeface="Arial" panose="020B0604020202020204" pitchFamily="34" charset="0"/>
              <a:buChar char="•"/>
            </a:pPr>
            <a:r>
              <a:rPr lang="id-ID" b="1" dirty="0"/>
              <a:t>Persiapan Kamar</a:t>
            </a:r>
            <a:r>
              <a:rPr lang="id-ID" dirty="0"/>
              <a:t>: Siapkan kamar sesuai dengan permintaan tamu, misalnya, menyiapkan tempat tidur tambahan atau perlengkapan bayi.</a:t>
            </a:r>
          </a:p>
          <a:p>
            <a:endParaRPr lang="id-ID" dirty="0"/>
          </a:p>
        </p:txBody>
      </p:sp>
    </p:spTree>
    <p:extLst>
      <p:ext uri="{BB962C8B-B14F-4D97-AF65-F5344CB8AC3E}">
        <p14:creationId xmlns:p14="http://schemas.microsoft.com/office/powerpoint/2010/main" val="332033993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Judul 1">
            <a:extLst>
              <a:ext uri="{FF2B5EF4-FFF2-40B4-BE49-F238E27FC236}">
                <a16:creationId xmlns:a16="http://schemas.microsoft.com/office/drawing/2014/main" id="{BE1D01F6-8D7D-6F9B-3E7F-A4B77C40C9DA}"/>
              </a:ext>
            </a:extLst>
          </p:cNvPr>
          <p:cNvSpPr>
            <a:spLocks noGrp="1"/>
          </p:cNvSpPr>
          <p:nvPr>
            <p:ph type="title"/>
          </p:nvPr>
        </p:nvSpPr>
        <p:spPr/>
        <p:txBody>
          <a:bodyPr/>
          <a:lstStyle/>
          <a:p>
            <a:endParaRPr lang="id-ID"/>
          </a:p>
        </p:txBody>
      </p:sp>
      <p:sp>
        <p:nvSpPr>
          <p:cNvPr id="3" name="Tampungan Konten 2">
            <a:extLst>
              <a:ext uri="{FF2B5EF4-FFF2-40B4-BE49-F238E27FC236}">
                <a16:creationId xmlns:a16="http://schemas.microsoft.com/office/drawing/2014/main" id="{2552DC33-F5B7-2CCC-5BFC-1DAE009F8720}"/>
              </a:ext>
            </a:extLst>
          </p:cNvPr>
          <p:cNvSpPr>
            <a:spLocks noGrp="1"/>
          </p:cNvSpPr>
          <p:nvPr>
            <p:ph idx="1"/>
          </p:nvPr>
        </p:nvSpPr>
        <p:spPr>
          <a:xfrm>
            <a:off x="1415143" y="973668"/>
            <a:ext cx="8565470" cy="5666618"/>
          </a:xfrm>
        </p:spPr>
        <p:txBody>
          <a:bodyPr>
            <a:normAutofit lnSpcReduction="10000"/>
          </a:bodyPr>
          <a:lstStyle/>
          <a:p>
            <a:r>
              <a:rPr lang="id-ID" b="1" dirty="0">
                <a:highlight>
                  <a:srgbClr val="FFFF00"/>
                </a:highlight>
              </a:rPr>
              <a:t>3. </a:t>
            </a:r>
            <a:r>
              <a:rPr lang="id-ID" sz="2400" b="1" dirty="0">
                <a:highlight>
                  <a:srgbClr val="FFFF00"/>
                </a:highlight>
              </a:rPr>
              <a:t>Persiapan Kamar</a:t>
            </a:r>
          </a:p>
          <a:p>
            <a:pPr>
              <a:buFont typeface="Arial" panose="020B0604020202020204" pitchFamily="34" charset="0"/>
              <a:buChar char="•"/>
            </a:pPr>
            <a:r>
              <a:rPr lang="id-ID" b="1" dirty="0">
                <a:highlight>
                  <a:srgbClr val="FFFF00"/>
                </a:highlight>
              </a:rPr>
              <a:t>Kebersihan dan Kerapian</a:t>
            </a:r>
            <a:r>
              <a:rPr lang="id-ID" dirty="0">
                <a:highlight>
                  <a:srgbClr val="FFFF00"/>
                </a:highlight>
              </a:rPr>
              <a:t>: Pastikan kamar sudah bersih dan rapi sebelum kedatangan tamu. Periksa semua fasilitas berfungsi </a:t>
            </a:r>
            <a:r>
              <a:rPr lang="id-ID" dirty="0"/>
              <a:t>dengan </a:t>
            </a:r>
            <a:r>
              <a:rPr lang="id-ID" dirty="0">
                <a:highlight>
                  <a:srgbClr val="FFFF00"/>
                </a:highlight>
              </a:rPr>
              <a:t>baik</a:t>
            </a:r>
            <a:r>
              <a:rPr lang="id-ID" dirty="0"/>
              <a:t>.</a:t>
            </a:r>
          </a:p>
          <a:p>
            <a:pPr>
              <a:buFont typeface="Arial" panose="020B0604020202020204" pitchFamily="34" charset="0"/>
              <a:buChar char="•"/>
            </a:pPr>
            <a:r>
              <a:rPr lang="id-ID" b="1" dirty="0"/>
              <a:t>Perlengkapan Kamar</a:t>
            </a:r>
            <a:r>
              <a:rPr lang="id-ID" dirty="0"/>
              <a:t>: Siapkan perlengkapan kamar, seperti handuk, sabun, dan </a:t>
            </a:r>
            <a:r>
              <a:rPr lang="id-ID" dirty="0" err="1"/>
              <a:t>amenities</a:t>
            </a:r>
            <a:r>
              <a:rPr lang="id-ID" dirty="0"/>
              <a:t> lainnya.</a:t>
            </a:r>
            <a:endParaRPr lang="en-US" dirty="0"/>
          </a:p>
          <a:p>
            <a:r>
              <a:rPr lang="id-ID" b="1" dirty="0">
                <a:highlight>
                  <a:srgbClr val="FFFF00"/>
                </a:highlight>
              </a:rPr>
              <a:t>4. Informasi tentang Hotel</a:t>
            </a:r>
          </a:p>
          <a:p>
            <a:pPr>
              <a:buFont typeface="Arial" panose="020B0604020202020204" pitchFamily="34" charset="0"/>
              <a:buChar char="•"/>
            </a:pPr>
            <a:r>
              <a:rPr lang="id-ID" b="1" dirty="0"/>
              <a:t>Brosur dan Panduan</a:t>
            </a:r>
            <a:r>
              <a:rPr lang="id-ID" dirty="0"/>
              <a:t>: Siapkan brosur atau panduan tentang fasilitas hotel, jam buka, dan informasi penting lainnya untuk tamu.</a:t>
            </a:r>
          </a:p>
          <a:p>
            <a:pPr>
              <a:buFont typeface="Arial" panose="020B0604020202020204" pitchFamily="34" charset="0"/>
              <a:buChar char="•"/>
            </a:pPr>
            <a:r>
              <a:rPr lang="id-ID" b="1" dirty="0"/>
              <a:t>Peta Lokasi</a:t>
            </a:r>
            <a:r>
              <a:rPr lang="id-ID" dirty="0"/>
              <a:t>: Berikan peta area sekitar hotel untuk membantu tamu menjelajahi lingkungan.</a:t>
            </a:r>
            <a:endParaRPr lang="en-US" dirty="0"/>
          </a:p>
          <a:p>
            <a:r>
              <a:rPr lang="id-ID" b="1" dirty="0">
                <a:highlight>
                  <a:srgbClr val="FFFF00"/>
                </a:highlight>
              </a:rPr>
              <a:t>5. Penyusunan Layanan Tambahan</a:t>
            </a:r>
          </a:p>
          <a:p>
            <a:pPr>
              <a:buFont typeface="Arial" panose="020B0604020202020204" pitchFamily="34" charset="0"/>
              <a:buChar char="•"/>
            </a:pPr>
            <a:r>
              <a:rPr lang="id-ID" b="1" dirty="0"/>
              <a:t>Tanya Kebutuhan Layanan</a:t>
            </a:r>
            <a:r>
              <a:rPr lang="id-ID" dirty="0"/>
              <a:t>: Hubungi tamu sebelum kedatangan untuk menanyakan apakah mereka membutuhkan layanan tambahan, seperti penjemputan dari bandara atau reservasi restoran.</a:t>
            </a:r>
          </a:p>
          <a:p>
            <a:pPr>
              <a:buFont typeface="Arial" panose="020B0604020202020204" pitchFamily="34" charset="0"/>
              <a:buChar char="•"/>
            </a:pPr>
            <a:r>
              <a:rPr lang="id-ID" b="1" dirty="0"/>
              <a:t>Rencana Kegiatan</a:t>
            </a:r>
            <a:r>
              <a:rPr lang="id-ID" dirty="0"/>
              <a:t>: Jika memungkinkan, tawarkan saran tentang kegiatan atau tempat menarik yang bisa dikunjungi selama menginap.</a:t>
            </a:r>
          </a:p>
          <a:p>
            <a:pPr>
              <a:buFont typeface="Arial" panose="020B0604020202020204" pitchFamily="34" charset="0"/>
              <a:buChar char="•"/>
            </a:pPr>
            <a:endParaRPr lang="id-ID" dirty="0"/>
          </a:p>
          <a:p>
            <a:pPr>
              <a:buFont typeface="Arial" panose="020B0604020202020204" pitchFamily="34" charset="0"/>
              <a:buChar char="•"/>
            </a:pPr>
            <a:endParaRPr lang="id-ID" dirty="0"/>
          </a:p>
          <a:p>
            <a:endParaRPr lang="id-ID" dirty="0"/>
          </a:p>
        </p:txBody>
      </p:sp>
    </p:spTree>
    <p:extLst>
      <p:ext uri="{BB962C8B-B14F-4D97-AF65-F5344CB8AC3E}">
        <p14:creationId xmlns:p14="http://schemas.microsoft.com/office/powerpoint/2010/main" val="239370552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Judul 1">
            <a:extLst>
              <a:ext uri="{FF2B5EF4-FFF2-40B4-BE49-F238E27FC236}">
                <a16:creationId xmlns:a16="http://schemas.microsoft.com/office/drawing/2014/main" id="{A067B139-7175-6746-0DA3-22D6BD19CFA1}"/>
              </a:ext>
            </a:extLst>
          </p:cNvPr>
          <p:cNvSpPr>
            <a:spLocks noGrp="1"/>
          </p:cNvSpPr>
          <p:nvPr>
            <p:ph type="title"/>
          </p:nvPr>
        </p:nvSpPr>
        <p:spPr>
          <a:xfrm>
            <a:off x="1154954" y="973668"/>
            <a:ext cx="8761413" cy="706964"/>
          </a:xfrm>
        </p:spPr>
        <p:txBody>
          <a:bodyPr>
            <a:normAutofit/>
          </a:bodyPr>
          <a:lstStyle/>
          <a:p>
            <a:endParaRPr lang="id-ID"/>
          </a:p>
        </p:txBody>
      </p:sp>
      <p:pic>
        <p:nvPicPr>
          <p:cNvPr id="4098" name="Picture 2" descr="OFFICE">
            <a:extLst>
              <a:ext uri="{FF2B5EF4-FFF2-40B4-BE49-F238E27FC236}">
                <a16:creationId xmlns:a16="http://schemas.microsoft.com/office/drawing/2014/main" id="{49D33095-6D36-8B64-4820-E4EF1FB5AF8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t="5727" r="-1" b="31"/>
          <a:stretch/>
        </p:blipFill>
        <p:spPr bwMode="auto">
          <a:xfrm>
            <a:off x="1151467" y="2775951"/>
            <a:ext cx="4345024" cy="3067163"/>
          </a:xfrm>
          <a:prstGeom prst="roundRect">
            <a:avLst>
              <a:gd name="adj" fmla="val 1858"/>
            </a:avLst>
          </a:prstGeom>
          <a:noFill/>
          <a:effectLst>
            <a:outerShdw blurRad="50800" dist="50800" dir="5400000" algn="tl" rotWithShape="0">
              <a:srgbClr val="000000">
                <a:alpha val="43000"/>
              </a:srgbClr>
            </a:outerShdw>
          </a:effectLst>
          <a:extLst>
            <a:ext uri="{909E8E84-426E-40DD-AFC4-6F175D3DCCD1}">
              <a14:hiddenFill xmlns:a14="http://schemas.microsoft.com/office/drawing/2010/main">
                <a:solidFill>
                  <a:srgbClr val="FFFFFF"/>
                </a:solidFill>
              </a14:hiddenFill>
            </a:ext>
          </a:extLst>
        </p:spPr>
      </p:pic>
      <p:sp>
        <p:nvSpPr>
          <p:cNvPr id="3" name="Tampungan Konten 2">
            <a:extLst>
              <a:ext uri="{FF2B5EF4-FFF2-40B4-BE49-F238E27FC236}">
                <a16:creationId xmlns:a16="http://schemas.microsoft.com/office/drawing/2014/main" id="{845B1E75-0854-A70A-F48C-7000B7019573}"/>
              </a:ext>
            </a:extLst>
          </p:cNvPr>
          <p:cNvSpPr>
            <a:spLocks noGrp="1"/>
          </p:cNvSpPr>
          <p:nvPr>
            <p:ph idx="1"/>
          </p:nvPr>
        </p:nvSpPr>
        <p:spPr>
          <a:xfrm>
            <a:off x="6096000" y="1600200"/>
            <a:ext cx="5096933" cy="4942114"/>
          </a:xfrm>
        </p:spPr>
        <p:txBody>
          <a:bodyPr anchor="ctr">
            <a:normAutofit lnSpcReduction="10000"/>
          </a:bodyPr>
          <a:lstStyle/>
          <a:p>
            <a:pPr>
              <a:lnSpc>
                <a:spcPct val="90000"/>
              </a:lnSpc>
            </a:pPr>
            <a:r>
              <a:rPr lang="id-ID" b="1" dirty="0">
                <a:highlight>
                  <a:srgbClr val="FFFF00"/>
                </a:highlight>
              </a:rPr>
              <a:t>6. </a:t>
            </a:r>
            <a:r>
              <a:rPr lang="id-ID" sz="2000" b="1" dirty="0">
                <a:highlight>
                  <a:srgbClr val="FFFF00"/>
                </a:highlight>
              </a:rPr>
              <a:t>Tim Staf Siap</a:t>
            </a:r>
          </a:p>
          <a:p>
            <a:pPr>
              <a:lnSpc>
                <a:spcPct val="90000"/>
              </a:lnSpc>
              <a:buFont typeface="Arial" panose="020B0604020202020204" pitchFamily="34" charset="0"/>
              <a:buChar char="•"/>
            </a:pPr>
            <a:r>
              <a:rPr lang="id-ID" b="1" dirty="0">
                <a:highlight>
                  <a:srgbClr val="FFFF00"/>
                </a:highlight>
              </a:rPr>
              <a:t>Koordinasi dengan Staf</a:t>
            </a:r>
            <a:r>
              <a:rPr lang="id-ID" dirty="0">
                <a:highlight>
                  <a:srgbClr val="FFFF00"/>
                </a:highlight>
              </a:rPr>
              <a:t>: Pastikan semua anggota tim tahu tentang </a:t>
            </a:r>
            <a:r>
              <a:rPr lang="id-ID" dirty="0"/>
              <a:t>kedatangan tamu, termasuk informasi khusus yang mungkin perlu diperhatikan.</a:t>
            </a:r>
          </a:p>
          <a:p>
            <a:pPr>
              <a:lnSpc>
                <a:spcPct val="90000"/>
              </a:lnSpc>
              <a:buFont typeface="Arial" panose="020B0604020202020204" pitchFamily="34" charset="0"/>
              <a:buChar char="•"/>
            </a:pPr>
            <a:r>
              <a:rPr lang="id-ID" b="1" dirty="0"/>
              <a:t>Pelatihan Staf</a:t>
            </a:r>
            <a:r>
              <a:rPr lang="id-ID" dirty="0"/>
              <a:t>: Latih staf tentang bagaimana memberikan pelayanan terbaik untuk tamu yang akan datang, termasuk menyapa dengan ramah.</a:t>
            </a:r>
            <a:endParaRPr lang="en-US" dirty="0"/>
          </a:p>
          <a:p>
            <a:pPr>
              <a:lnSpc>
                <a:spcPct val="90000"/>
              </a:lnSpc>
            </a:pPr>
            <a:r>
              <a:rPr lang="id-ID" b="1" dirty="0">
                <a:highlight>
                  <a:srgbClr val="FFFF00"/>
                </a:highlight>
              </a:rPr>
              <a:t>7. Proses </a:t>
            </a:r>
            <a:r>
              <a:rPr lang="id-ID" b="1" dirty="0" err="1">
                <a:highlight>
                  <a:srgbClr val="FFFF00"/>
                </a:highlight>
              </a:rPr>
              <a:t>Check</a:t>
            </a:r>
            <a:r>
              <a:rPr lang="id-ID" b="1" dirty="0">
                <a:highlight>
                  <a:srgbClr val="FFFF00"/>
                </a:highlight>
              </a:rPr>
              <a:t>-in yang Efisien</a:t>
            </a:r>
          </a:p>
          <a:p>
            <a:pPr>
              <a:lnSpc>
                <a:spcPct val="90000"/>
              </a:lnSpc>
              <a:buFont typeface="Arial" panose="020B0604020202020204" pitchFamily="34" charset="0"/>
              <a:buChar char="•"/>
            </a:pPr>
            <a:r>
              <a:rPr lang="id-ID" b="1" dirty="0"/>
              <a:t>Persiapkan Proses </a:t>
            </a:r>
            <a:r>
              <a:rPr lang="id-ID" b="1" dirty="0" err="1"/>
              <a:t>Check</a:t>
            </a:r>
            <a:r>
              <a:rPr lang="id-ID" b="1" dirty="0"/>
              <a:t>-in</a:t>
            </a:r>
            <a:r>
              <a:rPr lang="id-ID" dirty="0"/>
              <a:t>: Pastikan proses </a:t>
            </a:r>
            <a:r>
              <a:rPr lang="id-ID" dirty="0" err="1"/>
              <a:t>check</a:t>
            </a:r>
            <a:r>
              <a:rPr lang="id-ID" dirty="0"/>
              <a:t>-in berjalan lancar dengan semua dokumen dan sistem siap sebelum tamu tiba.</a:t>
            </a:r>
          </a:p>
          <a:p>
            <a:pPr>
              <a:lnSpc>
                <a:spcPct val="90000"/>
              </a:lnSpc>
              <a:buFont typeface="Arial" panose="020B0604020202020204" pitchFamily="34" charset="0"/>
              <a:buChar char="•"/>
            </a:pPr>
            <a:r>
              <a:rPr lang="id-ID" b="1" dirty="0"/>
              <a:t>Tindak Lanjut Setelah Kedatangan</a:t>
            </a:r>
            <a:r>
              <a:rPr lang="id-ID" dirty="0"/>
              <a:t>: Setelah tamu tiba, tindak lanjuti dengan penawaran untuk membantu mereka dengan barang bawaan atau menjelaskan fasilitas hotel.</a:t>
            </a:r>
          </a:p>
          <a:p>
            <a:pPr>
              <a:lnSpc>
                <a:spcPct val="90000"/>
              </a:lnSpc>
              <a:buFont typeface="Arial" panose="020B0604020202020204" pitchFamily="34" charset="0"/>
              <a:buChar char="•"/>
            </a:pPr>
            <a:endParaRPr lang="id-ID" sz="1300" dirty="0"/>
          </a:p>
          <a:p>
            <a:pPr>
              <a:lnSpc>
                <a:spcPct val="90000"/>
              </a:lnSpc>
            </a:pPr>
            <a:endParaRPr lang="id-ID" sz="1300" dirty="0"/>
          </a:p>
        </p:txBody>
      </p:sp>
    </p:spTree>
    <p:extLst>
      <p:ext uri="{BB962C8B-B14F-4D97-AF65-F5344CB8AC3E}">
        <p14:creationId xmlns:p14="http://schemas.microsoft.com/office/powerpoint/2010/main" val="284213162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Judul 1">
            <a:extLst>
              <a:ext uri="{FF2B5EF4-FFF2-40B4-BE49-F238E27FC236}">
                <a16:creationId xmlns:a16="http://schemas.microsoft.com/office/drawing/2014/main" id="{5B58CB2E-B00F-0AC5-EA4B-319DBDE2AF4E}"/>
              </a:ext>
            </a:extLst>
          </p:cNvPr>
          <p:cNvSpPr>
            <a:spLocks noGrp="1"/>
          </p:cNvSpPr>
          <p:nvPr>
            <p:ph type="title"/>
          </p:nvPr>
        </p:nvSpPr>
        <p:spPr>
          <a:xfrm>
            <a:off x="1154954" y="973668"/>
            <a:ext cx="8761413" cy="706964"/>
          </a:xfrm>
        </p:spPr>
        <p:txBody>
          <a:bodyPr>
            <a:normAutofit/>
          </a:bodyPr>
          <a:lstStyle/>
          <a:p>
            <a:endParaRPr lang="id-ID"/>
          </a:p>
        </p:txBody>
      </p:sp>
      <p:pic>
        <p:nvPicPr>
          <p:cNvPr id="3074" name="Picture 2" descr="Front House Services &amp; Reception - Hire Front House Staff">
            <a:extLst>
              <a:ext uri="{FF2B5EF4-FFF2-40B4-BE49-F238E27FC236}">
                <a16:creationId xmlns:a16="http://schemas.microsoft.com/office/drawing/2014/main" id="{2BCDDB07-B7AA-ADD3-3088-2589DB806AD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l="5730" r="-3" b="-3"/>
          <a:stretch/>
        </p:blipFill>
        <p:spPr bwMode="auto">
          <a:xfrm>
            <a:off x="1151467" y="2775951"/>
            <a:ext cx="4345024" cy="3067163"/>
          </a:xfrm>
          <a:prstGeom prst="roundRect">
            <a:avLst>
              <a:gd name="adj" fmla="val 1858"/>
            </a:avLst>
          </a:prstGeom>
          <a:noFill/>
          <a:effectLst>
            <a:outerShdw blurRad="50800" dist="50800" dir="5400000" algn="tl" rotWithShape="0">
              <a:srgbClr val="000000">
                <a:alpha val="43000"/>
              </a:srgbClr>
            </a:outerShdw>
          </a:effectLst>
          <a:extLst>
            <a:ext uri="{909E8E84-426E-40DD-AFC4-6F175D3DCCD1}">
              <a14:hiddenFill xmlns:a14="http://schemas.microsoft.com/office/drawing/2010/main">
                <a:solidFill>
                  <a:srgbClr val="FFFFFF"/>
                </a:solidFill>
              </a14:hiddenFill>
            </a:ext>
          </a:extLst>
        </p:spPr>
      </p:pic>
      <p:sp>
        <p:nvSpPr>
          <p:cNvPr id="3" name="Tampungan Konten 2">
            <a:extLst>
              <a:ext uri="{FF2B5EF4-FFF2-40B4-BE49-F238E27FC236}">
                <a16:creationId xmlns:a16="http://schemas.microsoft.com/office/drawing/2014/main" id="{77E66BCB-F08C-312D-CE7F-5B38F69C3C4C}"/>
              </a:ext>
            </a:extLst>
          </p:cNvPr>
          <p:cNvSpPr>
            <a:spLocks noGrp="1"/>
          </p:cNvSpPr>
          <p:nvPr>
            <p:ph idx="1"/>
          </p:nvPr>
        </p:nvSpPr>
        <p:spPr>
          <a:xfrm>
            <a:off x="5856514" y="1807029"/>
            <a:ext cx="5336419" cy="4746171"/>
          </a:xfrm>
        </p:spPr>
        <p:txBody>
          <a:bodyPr anchor="ctr">
            <a:normAutofit fontScale="85000" lnSpcReduction="20000"/>
          </a:bodyPr>
          <a:lstStyle/>
          <a:p>
            <a:pPr>
              <a:lnSpc>
                <a:spcPct val="90000"/>
              </a:lnSpc>
            </a:pPr>
            <a:r>
              <a:rPr lang="id-ID" sz="2000" b="1" dirty="0">
                <a:highlight>
                  <a:srgbClr val="FFFF00"/>
                </a:highlight>
              </a:rPr>
              <a:t>Contoh </a:t>
            </a:r>
            <a:r>
              <a:rPr lang="id-ID" sz="2000" b="1" dirty="0" err="1">
                <a:highlight>
                  <a:srgbClr val="FFFF00"/>
                </a:highlight>
              </a:rPr>
              <a:t>Checklist</a:t>
            </a:r>
            <a:r>
              <a:rPr lang="id-ID" sz="2000" b="1" dirty="0">
                <a:highlight>
                  <a:srgbClr val="FFFF00"/>
                </a:highlight>
              </a:rPr>
              <a:t> Persiapan Tamu</a:t>
            </a:r>
          </a:p>
          <a:p>
            <a:pPr>
              <a:lnSpc>
                <a:spcPct val="90000"/>
              </a:lnSpc>
              <a:buFont typeface="+mj-lt"/>
              <a:buAutoNum type="arabicPeriod"/>
            </a:pPr>
            <a:r>
              <a:rPr lang="id-ID" sz="2000" b="1" dirty="0">
                <a:highlight>
                  <a:srgbClr val="FFFF00"/>
                </a:highlight>
              </a:rPr>
              <a:t>Konfirmasi reservasi dan detail tamu</a:t>
            </a:r>
            <a:endParaRPr lang="id-ID" sz="2000" dirty="0">
              <a:highlight>
                <a:srgbClr val="FFFF00"/>
              </a:highlight>
            </a:endParaRPr>
          </a:p>
          <a:p>
            <a:pPr>
              <a:lnSpc>
                <a:spcPct val="90000"/>
              </a:lnSpc>
              <a:buFont typeface="+mj-lt"/>
              <a:buAutoNum type="arabicPeriod"/>
            </a:pPr>
            <a:r>
              <a:rPr lang="id-ID" sz="2000" b="1" dirty="0">
                <a:highlight>
                  <a:srgbClr val="FFFF00"/>
                </a:highlight>
              </a:rPr>
              <a:t>Siapkan kamar sesuai permintaan</a:t>
            </a:r>
            <a:endParaRPr lang="id-ID" sz="2000" dirty="0">
              <a:highlight>
                <a:srgbClr val="FFFF00"/>
              </a:highlight>
            </a:endParaRPr>
          </a:p>
          <a:p>
            <a:pPr>
              <a:lnSpc>
                <a:spcPct val="90000"/>
              </a:lnSpc>
              <a:buFont typeface="+mj-lt"/>
              <a:buAutoNum type="arabicPeriod"/>
            </a:pPr>
            <a:r>
              <a:rPr lang="id-ID" sz="2000" b="1" dirty="0"/>
              <a:t>Periksa kebersihan dan fasilitas kamar</a:t>
            </a:r>
            <a:endParaRPr lang="id-ID" sz="2000" dirty="0"/>
          </a:p>
          <a:p>
            <a:pPr>
              <a:lnSpc>
                <a:spcPct val="90000"/>
              </a:lnSpc>
              <a:buFont typeface="+mj-lt"/>
              <a:buAutoNum type="arabicPeriod"/>
            </a:pPr>
            <a:r>
              <a:rPr lang="id-ID" sz="2000" b="1" dirty="0"/>
              <a:t>Siapkan brosur dan panduan hotel</a:t>
            </a:r>
            <a:endParaRPr lang="id-ID" sz="2000" dirty="0"/>
          </a:p>
          <a:p>
            <a:pPr>
              <a:lnSpc>
                <a:spcPct val="90000"/>
              </a:lnSpc>
              <a:buFont typeface="+mj-lt"/>
              <a:buAutoNum type="arabicPeriod"/>
            </a:pPr>
            <a:r>
              <a:rPr lang="id-ID" sz="2000" b="1" dirty="0"/>
              <a:t>Tanya kebutuhan layanan tambahan</a:t>
            </a:r>
            <a:endParaRPr lang="id-ID" sz="2000" dirty="0"/>
          </a:p>
          <a:p>
            <a:pPr>
              <a:lnSpc>
                <a:spcPct val="90000"/>
              </a:lnSpc>
              <a:buFont typeface="+mj-lt"/>
              <a:buAutoNum type="arabicPeriod"/>
            </a:pPr>
            <a:r>
              <a:rPr lang="id-ID" sz="2000" b="1" dirty="0"/>
              <a:t>Koordinasi dengan tim staf</a:t>
            </a:r>
            <a:endParaRPr lang="id-ID" sz="2000" dirty="0"/>
          </a:p>
          <a:p>
            <a:pPr>
              <a:lnSpc>
                <a:spcPct val="90000"/>
              </a:lnSpc>
              <a:buFont typeface="+mj-lt"/>
              <a:buAutoNum type="arabicPeriod"/>
            </a:pPr>
            <a:r>
              <a:rPr lang="id-ID" sz="2000" b="1" dirty="0"/>
              <a:t>Siapkan proses </a:t>
            </a:r>
            <a:r>
              <a:rPr lang="id-ID" sz="2000" b="1" dirty="0" err="1"/>
              <a:t>check</a:t>
            </a:r>
            <a:r>
              <a:rPr lang="id-ID" sz="2000" b="1" dirty="0"/>
              <a:t>-in</a:t>
            </a:r>
            <a:endParaRPr lang="id-ID" sz="2000" dirty="0"/>
          </a:p>
          <a:p>
            <a:pPr>
              <a:lnSpc>
                <a:spcPct val="90000"/>
              </a:lnSpc>
            </a:pPr>
            <a:endParaRPr lang="en-US" sz="2000" dirty="0"/>
          </a:p>
          <a:p>
            <a:pPr>
              <a:lnSpc>
                <a:spcPct val="90000"/>
              </a:lnSpc>
            </a:pPr>
            <a:r>
              <a:rPr lang="id-ID" sz="2000" b="1" dirty="0">
                <a:highlight>
                  <a:srgbClr val="FFFF00"/>
                </a:highlight>
              </a:rPr>
              <a:t>Penutup</a:t>
            </a:r>
          </a:p>
          <a:p>
            <a:pPr>
              <a:lnSpc>
                <a:spcPct val="90000"/>
              </a:lnSpc>
            </a:pPr>
            <a:r>
              <a:rPr lang="id-ID" sz="2000" dirty="0"/>
              <a:t>Dengan persiapan yang matang, Anda dapat memastikan tamu merasa disambut dan dihargai, menciptakan pengalaman menginap yang positif dari awal. Komunikasi yang baik dan perhatian terhadap detail akan sangat membantu dalam mencapai tujuan ini.</a:t>
            </a:r>
          </a:p>
          <a:p>
            <a:pPr>
              <a:lnSpc>
                <a:spcPct val="90000"/>
              </a:lnSpc>
            </a:pPr>
            <a:endParaRPr lang="id-ID" sz="1000" dirty="0"/>
          </a:p>
        </p:txBody>
      </p:sp>
    </p:spTree>
    <p:extLst>
      <p:ext uri="{BB962C8B-B14F-4D97-AF65-F5344CB8AC3E}">
        <p14:creationId xmlns:p14="http://schemas.microsoft.com/office/powerpoint/2010/main" val="340805890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Judul 1">
            <a:extLst>
              <a:ext uri="{FF2B5EF4-FFF2-40B4-BE49-F238E27FC236}">
                <a16:creationId xmlns:a16="http://schemas.microsoft.com/office/drawing/2014/main" id="{9A722F6F-9870-2D50-223B-A7F2132C243A}"/>
              </a:ext>
            </a:extLst>
          </p:cNvPr>
          <p:cNvSpPr>
            <a:spLocks noGrp="1"/>
          </p:cNvSpPr>
          <p:nvPr>
            <p:ph type="title"/>
          </p:nvPr>
        </p:nvSpPr>
        <p:spPr/>
        <p:txBody>
          <a:bodyPr/>
          <a:lstStyle/>
          <a:p>
            <a:pPr algn="ctr"/>
            <a:r>
              <a:rPr lang="en-US" dirty="0" err="1">
                <a:solidFill>
                  <a:schemeClr val="tx1"/>
                </a:solidFill>
                <a:highlight>
                  <a:srgbClr val="FFFF00"/>
                </a:highlight>
              </a:rPr>
              <a:t>Menghitung</a:t>
            </a:r>
            <a:r>
              <a:rPr lang="en-US" dirty="0">
                <a:solidFill>
                  <a:schemeClr val="tx1"/>
                </a:solidFill>
                <a:highlight>
                  <a:srgbClr val="FFFF00"/>
                </a:highlight>
              </a:rPr>
              <a:t> Dan </a:t>
            </a:r>
            <a:r>
              <a:rPr lang="en-US" dirty="0" err="1">
                <a:solidFill>
                  <a:schemeClr val="tx1"/>
                </a:solidFill>
                <a:highlight>
                  <a:srgbClr val="FFFF00"/>
                </a:highlight>
              </a:rPr>
              <a:t>Memblok</a:t>
            </a:r>
            <a:r>
              <a:rPr lang="en-US" dirty="0">
                <a:solidFill>
                  <a:schemeClr val="tx1"/>
                </a:solidFill>
                <a:highlight>
                  <a:srgbClr val="FFFF00"/>
                </a:highlight>
              </a:rPr>
              <a:t> Kamar</a:t>
            </a:r>
            <a:endParaRPr lang="id-ID" dirty="0">
              <a:solidFill>
                <a:schemeClr val="tx1"/>
              </a:solidFill>
              <a:highlight>
                <a:srgbClr val="FFFF00"/>
              </a:highlight>
            </a:endParaRPr>
          </a:p>
        </p:txBody>
      </p:sp>
      <p:sp>
        <p:nvSpPr>
          <p:cNvPr id="3" name="Tampungan Konten 2">
            <a:extLst>
              <a:ext uri="{FF2B5EF4-FFF2-40B4-BE49-F238E27FC236}">
                <a16:creationId xmlns:a16="http://schemas.microsoft.com/office/drawing/2014/main" id="{9A2821F4-EA9B-79A8-0F1E-F90F53CC02A5}"/>
              </a:ext>
            </a:extLst>
          </p:cNvPr>
          <p:cNvSpPr>
            <a:spLocks noGrp="1"/>
          </p:cNvSpPr>
          <p:nvPr>
            <p:ph idx="1"/>
          </p:nvPr>
        </p:nvSpPr>
        <p:spPr>
          <a:xfrm>
            <a:off x="1524000" y="2307770"/>
            <a:ext cx="8456613" cy="4430487"/>
          </a:xfrm>
        </p:spPr>
        <p:txBody>
          <a:bodyPr/>
          <a:lstStyle/>
          <a:p>
            <a:r>
              <a:rPr lang="id-ID" dirty="0"/>
              <a:t>Menghitung dan memblokir kamar di hotel adalah langkah penting dalam manajemen reservasi untuk memastikan ketersediaan dan efisiensi operasional. Berikut adalah langkah-langkah yang perlu diikuti:</a:t>
            </a:r>
          </a:p>
          <a:p>
            <a:r>
              <a:rPr lang="id-ID" b="1" dirty="0"/>
              <a:t>1. Menghitung Kamar Tersedia</a:t>
            </a:r>
          </a:p>
          <a:p>
            <a:pPr>
              <a:buFont typeface="Arial" panose="020B0604020202020204" pitchFamily="34" charset="0"/>
              <a:buChar char="•"/>
            </a:pPr>
            <a:r>
              <a:rPr lang="id-ID" b="1" dirty="0"/>
              <a:t>Tentukan Jumlah Kamar</a:t>
            </a:r>
            <a:r>
              <a:rPr lang="id-ID" dirty="0"/>
              <a:t>: Mulai dengan mengetahui total jumlah kamar yang tersedia di hotel.</a:t>
            </a:r>
          </a:p>
          <a:p>
            <a:pPr>
              <a:buFont typeface="Arial" panose="020B0604020202020204" pitchFamily="34" charset="0"/>
              <a:buChar char="•"/>
            </a:pPr>
            <a:r>
              <a:rPr lang="id-ID" b="1" dirty="0"/>
              <a:t>Identifikasi Kamar Terkunci</a:t>
            </a:r>
            <a:r>
              <a:rPr lang="id-ID" dirty="0"/>
              <a:t>: Hitung kamar yang sedang tidak tersedia karena pemeliharaan, renovasi, atau alasan lainnya.</a:t>
            </a:r>
          </a:p>
          <a:p>
            <a:pPr>
              <a:buFont typeface="Arial" panose="020B0604020202020204" pitchFamily="34" charset="0"/>
              <a:buChar char="•"/>
            </a:pPr>
            <a:r>
              <a:rPr lang="id-ID" b="1" dirty="0"/>
              <a:t>Kamar yang Sudah Dipesan</a:t>
            </a:r>
            <a:r>
              <a:rPr lang="id-ID" dirty="0"/>
              <a:t>: Verifikasi semua reservasi yang sudah dikonfirmasi untuk mengetahui kamar yang telah dipesan.</a:t>
            </a:r>
          </a:p>
          <a:p>
            <a:pPr>
              <a:buFont typeface="Arial" panose="020B0604020202020204" pitchFamily="34" charset="0"/>
              <a:buChar char="•"/>
            </a:pPr>
            <a:r>
              <a:rPr lang="id-ID" b="1" dirty="0"/>
              <a:t>Kamar yang Dibatalkan</a:t>
            </a:r>
            <a:r>
              <a:rPr lang="id-ID" dirty="0"/>
              <a:t>: Catat kamar yang dibatalkan dan siap untuk digunakan kembali.</a:t>
            </a:r>
          </a:p>
          <a:p>
            <a:endParaRPr lang="id-ID" dirty="0"/>
          </a:p>
        </p:txBody>
      </p:sp>
    </p:spTree>
    <p:extLst>
      <p:ext uri="{BB962C8B-B14F-4D97-AF65-F5344CB8AC3E}">
        <p14:creationId xmlns:p14="http://schemas.microsoft.com/office/powerpoint/2010/main" val="329761876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Boardroom">
  <a:themeElements>
    <a:clrScheme name="Ion Boardroom">
      <a:dk1>
        <a:sysClr val="windowText" lastClr="000000"/>
      </a:dk1>
      <a:lt1>
        <a:sysClr val="window" lastClr="FFFFFF"/>
      </a:lt1>
      <a:dk2>
        <a:srgbClr val="3B3059"/>
      </a:dk2>
      <a:lt2>
        <a:srgbClr val="EBEBEB"/>
      </a:lt2>
      <a:accent1>
        <a:srgbClr val="B31166"/>
      </a:accent1>
      <a:accent2>
        <a:srgbClr val="E33D6F"/>
      </a:accent2>
      <a:accent3>
        <a:srgbClr val="E45F3C"/>
      </a:accent3>
      <a:accent4>
        <a:srgbClr val="E9943A"/>
      </a:accent4>
      <a:accent5>
        <a:srgbClr val="9B6BF2"/>
      </a:accent5>
      <a:accent6>
        <a:srgbClr val="D53DD0"/>
      </a:accent6>
      <a:hlink>
        <a:srgbClr val="8F8F8F"/>
      </a:hlink>
      <a:folHlink>
        <a:srgbClr val="A5A5A5"/>
      </a:folHlink>
    </a:clrScheme>
    <a:fontScheme name="Ion Boardroom">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Boardroom">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8000"/>
                <a:hueMod val="124000"/>
                <a:satMod val="148000"/>
                <a:lumMod val="124000"/>
              </a:schemeClr>
            </a:gs>
            <a:gs pos="100000">
              <a:schemeClr val="phClr">
                <a:shade val="76000"/>
                <a:hueMod val="89000"/>
                <a:satMod val="164000"/>
                <a:lumMod val="56000"/>
              </a:schemeClr>
            </a:gs>
          </a:gsLst>
          <a:path path="circle">
            <a:fillToRect l="45000" t="65000" r="125000" b="100000"/>
          </a:path>
        </a:gradFill>
        <a:blipFill rotWithShape="1">
          <a:blip xmlns:r="http://schemas.openxmlformats.org/officeDocument/2006/relationships" r:embed="rId1">
            <a:duotone>
              <a:schemeClr val="phClr">
                <a:shade val="69000"/>
                <a:hueMod val="91000"/>
                <a:satMod val="164000"/>
                <a:lumMod val="74000"/>
              </a:schemeClr>
              <a:schemeClr val="phClr">
                <a:hueMod val="124000"/>
                <a:satMod val="140000"/>
                <a:lumMod val="142000"/>
              </a:schemeClr>
            </a:duotone>
          </a:blip>
          <a:stretch/>
        </a:blipFill>
      </a:bgFillStyleLst>
    </a:fmtScheme>
  </a:themeElements>
  <a:objectDefaults/>
  <a:extraClrSchemeLst/>
  <a:extLst>
    <a:ext uri="{05A4C25C-085E-4340-85A3-A5531E510DB2}">
      <thm15:themeFamily xmlns:thm15="http://schemas.microsoft.com/office/thememl/2012/main" name="Ion Boardroom" id="{FC33163D-4339-46B1-8EED-24C834239D99}" vid="{B8502691-933B-45FE-8764-BA278511EF27}"/>
    </a:ext>
  </a:extLst>
</a:theme>
</file>

<file path=ppt/theme/theme2.xml><?xml version="1.0" encoding="utf-8"?>
<a:theme xmlns:a="http://schemas.openxmlformats.org/drawingml/2006/main" name="Tema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TM02900722[[fn=Ion Boardroom]]</Template>
  <TotalTime>192</TotalTime>
  <Words>1525</Words>
  <Application>Microsoft Office PowerPoint</Application>
  <PresentationFormat>Layar Lebar</PresentationFormat>
  <Paragraphs>179</Paragraphs>
  <Slides>18</Slides>
  <Notes>2</Notes>
  <HiddenSlides>0</HiddenSlides>
  <MMClips>0</MMClips>
  <ScaleCrop>false</ScaleCrop>
  <HeadingPairs>
    <vt:vector size="6" baseType="variant">
      <vt:variant>
        <vt:lpstr>Font Dipakai</vt:lpstr>
      </vt:variant>
      <vt:variant>
        <vt:i4>4</vt:i4>
      </vt:variant>
      <vt:variant>
        <vt:lpstr>Tema</vt:lpstr>
      </vt:variant>
      <vt:variant>
        <vt:i4>1</vt:i4>
      </vt:variant>
      <vt:variant>
        <vt:lpstr>Judul Slide</vt:lpstr>
      </vt:variant>
      <vt:variant>
        <vt:i4>18</vt:i4>
      </vt:variant>
    </vt:vector>
  </HeadingPairs>
  <TitlesOfParts>
    <vt:vector size="23" baseType="lpstr">
      <vt:lpstr>Aptos</vt:lpstr>
      <vt:lpstr>Arial</vt:lpstr>
      <vt:lpstr>Century Gothic</vt:lpstr>
      <vt:lpstr>Wingdings 3</vt:lpstr>
      <vt:lpstr>Ion Boardroom</vt:lpstr>
      <vt:lpstr>Reception</vt:lpstr>
      <vt:lpstr>Presentasi PowerPoint</vt:lpstr>
      <vt:lpstr>Presentasi PowerPoint</vt:lpstr>
      <vt:lpstr>Presentasi PowerPoint</vt:lpstr>
      <vt:lpstr>Persiapan Tamu</vt:lpstr>
      <vt:lpstr>Presentasi PowerPoint</vt:lpstr>
      <vt:lpstr>Presentasi PowerPoint</vt:lpstr>
      <vt:lpstr>Presentasi PowerPoint</vt:lpstr>
      <vt:lpstr>Menghitung Dan Memblok Kamar</vt:lpstr>
      <vt:lpstr>2. Analisis Tingkat Hunian</vt:lpstr>
      <vt:lpstr>Presentasi PowerPoint</vt:lpstr>
      <vt:lpstr>Presentasi PowerPoint</vt:lpstr>
      <vt:lpstr>Presentasi PowerPoint</vt:lpstr>
      <vt:lpstr>Membuat laporan status kamar</vt:lpstr>
      <vt:lpstr>Presentasi PowerPoint</vt:lpstr>
      <vt:lpstr>Presentasi PowerPoint</vt:lpstr>
      <vt:lpstr>Presentasi PowerPoint</vt:lpstr>
      <vt:lpstr>Presentasi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yusminar wahyuningsih</dc:creator>
  <cp:lastModifiedBy>yusminar wahyuningsih</cp:lastModifiedBy>
  <cp:revision>2</cp:revision>
  <dcterms:created xsi:type="dcterms:W3CDTF">2024-09-19T05:38:08Z</dcterms:created>
  <dcterms:modified xsi:type="dcterms:W3CDTF">2024-09-19T08:50:21Z</dcterms:modified>
</cp:coreProperties>
</file>