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Default Extension="jpg" ContentType="image/jpg"/>
  <Override PartName="/ppt/slides/slide3.xml" ContentType="application/vnd.openxmlformats-officedocument.presentationml.slide+xml"/>
  <Default Extension="png" ContentType="image/png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x="12192000" cy="6858000"/>
  <p:notesSz cx="12192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/Relationships>
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FFC000"/>
                </a:solidFill>
                <a:latin typeface="Consolas"/>
                <a:cs typeface="Consola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FFC000"/>
                </a:solidFill>
                <a:latin typeface="Consolas"/>
                <a:cs typeface="Consola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6000" b="1" i="0">
                <a:solidFill>
                  <a:srgbClr val="FFC000"/>
                </a:solidFill>
                <a:latin typeface="Consolas"/>
                <a:cs typeface="Consola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771139" y="2450147"/>
            <a:ext cx="6649720" cy="18554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0" b="1" i="0">
                <a:solidFill>
                  <a:srgbClr val="FFC000"/>
                </a:solidFill>
                <a:latin typeface="Consolas"/>
                <a:cs typeface="Consolas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0.jpg"/></Relationships>
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4.xml"/></Relationships>
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/Relationships>
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jpg"/></Relationships>
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jpg"/></Relationships>
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3.xml"/></Relationships>
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5.xm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128712" y="2774378"/>
            <a:ext cx="2820035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 b="1">
                <a:latin typeface="Consolas"/>
                <a:cs typeface="Consolas"/>
              </a:rPr>
              <a:t>MEKANISME</a:t>
            </a:r>
            <a:r>
              <a:rPr dirty="0" sz="2000" spc="-65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PENGAJARAN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049019" y="3164839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1035050" y="3289553"/>
            <a:ext cx="464693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latin typeface="Gadugi"/>
                <a:cs typeface="Gadugi"/>
              </a:rPr>
              <a:t>16</a:t>
            </a:r>
            <a:r>
              <a:rPr dirty="0" sz="1800" spc="-20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Kali</a:t>
            </a:r>
            <a:r>
              <a:rPr dirty="0" sz="1800" spc="-10">
                <a:latin typeface="Gadugi"/>
                <a:cs typeface="Gadugi"/>
              </a:rPr>
              <a:t> Pertemuan</a:t>
            </a:r>
            <a:r>
              <a:rPr dirty="0" sz="1800" spc="-5">
                <a:latin typeface="Gadugi"/>
                <a:cs typeface="Gadugi"/>
              </a:rPr>
              <a:t> (termasuk</a:t>
            </a:r>
            <a:r>
              <a:rPr dirty="0" sz="1800" spc="-1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UTS</a:t>
            </a:r>
            <a:r>
              <a:rPr dirty="0" sz="1800" spc="-1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dan</a:t>
            </a:r>
            <a:r>
              <a:rPr dirty="0" sz="1800" spc="-20">
                <a:latin typeface="Gadugi"/>
                <a:cs typeface="Gadugi"/>
              </a:rPr>
              <a:t> </a:t>
            </a:r>
            <a:r>
              <a:rPr dirty="0" sz="1800" spc="-10">
                <a:latin typeface="Gadugi"/>
                <a:cs typeface="Gadugi"/>
              </a:rPr>
              <a:t>UAS)</a:t>
            </a:r>
            <a:endParaRPr sz="1800">
              <a:latin typeface="Gadugi"/>
              <a:cs typeface="Gadug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28712" y="3928109"/>
            <a:ext cx="240093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Consolas"/>
                <a:cs typeface="Consolas"/>
              </a:rPr>
              <a:t>Teknis</a:t>
            </a:r>
            <a:r>
              <a:rPr dirty="0" sz="2000" spc="-100" b="1">
                <a:latin typeface="Consolas"/>
                <a:cs typeface="Consolas"/>
              </a:rPr>
              <a:t> </a:t>
            </a:r>
            <a:r>
              <a:rPr dirty="0" sz="2000" b="1">
                <a:latin typeface="Consolas"/>
                <a:cs typeface="Consolas"/>
              </a:rPr>
              <a:t>Pengajaran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49019" y="431800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035050" y="4617466"/>
            <a:ext cx="4324350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87020">
              <a:lnSpc>
                <a:spcPts val="216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15">
                <a:latin typeface="Gadugi"/>
                <a:cs typeface="Gadugi"/>
              </a:rPr>
              <a:t>Paparan</a:t>
            </a:r>
            <a:r>
              <a:rPr dirty="0" sz="1800" spc="-3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di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 spc="-10">
                <a:latin typeface="Gadugi"/>
                <a:cs typeface="Gadugi"/>
              </a:rPr>
              <a:t>Depan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Kelas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10">
                <a:latin typeface="Gadugi"/>
                <a:cs typeface="Gadugi"/>
              </a:rPr>
              <a:t>Interaktif </a:t>
            </a:r>
            <a:r>
              <a:rPr dirty="0" sz="1800">
                <a:latin typeface="Gadugi"/>
                <a:cs typeface="Gadugi"/>
              </a:rPr>
              <a:t>dialogis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dosen</a:t>
            </a:r>
            <a:r>
              <a:rPr dirty="0" sz="1800" spc="-5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dan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mahasiswa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10">
                <a:latin typeface="Gadugi"/>
                <a:cs typeface="Gadugi"/>
              </a:rPr>
              <a:t>Review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35">
                <a:latin typeface="Gadugi"/>
                <a:cs typeface="Gadugi"/>
              </a:rPr>
              <a:t>Tugas</a:t>
            </a:r>
            <a:r>
              <a:rPr dirty="0" sz="1800" spc="-4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Mandiri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Gadugi"/>
                <a:cs typeface="Gadugi"/>
              </a:rPr>
              <a:t>FGD</a:t>
            </a:r>
            <a:endParaRPr sz="1800">
              <a:latin typeface="Gadugi"/>
              <a:cs typeface="Gadug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54241" y="2974975"/>
            <a:ext cx="226060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Consolas"/>
                <a:cs typeface="Consolas"/>
              </a:rPr>
              <a:t>Teknis</a:t>
            </a:r>
            <a:r>
              <a:rPr dirty="0" sz="2000" spc="-100" b="1">
                <a:latin typeface="Consolas"/>
                <a:cs typeface="Consolas"/>
              </a:rPr>
              <a:t> </a:t>
            </a:r>
            <a:r>
              <a:rPr dirty="0" sz="2000" b="1">
                <a:latin typeface="Consolas"/>
                <a:cs typeface="Consolas"/>
              </a:rPr>
              <a:t>Penilaian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6675119" y="336550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1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6660515" y="3664204"/>
            <a:ext cx="2002155" cy="1397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latin typeface="Gadugi"/>
                <a:cs typeface="Gadugi"/>
              </a:rPr>
              <a:t>UTS</a:t>
            </a:r>
            <a:r>
              <a:rPr dirty="0" sz="1800" spc="-5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=</a:t>
            </a:r>
            <a:r>
              <a:rPr dirty="0" sz="1800" spc="-3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20%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15">
                <a:latin typeface="Gadugi"/>
                <a:cs typeface="Gadugi"/>
              </a:rPr>
              <a:t>UAS</a:t>
            </a:r>
            <a:r>
              <a:rPr dirty="0" sz="1800" spc="-3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=</a:t>
            </a:r>
            <a:r>
              <a:rPr dirty="0" sz="1800" spc="-5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20%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>
                <a:latin typeface="Gadugi"/>
                <a:cs typeface="Gadugi"/>
              </a:rPr>
              <a:t>TUGAS=</a:t>
            </a:r>
            <a:r>
              <a:rPr dirty="0" sz="1800" spc="-5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20%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Gadugi"/>
                <a:cs typeface="Gadugi"/>
              </a:rPr>
              <a:t>ETIKA</a:t>
            </a:r>
            <a:r>
              <a:rPr dirty="0" sz="1800" spc="-4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=</a:t>
            </a:r>
            <a:r>
              <a:rPr dirty="0" sz="1800" spc="-1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20%</a:t>
            </a:r>
            <a:endParaRPr sz="1800">
              <a:latin typeface="Gadugi"/>
              <a:cs typeface="Gadugi"/>
            </a:endParaRPr>
          </a:p>
          <a:p>
            <a:pPr marL="299720" indent="-287020">
              <a:lnSpc>
                <a:spcPct val="100000"/>
              </a:lnSpc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Gadugi"/>
                <a:cs typeface="Gadugi"/>
              </a:rPr>
              <a:t>PRESENSI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=</a:t>
            </a:r>
            <a:r>
              <a:rPr dirty="0" sz="1800" spc="-3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20%</a:t>
            </a:r>
            <a:endParaRPr sz="1800">
              <a:latin typeface="Gadugi"/>
              <a:cs typeface="Gadug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35083" y="4079875"/>
            <a:ext cx="58420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b="1">
                <a:latin typeface="Consolas"/>
                <a:cs typeface="Consolas"/>
              </a:rPr>
              <a:t>100%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xfrm>
            <a:off x="3059176" y="790511"/>
            <a:ext cx="2038985" cy="75755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>
                <a:solidFill>
                  <a:srgbClr val="000000"/>
                </a:solidFill>
              </a:rPr>
              <a:t>DESIGN</a:t>
            </a:r>
            <a:endParaRPr sz="4800"/>
          </a:p>
        </p:txBody>
      </p:sp>
      <p:sp>
        <p:nvSpPr>
          <p:cNvPr id="13" name="object 13"/>
          <p:cNvSpPr txBox="1"/>
          <p:nvPr/>
        </p:nvSpPr>
        <p:spPr>
          <a:xfrm>
            <a:off x="5739868" y="790511"/>
            <a:ext cx="2705735" cy="7575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4800" b="1">
                <a:latin typeface="Consolas"/>
                <a:cs typeface="Consolas"/>
              </a:rPr>
              <a:t>THINK</a:t>
            </a:r>
            <a:r>
              <a:rPr dirty="0" sz="4800" spc="-30" b="1">
                <a:latin typeface="Consolas"/>
                <a:cs typeface="Consolas"/>
              </a:rPr>
              <a:t>I</a:t>
            </a:r>
            <a:r>
              <a:rPr dirty="0" sz="4800" b="1">
                <a:latin typeface="Consolas"/>
                <a:cs typeface="Consolas"/>
              </a:rPr>
              <a:t>NG</a:t>
            </a:r>
            <a:endParaRPr sz="4800">
              <a:latin typeface="Consolas"/>
              <a:cs typeface="Consola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220979" marR="5080" indent="-208279">
              <a:lnSpc>
                <a:spcPct val="100000"/>
              </a:lnSpc>
              <a:spcBef>
                <a:spcPts val="100"/>
              </a:spcBef>
            </a:pPr>
            <a:r>
              <a:rPr dirty="0"/>
              <a:t>LETS</a:t>
            </a:r>
            <a:r>
              <a:rPr dirty="0" spc="-45"/>
              <a:t> </a:t>
            </a:r>
            <a:r>
              <a:rPr dirty="0"/>
              <a:t>TALK</a:t>
            </a:r>
            <a:r>
              <a:rPr dirty="0" spc="-40"/>
              <a:t> </a:t>
            </a:r>
            <a:r>
              <a:rPr dirty="0"/>
              <a:t>ABOUT </a:t>
            </a:r>
            <a:r>
              <a:rPr dirty="0" spc="-3285"/>
              <a:t> </a:t>
            </a:r>
            <a:r>
              <a:rPr dirty="0"/>
              <a:t>YOUR</a:t>
            </a:r>
            <a:r>
              <a:rPr dirty="0" spc="-55"/>
              <a:t> </a:t>
            </a:r>
            <a:r>
              <a:rPr dirty="0" spc="-5"/>
              <a:t>EMPATHIZE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1066482" y="3608204"/>
            <a:ext cx="5195570" cy="1168400"/>
          </a:xfrm>
          <a:prstGeom prst="rect">
            <a:avLst/>
          </a:prstGeom>
        </p:spPr>
        <p:txBody>
          <a:bodyPr wrap="square" lIns="0" tIns="10858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855"/>
              </a:spcBef>
            </a:pPr>
            <a:r>
              <a:rPr dirty="0" sz="2000" spc="-5" b="1">
                <a:latin typeface="Consolas"/>
                <a:cs typeface="Consolas"/>
              </a:rPr>
              <a:t>Andi</a:t>
            </a:r>
            <a:r>
              <a:rPr dirty="0" sz="2000" spc="-15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Wahyu</a:t>
            </a:r>
            <a:r>
              <a:rPr dirty="0" sz="2000" spc="-10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Zulkifli Yusuf,</a:t>
            </a:r>
            <a:r>
              <a:rPr dirty="0" sz="2000" spc="-10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S.Ds,</a:t>
            </a:r>
            <a:r>
              <a:rPr dirty="0" sz="2000" spc="-10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M.Ds</a:t>
            </a:r>
            <a:endParaRPr sz="2000">
              <a:latin typeface="Consolas"/>
              <a:cs typeface="Consolas"/>
            </a:endParaRPr>
          </a:p>
          <a:p>
            <a:pPr marL="12700" marR="3079115">
              <a:lnSpc>
                <a:spcPct val="112000"/>
              </a:lnSpc>
              <a:spcBef>
                <a:spcPts val="465"/>
              </a:spcBef>
            </a:pPr>
            <a:r>
              <a:rPr dirty="0" sz="2000" b="1">
                <a:latin typeface="Consolas"/>
                <a:cs typeface="Consolas"/>
              </a:rPr>
              <a:t>DESAIN</a:t>
            </a:r>
            <a:r>
              <a:rPr dirty="0" sz="2000" spc="-100" b="1">
                <a:latin typeface="Consolas"/>
                <a:cs typeface="Consolas"/>
              </a:rPr>
              <a:t> </a:t>
            </a:r>
            <a:r>
              <a:rPr dirty="0" sz="2000" b="1">
                <a:latin typeface="Consolas"/>
                <a:cs typeface="Consolas"/>
              </a:rPr>
              <a:t>INTERIOR </a:t>
            </a:r>
            <a:r>
              <a:rPr dirty="0" sz="2000" spc="-1085" b="1">
                <a:latin typeface="Consolas"/>
                <a:cs typeface="Consolas"/>
              </a:rPr>
              <a:t> </a:t>
            </a:r>
            <a:r>
              <a:rPr dirty="0" sz="2000" b="1">
                <a:latin typeface="Consolas"/>
                <a:cs typeface="Consolas"/>
              </a:rPr>
              <a:t>TA.2023/2024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1066482" y="1911087"/>
            <a:ext cx="5386070" cy="1257935"/>
          </a:xfrm>
          <a:prstGeom prst="rect"/>
        </p:spPr>
        <p:txBody>
          <a:bodyPr wrap="square" lIns="0" tIns="1511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90"/>
              </a:spcBef>
              <a:tabLst>
                <a:tab pos="2693035" algn="l"/>
              </a:tabLst>
            </a:pPr>
            <a:r>
              <a:rPr dirty="0" sz="4800">
                <a:solidFill>
                  <a:srgbClr val="000000"/>
                </a:solidFill>
              </a:rPr>
              <a:t>DESIGN</a:t>
            </a:r>
            <a:r>
              <a:rPr dirty="0" sz="4800">
                <a:solidFill>
                  <a:srgbClr val="000000"/>
                </a:solidFill>
              </a:rPr>
              <a:t>	</a:t>
            </a:r>
            <a:r>
              <a:rPr dirty="0" sz="4800">
                <a:solidFill>
                  <a:srgbClr val="000000"/>
                </a:solidFill>
              </a:rPr>
              <a:t>THINK</a:t>
            </a:r>
            <a:r>
              <a:rPr dirty="0" sz="4800" spc="-30">
                <a:solidFill>
                  <a:srgbClr val="000000"/>
                </a:solidFill>
              </a:rPr>
              <a:t>I</a:t>
            </a:r>
            <a:r>
              <a:rPr dirty="0" sz="4800">
                <a:solidFill>
                  <a:srgbClr val="000000"/>
                </a:solidFill>
              </a:rPr>
              <a:t>NG</a:t>
            </a:r>
            <a:endParaRPr sz="4800"/>
          </a:p>
          <a:p>
            <a:pPr marL="12700">
              <a:lnSpc>
                <a:spcPct val="100000"/>
              </a:lnSpc>
              <a:spcBef>
                <a:spcPts val="450"/>
              </a:spcBef>
            </a:pPr>
            <a:r>
              <a:rPr dirty="0" sz="2000">
                <a:solidFill>
                  <a:srgbClr val="000000"/>
                </a:solidFill>
              </a:rPr>
              <a:t>DIN23204</a:t>
            </a:r>
            <a:endParaRPr sz="20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44194" y="2187003"/>
            <a:ext cx="406209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Gadugi"/>
                <a:cs typeface="Gadugi"/>
              </a:rPr>
              <a:t>Design is </a:t>
            </a:r>
            <a:r>
              <a:rPr dirty="0" sz="1800">
                <a:latin typeface="Gadugi"/>
                <a:cs typeface="Gadugi"/>
              </a:rPr>
              <a:t>a </a:t>
            </a:r>
            <a:r>
              <a:rPr dirty="0" sz="1800" spc="-5">
                <a:latin typeface="Gadugi"/>
                <a:cs typeface="Gadugi"/>
              </a:rPr>
              <a:t>process </a:t>
            </a:r>
            <a:r>
              <a:rPr dirty="0" sz="1800">
                <a:latin typeface="Gadugi"/>
                <a:cs typeface="Gadugi"/>
              </a:rPr>
              <a:t>encourages </a:t>
            </a:r>
            <a:r>
              <a:rPr dirty="0" sz="1800" spc="5">
                <a:latin typeface="Gadugi"/>
                <a:cs typeface="Gadugi"/>
              </a:rPr>
              <a:t> </a:t>
            </a:r>
            <a:r>
              <a:rPr dirty="0" sz="1800" spc="-15">
                <a:latin typeface="Gadugi"/>
                <a:cs typeface="Gadugi"/>
              </a:rPr>
              <a:t>People </a:t>
            </a:r>
            <a:r>
              <a:rPr dirty="0" sz="1800" spc="-20">
                <a:latin typeface="Gadugi"/>
                <a:cs typeface="Gadugi"/>
              </a:rPr>
              <a:t>to </a:t>
            </a:r>
            <a:r>
              <a:rPr dirty="0" sz="1800" spc="-5">
                <a:latin typeface="Gadugi"/>
                <a:cs typeface="Gadugi"/>
              </a:rPr>
              <a:t>think outside the box in the </a:t>
            </a:r>
            <a:r>
              <a:rPr dirty="0" sz="1800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Pursuit</a:t>
            </a:r>
            <a:r>
              <a:rPr dirty="0" sz="1800" spc="-10">
                <a:latin typeface="Gadugi"/>
                <a:cs typeface="Gadugi"/>
              </a:rPr>
              <a:t> </a:t>
            </a:r>
            <a:r>
              <a:rPr dirty="0" sz="1800" spc="-20">
                <a:latin typeface="Gadugi"/>
                <a:cs typeface="Gadugi"/>
              </a:rPr>
              <a:t>of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 spc="-10">
                <a:latin typeface="Gadugi"/>
                <a:cs typeface="Gadugi"/>
              </a:rPr>
              <a:t>creative</a:t>
            </a:r>
            <a:r>
              <a:rPr dirty="0" sz="1800">
                <a:latin typeface="Gadugi"/>
                <a:cs typeface="Gadugi"/>
              </a:rPr>
              <a:t> or</a:t>
            </a:r>
            <a:r>
              <a:rPr dirty="0" sz="1800" spc="-20">
                <a:latin typeface="Gadugi"/>
                <a:cs typeface="Gadugi"/>
              </a:rPr>
              <a:t> </a:t>
            </a:r>
            <a:r>
              <a:rPr dirty="0" sz="1800" spc="-10">
                <a:latin typeface="Gadugi"/>
                <a:cs typeface="Gadugi"/>
              </a:rPr>
              <a:t>innovative</a:t>
            </a:r>
            <a:r>
              <a:rPr dirty="0" sz="1800" spc="-1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solution</a:t>
            </a:r>
            <a:endParaRPr sz="1800">
              <a:latin typeface="Gadugi"/>
              <a:cs typeface="Gadug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4194" y="3728402"/>
            <a:ext cx="3078480" cy="57531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Gadugi"/>
                <a:cs typeface="Gadugi"/>
              </a:rPr>
              <a:t>Design</a:t>
            </a:r>
            <a:r>
              <a:rPr dirty="0" sz="1800" spc="-45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Thinking</a:t>
            </a:r>
            <a:r>
              <a:rPr dirty="0" sz="1800" spc="-5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proposes</a:t>
            </a:r>
            <a:endParaRPr sz="1800">
              <a:latin typeface="Gadugi"/>
              <a:cs typeface="Gadug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>
                <a:latin typeface="Gadugi"/>
                <a:cs typeface="Gadugi"/>
              </a:rPr>
              <a:t>A</a:t>
            </a:r>
            <a:r>
              <a:rPr dirty="0" sz="1800" spc="-4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learning-by-doing</a:t>
            </a:r>
            <a:r>
              <a:rPr dirty="0" sz="1800" spc="-90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approach</a:t>
            </a:r>
            <a:endParaRPr sz="1800">
              <a:latin typeface="Gadugi"/>
              <a:cs typeface="Gadug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44194" y="4961953"/>
            <a:ext cx="4189729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299720" indent="-287020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99085" algn="l"/>
                <a:tab pos="299720" algn="l"/>
              </a:tabLst>
            </a:pPr>
            <a:r>
              <a:rPr dirty="0" sz="1800" spc="-5">
                <a:latin typeface="Gadugi"/>
                <a:cs typeface="Gadugi"/>
              </a:rPr>
              <a:t>Design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thinking</a:t>
            </a:r>
            <a:r>
              <a:rPr dirty="0" sz="1800" spc="-2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shifts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the </a:t>
            </a:r>
            <a:r>
              <a:rPr dirty="0" sz="1800">
                <a:latin typeface="Gadugi"/>
                <a:cs typeface="Gadugi"/>
              </a:rPr>
              <a:t>focus</a:t>
            </a:r>
            <a:r>
              <a:rPr dirty="0" sz="1800" spc="-25">
                <a:latin typeface="Gadugi"/>
                <a:cs typeface="Gadugi"/>
              </a:rPr>
              <a:t> </a:t>
            </a:r>
            <a:r>
              <a:rPr dirty="0" sz="1800" spc="-10">
                <a:latin typeface="Gadugi"/>
                <a:cs typeface="Gadugi"/>
              </a:rPr>
              <a:t>from</a:t>
            </a:r>
            <a:r>
              <a:rPr dirty="0" sz="1800" spc="-3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a</a:t>
            </a:r>
            <a:endParaRPr sz="1800">
              <a:latin typeface="Gadugi"/>
              <a:cs typeface="Gadugi"/>
            </a:endParaRPr>
          </a:p>
          <a:p>
            <a:pPr marL="12700" marR="438784">
              <a:lnSpc>
                <a:spcPct val="100000"/>
              </a:lnSpc>
              <a:spcBef>
                <a:spcPts val="5"/>
              </a:spcBef>
            </a:pPr>
            <a:r>
              <a:rPr dirty="0" sz="1800" spc="-5">
                <a:latin typeface="Gadugi"/>
                <a:cs typeface="Gadugi"/>
              </a:rPr>
              <a:t>Business-centic </a:t>
            </a:r>
            <a:r>
              <a:rPr dirty="0" sz="1800">
                <a:latin typeface="Gadugi"/>
                <a:cs typeface="Gadugi"/>
              </a:rPr>
              <a:t>engineering </a:t>
            </a:r>
            <a:r>
              <a:rPr dirty="0" sz="1800" spc="-5">
                <a:latin typeface="Gadugi"/>
                <a:cs typeface="Gadugi"/>
              </a:rPr>
              <a:t>solution, </a:t>
            </a:r>
            <a:r>
              <a:rPr dirty="0" sz="1800" spc="-480">
                <a:latin typeface="Gadugi"/>
                <a:cs typeface="Gadugi"/>
              </a:rPr>
              <a:t> </a:t>
            </a:r>
            <a:r>
              <a:rPr dirty="0" sz="1800" spc="-95">
                <a:latin typeface="Gadugi"/>
                <a:cs typeface="Gadugi"/>
              </a:rPr>
              <a:t>To</a:t>
            </a:r>
            <a:r>
              <a:rPr dirty="0" sz="1800" spc="-30">
                <a:latin typeface="Gadugi"/>
                <a:cs typeface="Gadugi"/>
              </a:rPr>
              <a:t> </a:t>
            </a:r>
            <a:r>
              <a:rPr dirty="0" sz="1800">
                <a:latin typeface="Gadugi"/>
                <a:cs typeface="Gadugi"/>
              </a:rPr>
              <a:t>a</a:t>
            </a:r>
            <a:r>
              <a:rPr dirty="0" sz="1800" spc="-10">
                <a:latin typeface="Gadugi"/>
                <a:cs typeface="Gadugi"/>
              </a:rPr>
              <a:t> </a:t>
            </a:r>
            <a:r>
              <a:rPr dirty="0" sz="1800" spc="-15">
                <a:latin typeface="Gadugi"/>
                <a:cs typeface="Gadugi"/>
              </a:rPr>
              <a:t>customer-centric</a:t>
            </a:r>
            <a:r>
              <a:rPr dirty="0" sz="1800" spc="15">
                <a:latin typeface="Gadugi"/>
                <a:cs typeface="Gadugi"/>
              </a:rPr>
              <a:t> </a:t>
            </a:r>
            <a:r>
              <a:rPr dirty="0" sz="1800" spc="-5">
                <a:latin typeface="Gadugi"/>
                <a:cs typeface="Gadugi"/>
              </a:rPr>
              <a:t>solution.</a:t>
            </a:r>
            <a:endParaRPr sz="1800">
              <a:latin typeface="Gadugi"/>
              <a:cs typeface="Gadug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5660390" y="1214120"/>
            <a:ext cx="136652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latin typeface="Consolas"/>
                <a:cs typeface="Consolas"/>
              </a:rPr>
              <a:t>DESIGN</a:t>
            </a:r>
            <a:endParaRPr sz="3200">
              <a:latin typeface="Consolas"/>
              <a:cs typeface="Consola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8493759" y="1214120"/>
            <a:ext cx="3380740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latin typeface="Consolas"/>
                <a:cs typeface="Consolas"/>
              </a:rPr>
              <a:t>design</a:t>
            </a:r>
            <a:r>
              <a:rPr dirty="0" sz="3200" spc="-80" b="1">
                <a:latin typeface="Consolas"/>
                <a:cs typeface="Consolas"/>
              </a:rPr>
              <a:t> </a:t>
            </a:r>
            <a:r>
              <a:rPr dirty="0" sz="3200" b="1">
                <a:solidFill>
                  <a:srgbClr val="C00000"/>
                </a:solidFill>
                <a:latin typeface="Consolas"/>
                <a:cs typeface="Consolas"/>
              </a:rPr>
              <a:t>thinking</a:t>
            </a:r>
            <a:endParaRPr sz="3200">
              <a:latin typeface="Consolas"/>
              <a:cs typeface="Consolas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7239000" y="1381760"/>
            <a:ext cx="1052195" cy="228600"/>
          </a:xfrm>
          <a:custGeom>
            <a:avLst/>
            <a:gdLst/>
            <a:ahLst/>
            <a:cxnLst/>
            <a:rect l="l" t="t" r="r" b="b"/>
            <a:pathLst>
              <a:path w="1052195" h="228600">
                <a:moveTo>
                  <a:pt x="823595" y="0"/>
                </a:moveTo>
                <a:lnTo>
                  <a:pt x="823595" y="228600"/>
                </a:lnTo>
                <a:lnTo>
                  <a:pt x="975995" y="152400"/>
                </a:lnTo>
                <a:lnTo>
                  <a:pt x="861695" y="152400"/>
                </a:lnTo>
                <a:lnTo>
                  <a:pt x="861695" y="76200"/>
                </a:lnTo>
                <a:lnTo>
                  <a:pt x="975995" y="76200"/>
                </a:lnTo>
                <a:lnTo>
                  <a:pt x="823595" y="0"/>
                </a:lnTo>
                <a:close/>
              </a:path>
              <a:path w="1052195" h="228600">
                <a:moveTo>
                  <a:pt x="823595" y="76200"/>
                </a:moveTo>
                <a:lnTo>
                  <a:pt x="0" y="76200"/>
                </a:lnTo>
                <a:lnTo>
                  <a:pt x="0" y="152400"/>
                </a:lnTo>
                <a:lnTo>
                  <a:pt x="823595" y="152400"/>
                </a:lnTo>
                <a:lnTo>
                  <a:pt x="823595" y="76200"/>
                </a:lnTo>
                <a:close/>
              </a:path>
              <a:path w="1052195" h="228600">
                <a:moveTo>
                  <a:pt x="975995" y="76200"/>
                </a:moveTo>
                <a:lnTo>
                  <a:pt x="861695" y="76200"/>
                </a:lnTo>
                <a:lnTo>
                  <a:pt x="861695" y="152400"/>
                </a:lnTo>
                <a:lnTo>
                  <a:pt x="975995" y="152400"/>
                </a:lnTo>
                <a:lnTo>
                  <a:pt x="1052195" y="114300"/>
                </a:lnTo>
                <a:lnTo>
                  <a:pt x="975995" y="76200"/>
                </a:lnTo>
                <a:close/>
              </a:path>
            </a:pathLst>
          </a:custGeom>
          <a:solidFill>
            <a:srgbClr val="C00000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8" name="object 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794650" y="2044700"/>
            <a:ext cx="602698" cy="72897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2459" y="2022930"/>
            <a:ext cx="810259" cy="691238"/>
          </a:xfrm>
          <a:prstGeom prst="rect">
            <a:avLst/>
          </a:prstGeom>
        </p:spPr>
      </p:pic>
      <p:sp>
        <p:nvSpPr>
          <p:cNvPr id="10" name="object 10"/>
          <p:cNvSpPr txBox="1"/>
          <p:nvPr/>
        </p:nvSpPr>
        <p:spPr>
          <a:xfrm>
            <a:off x="5548376" y="2866009"/>
            <a:ext cx="100838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latin typeface="Consolas"/>
                <a:cs typeface="Consolas"/>
              </a:rPr>
              <a:t>individual</a:t>
            </a:r>
            <a:endParaRPr sz="1400">
              <a:latin typeface="Consolas"/>
              <a:cs typeface="Consolas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478644" y="2866009"/>
            <a:ext cx="810895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5" b="1">
                <a:solidFill>
                  <a:srgbClr val="C00000"/>
                </a:solidFill>
                <a:latin typeface="Consolas"/>
                <a:cs typeface="Consolas"/>
              </a:rPr>
              <a:t>t</a:t>
            </a:r>
            <a:r>
              <a:rPr dirty="0" sz="1400" spc="-10" b="1">
                <a:solidFill>
                  <a:srgbClr val="C00000"/>
                </a:solidFill>
                <a:latin typeface="Consolas"/>
                <a:cs typeface="Consolas"/>
              </a:rPr>
              <a:t>e</a:t>
            </a:r>
            <a:r>
              <a:rPr dirty="0" sz="1400" spc="5" b="1">
                <a:solidFill>
                  <a:srgbClr val="C00000"/>
                </a:solidFill>
                <a:latin typeface="Consolas"/>
                <a:cs typeface="Consolas"/>
              </a:rPr>
              <a:t>ama</a:t>
            </a:r>
            <a:r>
              <a:rPr dirty="0" sz="1400" spc="-10" b="1">
                <a:solidFill>
                  <a:srgbClr val="C00000"/>
                </a:solidFill>
                <a:latin typeface="Consolas"/>
                <a:cs typeface="Consolas"/>
              </a:rPr>
              <a:t>t</a:t>
            </a:r>
            <a:r>
              <a:rPr dirty="0" sz="1400" spc="5" b="1">
                <a:solidFill>
                  <a:srgbClr val="C00000"/>
                </a:solidFill>
                <a:latin typeface="Consolas"/>
                <a:cs typeface="Consolas"/>
              </a:rPr>
              <a:t>e</a:t>
            </a:r>
            <a:r>
              <a:rPr dirty="0" sz="1400" b="1">
                <a:solidFill>
                  <a:srgbClr val="C00000"/>
                </a:solidFill>
                <a:latin typeface="Consolas"/>
                <a:cs typeface="Consolas"/>
              </a:rPr>
              <a:t>s</a:t>
            </a:r>
            <a:endParaRPr sz="1400">
              <a:latin typeface="Consolas"/>
              <a:cs typeface="Consolas"/>
            </a:endParaRPr>
          </a:p>
        </p:txBody>
      </p:sp>
      <p:pic>
        <p:nvPicPr>
          <p:cNvPr id="12" name="object 12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653577" y="3535679"/>
            <a:ext cx="681646" cy="828040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518955" y="3538220"/>
            <a:ext cx="804569" cy="822959"/>
          </a:xfrm>
          <a:prstGeom prst="rect">
            <a:avLst/>
          </a:prstGeom>
        </p:spPr>
      </p:pic>
      <p:sp>
        <p:nvSpPr>
          <p:cNvPr id="14" name="object 14"/>
          <p:cNvSpPr txBox="1"/>
          <p:nvPr/>
        </p:nvSpPr>
        <p:spPr>
          <a:xfrm>
            <a:off x="5705475" y="4505007"/>
            <a:ext cx="711835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latin typeface="Consolas"/>
                <a:cs typeface="Consolas"/>
              </a:rPr>
              <a:t>product</a:t>
            </a:r>
            <a:endParaRPr sz="1400">
              <a:latin typeface="Consolas"/>
              <a:cs typeface="Consolas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9394825" y="4484623"/>
            <a:ext cx="1008380" cy="2387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b="1">
                <a:solidFill>
                  <a:srgbClr val="FF0000"/>
                </a:solidFill>
                <a:latin typeface="Consolas"/>
                <a:cs typeface="Consolas"/>
              </a:rPr>
              <a:t>experiance</a:t>
            </a:r>
            <a:endParaRPr sz="1400">
              <a:latin typeface="Consolas"/>
              <a:cs typeface="Consolas"/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467350" y="5083809"/>
            <a:ext cx="1516380" cy="772160"/>
          </a:xfrm>
          <a:custGeom>
            <a:avLst/>
            <a:gdLst/>
            <a:ahLst/>
            <a:cxnLst/>
            <a:rect l="l" t="t" r="r" b="b"/>
            <a:pathLst>
              <a:path w="1516379" h="772160">
                <a:moveTo>
                  <a:pt x="0" y="386079"/>
                </a:moveTo>
                <a:lnTo>
                  <a:pt x="2803" y="341053"/>
                </a:lnTo>
                <a:lnTo>
                  <a:pt x="11004" y="297553"/>
                </a:lnTo>
                <a:lnTo>
                  <a:pt x="24291" y="255868"/>
                </a:lnTo>
                <a:lnTo>
                  <a:pt x="42350" y="216288"/>
                </a:lnTo>
                <a:lnTo>
                  <a:pt x="64868" y="179104"/>
                </a:lnTo>
                <a:lnTo>
                  <a:pt x="91533" y="144603"/>
                </a:lnTo>
                <a:lnTo>
                  <a:pt x="122031" y="113077"/>
                </a:lnTo>
                <a:lnTo>
                  <a:pt x="156049" y="84815"/>
                </a:lnTo>
                <a:lnTo>
                  <a:pt x="193274" y="60106"/>
                </a:lnTo>
                <a:lnTo>
                  <a:pt x="233394" y="39240"/>
                </a:lnTo>
                <a:lnTo>
                  <a:pt x="276096" y="22507"/>
                </a:lnTo>
                <a:lnTo>
                  <a:pt x="321066" y="10196"/>
                </a:lnTo>
                <a:lnTo>
                  <a:pt x="367991" y="2597"/>
                </a:lnTo>
                <a:lnTo>
                  <a:pt x="416560" y="0"/>
                </a:lnTo>
                <a:lnTo>
                  <a:pt x="465128" y="2597"/>
                </a:lnTo>
                <a:lnTo>
                  <a:pt x="512053" y="10196"/>
                </a:lnTo>
                <a:lnTo>
                  <a:pt x="557023" y="22507"/>
                </a:lnTo>
                <a:lnTo>
                  <a:pt x="599725" y="39240"/>
                </a:lnTo>
                <a:lnTo>
                  <a:pt x="639845" y="60106"/>
                </a:lnTo>
                <a:lnTo>
                  <a:pt x="677070" y="84815"/>
                </a:lnTo>
                <a:lnTo>
                  <a:pt x="711088" y="113077"/>
                </a:lnTo>
                <a:lnTo>
                  <a:pt x="741586" y="144603"/>
                </a:lnTo>
                <a:lnTo>
                  <a:pt x="768251" y="179104"/>
                </a:lnTo>
                <a:lnTo>
                  <a:pt x="790769" y="216288"/>
                </a:lnTo>
                <a:lnTo>
                  <a:pt x="808828" y="255868"/>
                </a:lnTo>
                <a:lnTo>
                  <a:pt x="822115" y="297553"/>
                </a:lnTo>
                <a:lnTo>
                  <a:pt x="830316" y="341053"/>
                </a:lnTo>
                <a:lnTo>
                  <a:pt x="833120" y="386079"/>
                </a:lnTo>
                <a:lnTo>
                  <a:pt x="830316" y="431104"/>
                </a:lnTo>
                <a:lnTo>
                  <a:pt x="822115" y="474602"/>
                </a:lnTo>
                <a:lnTo>
                  <a:pt x="808828" y="516286"/>
                </a:lnTo>
                <a:lnTo>
                  <a:pt x="790769" y="555865"/>
                </a:lnTo>
                <a:lnTo>
                  <a:pt x="768251" y="593050"/>
                </a:lnTo>
                <a:lnTo>
                  <a:pt x="741586" y="627550"/>
                </a:lnTo>
                <a:lnTo>
                  <a:pt x="711088" y="659077"/>
                </a:lnTo>
                <a:lnTo>
                  <a:pt x="677070" y="687340"/>
                </a:lnTo>
                <a:lnTo>
                  <a:pt x="639845" y="712050"/>
                </a:lnTo>
                <a:lnTo>
                  <a:pt x="599725" y="732917"/>
                </a:lnTo>
                <a:lnTo>
                  <a:pt x="557023" y="749651"/>
                </a:lnTo>
                <a:lnTo>
                  <a:pt x="512053" y="761963"/>
                </a:lnTo>
                <a:lnTo>
                  <a:pt x="465128" y="769562"/>
                </a:lnTo>
                <a:lnTo>
                  <a:pt x="416560" y="772159"/>
                </a:lnTo>
                <a:lnTo>
                  <a:pt x="367991" y="769562"/>
                </a:lnTo>
                <a:lnTo>
                  <a:pt x="321066" y="761963"/>
                </a:lnTo>
                <a:lnTo>
                  <a:pt x="276096" y="749651"/>
                </a:lnTo>
                <a:lnTo>
                  <a:pt x="233394" y="732917"/>
                </a:lnTo>
                <a:lnTo>
                  <a:pt x="193274" y="712050"/>
                </a:lnTo>
                <a:lnTo>
                  <a:pt x="156049" y="687340"/>
                </a:lnTo>
                <a:lnTo>
                  <a:pt x="122031" y="659077"/>
                </a:lnTo>
                <a:lnTo>
                  <a:pt x="91533" y="627550"/>
                </a:lnTo>
                <a:lnTo>
                  <a:pt x="64868" y="593050"/>
                </a:lnTo>
                <a:lnTo>
                  <a:pt x="42350" y="555865"/>
                </a:lnTo>
                <a:lnTo>
                  <a:pt x="24291" y="516286"/>
                </a:lnTo>
                <a:lnTo>
                  <a:pt x="11004" y="474602"/>
                </a:lnTo>
                <a:lnTo>
                  <a:pt x="2803" y="431104"/>
                </a:lnTo>
                <a:lnTo>
                  <a:pt x="0" y="386079"/>
                </a:lnTo>
                <a:close/>
              </a:path>
              <a:path w="1516379" h="772160">
                <a:moveTo>
                  <a:pt x="685800" y="386079"/>
                </a:moveTo>
                <a:lnTo>
                  <a:pt x="688593" y="341053"/>
                </a:lnTo>
                <a:lnTo>
                  <a:pt x="696767" y="297553"/>
                </a:lnTo>
                <a:lnTo>
                  <a:pt x="710010" y="255868"/>
                </a:lnTo>
                <a:lnTo>
                  <a:pt x="728009" y="216288"/>
                </a:lnTo>
                <a:lnTo>
                  <a:pt x="750454" y="179104"/>
                </a:lnTo>
                <a:lnTo>
                  <a:pt x="777033" y="144603"/>
                </a:lnTo>
                <a:lnTo>
                  <a:pt x="807434" y="113077"/>
                </a:lnTo>
                <a:lnTo>
                  <a:pt x="841345" y="84815"/>
                </a:lnTo>
                <a:lnTo>
                  <a:pt x="878456" y="60106"/>
                </a:lnTo>
                <a:lnTo>
                  <a:pt x="918454" y="39240"/>
                </a:lnTo>
                <a:lnTo>
                  <a:pt x="961028" y="22507"/>
                </a:lnTo>
                <a:lnTo>
                  <a:pt x="1005866" y="10196"/>
                </a:lnTo>
                <a:lnTo>
                  <a:pt x="1052657" y="2597"/>
                </a:lnTo>
                <a:lnTo>
                  <a:pt x="1101090" y="0"/>
                </a:lnTo>
                <a:lnTo>
                  <a:pt x="1149522" y="2597"/>
                </a:lnTo>
                <a:lnTo>
                  <a:pt x="1196313" y="10196"/>
                </a:lnTo>
                <a:lnTo>
                  <a:pt x="1241151" y="22507"/>
                </a:lnTo>
                <a:lnTo>
                  <a:pt x="1283725" y="39240"/>
                </a:lnTo>
                <a:lnTo>
                  <a:pt x="1323723" y="60106"/>
                </a:lnTo>
                <a:lnTo>
                  <a:pt x="1360834" y="84815"/>
                </a:lnTo>
                <a:lnTo>
                  <a:pt x="1394745" y="113077"/>
                </a:lnTo>
                <a:lnTo>
                  <a:pt x="1425146" y="144603"/>
                </a:lnTo>
                <a:lnTo>
                  <a:pt x="1451725" y="179104"/>
                </a:lnTo>
                <a:lnTo>
                  <a:pt x="1474170" y="216288"/>
                </a:lnTo>
                <a:lnTo>
                  <a:pt x="1492169" y="255868"/>
                </a:lnTo>
                <a:lnTo>
                  <a:pt x="1505412" y="297553"/>
                </a:lnTo>
                <a:lnTo>
                  <a:pt x="1513586" y="341053"/>
                </a:lnTo>
                <a:lnTo>
                  <a:pt x="1516379" y="386079"/>
                </a:lnTo>
                <a:lnTo>
                  <a:pt x="1513586" y="431104"/>
                </a:lnTo>
                <a:lnTo>
                  <a:pt x="1505412" y="474602"/>
                </a:lnTo>
                <a:lnTo>
                  <a:pt x="1492169" y="516286"/>
                </a:lnTo>
                <a:lnTo>
                  <a:pt x="1474170" y="555865"/>
                </a:lnTo>
                <a:lnTo>
                  <a:pt x="1451725" y="593050"/>
                </a:lnTo>
                <a:lnTo>
                  <a:pt x="1425146" y="627550"/>
                </a:lnTo>
                <a:lnTo>
                  <a:pt x="1394745" y="659077"/>
                </a:lnTo>
                <a:lnTo>
                  <a:pt x="1360834" y="687340"/>
                </a:lnTo>
                <a:lnTo>
                  <a:pt x="1323723" y="712050"/>
                </a:lnTo>
                <a:lnTo>
                  <a:pt x="1283725" y="732917"/>
                </a:lnTo>
                <a:lnTo>
                  <a:pt x="1241151" y="749651"/>
                </a:lnTo>
                <a:lnTo>
                  <a:pt x="1196313" y="761963"/>
                </a:lnTo>
                <a:lnTo>
                  <a:pt x="1149522" y="769562"/>
                </a:lnTo>
                <a:lnTo>
                  <a:pt x="1101090" y="772159"/>
                </a:lnTo>
                <a:lnTo>
                  <a:pt x="1052657" y="769562"/>
                </a:lnTo>
                <a:lnTo>
                  <a:pt x="1005866" y="761963"/>
                </a:lnTo>
                <a:lnTo>
                  <a:pt x="961028" y="749651"/>
                </a:lnTo>
                <a:lnTo>
                  <a:pt x="918454" y="732917"/>
                </a:lnTo>
                <a:lnTo>
                  <a:pt x="878456" y="712050"/>
                </a:lnTo>
                <a:lnTo>
                  <a:pt x="841345" y="687340"/>
                </a:lnTo>
                <a:lnTo>
                  <a:pt x="807434" y="659077"/>
                </a:lnTo>
                <a:lnTo>
                  <a:pt x="777033" y="627550"/>
                </a:lnTo>
                <a:lnTo>
                  <a:pt x="750454" y="593050"/>
                </a:lnTo>
                <a:lnTo>
                  <a:pt x="728009" y="555865"/>
                </a:lnTo>
                <a:lnTo>
                  <a:pt x="710010" y="516286"/>
                </a:lnTo>
                <a:lnTo>
                  <a:pt x="696767" y="474602"/>
                </a:lnTo>
                <a:lnTo>
                  <a:pt x="688593" y="431104"/>
                </a:lnTo>
                <a:lnTo>
                  <a:pt x="685800" y="386079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 txBox="1"/>
          <p:nvPr/>
        </p:nvSpPr>
        <p:spPr>
          <a:xfrm>
            <a:off x="5699378" y="5305361"/>
            <a:ext cx="1013460" cy="3003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  <a:tabLst>
                <a:tab pos="734695" algn="l"/>
              </a:tabLst>
            </a:pPr>
            <a:r>
              <a:rPr dirty="0" sz="1800">
                <a:latin typeface="Calibri"/>
                <a:cs typeface="Calibri"/>
              </a:rPr>
              <a:t>eng</a:t>
            </a:r>
            <a:r>
              <a:rPr dirty="0" sz="1800">
                <a:latin typeface="Calibri"/>
                <a:cs typeface="Calibri"/>
              </a:rPr>
              <a:t>	</a:t>
            </a:r>
            <a:r>
              <a:rPr dirty="0" sz="1800">
                <a:latin typeface="Calibri"/>
                <a:cs typeface="Calibri"/>
              </a:rPr>
              <a:t>a</a:t>
            </a:r>
            <a:r>
              <a:rPr dirty="0" sz="1800" spc="-10">
                <a:latin typeface="Calibri"/>
                <a:cs typeface="Calibri"/>
              </a:rPr>
              <a:t>r</a:t>
            </a:r>
            <a:r>
              <a:rPr dirty="0" sz="1800">
                <a:latin typeface="Calibri"/>
                <a:cs typeface="Calibri"/>
              </a:rPr>
              <a:t>t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/>
          <p:nvPr/>
        </p:nvSpPr>
        <p:spPr>
          <a:xfrm>
            <a:off x="9234169" y="5083809"/>
            <a:ext cx="1516380" cy="1529080"/>
          </a:xfrm>
          <a:custGeom>
            <a:avLst/>
            <a:gdLst/>
            <a:ahLst/>
            <a:cxnLst/>
            <a:rect l="l" t="t" r="r" b="b"/>
            <a:pathLst>
              <a:path w="1516379" h="1529079">
                <a:moveTo>
                  <a:pt x="0" y="386079"/>
                </a:moveTo>
                <a:lnTo>
                  <a:pt x="2793" y="341053"/>
                </a:lnTo>
                <a:lnTo>
                  <a:pt x="10967" y="297553"/>
                </a:lnTo>
                <a:lnTo>
                  <a:pt x="24210" y="255868"/>
                </a:lnTo>
                <a:lnTo>
                  <a:pt x="42209" y="216288"/>
                </a:lnTo>
                <a:lnTo>
                  <a:pt x="64654" y="179104"/>
                </a:lnTo>
                <a:lnTo>
                  <a:pt x="91233" y="144603"/>
                </a:lnTo>
                <a:lnTo>
                  <a:pt x="121634" y="113077"/>
                </a:lnTo>
                <a:lnTo>
                  <a:pt x="155545" y="84815"/>
                </a:lnTo>
                <a:lnTo>
                  <a:pt x="192656" y="60106"/>
                </a:lnTo>
                <a:lnTo>
                  <a:pt x="232654" y="39240"/>
                </a:lnTo>
                <a:lnTo>
                  <a:pt x="275228" y="22507"/>
                </a:lnTo>
                <a:lnTo>
                  <a:pt x="320066" y="10196"/>
                </a:lnTo>
                <a:lnTo>
                  <a:pt x="366857" y="2597"/>
                </a:lnTo>
                <a:lnTo>
                  <a:pt x="415289" y="0"/>
                </a:lnTo>
                <a:lnTo>
                  <a:pt x="463722" y="2597"/>
                </a:lnTo>
                <a:lnTo>
                  <a:pt x="510513" y="10196"/>
                </a:lnTo>
                <a:lnTo>
                  <a:pt x="555351" y="22507"/>
                </a:lnTo>
                <a:lnTo>
                  <a:pt x="597925" y="39240"/>
                </a:lnTo>
                <a:lnTo>
                  <a:pt x="637923" y="60106"/>
                </a:lnTo>
                <a:lnTo>
                  <a:pt x="675034" y="84815"/>
                </a:lnTo>
                <a:lnTo>
                  <a:pt x="708945" y="113077"/>
                </a:lnTo>
                <a:lnTo>
                  <a:pt x="739346" y="144603"/>
                </a:lnTo>
                <a:lnTo>
                  <a:pt x="765925" y="179104"/>
                </a:lnTo>
                <a:lnTo>
                  <a:pt x="788370" y="216288"/>
                </a:lnTo>
                <a:lnTo>
                  <a:pt x="806369" y="255868"/>
                </a:lnTo>
                <a:lnTo>
                  <a:pt x="819612" y="297553"/>
                </a:lnTo>
                <a:lnTo>
                  <a:pt x="827786" y="341053"/>
                </a:lnTo>
                <a:lnTo>
                  <a:pt x="830579" y="386079"/>
                </a:lnTo>
                <a:lnTo>
                  <a:pt x="827786" y="431104"/>
                </a:lnTo>
                <a:lnTo>
                  <a:pt x="819612" y="474602"/>
                </a:lnTo>
                <a:lnTo>
                  <a:pt x="806369" y="516286"/>
                </a:lnTo>
                <a:lnTo>
                  <a:pt x="788370" y="555865"/>
                </a:lnTo>
                <a:lnTo>
                  <a:pt x="765925" y="593050"/>
                </a:lnTo>
                <a:lnTo>
                  <a:pt x="739346" y="627550"/>
                </a:lnTo>
                <a:lnTo>
                  <a:pt x="708945" y="659077"/>
                </a:lnTo>
                <a:lnTo>
                  <a:pt x="675034" y="687340"/>
                </a:lnTo>
                <a:lnTo>
                  <a:pt x="637923" y="712050"/>
                </a:lnTo>
                <a:lnTo>
                  <a:pt x="597925" y="732917"/>
                </a:lnTo>
                <a:lnTo>
                  <a:pt x="555351" y="749651"/>
                </a:lnTo>
                <a:lnTo>
                  <a:pt x="510513" y="761963"/>
                </a:lnTo>
                <a:lnTo>
                  <a:pt x="463722" y="769562"/>
                </a:lnTo>
                <a:lnTo>
                  <a:pt x="415289" y="772159"/>
                </a:lnTo>
                <a:lnTo>
                  <a:pt x="366857" y="769562"/>
                </a:lnTo>
                <a:lnTo>
                  <a:pt x="320066" y="761963"/>
                </a:lnTo>
                <a:lnTo>
                  <a:pt x="275228" y="749651"/>
                </a:lnTo>
                <a:lnTo>
                  <a:pt x="232654" y="732917"/>
                </a:lnTo>
                <a:lnTo>
                  <a:pt x="192656" y="712050"/>
                </a:lnTo>
                <a:lnTo>
                  <a:pt x="155545" y="687340"/>
                </a:lnTo>
                <a:lnTo>
                  <a:pt x="121634" y="659077"/>
                </a:lnTo>
                <a:lnTo>
                  <a:pt x="91233" y="627550"/>
                </a:lnTo>
                <a:lnTo>
                  <a:pt x="64654" y="593050"/>
                </a:lnTo>
                <a:lnTo>
                  <a:pt x="42209" y="555865"/>
                </a:lnTo>
                <a:lnTo>
                  <a:pt x="24210" y="516286"/>
                </a:lnTo>
                <a:lnTo>
                  <a:pt x="10967" y="474602"/>
                </a:lnTo>
                <a:lnTo>
                  <a:pt x="2793" y="431104"/>
                </a:lnTo>
                <a:lnTo>
                  <a:pt x="0" y="386079"/>
                </a:lnTo>
                <a:close/>
              </a:path>
              <a:path w="1516379" h="1529079">
                <a:moveTo>
                  <a:pt x="683259" y="386079"/>
                </a:moveTo>
                <a:lnTo>
                  <a:pt x="686063" y="341053"/>
                </a:lnTo>
                <a:lnTo>
                  <a:pt x="694264" y="297553"/>
                </a:lnTo>
                <a:lnTo>
                  <a:pt x="707551" y="255868"/>
                </a:lnTo>
                <a:lnTo>
                  <a:pt x="725610" y="216288"/>
                </a:lnTo>
                <a:lnTo>
                  <a:pt x="748128" y="179104"/>
                </a:lnTo>
                <a:lnTo>
                  <a:pt x="774793" y="144603"/>
                </a:lnTo>
                <a:lnTo>
                  <a:pt x="805291" y="113077"/>
                </a:lnTo>
                <a:lnTo>
                  <a:pt x="839309" y="84815"/>
                </a:lnTo>
                <a:lnTo>
                  <a:pt x="876534" y="60106"/>
                </a:lnTo>
                <a:lnTo>
                  <a:pt x="916654" y="39240"/>
                </a:lnTo>
                <a:lnTo>
                  <a:pt x="959356" y="22507"/>
                </a:lnTo>
                <a:lnTo>
                  <a:pt x="1004326" y="10196"/>
                </a:lnTo>
                <a:lnTo>
                  <a:pt x="1051251" y="2597"/>
                </a:lnTo>
                <a:lnTo>
                  <a:pt x="1099820" y="0"/>
                </a:lnTo>
                <a:lnTo>
                  <a:pt x="1148388" y="2597"/>
                </a:lnTo>
                <a:lnTo>
                  <a:pt x="1195313" y="10196"/>
                </a:lnTo>
                <a:lnTo>
                  <a:pt x="1240283" y="22507"/>
                </a:lnTo>
                <a:lnTo>
                  <a:pt x="1282985" y="39240"/>
                </a:lnTo>
                <a:lnTo>
                  <a:pt x="1323105" y="60106"/>
                </a:lnTo>
                <a:lnTo>
                  <a:pt x="1360330" y="84815"/>
                </a:lnTo>
                <a:lnTo>
                  <a:pt x="1394348" y="113077"/>
                </a:lnTo>
                <a:lnTo>
                  <a:pt x="1424846" y="144603"/>
                </a:lnTo>
                <a:lnTo>
                  <a:pt x="1451511" y="179104"/>
                </a:lnTo>
                <a:lnTo>
                  <a:pt x="1474029" y="216288"/>
                </a:lnTo>
                <a:lnTo>
                  <a:pt x="1492088" y="255868"/>
                </a:lnTo>
                <a:lnTo>
                  <a:pt x="1505375" y="297553"/>
                </a:lnTo>
                <a:lnTo>
                  <a:pt x="1513576" y="341053"/>
                </a:lnTo>
                <a:lnTo>
                  <a:pt x="1516379" y="386079"/>
                </a:lnTo>
                <a:lnTo>
                  <a:pt x="1513576" y="431104"/>
                </a:lnTo>
                <a:lnTo>
                  <a:pt x="1505375" y="474602"/>
                </a:lnTo>
                <a:lnTo>
                  <a:pt x="1492088" y="516286"/>
                </a:lnTo>
                <a:lnTo>
                  <a:pt x="1474029" y="555865"/>
                </a:lnTo>
                <a:lnTo>
                  <a:pt x="1451511" y="593050"/>
                </a:lnTo>
                <a:lnTo>
                  <a:pt x="1424846" y="627550"/>
                </a:lnTo>
                <a:lnTo>
                  <a:pt x="1394348" y="659077"/>
                </a:lnTo>
                <a:lnTo>
                  <a:pt x="1360330" y="687340"/>
                </a:lnTo>
                <a:lnTo>
                  <a:pt x="1323105" y="712050"/>
                </a:lnTo>
                <a:lnTo>
                  <a:pt x="1282985" y="732917"/>
                </a:lnTo>
                <a:lnTo>
                  <a:pt x="1240283" y="749651"/>
                </a:lnTo>
                <a:lnTo>
                  <a:pt x="1195313" y="761963"/>
                </a:lnTo>
                <a:lnTo>
                  <a:pt x="1148388" y="769562"/>
                </a:lnTo>
                <a:lnTo>
                  <a:pt x="1099820" y="772159"/>
                </a:lnTo>
                <a:lnTo>
                  <a:pt x="1051251" y="769562"/>
                </a:lnTo>
                <a:lnTo>
                  <a:pt x="1004326" y="761963"/>
                </a:lnTo>
                <a:lnTo>
                  <a:pt x="959356" y="749651"/>
                </a:lnTo>
                <a:lnTo>
                  <a:pt x="916654" y="732917"/>
                </a:lnTo>
                <a:lnTo>
                  <a:pt x="876534" y="712050"/>
                </a:lnTo>
                <a:lnTo>
                  <a:pt x="839309" y="687340"/>
                </a:lnTo>
                <a:lnTo>
                  <a:pt x="805291" y="659077"/>
                </a:lnTo>
                <a:lnTo>
                  <a:pt x="774793" y="627550"/>
                </a:lnTo>
                <a:lnTo>
                  <a:pt x="748128" y="593050"/>
                </a:lnTo>
                <a:lnTo>
                  <a:pt x="725610" y="555865"/>
                </a:lnTo>
                <a:lnTo>
                  <a:pt x="707551" y="516286"/>
                </a:lnTo>
                <a:lnTo>
                  <a:pt x="694264" y="474602"/>
                </a:lnTo>
                <a:lnTo>
                  <a:pt x="686063" y="431104"/>
                </a:lnTo>
                <a:lnTo>
                  <a:pt x="683259" y="386079"/>
                </a:lnTo>
                <a:close/>
              </a:path>
              <a:path w="1516379" h="1529079">
                <a:moveTo>
                  <a:pt x="165100" y="995679"/>
                </a:moveTo>
                <a:lnTo>
                  <a:pt x="167286" y="949656"/>
                </a:lnTo>
                <a:lnTo>
                  <a:pt x="173726" y="904719"/>
                </a:lnTo>
                <a:lnTo>
                  <a:pt x="184242" y="861030"/>
                </a:lnTo>
                <a:lnTo>
                  <a:pt x="198653" y="818748"/>
                </a:lnTo>
                <a:lnTo>
                  <a:pt x="216782" y="778033"/>
                </a:lnTo>
                <a:lnTo>
                  <a:pt x="238449" y="739046"/>
                </a:lnTo>
                <a:lnTo>
                  <a:pt x="263475" y="701947"/>
                </a:lnTo>
                <a:lnTo>
                  <a:pt x="291683" y="666896"/>
                </a:lnTo>
                <a:lnTo>
                  <a:pt x="322891" y="634052"/>
                </a:lnTo>
                <a:lnTo>
                  <a:pt x="356923" y="603577"/>
                </a:lnTo>
                <a:lnTo>
                  <a:pt x="393599" y="575630"/>
                </a:lnTo>
                <a:lnTo>
                  <a:pt x="432740" y="550371"/>
                </a:lnTo>
                <a:lnTo>
                  <a:pt x="474168" y="527960"/>
                </a:lnTo>
                <a:lnTo>
                  <a:pt x="517703" y="508558"/>
                </a:lnTo>
                <a:lnTo>
                  <a:pt x="563166" y="492325"/>
                </a:lnTo>
                <a:lnTo>
                  <a:pt x="610380" y="479420"/>
                </a:lnTo>
                <a:lnTo>
                  <a:pt x="659164" y="470004"/>
                </a:lnTo>
                <a:lnTo>
                  <a:pt x="709340" y="464237"/>
                </a:lnTo>
                <a:lnTo>
                  <a:pt x="760729" y="462279"/>
                </a:lnTo>
                <a:lnTo>
                  <a:pt x="812119" y="464237"/>
                </a:lnTo>
                <a:lnTo>
                  <a:pt x="862295" y="470004"/>
                </a:lnTo>
                <a:lnTo>
                  <a:pt x="911079" y="479420"/>
                </a:lnTo>
                <a:lnTo>
                  <a:pt x="958293" y="492325"/>
                </a:lnTo>
                <a:lnTo>
                  <a:pt x="1003756" y="508558"/>
                </a:lnTo>
                <a:lnTo>
                  <a:pt x="1047291" y="527960"/>
                </a:lnTo>
                <a:lnTo>
                  <a:pt x="1088719" y="550371"/>
                </a:lnTo>
                <a:lnTo>
                  <a:pt x="1127860" y="575630"/>
                </a:lnTo>
                <a:lnTo>
                  <a:pt x="1164536" y="603577"/>
                </a:lnTo>
                <a:lnTo>
                  <a:pt x="1198568" y="634052"/>
                </a:lnTo>
                <a:lnTo>
                  <a:pt x="1229776" y="666896"/>
                </a:lnTo>
                <a:lnTo>
                  <a:pt x="1257984" y="701947"/>
                </a:lnTo>
                <a:lnTo>
                  <a:pt x="1283010" y="739046"/>
                </a:lnTo>
                <a:lnTo>
                  <a:pt x="1304677" y="778033"/>
                </a:lnTo>
                <a:lnTo>
                  <a:pt x="1322806" y="818748"/>
                </a:lnTo>
                <a:lnTo>
                  <a:pt x="1337217" y="861030"/>
                </a:lnTo>
                <a:lnTo>
                  <a:pt x="1347733" y="904719"/>
                </a:lnTo>
                <a:lnTo>
                  <a:pt x="1354173" y="949656"/>
                </a:lnTo>
                <a:lnTo>
                  <a:pt x="1356359" y="995679"/>
                </a:lnTo>
                <a:lnTo>
                  <a:pt x="1354173" y="1041703"/>
                </a:lnTo>
                <a:lnTo>
                  <a:pt x="1347733" y="1086640"/>
                </a:lnTo>
                <a:lnTo>
                  <a:pt x="1337217" y="1130329"/>
                </a:lnTo>
                <a:lnTo>
                  <a:pt x="1322806" y="1172611"/>
                </a:lnTo>
                <a:lnTo>
                  <a:pt x="1304677" y="1213326"/>
                </a:lnTo>
                <a:lnTo>
                  <a:pt x="1283010" y="1252313"/>
                </a:lnTo>
                <a:lnTo>
                  <a:pt x="1257984" y="1289412"/>
                </a:lnTo>
                <a:lnTo>
                  <a:pt x="1229776" y="1324463"/>
                </a:lnTo>
                <a:lnTo>
                  <a:pt x="1198568" y="1357307"/>
                </a:lnTo>
                <a:lnTo>
                  <a:pt x="1164536" y="1387782"/>
                </a:lnTo>
                <a:lnTo>
                  <a:pt x="1127860" y="1415729"/>
                </a:lnTo>
                <a:lnTo>
                  <a:pt x="1088719" y="1440988"/>
                </a:lnTo>
                <a:lnTo>
                  <a:pt x="1047291" y="1463399"/>
                </a:lnTo>
                <a:lnTo>
                  <a:pt x="1003756" y="1482801"/>
                </a:lnTo>
                <a:lnTo>
                  <a:pt x="958293" y="1499034"/>
                </a:lnTo>
                <a:lnTo>
                  <a:pt x="911079" y="1511939"/>
                </a:lnTo>
                <a:lnTo>
                  <a:pt x="862295" y="1521355"/>
                </a:lnTo>
                <a:lnTo>
                  <a:pt x="812119" y="1527122"/>
                </a:lnTo>
                <a:lnTo>
                  <a:pt x="760729" y="1529080"/>
                </a:lnTo>
                <a:lnTo>
                  <a:pt x="709340" y="1527122"/>
                </a:lnTo>
                <a:lnTo>
                  <a:pt x="659164" y="1521355"/>
                </a:lnTo>
                <a:lnTo>
                  <a:pt x="610380" y="1511939"/>
                </a:lnTo>
                <a:lnTo>
                  <a:pt x="563166" y="1499034"/>
                </a:lnTo>
                <a:lnTo>
                  <a:pt x="517703" y="1482801"/>
                </a:lnTo>
                <a:lnTo>
                  <a:pt x="474168" y="1463399"/>
                </a:lnTo>
                <a:lnTo>
                  <a:pt x="432740" y="1440988"/>
                </a:lnTo>
                <a:lnTo>
                  <a:pt x="393599" y="1415729"/>
                </a:lnTo>
                <a:lnTo>
                  <a:pt x="356923" y="1387782"/>
                </a:lnTo>
                <a:lnTo>
                  <a:pt x="322891" y="1357307"/>
                </a:lnTo>
                <a:lnTo>
                  <a:pt x="291683" y="1324463"/>
                </a:lnTo>
                <a:lnTo>
                  <a:pt x="263475" y="1289412"/>
                </a:lnTo>
                <a:lnTo>
                  <a:pt x="238449" y="1252313"/>
                </a:lnTo>
                <a:lnTo>
                  <a:pt x="216782" y="1213326"/>
                </a:lnTo>
                <a:lnTo>
                  <a:pt x="198653" y="1172611"/>
                </a:lnTo>
                <a:lnTo>
                  <a:pt x="184242" y="1130329"/>
                </a:lnTo>
                <a:lnTo>
                  <a:pt x="173726" y="1086640"/>
                </a:lnTo>
                <a:lnTo>
                  <a:pt x="167286" y="1041703"/>
                </a:lnTo>
                <a:lnTo>
                  <a:pt x="165100" y="995679"/>
                </a:lnTo>
                <a:close/>
              </a:path>
            </a:pathLst>
          </a:custGeom>
          <a:ln w="571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 txBox="1"/>
          <p:nvPr/>
        </p:nvSpPr>
        <p:spPr>
          <a:xfrm>
            <a:off x="9465309" y="5305361"/>
            <a:ext cx="1013460" cy="9099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0"/>
              </a:spcBef>
              <a:tabLst>
                <a:tab pos="721995" algn="l"/>
              </a:tabLst>
            </a:pPr>
            <a:r>
              <a:rPr dirty="0" sz="1800">
                <a:latin typeface="Calibri"/>
                <a:cs typeface="Calibri"/>
              </a:rPr>
              <a:t>eng	</a:t>
            </a:r>
            <a:r>
              <a:rPr dirty="0" sz="1800" spc="-5">
                <a:latin typeface="Calibri"/>
                <a:cs typeface="Calibri"/>
              </a:rPr>
              <a:t>art</a:t>
            </a:r>
            <a:endParaRPr sz="18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150">
              <a:latin typeface="Calibri"/>
              <a:cs typeface="Calibri"/>
            </a:endParaRPr>
          </a:p>
          <a:p>
            <a:pPr algn="ctr" marL="43815">
              <a:lnSpc>
                <a:spcPct val="100000"/>
              </a:lnSpc>
            </a:pPr>
            <a:r>
              <a:rPr dirty="0" sz="1800" spc="-5">
                <a:solidFill>
                  <a:srgbClr val="C00000"/>
                </a:solidFill>
                <a:latin typeface="Calibri"/>
                <a:cs typeface="Calibri"/>
              </a:rPr>
              <a:t>human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title"/>
          </p:nvPr>
        </p:nvSpPr>
        <p:spPr>
          <a:xfrm>
            <a:off x="456882" y="325437"/>
            <a:ext cx="323913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000000"/>
                </a:solidFill>
              </a:rPr>
              <a:t>WHAT</a:t>
            </a:r>
            <a:r>
              <a:rPr dirty="0" sz="2000" spc="-25">
                <a:solidFill>
                  <a:srgbClr val="000000"/>
                </a:solidFill>
              </a:rPr>
              <a:t> </a:t>
            </a:r>
            <a:r>
              <a:rPr dirty="0" sz="2000" spc="-5">
                <a:solidFill>
                  <a:srgbClr val="000000"/>
                </a:solidFill>
              </a:rPr>
              <a:t>IS</a:t>
            </a:r>
            <a:r>
              <a:rPr dirty="0" sz="2000" spc="-25">
                <a:solidFill>
                  <a:srgbClr val="000000"/>
                </a:solidFill>
              </a:rPr>
              <a:t> </a:t>
            </a:r>
            <a:r>
              <a:rPr dirty="0" sz="2000" spc="-5">
                <a:solidFill>
                  <a:srgbClr val="000000"/>
                </a:solidFill>
              </a:rPr>
              <a:t>DESIGN</a:t>
            </a:r>
            <a:r>
              <a:rPr dirty="0" sz="2000" spc="-20">
                <a:solidFill>
                  <a:srgbClr val="000000"/>
                </a:solidFill>
              </a:rPr>
              <a:t> </a:t>
            </a:r>
            <a:r>
              <a:rPr dirty="0" sz="2000" spc="-5">
                <a:solidFill>
                  <a:srgbClr val="000000"/>
                </a:solidFill>
              </a:rPr>
              <a:t>THINKING</a:t>
            </a:r>
            <a:endParaRPr sz="2000"/>
          </a:p>
        </p:txBody>
      </p:sp>
      <p:sp>
        <p:nvSpPr>
          <p:cNvPr id="21" name="object 21"/>
          <p:cNvSpPr/>
          <p:nvPr/>
        </p:nvSpPr>
        <p:spPr>
          <a:xfrm>
            <a:off x="378459" y="71628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0"/>
            <a:ext cx="9144000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78142" y="334645"/>
            <a:ext cx="3009265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25" b="1">
                <a:solidFill>
                  <a:srgbClr val="1F2023"/>
                </a:solidFill>
                <a:latin typeface="Calibri"/>
                <a:cs typeface="Calibri"/>
              </a:rPr>
              <a:t>WHAT'S</a:t>
            </a:r>
            <a:r>
              <a:rPr dirty="0" sz="2000" spc="-50" b="1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1F2023"/>
                </a:solidFill>
                <a:latin typeface="Calibri"/>
                <a:cs typeface="Calibri"/>
              </a:rPr>
              <a:t>THE</a:t>
            </a:r>
            <a:r>
              <a:rPr dirty="0" sz="2000" spc="-30" b="1">
                <a:solidFill>
                  <a:srgbClr val="1F2023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1F2023"/>
                </a:solidFill>
                <a:latin typeface="Calibri"/>
                <a:cs typeface="Calibri"/>
              </a:rPr>
              <a:t>DIFFERENCE???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78459" y="71628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2" y="0"/>
                </a:lnTo>
              </a:path>
            </a:pathLst>
          </a:custGeom>
          <a:ln w="19050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0" y="718819"/>
            <a:ext cx="2540" cy="251460"/>
          </a:xfrm>
          <a:custGeom>
            <a:avLst/>
            <a:gdLst/>
            <a:ahLst/>
            <a:cxnLst/>
            <a:rect l="l" t="t" r="r" b="b"/>
            <a:pathLst>
              <a:path w="2540" h="251459">
                <a:moveTo>
                  <a:pt x="2540" y="0"/>
                </a:moveTo>
                <a:lnTo>
                  <a:pt x="0" y="0"/>
                </a:lnTo>
                <a:lnTo>
                  <a:pt x="0" y="251460"/>
                </a:lnTo>
                <a:lnTo>
                  <a:pt x="2540" y="251460"/>
                </a:lnTo>
                <a:lnTo>
                  <a:pt x="2540" y="0"/>
                </a:lnTo>
                <a:close/>
              </a:path>
            </a:pathLst>
          </a:custGeom>
          <a:solidFill>
            <a:srgbClr val="F8F8F9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1008062" y="1829815"/>
            <a:ext cx="226441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solidFill>
                  <a:srgbClr val="000000"/>
                </a:solidFill>
              </a:rPr>
              <a:t>Bill</a:t>
            </a:r>
            <a:r>
              <a:rPr dirty="0" sz="3200" spc="-90">
                <a:solidFill>
                  <a:srgbClr val="000000"/>
                </a:solidFill>
              </a:rPr>
              <a:t> </a:t>
            </a:r>
            <a:r>
              <a:rPr dirty="0" sz="3200">
                <a:solidFill>
                  <a:srgbClr val="000000"/>
                </a:solidFill>
              </a:rPr>
              <a:t>Gates</a:t>
            </a:r>
            <a:endParaRPr sz="3200"/>
          </a:p>
        </p:txBody>
      </p:sp>
      <p:sp>
        <p:nvSpPr>
          <p:cNvPr id="6" name="object 6"/>
          <p:cNvSpPr txBox="1"/>
          <p:nvPr/>
        </p:nvSpPr>
        <p:spPr>
          <a:xfrm>
            <a:off x="6353175" y="1829815"/>
            <a:ext cx="2484755" cy="51308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b="1">
                <a:latin typeface="Consolas"/>
                <a:cs typeface="Consolas"/>
              </a:rPr>
              <a:t>Steve</a:t>
            </a:r>
            <a:r>
              <a:rPr dirty="0" sz="3200" spc="-95" b="1">
                <a:latin typeface="Consolas"/>
                <a:cs typeface="Consolas"/>
              </a:rPr>
              <a:t> </a:t>
            </a:r>
            <a:r>
              <a:rPr dirty="0" sz="3200" b="1">
                <a:latin typeface="Consolas"/>
                <a:cs typeface="Consolas"/>
              </a:rPr>
              <a:t>Job’s</a:t>
            </a:r>
            <a:endParaRPr sz="3200">
              <a:latin typeface="Consolas"/>
              <a:cs typeface="Consolas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008062" y="2912998"/>
            <a:ext cx="3155315" cy="2235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b="1">
                <a:latin typeface="Consolas"/>
                <a:cs typeface="Consolas"/>
              </a:rPr>
              <a:t>Individual</a:t>
            </a:r>
            <a:endParaRPr sz="2800">
              <a:latin typeface="Consolas"/>
              <a:cs typeface="Consolas"/>
            </a:endParaRPr>
          </a:p>
          <a:p>
            <a:pPr marL="12700" marR="5080">
              <a:lnSpc>
                <a:spcPts val="7040"/>
              </a:lnSpc>
              <a:spcBef>
                <a:spcPts val="605"/>
              </a:spcBef>
            </a:pPr>
            <a:r>
              <a:rPr dirty="0" sz="2800" b="1">
                <a:latin typeface="Consolas"/>
                <a:cs typeface="Consolas"/>
              </a:rPr>
              <a:t>Focus</a:t>
            </a:r>
            <a:r>
              <a:rPr dirty="0" sz="2800" spc="-30" b="1">
                <a:latin typeface="Consolas"/>
                <a:cs typeface="Consolas"/>
              </a:rPr>
              <a:t> </a:t>
            </a:r>
            <a:r>
              <a:rPr dirty="0" sz="2800" b="1">
                <a:latin typeface="Consolas"/>
                <a:cs typeface="Consolas"/>
              </a:rPr>
              <a:t>On</a:t>
            </a:r>
            <a:r>
              <a:rPr dirty="0" sz="2800" spc="-30" b="1">
                <a:latin typeface="Consolas"/>
                <a:cs typeface="Consolas"/>
              </a:rPr>
              <a:t> </a:t>
            </a:r>
            <a:r>
              <a:rPr dirty="0" sz="2800" spc="-10" b="1">
                <a:latin typeface="Consolas"/>
                <a:cs typeface="Consolas"/>
              </a:rPr>
              <a:t>Product </a:t>
            </a:r>
            <a:r>
              <a:rPr dirty="0" sz="2800" spc="-1525" b="1">
                <a:latin typeface="Consolas"/>
                <a:cs typeface="Consolas"/>
              </a:rPr>
              <a:t> </a:t>
            </a:r>
            <a:r>
              <a:rPr dirty="0" sz="2800" b="1">
                <a:latin typeface="Consolas"/>
                <a:cs typeface="Consolas"/>
              </a:rPr>
              <a:t>Likely</a:t>
            </a:r>
            <a:r>
              <a:rPr dirty="0" sz="2800" spc="-25" b="1">
                <a:latin typeface="Consolas"/>
                <a:cs typeface="Consolas"/>
              </a:rPr>
              <a:t> </a:t>
            </a:r>
            <a:r>
              <a:rPr dirty="0" sz="2800" b="1">
                <a:latin typeface="Consolas"/>
                <a:cs typeface="Consolas"/>
              </a:rPr>
              <a:t>not</a:t>
            </a:r>
            <a:r>
              <a:rPr dirty="0" sz="2800" spc="-20" b="1">
                <a:latin typeface="Consolas"/>
                <a:cs typeface="Consolas"/>
              </a:rPr>
              <a:t> </a:t>
            </a:r>
            <a:r>
              <a:rPr dirty="0" sz="2800" spc="-10" b="1">
                <a:latin typeface="Consolas"/>
                <a:cs typeface="Consolas"/>
              </a:rPr>
              <a:t>used</a:t>
            </a:r>
            <a:endParaRPr sz="2800">
              <a:latin typeface="Consolas"/>
              <a:cs typeface="Consola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495669" y="2912998"/>
            <a:ext cx="2566035" cy="13411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 b="1">
                <a:latin typeface="Consolas"/>
                <a:cs typeface="Consolas"/>
              </a:rPr>
              <a:t>Collaboration</a:t>
            </a:r>
            <a:endParaRPr sz="2800">
              <a:latin typeface="Consolas"/>
              <a:cs typeface="Consola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3100">
              <a:latin typeface="Consolas"/>
              <a:cs typeface="Consolas"/>
            </a:endParaRPr>
          </a:p>
          <a:p>
            <a:pPr marL="12700">
              <a:lnSpc>
                <a:spcPct val="100000"/>
              </a:lnSpc>
            </a:pPr>
            <a:r>
              <a:rPr dirty="0" sz="2800" b="1">
                <a:latin typeface="Consolas"/>
                <a:cs typeface="Consolas"/>
              </a:rPr>
              <a:t>Focus</a:t>
            </a:r>
            <a:r>
              <a:rPr dirty="0" sz="2800" spc="-50" b="1">
                <a:latin typeface="Consolas"/>
                <a:cs typeface="Consolas"/>
              </a:rPr>
              <a:t> </a:t>
            </a:r>
            <a:r>
              <a:rPr dirty="0" sz="2800" b="1">
                <a:latin typeface="Consolas"/>
                <a:cs typeface="Consolas"/>
              </a:rPr>
              <a:t>On</a:t>
            </a:r>
            <a:r>
              <a:rPr dirty="0" sz="2800" spc="-50" b="1">
                <a:latin typeface="Consolas"/>
                <a:cs typeface="Consolas"/>
              </a:rPr>
              <a:t> </a:t>
            </a:r>
            <a:r>
              <a:rPr dirty="0" sz="2800" spc="-5" b="1">
                <a:latin typeface="Consolas"/>
                <a:cs typeface="Consolas"/>
              </a:rPr>
              <a:t>User</a:t>
            </a:r>
            <a:endParaRPr sz="2800">
              <a:latin typeface="Consolas"/>
              <a:cs typeface="Consolas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6495669" y="4695888"/>
            <a:ext cx="159004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 b="1">
                <a:latin typeface="Consolas"/>
                <a:cs typeface="Consolas"/>
              </a:rPr>
              <a:t>Optimist</a:t>
            </a:r>
            <a:endParaRPr sz="2800">
              <a:latin typeface="Consolas"/>
              <a:cs typeface="Consola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56882" y="325437"/>
            <a:ext cx="3239135" cy="33083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>
                <a:solidFill>
                  <a:srgbClr val="000000"/>
                </a:solidFill>
              </a:rPr>
              <a:t>WHAT</a:t>
            </a:r>
            <a:r>
              <a:rPr dirty="0" sz="2000" spc="-25">
                <a:solidFill>
                  <a:srgbClr val="000000"/>
                </a:solidFill>
              </a:rPr>
              <a:t> </a:t>
            </a:r>
            <a:r>
              <a:rPr dirty="0" sz="2000" spc="-5">
                <a:solidFill>
                  <a:srgbClr val="000000"/>
                </a:solidFill>
              </a:rPr>
              <a:t>IS</a:t>
            </a:r>
            <a:r>
              <a:rPr dirty="0" sz="2000" spc="-25">
                <a:solidFill>
                  <a:srgbClr val="000000"/>
                </a:solidFill>
              </a:rPr>
              <a:t> </a:t>
            </a:r>
            <a:r>
              <a:rPr dirty="0" sz="2000" spc="-5">
                <a:solidFill>
                  <a:srgbClr val="000000"/>
                </a:solidFill>
              </a:rPr>
              <a:t>DESIGN</a:t>
            </a:r>
            <a:r>
              <a:rPr dirty="0" sz="2000" spc="-20">
                <a:solidFill>
                  <a:srgbClr val="000000"/>
                </a:solidFill>
              </a:rPr>
              <a:t> </a:t>
            </a:r>
            <a:r>
              <a:rPr dirty="0" sz="2000" spc="-5">
                <a:solidFill>
                  <a:srgbClr val="000000"/>
                </a:solidFill>
              </a:rPr>
              <a:t>THINKING</a:t>
            </a:r>
            <a:endParaRPr sz="2000"/>
          </a:p>
        </p:txBody>
      </p:sp>
      <p:sp>
        <p:nvSpPr>
          <p:cNvPr id="4" name="object 4"/>
          <p:cNvSpPr/>
          <p:nvPr/>
        </p:nvSpPr>
        <p:spPr>
          <a:xfrm>
            <a:off x="378459" y="71628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2" y="0"/>
                </a:lnTo>
              </a:path>
            </a:pathLst>
          </a:custGeom>
          <a:ln w="19050">
            <a:solidFill>
              <a:srgbClr val="8FAAD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99782" y="1319212"/>
            <a:ext cx="3808095" cy="848994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Design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thinking</a:t>
            </a:r>
            <a:r>
              <a:rPr dirty="0" sz="1800">
                <a:latin typeface="Calibri"/>
                <a:cs typeface="Calibri"/>
              </a:rPr>
              <a:t> is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neither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art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or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science 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Nor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religion.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It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>
                <a:latin typeface="Calibri"/>
                <a:cs typeface="Calibri"/>
              </a:rPr>
              <a:t>is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the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capacity,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ultimately,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For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integrative</a:t>
            </a:r>
            <a:r>
              <a:rPr dirty="0" sz="1800" spc="3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thinking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7751444" y="3630548"/>
            <a:ext cx="4154170" cy="1854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>
                <a:latin typeface="Calibri"/>
                <a:cs typeface="Calibri"/>
              </a:rPr>
              <a:t>Design thinking is </a:t>
            </a:r>
            <a:r>
              <a:rPr dirty="0" sz="2000" spc="-20">
                <a:latin typeface="Calibri"/>
                <a:cs typeface="Calibri"/>
              </a:rPr>
              <a:t>“a </a:t>
            </a:r>
            <a:r>
              <a:rPr dirty="0" sz="2000" spc="-5">
                <a:latin typeface="Calibri"/>
                <a:cs typeface="Calibri"/>
              </a:rPr>
              <a:t>human-centered </a:t>
            </a:r>
            <a:r>
              <a:rPr dirty="0" sz="200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approach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90">
                <a:latin typeface="Calibri"/>
                <a:cs typeface="Calibri"/>
              </a:rPr>
              <a:t>To</a:t>
            </a:r>
            <a:r>
              <a:rPr dirty="0" sz="2000" spc="-15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innovation</a:t>
            </a:r>
            <a:r>
              <a:rPr dirty="0" sz="2000" spc="-70">
                <a:latin typeface="Calibri"/>
                <a:cs typeface="Calibri"/>
              </a:rPr>
              <a:t> </a:t>
            </a:r>
            <a:r>
              <a:rPr dirty="0" sz="2000" spc="-5">
                <a:latin typeface="Calibri"/>
                <a:cs typeface="Calibri"/>
              </a:rPr>
              <a:t>that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 spc="-20">
                <a:latin typeface="Calibri"/>
                <a:cs typeface="Calibri"/>
              </a:rPr>
              <a:t>draws</a:t>
            </a:r>
            <a:r>
              <a:rPr dirty="0" sz="2000" spc="-5">
                <a:latin typeface="Calibri"/>
                <a:cs typeface="Calibri"/>
              </a:rPr>
              <a:t> </a:t>
            </a:r>
            <a:r>
              <a:rPr dirty="0" sz="2000" spc="-10">
                <a:latin typeface="Calibri"/>
                <a:cs typeface="Calibri"/>
              </a:rPr>
              <a:t>from </a:t>
            </a:r>
            <a:r>
              <a:rPr dirty="0" sz="2000" spc="-44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the </a:t>
            </a:r>
            <a:r>
              <a:rPr dirty="0" sz="2000" spc="-5">
                <a:latin typeface="Calibri"/>
                <a:cs typeface="Calibri"/>
              </a:rPr>
              <a:t>designer’s </a:t>
            </a:r>
            <a:r>
              <a:rPr dirty="0" sz="2000" spc="-30">
                <a:latin typeface="Calibri"/>
                <a:cs typeface="Calibri"/>
              </a:rPr>
              <a:t>Toolkit </a:t>
            </a:r>
            <a:r>
              <a:rPr dirty="0" sz="2000" spc="-5">
                <a:latin typeface="Calibri"/>
                <a:cs typeface="Calibri"/>
              </a:rPr>
              <a:t>to </a:t>
            </a:r>
            <a:r>
              <a:rPr dirty="0" sz="2000" spc="-10">
                <a:latin typeface="Calibri"/>
                <a:cs typeface="Calibri"/>
              </a:rPr>
              <a:t>integrated </a:t>
            </a:r>
            <a:r>
              <a:rPr dirty="0" sz="2000">
                <a:latin typeface="Calibri"/>
                <a:cs typeface="Calibri"/>
              </a:rPr>
              <a:t>the 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needs of people, the </a:t>
            </a:r>
            <a:r>
              <a:rPr dirty="0" sz="2000" spc="-5">
                <a:latin typeface="Calibri"/>
                <a:cs typeface="Calibri"/>
              </a:rPr>
              <a:t>Possibilities </a:t>
            </a:r>
            <a:r>
              <a:rPr dirty="0" sz="2000">
                <a:latin typeface="Calibri"/>
                <a:cs typeface="Calibri"/>
              </a:rPr>
              <a:t>of </a:t>
            </a:r>
            <a:r>
              <a:rPr dirty="0" sz="2000" spc="5">
                <a:latin typeface="Calibri"/>
                <a:cs typeface="Calibri"/>
              </a:rPr>
              <a:t> </a:t>
            </a:r>
            <a:r>
              <a:rPr dirty="0" sz="2000" spc="-15">
                <a:latin typeface="Calibri"/>
                <a:cs typeface="Calibri"/>
              </a:rPr>
              <a:t>technology, </a:t>
            </a:r>
            <a:r>
              <a:rPr dirty="0" sz="2000">
                <a:latin typeface="Calibri"/>
                <a:cs typeface="Calibri"/>
              </a:rPr>
              <a:t>and the </a:t>
            </a:r>
            <a:r>
              <a:rPr dirty="0" sz="2000" spc="-5">
                <a:latin typeface="Calibri"/>
                <a:cs typeface="Calibri"/>
              </a:rPr>
              <a:t>requirements </a:t>
            </a:r>
            <a:r>
              <a:rPr dirty="0" sz="2000" spc="-15">
                <a:latin typeface="Calibri"/>
                <a:cs typeface="Calibri"/>
              </a:rPr>
              <a:t>for </a:t>
            </a:r>
            <a:r>
              <a:rPr dirty="0" sz="2000" spc="-10">
                <a:latin typeface="Calibri"/>
                <a:cs typeface="Calibri"/>
              </a:rPr>
              <a:t> </a:t>
            </a:r>
            <a:r>
              <a:rPr dirty="0" sz="2000">
                <a:latin typeface="Calibri"/>
                <a:cs typeface="Calibri"/>
              </a:rPr>
              <a:t>business</a:t>
            </a:r>
            <a:r>
              <a:rPr dirty="0" sz="2000" spc="-20">
                <a:latin typeface="Calibri"/>
                <a:cs typeface="Calibri"/>
              </a:rPr>
              <a:t> success.”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074665" y="6107429"/>
            <a:ext cx="2018664" cy="51371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>
                <a:latin typeface="Calibri"/>
                <a:cs typeface="Calibri"/>
              </a:rPr>
              <a:t>-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Tim</a:t>
            </a:r>
            <a:r>
              <a:rPr dirty="0" sz="3200" spc="-45">
                <a:latin typeface="Calibri"/>
                <a:cs typeface="Calibri"/>
              </a:rPr>
              <a:t> </a:t>
            </a:r>
            <a:r>
              <a:rPr dirty="0" sz="3200" spc="-20">
                <a:latin typeface="Calibri"/>
                <a:cs typeface="Calibri"/>
              </a:rPr>
              <a:t>Brown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047239" y="378459"/>
            <a:ext cx="6822440" cy="602234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59528" y="1064895"/>
            <a:ext cx="1854200" cy="5130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200" spc="-5">
                <a:solidFill>
                  <a:srgbClr val="0D0D0D"/>
                </a:solidFill>
                <a:latin typeface="Segoe Print"/>
                <a:cs typeface="Segoe Print"/>
              </a:rPr>
              <a:t>Desirable</a:t>
            </a:r>
            <a:endParaRPr sz="3200">
              <a:latin typeface="Segoe Print"/>
              <a:cs typeface="Segoe Print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86575" y="4602416"/>
            <a:ext cx="1080135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10" b="1">
                <a:solidFill>
                  <a:srgbClr val="0D0D0D"/>
                </a:solidFill>
                <a:latin typeface="Segoe Print"/>
                <a:cs typeface="Segoe Print"/>
              </a:rPr>
              <a:t>Viable</a:t>
            </a:r>
            <a:endParaRPr sz="2800">
              <a:latin typeface="Segoe Print"/>
              <a:cs typeface="Segoe Print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676144" y="4644072"/>
            <a:ext cx="1372870" cy="4527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800" spc="-5" b="1">
                <a:solidFill>
                  <a:srgbClr val="0D0D0D"/>
                </a:solidFill>
                <a:latin typeface="Segoe Print"/>
                <a:cs typeface="Segoe Print"/>
              </a:rPr>
              <a:t>Feasible</a:t>
            </a:r>
            <a:endParaRPr sz="2800">
              <a:latin typeface="Segoe Print"/>
              <a:cs typeface="Segoe Print"/>
            </a:endParaRPr>
          </a:p>
        </p:txBody>
      </p:sp>
      <p:grpSp>
        <p:nvGrpSpPr>
          <p:cNvPr id="6" name="object 6"/>
          <p:cNvGrpSpPr/>
          <p:nvPr/>
        </p:nvGrpSpPr>
        <p:grpSpPr>
          <a:xfrm>
            <a:off x="378459" y="706755"/>
            <a:ext cx="8828405" cy="4509770"/>
            <a:chOff x="378459" y="706755"/>
            <a:chExt cx="8828405" cy="4509770"/>
          </a:xfrm>
        </p:grpSpPr>
        <p:sp>
          <p:nvSpPr>
            <p:cNvPr id="7" name="object 7"/>
            <p:cNvSpPr/>
            <p:nvPr/>
          </p:nvSpPr>
          <p:spPr>
            <a:xfrm>
              <a:off x="2048510" y="1358010"/>
              <a:ext cx="7158355" cy="3858260"/>
            </a:xfrm>
            <a:custGeom>
              <a:avLst/>
              <a:gdLst/>
              <a:ahLst/>
              <a:cxnLst/>
              <a:rect l="l" t="t" r="r" b="b"/>
              <a:pathLst>
                <a:path w="7158355" h="3858260">
                  <a:moveTo>
                    <a:pt x="922528" y="3808476"/>
                  </a:moveTo>
                  <a:lnTo>
                    <a:pt x="85852" y="3801110"/>
                  </a:lnTo>
                  <a:lnTo>
                    <a:pt x="85852" y="3800983"/>
                  </a:lnTo>
                  <a:lnTo>
                    <a:pt x="86106" y="3772535"/>
                  </a:lnTo>
                  <a:lnTo>
                    <a:pt x="0" y="3814699"/>
                  </a:lnTo>
                  <a:lnTo>
                    <a:pt x="85344" y="3858260"/>
                  </a:lnTo>
                  <a:lnTo>
                    <a:pt x="85598" y="3829685"/>
                  </a:lnTo>
                  <a:lnTo>
                    <a:pt x="922274" y="3837051"/>
                  </a:lnTo>
                  <a:lnTo>
                    <a:pt x="922528" y="3808476"/>
                  </a:lnTo>
                  <a:close/>
                </a:path>
                <a:path w="7158355" h="3858260">
                  <a:moveTo>
                    <a:pt x="5468848" y="57277"/>
                  </a:moveTo>
                  <a:lnTo>
                    <a:pt x="5425186" y="57277"/>
                  </a:lnTo>
                  <a:lnTo>
                    <a:pt x="5410873" y="57277"/>
                  </a:lnTo>
                  <a:lnTo>
                    <a:pt x="5410581" y="85725"/>
                  </a:lnTo>
                  <a:lnTo>
                    <a:pt x="5468848" y="57277"/>
                  </a:lnTo>
                  <a:close/>
                </a:path>
                <a:path w="7158355" h="3858260">
                  <a:moveTo>
                    <a:pt x="5496687" y="43688"/>
                  </a:moveTo>
                  <a:lnTo>
                    <a:pt x="5411470" y="0"/>
                  </a:lnTo>
                  <a:lnTo>
                    <a:pt x="5411165" y="28562"/>
                  </a:lnTo>
                  <a:lnTo>
                    <a:pt x="4404487" y="18415"/>
                  </a:lnTo>
                  <a:lnTo>
                    <a:pt x="4404233" y="46863"/>
                  </a:lnTo>
                  <a:lnTo>
                    <a:pt x="5410873" y="57137"/>
                  </a:lnTo>
                  <a:lnTo>
                    <a:pt x="5425186" y="57137"/>
                  </a:lnTo>
                  <a:lnTo>
                    <a:pt x="5469140" y="57137"/>
                  </a:lnTo>
                  <a:lnTo>
                    <a:pt x="5496687" y="43688"/>
                  </a:lnTo>
                  <a:close/>
                </a:path>
                <a:path w="7158355" h="3858260">
                  <a:moveTo>
                    <a:pt x="7130008" y="3542157"/>
                  </a:moveTo>
                  <a:lnTo>
                    <a:pt x="7086346" y="3542157"/>
                  </a:lnTo>
                  <a:lnTo>
                    <a:pt x="7072033" y="3542157"/>
                  </a:lnTo>
                  <a:lnTo>
                    <a:pt x="7071741" y="3570605"/>
                  </a:lnTo>
                  <a:lnTo>
                    <a:pt x="7130008" y="3542157"/>
                  </a:lnTo>
                  <a:close/>
                </a:path>
                <a:path w="7158355" h="3858260">
                  <a:moveTo>
                    <a:pt x="7157847" y="3528568"/>
                  </a:moveTo>
                  <a:lnTo>
                    <a:pt x="7072630" y="3484880"/>
                  </a:lnTo>
                  <a:lnTo>
                    <a:pt x="7072325" y="3513442"/>
                  </a:lnTo>
                  <a:lnTo>
                    <a:pt x="6065647" y="3503168"/>
                  </a:lnTo>
                  <a:lnTo>
                    <a:pt x="6065393" y="3531743"/>
                  </a:lnTo>
                  <a:lnTo>
                    <a:pt x="7072033" y="3542017"/>
                  </a:lnTo>
                  <a:lnTo>
                    <a:pt x="7086346" y="3542017"/>
                  </a:lnTo>
                  <a:lnTo>
                    <a:pt x="7130301" y="3542017"/>
                  </a:lnTo>
                  <a:lnTo>
                    <a:pt x="7157847" y="3528568"/>
                  </a:lnTo>
                  <a:close/>
                </a:path>
              </a:pathLst>
            </a:custGeom>
            <a:solidFill>
              <a:srgbClr val="8496A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78459" y="716280"/>
              <a:ext cx="3360420" cy="0"/>
            </a:xfrm>
            <a:custGeom>
              <a:avLst/>
              <a:gdLst/>
              <a:ahLst/>
              <a:cxnLst/>
              <a:rect l="l" t="t" r="r" b="b"/>
              <a:pathLst>
                <a:path w="3360420" h="0">
                  <a:moveTo>
                    <a:pt x="0" y="0"/>
                  </a:moveTo>
                  <a:lnTo>
                    <a:pt x="3359912" y="0"/>
                  </a:lnTo>
                </a:path>
              </a:pathLst>
            </a:custGeom>
            <a:ln w="19050">
              <a:solidFill>
                <a:srgbClr val="8FAADC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9" name="object 9"/>
          <p:cNvSpPr txBox="1"/>
          <p:nvPr/>
        </p:nvSpPr>
        <p:spPr>
          <a:xfrm>
            <a:off x="7694041" y="1219834"/>
            <a:ext cx="2931160" cy="3302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i="1">
                <a:latin typeface="Calibri"/>
                <a:cs typeface="Calibri"/>
              </a:rPr>
              <a:t>Do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clients</a:t>
            </a:r>
            <a:r>
              <a:rPr dirty="0" sz="2000" spc="-20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need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spc="-10" i="1">
                <a:latin typeface="Calibri"/>
                <a:cs typeface="Calibri"/>
              </a:rPr>
              <a:t>and</a:t>
            </a:r>
            <a:r>
              <a:rPr dirty="0" sz="2000" spc="-15" i="1">
                <a:latin typeface="Calibri"/>
                <a:cs typeface="Calibri"/>
              </a:rPr>
              <a:t> want</a:t>
            </a:r>
            <a:r>
              <a:rPr dirty="0" sz="2000" spc="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it?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9403715" y="4453191"/>
            <a:ext cx="2164715" cy="636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i="1">
                <a:latin typeface="Calibri"/>
                <a:cs typeface="Calibri"/>
              </a:rPr>
              <a:t>Is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it</a:t>
            </a:r>
            <a:r>
              <a:rPr dirty="0" sz="2000" spc="-10" i="1">
                <a:latin typeface="Calibri"/>
                <a:cs typeface="Calibri"/>
              </a:rPr>
              <a:t> sustainable</a:t>
            </a:r>
            <a:r>
              <a:rPr dirty="0" sz="2000" spc="-30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from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2000" spc="-5" i="1">
                <a:latin typeface="Calibri"/>
                <a:cs typeface="Calibri"/>
              </a:rPr>
              <a:t>all</a:t>
            </a:r>
            <a:r>
              <a:rPr dirty="0" sz="2000" spc="-3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perspective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227647" y="4490973"/>
            <a:ext cx="1767839" cy="6356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10" i="1">
                <a:latin typeface="Calibri"/>
                <a:cs typeface="Calibri"/>
              </a:rPr>
              <a:t>Can</a:t>
            </a:r>
            <a:r>
              <a:rPr dirty="0" sz="2000" spc="-15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we</a:t>
            </a:r>
            <a:r>
              <a:rPr dirty="0" sz="2000" spc="-40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conceive</a:t>
            </a:r>
            <a:endParaRPr sz="20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000" spc="-5" i="1">
                <a:latin typeface="Calibri"/>
                <a:cs typeface="Calibri"/>
              </a:rPr>
              <a:t>of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i="1">
                <a:latin typeface="Calibri"/>
                <a:cs typeface="Calibri"/>
              </a:rPr>
              <a:t>it</a:t>
            </a:r>
            <a:r>
              <a:rPr dirty="0" sz="2000" spc="-10" i="1">
                <a:latin typeface="Calibri"/>
                <a:cs typeface="Calibri"/>
              </a:rPr>
              <a:t> and</a:t>
            </a:r>
            <a:r>
              <a:rPr dirty="0" sz="2000" spc="-25" i="1">
                <a:latin typeface="Calibri"/>
                <a:cs typeface="Calibri"/>
              </a:rPr>
              <a:t> </a:t>
            </a:r>
            <a:r>
              <a:rPr dirty="0" sz="2000" spc="-5" i="1">
                <a:latin typeface="Calibri"/>
                <a:cs typeface="Calibri"/>
              </a:rPr>
              <a:t>build </a:t>
            </a:r>
            <a:r>
              <a:rPr dirty="0" sz="2000" i="1">
                <a:latin typeface="Calibri"/>
                <a:cs typeface="Calibri"/>
              </a:rPr>
              <a:t>it?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56882" y="325437"/>
            <a:ext cx="296037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 b="1">
                <a:latin typeface="Consolas"/>
                <a:cs typeface="Consolas"/>
              </a:rPr>
              <a:t>DESIGN</a:t>
            </a:r>
            <a:r>
              <a:rPr dirty="0" sz="2000" spc="-35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THINKING</a:t>
            </a:r>
            <a:r>
              <a:rPr dirty="0" sz="2000" spc="-35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SCOPE</a:t>
            </a:r>
            <a:endParaRPr sz="2000">
              <a:latin typeface="Consolas"/>
              <a:cs typeface="Consola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1790700" y="2649220"/>
            <a:ext cx="8173720" cy="3185160"/>
            <a:chOff x="1790700" y="2649220"/>
            <a:chExt cx="8173720" cy="3185160"/>
          </a:xfrm>
        </p:grpSpPr>
        <p:sp>
          <p:nvSpPr>
            <p:cNvPr id="3" name="object 3"/>
            <p:cNvSpPr/>
            <p:nvPr/>
          </p:nvSpPr>
          <p:spPr>
            <a:xfrm>
              <a:off x="1790700" y="2649220"/>
              <a:ext cx="1849120" cy="1592580"/>
            </a:xfrm>
            <a:custGeom>
              <a:avLst/>
              <a:gdLst/>
              <a:ahLst/>
              <a:cxnLst/>
              <a:rect l="l" t="t" r="r" b="b"/>
              <a:pathLst>
                <a:path w="1849120" h="1592579">
                  <a:moveTo>
                    <a:pt x="1450975" y="0"/>
                  </a:moveTo>
                  <a:lnTo>
                    <a:pt x="398144" y="0"/>
                  </a:lnTo>
                  <a:lnTo>
                    <a:pt x="0" y="796289"/>
                  </a:lnTo>
                  <a:lnTo>
                    <a:pt x="398144" y="1592579"/>
                  </a:lnTo>
                  <a:lnTo>
                    <a:pt x="1450975" y="1592579"/>
                  </a:lnTo>
                  <a:lnTo>
                    <a:pt x="1849120" y="796289"/>
                  </a:lnTo>
                  <a:lnTo>
                    <a:pt x="1450975" y="0"/>
                  </a:lnTo>
                  <a:close/>
                </a:path>
              </a:pathLst>
            </a:custGeom>
            <a:solidFill>
              <a:srgbClr val="4471C4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" name="object 4"/>
            <p:cNvSpPr/>
            <p:nvPr/>
          </p:nvSpPr>
          <p:spPr>
            <a:xfrm>
              <a:off x="3373119" y="3444240"/>
              <a:ext cx="1846580" cy="1592580"/>
            </a:xfrm>
            <a:custGeom>
              <a:avLst/>
              <a:gdLst/>
              <a:ahLst/>
              <a:cxnLst/>
              <a:rect l="l" t="t" r="r" b="b"/>
              <a:pathLst>
                <a:path w="1846579" h="1592579">
                  <a:moveTo>
                    <a:pt x="1448434" y="0"/>
                  </a:moveTo>
                  <a:lnTo>
                    <a:pt x="398144" y="0"/>
                  </a:lnTo>
                  <a:lnTo>
                    <a:pt x="0" y="796290"/>
                  </a:lnTo>
                  <a:lnTo>
                    <a:pt x="398144" y="1592580"/>
                  </a:lnTo>
                  <a:lnTo>
                    <a:pt x="1448434" y="1592580"/>
                  </a:lnTo>
                  <a:lnTo>
                    <a:pt x="1846579" y="796290"/>
                  </a:lnTo>
                  <a:lnTo>
                    <a:pt x="1448434" y="0"/>
                  </a:lnTo>
                  <a:close/>
                </a:path>
              </a:pathLst>
            </a:custGeom>
            <a:solidFill>
              <a:srgbClr val="EC7C30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" name="object 5"/>
            <p:cNvSpPr/>
            <p:nvPr/>
          </p:nvSpPr>
          <p:spPr>
            <a:xfrm>
              <a:off x="4953000" y="2649220"/>
              <a:ext cx="1849120" cy="1592580"/>
            </a:xfrm>
            <a:custGeom>
              <a:avLst/>
              <a:gdLst/>
              <a:ahLst/>
              <a:cxnLst/>
              <a:rect l="l" t="t" r="r" b="b"/>
              <a:pathLst>
                <a:path w="1849120" h="1592579">
                  <a:moveTo>
                    <a:pt x="1450975" y="0"/>
                  </a:moveTo>
                  <a:lnTo>
                    <a:pt x="398145" y="0"/>
                  </a:lnTo>
                  <a:lnTo>
                    <a:pt x="0" y="796289"/>
                  </a:lnTo>
                  <a:lnTo>
                    <a:pt x="398145" y="1592579"/>
                  </a:lnTo>
                  <a:lnTo>
                    <a:pt x="1450975" y="1592579"/>
                  </a:lnTo>
                  <a:lnTo>
                    <a:pt x="1849120" y="796289"/>
                  </a:lnTo>
                  <a:lnTo>
                    <a:pt x="1450975" y="0"/>
                  </a:lnTo>
                  <a:close/>
                </a:path>
              </a:pathLst>
            </a:custGeom>
            <a:solidFill>
              <a:srgbClr val="A4A4A4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" name="object 6"/>
            <p:cNvSpPr/>
            <p:nvPr/>
          </p:nvSpPr>
          <p:spPr>
            <a:xfrm>
              <a:off x="6535420" y="3444240"/>
              <a:ext cx="1846580" cy="1592580"/>
            </a:xfrm>
            <a:custGeom>
              <a:avLst/>
              <a:gdLst/>
              <a:ahLst/>
              <a:cxnLst/>
              <a:rect l="l" t="t" r="r" b="b"/>
              <a:pathLst>
                <a:path w="1846579" h="1592579">
                  <a:moveTo>
                    <a:pt x="1448434" y="0"/>
                  </a:moveTo>
                  <a:lnTo>
                    <a:pt x="398145" y="0"/>
                  </a:lnTo>
                  <a:lnTo>
                    <a:pt x="0" y="796290"/>
                  </a:lnTo>
                  <a:lnTo>
                    <a:pt x="398145" y="1592580"/>
                  </a:lnTo>
                  <a:lnTo>
                    <a:pt x="1448434" y="1592580"/>
                  </a:lnTo>
                  <a:lnTo>
                    <a:pt x="1846579" y="796290"/>
                  </a:lnTo>
                  <a:lnTo>
                    <a:pt x="1448434" y="0"/>
                  </a:lnTo>
                  <a:close/>
                </a:path>
              </a:pathLst>
            </a:custGeom>
            <a:solidFill>
              <a:srgbClr val="FFC000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" name="object 7"/>
            <p:cNvSpPr/>
            <p:nvPr/>
          </p:nvSpPr>
          <p:spPr>
            <a:xfrm>
              <a:off x="8115300" y="4241800"/>
              <a:ext cx="1849120" cy="1592580"/>
            </a:xfrm>
            <a:custGeom>
              <a:avLst/>
              <a:gdLst/>
              <a:ahLst/>
              <a:cxnLst/>
              <a:rect l="l" t="t" r="r" b="b"/>
              <a:pathLst>
                <a:path w="1849120" h="1592579">
                  <a:moveTo>
                    <a:pt x="1450975" y="0"/>
                  </a:moveTo>
                  <a:lnTo>
                    <a:pt x="398145" y="0"/>
                  </a:lnTo>
                  <a:lnTo>
                    <a:pt x="0" y="796289"/>
                  </a:lnTo>
                  <a:lnTo>
                    <a:pt x="398145" y="1592580"/>
                  </a:lnTo>
                  <a:lnTo>
                    <a:pt x="1450975" y="1592580"/>
                  </a:lnTo>
                  <a:lnTo>
                    <a:pt x="1849120" y="796289"/>
                  </a:lnTo>
                  <a:lnTo>
                    <a:pt x="1450975" y="0"/>
                  </a:lnTo>
                  <a:close/>
                </a:path>
              </a:pathLst>
            </a:custGeom>
            <a:solidFill>
              <a:srgbClr val="6FAC46">
                <a:alpha val="50195"/>
              </a:srgbClr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456882" y="325437"/>
            <a:ext cx="2820670" cy="33083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000" spc="-5" b="1">
                <a:latin typeface="Consolas"/>
                <a:cs typeface="Consolas"/>
              </a:rPr>
              <a:t>DESIGN</a:t>
            </a:r>
            <a:r>
              <a:rPr dirty="0" sz="2000" spc="-40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THINKING</a:t>
            </a:r>
            <a:r>
              <a:rPr dirty="0" sz="2000" spc="-35" b="1">
                <a:latin typeface="Consolas"/>
                <a:cs typeface="Consolas"/>
              </a:rPr>
              <a:t> </a:t>
            </a:r>
            <a:r>
              <a:rPr dirty="0" sz="2000" spc="-5" b="1">
                <a:latin typeface="Consolas"/>
                <a:cs typeface="Consolas"/>
              </a:rPr>
              <a:t>STEP</a:t>
            </a:r>
            <a:endParaRPr sz="2000">
              <a:latin typeface="Consolas"/>
              <a:cs typeface="Consolas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378459" y="716280"/>
            <a:ext cx="3360420" cy="0"/>
          </a:xfrm>
          <a:custGeom>
            <a:avLst/>
            <a:gdLst/>
            <a:ahLst/>
            <a:cxnLst/>
            <a:rect l="l" t="t" r="r" b="b"/>
            <a:pathLst>
              <a:path w="3360420" h="0">
                <a:moveTo>
                  <a:pt x="0" y="0"/>
                </a:moveTo>
                <a:lnTo>
                  <a:pt x="3359912" y="0"/>
                </a:lnTo>
              </a:path>
            </a:pathLst>
          </a:custGeom>
          <a:ln w="19050">
            <a:solidFill>
              <a:srgbClr val="8FAADC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 txBox="1"/>
          <p:nvPr/>
        </p:nvSpPr>
        <p:spPr>
          <a:xfrm>
            <a:off x="1992376" y="3212210"/>
            <a:ext cx="14293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M</a:t>
            </a:r>
            <a:r>
              <a:rPr dirty="0" sz="2400" spc="-180">
                <a:solidFill>
                  <a:srgbClr val="F1F1F1"/>
                </a:solidFill>
                <a:latin typeface="Calibri"/>
                <a:cs typeface="Calibri"/>
              </a:rPr>
              <a:t>P</a:t>
            </a:r>
            <a:r>
              <a:rPr dirty="0" sz="2400" spc="-19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dirty="0" sz="2400" spc="-15">
                <a:solidFill>
                  <a:srgbClr val="F1F1F1"/>
                </a:solidFill>
                <a:latin typeface="Calibri"/>
                <a:cs typeface="Calibri"/>
              </a:rPr>
              <a:t>T</a:t>
            </a:r>
            <a:r>
              <a:rPr dirty="0" sz="2400" spc="-5">
                <a:solidFill>
                  <a:srgbClr val="F1F1F1"/>
                </a:solidFill>
                <a:latin typeface="Calibri"/>
                <a:cs typeface="Calibri"/>
              </a:rPr>
              <a:t>HIZE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3830065" y="4023931"/>
            <a:ext cx="923925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>
                <a:solidFill>
                  <a:srgbClr val="F1F1F1"/>
                </a:solidFill>
                <a:latin typeface="Calibri"/>
                <a:cs typeface="Calibri"/>
              </a:rPr>
              <a:t>D</a:t>
            </a:r>
            <a:r>
              <a:rPr dirty="0" sz="2400" spc="5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r>
              <a:rPr dirty="0" sz="2400" spc="-5">
                <a:solidFill>
                  <a:srgbClr val="F1F1F1"/>
                </a:solidFill>
                <a:latin typeface="Calibri"/>
                <a:cs typeface="Calibri"/>
              </a:rPr>
              <a:t>F</a:t>
            </a:r>
            <a:r>
              <a:rPr dirty="0" sz="2400" spc="-10">
                <a:solidFill>
                  <a:srgbClr val="F1F1F1"/>
                </a:solidFill>
                <a:latin typeface="Calibri"/>
                <a:cs typeface="Calibri"/>
              </a:rPr>
              <a:t>I</a:t>
            </a:r>
            <a:r>
              <a:rPr dirty="0" sz="2400" spc="-15">
                <a:solidFill>
                  <a:srgbClr val="F1F1F1"/>
                </a:solidFill>
                <a:latin typeface="Calibri"/>
                <a:cs typeface="Calibri"/>
              </a:rPr>
              <a:t>N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426455" y="3227704"/>
            <a:ext cx="88582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ID</a:t>
            </a:r>
            <a:r>
              <a:rPr dirty="0" sz="2400" spc="-15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r>
              <a:rPr dirty="0" sz="2400" spc="-190">
                <a:solidFill>
                  <a:srgbClr val="F1F1F1"/>
                </a:solidFill>
                <a:latin typeface="Calibri"/>
                <a:cs typeface="Calibri"/>
              </a:rPr>
              <a:t>A</a:t>
            </a:r>
            <a:r>
              <a:rPr dirty="0" sz="2400" spc="-15">
                <a:solidFill>
                  <a:srgbClr val="F1F1F1"/>
                </a:solidFill>
                <a:latin typeface="Calibri"/>
                <a:cs typeface="Calibri"/>
              </a:rPr>
              <a:t>T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6712966" y="4023931"/>
            <a:ext cx="1473200" cy="3917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</a:t>
            </a:r>
            <a:r>
              <a:rPr dirty="0" sz="2400" spc="-30">
                <a:solidFill>
                  <a:srgbClr val="F1F1F1"/>
                </a:solidFill>
                <a:latin typeface="Calibri"/>
                <a:cs typeface="Calibri"/>
              </a:rPr>
              <a:t>R</a:t>
            </a:r>
            <a:r>
              <a:rPr dirty="0" sz="2400" spc="-7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dirty="0" sz="2400" spc="-75">
                <a:solidFill>
                  <a:srgbClr val="F1F1F1"/>
                </a:solidFill>
                <a:latin typeface="Calibri"/>
                <a:cs typeface="Calibri"/>
              </a:rPr>
              <a:t>T</a:t>
            </a:r>
            <a:r>
              <a:rPr dirty="0" sz="2400" spc="-70">
                <a:solidFill>
                  <a:srgbClr val="F1F1F1"/>
                </a:solidFill>
                <a:latin typeface="Calibri"/>
                <a:cs typeface="Calibri"/>
              </a:rPr>
              <a:t>O</a:t>
            </a:r>
            <a:r>
              <a:rPr dirty="0" sz="2400" spc="-15">
                <a:solidFill>
                  <a:srgbClr val="F1F1F1"/>
                </a:solidFill>
                <a:latin typeface="Calibri"/>
                <a:cs typeface="Calibri"/>
              </a:rPr>
              <a:t>TY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PE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8733535" y="4821173"/>
            <a:ext cx="60579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15">
                <a:solidFill>
                  <a:srgbClr val="F1F1F1"/>
                </a:solidFill>
                <a:latin typeface="Calibri"/>
                <a:cs typeface="Calibri"/>
              </a:rPr>
              <a:t>TE</a:t>
            </a:r>
            <a:r>
              <a:rPr dirty="0" sz="2400" spc="-25">
                <a:solidFill>
                  <a:srgbClr val="F1F1F1"/>
                </a:solidFill>
                <a:latin typeface="Calibri"/>
                <a:cs typeface="Calibri"/>
              </a:rPr>
              <a:t>S</a:t>
            </a:r>
            <a:r>
              <a:rPr dirty="0" sz="2400">
                <a:solidFill>
                  <a:srgbClr val="F1F1F1"/>
                </a:solidFill>
                <a:latin typeface="Calibri"/>
                <a:cs typeface="Calibri"/>
              </a:rPr>
              <a:t>T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775652" y="4501895"/>
            <a:ext cx="232791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80">
                <a:latin typeface="Calibri"/>
                <a:cs typeface="Calibri"/>
              </a:rPr>
              <a:t>To</a:t>
            </a:r>
            <a:r>
              <a:rPr dirty="0" sz="1800" spc="-7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create </a:t>
            </a:r>
            <a:r>
              <a:rPr dirty="0" sz="1800" spc="-5">
                <a:latin typeface="Calibri"/>
                <a:cs typeface="Calibri"/>
              </a:rPr>
              <a:t>meaningful 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Innovations,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you</a:t>
            </a:r>
            <a:r>
              <a:rPr dirty="0" sz="1800" spc="-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need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25">
                <a:latin typeface="Calibri"/>
                <a:cs typeface="Calibri"/>
              </a:rPr>
              <a:t>to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5652" y="5050790"/>
            <a:ext cx="2407920" cy="5740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5">
                <a:latin typeface="Calibri"/>
                <a:cs typeface="Calibri"/>
              </a:rPr>
              <a:t>Know</a:t>
            </a:r>
            <a:r>
              <a:rPr dirty="0" sz="1800" spc="-10">
                <a:latin typeface="Calibri"/>
                <a:cs typeface="Calibri"/>
              </a:rPr>
              <a:t> your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users</a:t>
            </a:r>
            <a:r>
              <a:rPr dirty="0" sz="1800" spc="-5">
                <a:latin typeface="Calibri"/>
                <a:cs typeface="Calibri"/>
              </a:rPr>
              <a:t> and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care </a:t>
            </a:r>
            <a:r>
              <a:rPr dirty="0" sz="1800" spc="-39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About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their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lives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534409" y="5202491"/>
            <a:ext cx="2235200" cy="112395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10">
                <a:latin typeface="Calibri"/>
                <a:cs typeface="Calibri"/>
              </a:rPr>
              <a:t>Framing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the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right 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Problem </a:t>
            </a:r>
            <a:r>
              <a:rPr dirty="0" sz="1800">
                <a:latin typeface="Calibri"/>
                <a:cs typeface="Calibri"/>
              </a:rPr>
              <a:t>is </a:t>
            </a:r>
            <a:r>
              <a:rPr dirty="0" sz="1800" spc="-5">
                <a:latin typeface="Calibri"/>
                <a:cs typeface="Calibri"/>
              </a:rPr>
              <a:t>the only </a:t>
            </a:r>
            <a:r>
              <a:rPr dirty="0" sz="1800" spc="-25">
                <a:latin typeface="Calibri"/>
                <a:cs typeface="Calibri"/>
              </a:rPr>
              <a:t>way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80">
                <a:latin typeface="Calibri"/>
                <a:cs typeface="Calibri"/>
              </a:rPr>
              <a:t>To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create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the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right 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Solution.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43628" y="1631950"/>
            <a:ext cx="3203575" cy="8483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 spc="-30">
                <a:latin typeface="Calibri"/>
                <a:cs typeface="Calibri"/>
              </a:rPr>
              <a:t>Its’s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not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about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coming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up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with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the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‘right’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ide,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it’s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about</a:t>
            </a:r>
            <a:r>
              <a:rPr dirty="0" sz="1800" spc="4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generating </a:t>
            </a:r>
            <a:r>
              <a:rPr dirty="0" sz="1800" spc="-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The</a:t>
            </a:r>
            <a:r>
              <a:rPr dirty="0" sz="1800" spc="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broades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 spc="-20">
                <a:latin typeface="Calibri"/>
                <a:cs typeface="Calibri"/>
              </a:rPr>
              <a:t>range</a:t>
            </a:r>
            <a:r>
              <a:rPr dirty="0" sz="1800" spc="25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of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possibilities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7068819" y="2785998"/>
            <a:ext cx="2076450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alibri"/>
                <a:cs typeface="Calibri"/>
              </a:rPr>
              <a:t>Build</a:t>
            </a:r>
            <a:r>
              <a:rPr dirty="0" sz="1800" spc="-5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to </a:t>
            </a:r>
            <a:r>
              <a:rPr dirty="0" sz="1800" spc="-5">
                <a:latin typeface="Calibri"/>
                <a:cs typeface="Calibri"/>
              </a:rPr>
              <a:t>think and</a:t>
            </a:r>
            <a:r>
              <a:rPr dirty="0" sz="1800" spc="1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test </a:t>
            </a:r>
            <a:r>
              <a:rPr dirty="0" sz="1800" spc="-395">
                <a:latin typeface="Calibri"/>
                <a:cs typeface="Calibri"/>
              </a:rPr>
              <a:t> </a:t>
            </a:r>
            <a:r>
              <a:rPr dirty="0" sz="1800" spc="-80">
                <a:latin typeface="Calibri"/>
                <a:cs typeface="Calibri"/>
              </a:rPr>
              <a:t>To</a:t>
            </a:r>
            <a:r>
              <a:rPr dirty="0" sz="1800" spc="-5">
                <a:latin typeface="Calibri"/>
                <a:cs typeface="Calibri"/>
              </a:rPr>
              <a:t> learn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7887969" y="5937567"/>
            <a:ext cx="3016885" cy="57467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>
                <a:latin typeface="Calibri"/>
                <a:cs typeface="Calibri"/>
              </a:rPr>
              <a:t>Opportunity</a:t>
            </a:r>
            <a:r>
              <a:rPr dirty="0" sz="1800" spc="3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to</a:t>
            </a:r>
            <a:r>
              <a:rPr dirty="0" sz="1800" spc="-5">
                <a:latin typeface="Calibri"/>
                <a:cs typeface="Calibri"/>
              </a:rPr>
              <a:t> learn</a:t>
            </a:r>
            <a:r>
              <a:rPr dirty="0" sz="1800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about</a:t>
            </a:r>
            <a:r>
              <a:rPr dirty="0" sz="1800" spc="40">
                <a:latin typeface="Calibri"/>
                <a:cs typeface="Calibri"/>
              </a:rPr>
              <a:t> </a:t>
            </a:r>
            <a:r>
              <a:rPr dirty="0" sz="1800" spc="-15">
                <a:latin typeface="Calibri"/>
                <a:cs typeface="Calibri"/>
              </a:rPr>
              <a:t>your</a:t>
            </a:r>
            <a:endParaRPr sz="18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dirty="0" sz="1800" spc="-10">
                <a:latin typeface="Calibri"/>
                <a:cs typeface="Calibri"/>
              </a:rPr>
              <a:t>Solution</a:t>
            </a:r>
            <a:r>
              <a:rPr dirty="0" sz="1800" spc="20">
                <a:latin typeface="Calibri"/>
                <a:cs typeface="Calibri"/>
              </a:rPr>
              <a:t> </a:t>
            </a:r>
            <a:r>
              <a:rPr dirty="0" sz="1800" spc="-5">
                <a:latin typeface="Calibri"/>
                <a:cs typeface="Calibri"/>
              </a:rPr>
              <a:t>and</a:t>
            </a:r>
            <a:r>
              <a:rPr dirty="0" sz="1800" spc="15">
                <a:latin typeface="Calibri"/>
                <a:cs typeface="Calibri"/>
              </a:rPr>
              <a:t> </a:t>
            </a:r>
            <a:r>
              <a:rPr dirty="0" sz="1800" spc="-10">
                <a:latin typeface="Calibri"/>
                <a:cs typeface="Calibri"/>
              </a:rPr>
              <a:t>your </a:t>
            </a:r>
            <a:r>
              <a:rPr dirty="0" sz="1800" spc="-5">
                <a:latin typeface="Calibri"/>
                <a:cs typeface="Calibri"/>
              </a:rPr>
              <a:t>user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ANDI SARAH</dc:creator>
  <dc:title>PowerPoint Presentation</dc:title>
  <dcterms:created xsi:type="dcterms:W3CDTF">2024-10-22T05:24:35Z</dcterms:created>
  <dcterms:modified xsi:type="dcterms:W3CDTF">2024-10-22T05:24:35Z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2023-12-08T00:00:00Z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2024-10-22T00:00:00Z</vt:filetime>
  </property>
</Properties>
</file>