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Consolas"/>
                <a:cs typeface="Consola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Consolas"/>
                <a:cs typeface="Consola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Consolas"/>
                <a:cs typeface="Consola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1139" y="2450147"/>
            <a:ext cx="6649720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C000"/>
                </a:solidFill>
                <a:latin typeface="Consolas"/>
                <a:cs typeface="Consola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8712" y="2774378"/>
            <a:ext cx="28200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Consolas"/>
                <a:cs typeface="Consolas"/>
              </a:rPr>
              <a:t>MEKANISME</a:t>
            </a:r>
            <a:r>
              <a:rPr dirty="0" sz="2000" spc="-65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PENGAJARAN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9019" y="3164839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 h="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35050" y="3289553"/>
            <a:ext cx="4646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Gadugi"/>
                <a:cs typeface="Gadugi"/>
              </a:rPr>
              <a:t>16</a:t>
            </a:r>
            <a:r>
              <a:rPr dirty="0" sz="1800" spc="-20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Kali</a:t>
            </a:r>
            <a:r>
              <a:rPr dirty="0" sz="1800" spc="-10">
                <a:latin typeface="Gadugi"/>
                <a:cs typeface="Gadugi"/>
              </a:rPr>
              <a:t> Pertemuan</a:t>
            </a:r>
            <a:r>
              <a:rPr dirty="0" sz="1800" spc="-5">
                <a:latin typeface="Gadugi"/>
                <a:cs typeface="Gadugi"/>
              </a:rPr>
              <a:t> (termasuk</a:t>
            </a:r>
            <a:r>
              <a:rPr dirty="0" sz="1800" spc="-1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UTS</a:t>
            </a:r>
            <a:r>
              <a:rPr dirty="0" sz="1800" spc="-1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dan</a:t>
            </a:r>
            <a:r>
              <a:rPr dirty="0" sz="1800" spc="-20">
                <a:latin typeface="Gadugi"/>
                <a:cs typeface="Gadugi"/>
              </a:rPr>
              <a:t> </a:t>
            </a:r>
            <a:r>
              <a:rPr dirty="0" sz="1800" spc="-10">
                <a:latin typeface="Gadugi"/>
                <a:cs typeface="Gadugi"/>
              </a:rPr>
              <a:t>UAS)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8712" y="3928109"/>
            <a:ext cx="24009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onsolas"/>
                <a:cs typeface="Consolas"/>
              </a:rPr>
              <a:t>Teknis</a:t>
            </a:r>
            <a:r>
              <a:rPr dirty="0" sz="2000" spc="-100" b="1">
                <a:latin typeface="Consolas"/>
                <a:cs typeface="Consolas"/>
              </a:rPr>
              <a:t> </a:t>
            </a:r>
            <a:r>
              <a:rPr dirty="0" sz="2000" b="1">
                <a:latin typeface="Consolas"/>
                <a:cs typeface="Consolas"/>
              </a:rPr>
              <a:t>Pengajaran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9019" y="431800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 h="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35050" y="4617466"/>
            <a:ext cx="432435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ts val="216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Gadugi"/>
                <a:cs typeface="Gadugi"/>
              </a:rPr>
              <a:t>Paparan</a:t>
            </a:r>
            <a:r>
              <a:rPr dirty="0" sz="1800" spc="-3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di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 spc="-10">
                <a:latin typeface="Gadugi"/>
                <a:cs typeface="Gadugi"/>
              </a:rPr>
              <a:t>Depan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Kelas</a:t>
            </a:r>
            <a:endParaRPr sz="1800">
              <a:latin typeface="Gadugi"/>
              <a:cs typeface="Gadugi"/>
            </a:endParaRP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Gadugi"/>
                <a:cs typeface="Gadugi"/>
              </a:rPr>
              <a:t>Interaktif </a:t>
            </a:r>
            <a:r>
              <a:rPr dirty="0" sz="1800">
                <a:latin typeface="Gadugi"/>
                <a:cs typeface="Gadugi"/>
              </a:rPr>
              <a:t>dialogis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dosen</a:t>
            </a:r>
            <a:r>
              <a:rPr dirty="0" sz="1800" spc="-5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dan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mahasiswa</a:t>
            </a:r>
            <a:endParaRPr sz="1800">
              <a:latin typeface="Gadugi"/>
              <a:cs typeface="Gadugi"/>
            </a:endParaRP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Gadugi"/>
                <a:cs typeface="Gadugi"/>
              </a:rPr>
              <a:t>Review</a:t>
            </a:r>
            <a:endParaRPr sz="1800">
              <a:latin typeface="Gadugi"/>
              <a:cs typeface="Gadugi"/>
            </a:endParaRP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35">
                <a:latin typeface="Gadugi"/>
                <a:cs typeface="Gadugi"/>
              </a:rPr>
              <a:t>Tugas</a:t>
            </a:r>
            <a:r>
              <a:rPr dirty="0" sz="1800" spc="-45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Mandiri</a:t>
            </a:r>
            <a:endParaRPr sz="1800">
              <a:latin typeface="Gadugi"/>
              <a:cs typeface="Gadugi"/>
            </a:endParaRP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Gadugi"/>
                <a:cs typeface="Gadugi"/>
              </a:rPr>
              <a:t>FGD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4241" y="2974975"/>
            <a:ext cx="22606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onsolas"/>
                <a:cs typeface="Consolas"/>
              </a:rPr>
              <a:t>Teknis</a:t>
            </a:r>
            <a:r>
              <a:rPr dirty="0" sz="2000" spc="-100" b="1">
                <a:latin typeface="Consolas"/>
                <a:cs typeface="Consolas"/>
              </a:rPr>
              <a:t> </a:t>
            </a:r>
            <a:r>
              <a:rPr dirty="0" sz="2000" b="1">
                <a:latin typeface="Consolas"/>
                <a:cs typeface="Consolas"/>
              </a:rPr>
              <a:t>Penilaian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75119" y="336550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 h="0">
                <a:moveTo>
                  <a:pt x="0" y="0"/>
                </a:moveTo>
                <a:lnTo>
                  <a:pt x="33599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60515" y="3664204"/>
            <a:ext cx="200215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Gadugi"/>
                <a:cs typeface="Gadugi"/>
              </a:rPr>
              <a:t>UTS</a:t>
            </a:r>
            <a:r>
              <a:rPr dirty="0" sz="1800" spc="-5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=</a:t>
            </a:r>
            <a:r>
              <a:rPr dirty="0" sz="1800" spc="-3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20%</a:t>
            </a:r>
            <a:endParaRPr sz="1800">
              <a:latin typeface="Gadugi"/>
              <a:cs typeface="Gadugi"/>
            </a:endParaRP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Gadugi"/>
                <a:cs typeface="Gadugi"/>
              </a:rPr>
              <a:t>UAS</a:t>
            </a:r>
            <a:r>
              <a:rPr dirty="0" sz="1800" spc="-3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=</a:t>
            </a:r>
            <a:r>
              <a:rPr dirty="0" sz="1800" spc="-5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20%</a:t>
            </a:r>
            <a:endParaRPr sz="1800">
              <a:latin typeface="Gadugi"/>
              <a:cs typeface="Gadugi"/>
            </a:endParaRP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Gadugi"/>
                <a:cs typeface="Gadugi"/>
              </a:rPr>
              <a:t>TUGAS=</a:t>
            </a:r>
            <a:r>
              <a:rPr dirty="0" sz="1800" spc="-5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20%</a:t>
            </a:r>
            <a:endParaRPr sz="1800">
              <a:latin typeface="Gadugi"/>
              <a:cs typeface="Gadugi"/>
            </a:endParaRP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Gadugi"/>
                <a:cs typeface="Gadugi"/>
              </a:rPr>
              <a:t>ETIKA</a:t>
            </a:r>
            <a:r>
              <a:rPr dirty="0" sz="1800" spc="-4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=</a:t>
            </a:r>
            <a:r>
              <a:rPr dirty="0" sz="1800" spc="-1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20%</a:t>
            </a:r>
            <a:endParaRPr sz="1800">
              <a:latin typeface="Gadugi"/>
              <a:cs typeface="Gadugi"/>
            </a:endParaRP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Gadugi"/>
                <a:cs typeface="Gadugi"/>
              </a:rPr>
              <a:t>PRESENSI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=</a:t>
            </a:r>
            <a:r>
              <a:rPr dirty="0" sz="1800" spc="-3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20%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35083" y="4079875"/>
            <a:ext cx="5842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onsolas"/>
                <a:cs typeface="Consolas"/>
              </a:rPr>
              <a:t>100%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59176" y="790511"/>
            <a:ext cx="203898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000000"/>
                </a:solidFill>
              </a:rPr>
              <a:t>DESIGN</a:t>
            </a:r>
            <a:endParaRPr sz="4800"/>
          </a:p>
        </p:txBody>
      </p:sp>
      <p:sp>
        <p:nvSpPr>
          <p:cNvPr id="13" name="object 13"/>
          <p:cNvSpPr txBox="1"/>
          <p:nvPr/>
        </p:nvSpPr>
        <p:spPr>
          <a:xfrm>
            <a:off x="5739868" y="790511"/>
            <a:ext cx="27057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latin typeface="Consolas"/>
                <a:cs typeface="Consolas"/>
              </a:rPr>
              <a:t>THINK</a:t>
            </a:r>
            <a:r>
              <a:rPr dirty="0" sz="4800" spc="-30" b="1">
                <a:latin typeface="Consolas"/>
                <a:cs typeface="Consolas"/>
              </a:rPr>
              <a:t>I</a:t>
            </a:r>
            <a:r>
              <a:rPr dirty="0" sz="4800" b="1">
                <a:latin typeface="Consolas"/>
                <a:cs typeface="Consolas"/>
              </a:rPr>
              <a:t>NG</a:t>
            </a:r>
            <a:endParaRPr sz="4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0979" marR="5080" indent="-208279">
              <a:lnSpc>
                <a:spcPct val="100000"/>
              </a:lnSpc>
              <a:spcBef>
                <a:spcPts val="100"/>
              </a:spcBef>
            </a:pPr>
            <a:r>
              <a:rPr dirty="0"/>
              <a:t>LETS</a:t>
            </a:r>
            <a:r>
              <a:rPr dirty="0" spc="-45"/>
              <a:t> </a:t>
            </a:r>
            <a:r>
              <a:rPr dirty="0"/>
              <a:t>TALK</a:t>
            </a:r>
            <a:r>
              <a:rPr dirty="0" spc="-40"/>
              <a:t> </a:t>
            </a:r>
            <a:r>
              <a:rPr dirty="0"/>
              <a:t>ABOUT </a:t>
            </a:r>
            <a:r>
              <a:rPr dirty="0" spc="-3285"/>
              <a:t> </a:t>
            </a:r>
            <a:r>
              <a:rPr dirty="0"/>
              <a:t>YOUR</a:t>
            </a:r>
            <a:r>
              <a:rPr dirty="0" spc="-55"/>
              <a:t> </a:t>
            </a:r>
            <a:r>
              <a:rPr dirty="0" spc="-5"/>
              <a:t>EMPATHIZE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6482" y="3608204"/>
            <a:ext cx="5195570" cy="116840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 spc="-5" b="1">
                <a:latin typeface="Consolas"/>
                <a:cs typeface="Consolas"/>
              </a:rPr>
              <a:t>Andi</a:t>
            </a:r>
            <a:r>
              <a:rPr dirty="0" sz="2000" spc="-15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Wahyu</a:t>
            </a:r>
            <a:r>
              <a:rPr dirty="0" sz="2000" spc="-10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Zulkifli Yusuf,</a:t>
            </a:r>
            <a:r>
              <a:rPr dirty="0" sz="2000" spc="-10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S.Ds,</a:t>
            </a:r>
            <a:r>
              <a:rPr dirty="0" sz="2000" spc="-10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M.Ds</a:t>
            </a:r>
            <a:endParaRPr sz="2000">
              <a:latin typeface="Consolas"/>
              <a:cs typeface="Consolas"/>
            </a:endParaRPr>
          </a:p>
          <a:p>
            <a:pPr marL="12700" marR="3079115">
              <a:lnSpc>
                <a:spcPct val="112000"/>
              </a:lnSpc>
              <a:spcBef>
                <a:spcPts val="465"/>
              </a:spcBef>
            </a:pPr>
            <a:r>
              <a:rPr dirty="0" sz="2000" b="1">
                <a:latin typeface="Consolas"/>
                <a:cs typeface="Consolas"/>
              </a:rPr>
              <a:t>DESAIN</a:t>
            </a:r>
            <a:r>
              <a:rPr dirty="0" sz="2000" spc="-100" b="1">
                <a:latin typeface="Consolas"/>
                <a:cs typeface="Consolas"/>
              </a:rPr>
              <a:t> </a:t>
            </a:r>
            <a:r>
              <a:rPr dirty="0" sz="2000" b="1">
                <a:latin typeface="Consolas"/>
                <a:cs typeface="Consolas"/>
              </a:rPr>
              <a:t>INTERIOR </a:t>
            </a:r>
            <a:r>
              <a:rPr dirty="0" sz="2000" spc="-1085" b="1">
                <a:latin typeface="Consolas"/>
                <a:cs typeface="Consolas"/>
              </a:rPr>
              <a:t> </a:t>
            </a:r>
            <a:r>
              <a:rPr dirty="0" sz="2000" b="1">
                <a:latin typeface="Consolas"/>
                <a:cs typeface="Consolas"/>
              </a:rPr>
              <a:t>TA.2023/2024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482" y="1911087"/>
            <a:ext cx="5386070" cy="1257935"/>
          </a:xfrm>
          <a:prstGeom prst="rect"/>
        </p:spPr>
        <p:txBody>
          <a:bodyPr wrap="square" lIns="0" tIns="151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2693035" algn="l"/>
              </a:tabLst>
            </a:pPr>
            <a:r>
              <a:rPr dirty="0" sz="4800">
                <a:solidFill>
                  <a:srgbClr val="000000"/>
                </a:solidFill>
              </a:rPr>
              <a:t>DESIGN</a:t>
            </a:r>
            <a:r>
              <a:rPr dirty="0" sz="4800">
                <a:solidFill>
                  <a:srgbClr val="000000"/>
                </a:solidFill>
              </a:rPr>
              <a:t>	</a:t>
            </a:r>
            <a:r>
              <a:rPr dirty="0" sz="4800">
                <a:solidFill>
                  <a:srgbClr val="000000"/>
                </a:solidFill>
              </a:rPr>
              <a:t>THINK</a:t>
            </a:r>
            <a:r>
              <a:rPr dirty="0" sz="4800" spc="-30">
                <a:solidFill>
                  <a:srgbClr val="000000"/>
                </a:solidFill>
              </a:rPr>
              <a:t>I</a:t>
            </a:r>
            <a:r>
              <a:rPr dirty="0" sz="4800">
                <a:solidFill>
                  <a:srgbClr val="000000"/>
                </a:solidFill>
              </a:rPr>
              <a:t>NG</a:t>
            </a:r>
            <a:endParaRPr sz="4800"/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2000">
                <a:solidFill>
                  <a:srgbClr val="000000"/>
                </a:solidFill>
              </a:rPr>
              <a:t>DIN23204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194" y="2187003"/>
            <a:ext cx="40620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Gadugi"/>
                <a:cs typeface="Gadugi"/>
              </a:rPr>
              <a:t>Design is </a:t>
            </a:r>
            <a:r>
              <a:rPr dirty="0" sz="1800">
                <a:latin typeface="Gadugi"/>
                <a:cs typeface="Gadugi"/>
              </a:rPr>
              <a:t>a </a:t>
            </a:r>
            <a:r>
              <a:rPr dirty="0" sz="1800" spc="-5">
                <a:latin typeface="Gadugi"/>
                <a:cs typeface="Gadugi"/>
              </a:rPr>
              <a:t>process </a:t>
            </a:r>
            <a:r>
              <a:rPr dirty="0" sz="1800">
                <a:latin typeface="Gadugi"/>
                <a:cs typeface="Gadugi"/>
              </a:rPr>
              <a:t>encourages </a:t>
            </a:r>
            <a:r>
              <a:rPr dirty="0" sz="1800" spc="5">
                <a:latin typeface="Gadugi"/>
                <a:cs typeface="Gadugi"/>
              </a:rPr>
              <a:t> </a:t>
            </a:r>
            <a:r>
              <a:rPr dirty="0" sz="1800" spc="-15">
                <a:latin typeface="Gadugi"/>
                <a:cs typeface="Gadugi"/>
              </a:rPr>
              <a:t>People </a:t>
            </a:r>
            <a:r>
              <a:rPr dirty="0" sz="1800" spc="-20">
                <a:latin typeface="Gadugi"/>
                <a:cs typeface="Gadugi"/>
              </a:rPr>
              <a:t>to </a:t>
            </a:r>
            <a:r>
              <a:rPr dirty="0" sz="1800" spc="-5">
                <a:latin typeface="Gadugi"/>
                <a:cs typeface="Gadugi"/>
              </a:rPr>
              <a:t>think outside the box in the </a:t>
            </a:r>
            <a:r>
              <a:rPr dirty="0" sz="1800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Pursuit</a:t>
            </a:r>
            <a:r>
              <a:rPr dirty="0" sz="1800" spc="-10">
                <a:latin typeface="Gadugi"/>
                <a:cs typeface="Gadugi"/>
              </a:rPr>
              <a:t> </a:t>
            </a:r>
            <a:r>
              <a:rPr dirty="0" sz="1800" spc="-20">
                <a:latin typeface="Gadugi"/>
                <a:cs typeface="Gadugi"/>
              </a:rPr>
              <a:t>of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 spc="-10">
                <a:latin typeface="Gadugi"/>
                <a:cs typeface="Gadugi"/>
              </a:rPr>
              <a:t>creative</a:t>
            </a:r>
            <a:r>
              <a:rPr dirty="0" sz="1800">
                <a:latin typeface="Gadugi"/>
                <a:cs typeface="Gadugi"/>
              </a:rPr>
              <a:t> or</a:t>
            </a:r>
            <a:r>
              <a:rPr dirty="0" sz="1800" spc="-20">
                <a:latin typeface="Gadugi"/>
                <a:cs typeface="Gadugi"/>
              </a:rPr>
              <a:t> </a:t>
            </a:r>
            <a:r>
              <a:rPr dirty="0" sz="1800" spc="-10">
                <a:latin typeface="Gadugi"/>
                <a:cs typeface="Gadugi"/>
              </a:rPr>
              <a:t>innovative</a:t>
            </a:r>
            <a:r>
              <a:rPr dirty="0" sz="1800" spc="-15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solution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194" y="3728402"/>
            <a:ext cx="307848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Gadugi"/>
                <a:cs typeface="Gadugi"/>
              </a:rPr>
              <a:t>Design</a:t>
            </a:r>
            <a:r>
              <a:rPr dirty="0" sz="1800" spc="-4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Thinking</a:t>
            </a:r>
            <a:r>
              <a:rPr dirty="0" sz="1800" spc="-55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proposes</a:t>
            </a:r>
            <a:endParaRPr sz="18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Gadugi"/>
                <a:cs typeface="Gadugi"/>
              </a:rPr>
              <a:t>A</a:t>
            </a:r>
            <a:r>
              <a:rPr dirty="0" sz="1800" spc="-4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learning-by-doing</a:t>
            </a:r>
            <a:r>
              <a:rPr dirty="0" sz="1800" spc="-90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approach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94" y="4961953"/>
            <a:ext cx="4189729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Gadugi"/>
                <a:cs typeface="Gadugi"/>
              </a:rPr>
              <a:t>Design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thinking</a:t>
            </a:r>
            <a:r>
              <a:rPr dirty="0" sz="1800" spc="-2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shifts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the </a:t>
            </a:r>
            <a:r>
              <a:rPr dirty="0" sz="1800">
                <a:latin typeface="Gadugi"/>
                <a:cs typeface="Gadugi"/>
              </a:rPr>
              <a:t>focus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 spc="-10">
                <a:latin typeface="Gadugi"/>
                <a:cs typeface="Gadugi"/>
              </a:rPr>
              <a:t>from</a:t>
            </a:r>
            <a:r>
              <a:rPr dirty="0" sz="1800" spc="-3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a</a:t>
            </a:r>
            <a:endParaRPr sz="1800">
              <a:latin typeface="Gadugi"/>
              <a:cs typeface="Gadugi"/>
            </a:endParaRPr>
          </a:p>
          <a:p>
            <a:pPr marL="12700" marR="438784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Gadugi"/>
                <a:cs typeface="Gadugi"/>
              </a:rPr>
              <a:t>Business-centic </a:t>
            </a:r>
            <a:r>
              <a:rPr dirty="0" sz="1800">
                <a:latin typeface="Gadugi"/>
                <a:cs typeface="Gadugi"/>
              </a:rPr>
              <a:t>engineering </a:t>
            </a:r>
            <a:r>
              <a:rPr dirty="0" sz="1800" spc="-5">
                <a:latin typeface="Gadugi"/>
                <a:cs typeface="Gadugi"/>
              </a:rPr>
              <a:t>solution, </a:t>
            </a:r>
            <a:r>
              <a:rPr dirty="0" sz="1800" spc="-480">
                <a:latin typeface="Gadugi"/>
                <a:cs typeface="Gadugi"/>
              </a:rPr>
              <a:t> </a:t>
            </a:r>
            <a:r>
              <a:rPr dirty="0" sz="1800" spc="-95">
                <a:latin typeface="Gadugi"/>
                <a:cs typeface="Gadugi"/>
              </a:rPr>
              <a:t>To</a:t>
            </a:r>
            <a:r>
              <a:rPr dirty="0" sz="1800" spc="-3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a</a:t>
            </a:r>
            <a:r>
              <a:rPr dirty="0" sz="1800" spc="-10">
                <a:latin typeface="Gadugi"/>
                <a:cs typeface="Gadugi"/>
              </a:rPr>
              <a:t> </a:t>
            </a:r>
            <a:r>
              <a:rPr dirty="0" sz="1800" spc="-15">
                <a:latin typeface="Gadugi"/>
                <a:cs typeface="Gadugi"/>
              </a:rPr>
              <a:t>customer-centric</a:t>
            </a:r>
            <a:r>
              <a:rPr dirty="0" sz="1800" spc="15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solution.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0390" y="1214120"/>
            <a:ext cx="13665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onsolas"/>
                <a:cs typeface="Consolas"/>
              </a:rPr>
              <a:t>DESIGN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3759" y="1214120"/>
            <a:ext cx="33807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onsolas"/>
                <a:cs typeface="Consolas"/>
              </a:rPr>
              <a:t>design</a:t>
            </a:r>
            <a:r>
              <a:rPr dirty="0" sz="3200" spc="-80" b="1">
                <a:latin typeface="Consolas"/>
                <a:cs typeface="Consolas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onsolas"/>
                <a:cs typeface="Consolas"/>
              </a:rPr>
              <a:t>thinking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9000" y="1381760"/>
            <a:ext cx="1052195" cy="228600"/>
          </a:xfrm>
          <a:custGeom>
            <a:avLst/>
            <a:gdLst/>
            <a:ahLst/>
            <a:cxnLst/>
            <a:rect l="l" t="t" r="r" b="b"/>
            <a:pathLst>
              <a:path w="1052195" h="228600">
                <a:moveTo>
                  <a:pt x="823595" y="0"/>
                </a:moveTo>
                <a:lnTo>
                  <a:pt x="823595" y="228600"/>
                </a:lnTo>
                <a:lnTo>
                  <a:pt x="975995" y="152400"/>
                </a:lnTo>
                <a:lnTo>
                  <a:pt x="861695" y="152400"/>
                </a:lnTo>
                <a:lnTo>
                  <a:pt x="861695" y="76200"/>
                </a:lnTo>
                <a:lnTo>
                  <a:pt x="975995" y="76200"/>
                </a:lnTo>
                <a:lnTo>
                  <a:pt x="823595" y="0"/>
                </a:lnTo>
                <a:close/>
              </a:path>
              <a:path w="1052195" h="228600">
                <a:moveTo>
                  <a:pt x="823595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823595" y="152400"/>
                </a:lnTo>
                <a:lnTo>
                  <a:pt x="823595" y="76200"/>
                </a:lnTo>
                <a:close/>
              </a:path>
              <a:path w="1052195" h="228600">
                <a:moveTo>
                  <a:pt x="975995" y="76200"/>
                </a:moveTo>
                <a:lnTo>
                  <a:pt x="861695" y="76200"/>
                </a:lnTo>
                <a:lnTo>
                  <a:pt x="861695" y="152400"/>
                </a:lnTo>
                <a:lnTo>
                  <a:pt x="975995" y="152400"/>
                </a:lnTo>
                <a:lnTo>
                  <a:pt x="1052195" y="114300"/>
                </a:lnTo>
                <a:lnTo>
                  <a:pt x="975995" y="762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650" y="2044700"/>
            <a:ext cx="602698" cy="7289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2459" y="2022930"/>
            <a:ext cx="810259" cy="6912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48376" y="2866009"/>
            <a:ext cx="1008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onsolas"/>
                <a:cs typeface="Consolas"/>
              </a:rPr>
              <a:t>individual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8644" y="2866009"/>
            <a:ext cx="8108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C00000"/>
                </a:solidFill>
                <a:latin typeface="Consolas"/>
                <a:cs typeface="Consolas"/>
              </a:rPr>
              <a:t>t</a:t>
            </a:r>
            <a:r>
              <a:rPr dirty="0" sz="1400" spc="-10" b="1">
                <a:solidFill>
                  <a:srgbClr val="C00000"/>
                </a:solidFill>
                <a:latin typeface="Consolas"/>
                <a:cs typeface="Consolas"/>
              </a:rPr>
              <a:t>e</a:t>
            </a:r>
            <a:r>
              <a:rPr dirty="0" sz="1400" spc="5" b="1">
                <a:solidFill>
                  <a:srgbClr val="C00000"/>
                </a:solidFill>
                <a:latin typeface="Consolas"/>
                <a:cs typeface="Consolas"/>
              </a:rPr>
              <a:t>ama</a:t>
            </a:r>
            <a:r>
              <a:rPr dirty="0" sz="1400" spc="-10" b="1">
                <a:solidFill>
                  <a:srgbClr val="C00000"/>
                </a:solidFill>
                <a:latin typeface="Consolas"/>
                <a:cs typeface="Consolas"/>
              </a:rPr>
              <a:t>t</a:t>
            </a:r>
            <a:r>
              <a:rPr dirty="0" sz="1400" spc="5" b="1">
                <a:solidFill>
                  <a:srgbClr val="C00000"/>
                </a:solidFill>
                <a:latin typeface="Consolas"/>
                <a:cs typeface="Consolas"/>
              </a:rPr>
              <a:t>e</a:t>
            </a:r>
            <a:r>
              <a:rPr dirty="0" sz="1400" b="1">
                <a:solidFill>
                  <a:srgbClr val="C00000"/>
                </a:solidFill>
                <a:latin typeface="Consolas"/>
                <a:cs typeface="Consolas"/>
              </a:rPr>
              <a:t>s</a:t>
            </a:r>
            <a:endParaRPr sz="1400">
              <a:latin typeface="Consolas"/>
              <a:cs typeface="Consola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3577" y="3535679"/>
            <a:ext cx="681646" cy="82804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18955" y="3538220"/>
            <a:ext cx="804569" cy="8229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705475" y="4505007"/>
            <a:ext cx="7118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onsolas"/>
                <a:cs typeface="Consolas"/>
              </a:rPr>
              <a:t>product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94825" y="4484623"/>
            <a:ext cx="1008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0000"/>
                </a:solidFill>
                <a:latin typeface="Consolas"/>
                <a:cs typeface="Consolas"/>
              </a:rPr>
              <a:t>experiance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67350" y="5083809"/>
            <a:ext cx="1516380" cy="772160"/>
          </a:xfrm>
          <a:custGeom>
            <a:avLst/>
            <a:gdLst/>
            <a:ahLst/>
            <a:cxnLst/>
            <a:rect l="l" t="t" r="r" b="b"/>
            <a:pathLst>
              <a:path w="1516379" h="772160">
                <a:moveTo>
                  <a:pt x="0" y="386079"/>
                </a:moveTo>
                <a:lnTo>
                  <a:pt x="2803" y="341053"/>
                </a:lnTo>
                <a:lnTo>
                  <a:pt x="11004" y="297553"/>
                </a:lnTo>
                <a:lnTo>
                  <a:pt x="24291" y="255868"/>
                </a:lnTo>
                <a:lnTo>
                  <a:pt x="42350" y="216288"/>
                </a:lnTo>
                <a:lnTo>
                  <a:pt x="64868" y="179104"/>
                </a:lnTo>
                <a:lnTo>
                  <a:pt x="91533" y="144603"/>
                </a:lnTo>
                <a:lnTo>
                  <a:pt x="122031" y="113077"/>
                </a:lnTo>
                <a:lnTo>
                  <a:pt x="156049" y="84815"/>
                </a:lnTo>
                <a:lnTo>
                  <a:pt x="193274" y="60106"/>
                </a:lnTo>
                <a:lnTo>
                  <a:pt x="233394" y="39240"/>
                </a:lnTo>
                <a:lnTo>
                  <a:pt x="276096" y="22507"/>
                </a:lnTo>
                <a:lnTo>
                  <a:pt x="321066" y="10196"/>
                </a:lnTo>
                <a:lnTo>
                  <a:pt x="367991" y="2597"/>
                </a:lnTo>
                <a:lnTo>
                  <a:pt x="416560" y="0"/>
                </a:lnTo>
                <a:lnTo>
                  <a:pt x="465128" y="2597"/>
                </a:lnTo>
                <a:lnTo>
                  <a:pt x="512053" y="10196"/>
                </a:lnTo>
                <a:lnTo>
                  <a:pt x="557023" y="22507"/>
                </a:lnTo>
                <a:lnTo>
                  <a:pt x="599725" y="39240"/>
                </a:lnTo>
                <a:lnTo>
                  <a:pt x="639845" y="60106"/>
                </a:lnTo>
                <a:lnTo>
                  <a:pt x="677070" y="84815"/>
                </a:lnTo>
                <a:lnTo>
                  <a:pt x="711088" y="113077"/>
                </a:lnTo>
                <a:lnTo>
                  <a:pt x="741586" y="144603"/>
                </a:lnTo>
                <a:lnTo>
                  <a:pt x="768251" y="179104"/>
                </a:lnTo>
                <a:lnTo>
                  <a:pt x="790769" y="216288"/>
                </a:lnTo>
                <a:lnTo>
                  <a:pt x="808828" y="255868"/>
                </a:lnTo>
                <a:lnTo>
                  <a:pt x="822115" y="297553"/>
                </a:lnTo>
                <a:lnTo>
                  <a:pt x="830316" y="341053"/>
                </a:lnTo>
                <a:lnTo>
                  <a:pt x="833120" y="386079"/>
                </a:lnTo>
                <a:lnTo>
                  <a:pt x="830316" y="431104"/>
                </a:lnTo>
                <a:lnTo>
                  <a:pt x="822115" y="474602"/>
                </a:lnTo>
                <a:lnTo>
                  <a:pt x="808828" y="516286"/>
                </a:lnTo>
                <a:lnTo>
                  <a:pt x="790769" y="555865"/>
                </a:lnTo>
                <a:lnTo>
                  <a:pt x="768251" y="593050"/>
                </a:lnTo>
                <a:lnTo>
                  <a:pt x="741586" y="627550"/>
                </a:lnTo>
                <a:lnTo>
                  <a:pt x="711088" y="659077"/>
                </a:lnTo>
                <a:lnTo>
                  <a:pt x="677070" y="687340"/>
                </a:lnTo>
                <a:lnTo>
                  <a:pt x="639845" y="712050"/>
                </a:lnTo>
                <a:lnTo>
                  <a:pt x="599725" y="732917"/>
                </a:lnTo>
                <a:lnTo>
                  <a:pt x="557023" y="749651"/>
                </a:lnTo>
                <a:lnTo>
                  <a:pt x="512053" y="761963"/>
                </a:lnTo>
                <a:lnTo>
                  <a:pt x="465128" y="769562"/>
                </a:lnTo>
                <a:lnTo>
                  <a:pt x="416560" y="772159"/>
                </a:lnTo>
                <a:lnTo>
                  <a:pt x="367991" y="769562"/>
                </a:lnTo>
                <a:lnTo>
                  <a:pt x="321066" y="761963"/>
                </a:lnTo>
                <a:lnTo>
                  <a:pt x="276096" y="749651"/>
                </a:lnTo>
                <a:lnTo>
                  <a:pt x="233394" y="732917"/>
                </a:lnTo>
                <a:lnTo>
                  <a:pt x="193274" y="712050"/>
                </a:lnTo>
                <a:lnTo>
                  <a:pt x="156049" y="687340"/>
                </a:lnTo>
                <a:lnTo>
                  <a:pt x="122031" y="659077"/>
                </a:lnTo>
                <a:lnTo>
                  <a:pt x="91533" y="627550"/>
                </a:lnTo>
                <a:lnTo>
                  <a:pt x="64868" y="593050"/>
                </a:lnTo>
                <a:lnTo>
                  <a:pt x="42350" y="555865"/>
                </a:lnTo>
                <a:lnTo>
                  <a:pt x="24291" y="516286"/>
                </a:lnTo>
                <a:lnTo>
                  <a:pt x="11004" y="474602"/>
                </a:lnTo>
                <a:lnTo>
                  <a:pt x="2803" y="431104"/>
                </a:lnTo>
                <a:lnTo>
                  <a:pt x="0" y="386079"/>
                </a:lnTo>
                <a:close/>
              </a:path>
              <a:path w="1516379" h="772160">
                <a:moveTo>
                  <a:pt x="685800" y="386079"/>
                </a:moveTo>
                <a:lnTo>
                  <a:pt x="688593" y="341053"/>
                </a:lnTo>
                <a:lnTo>
                  <a:pt x="696767" y="297553"/>
                </a:lnTo>
                <a:lnTo>
                  <a:pt x="710010" y="255868"/>
                </a:lnTo>
                <a:lnTo>
                  <a:pt x="728009" y="216288"/>
                </a:lnTo>
                <a:lnTo>
                  <a:pt x="750454" y="179104"/>
                </a:lnTo>
                <a:lnTo>
                  <a:pt x="777033" y="144603"/>
                </a:lnTo>
                <a:lnTo>
                  <a:pt x="807434" y="113077"/>
                </a:lnTo>
                <a:lnTo>
                  <a:pt x="841345" y="84815"/>
                </a:lnTo>
                <a:lnTo>
                  <a:pt x="878456" y="60106"/>
                </a:lnTo>
                <a:lnTo>
                  <a:pt x="918454" y="39240"/>
                </a:lnTo>
                <a:lnTo>
                  <a:pt x="961028" y="22507"/>
                </a:lnTo>
                <a:lnTo>
                  <a:pt x="1005866" y="10196"/>
                </a:lnTo>
                <a:lnTo>
                  <a:pt x="1052657" y="2597"/>
                </a:lnTo>
                <a:lnTo>
                  <a:pt x="1101090" y="0"/>
                </a:lnTo>
                <a:lnTo>
                  <a:pt x="1149522" y="2597"/>
                </a:lnTo>
                <a:lnTo>
                  <a:pt x="1196313" y="10196"/>
                </a:lnTo>
                <a:lnTo>
                  <a:pt x="1241151" y="22507"/>
                </a:lnTo>
                <a:lnTo>
                  <a:pt x="1283725" y="39240"/>
                </a:lnTo>
                <a:lnTo>
                  <a:pt x="1323723" y="60106"/>
                </a:lnTo>
                <a:lnTo>
                  <a:pt x="1360834" y="84815"/>
                </a:lnTo>
                <a:lnTo>
                  <a:pt x="1394745" y="113077"/>
                </a:lnTo>
                <a:lnTo>
                  <a:pt x="1425146" y="144603"/>
                </a:lnTo>
                <a:lnTo>
                  <a:pt x="1451725" y="179104"/>
                </a:lnTo>
                <a:lnTo>
                  <a:pt x="1474170" y="216288"/>
                </a:lnTo>
                <a:lnTo>
                  <a:pt x="1492169" y="255868"/>
                </a:lnTo>
                <a:lnTo>
                  <a:pt x="1505412" y="297553"/>
                </a:lnTo>
                <a:lnTo>
                  <a:pt x="1513586" y="341053"/>
                </a:lnTo>
                <a:lnTo>
                  <a:pt x="1516379" y="386079"/>
                </a:lnTo>
                <a:lnTo>
                  <a:pt x="1513586" y="431104"/>
                </a:lnTo>
                <a:lnTo>
                  <a:pt x="1505412" y="474602"/>
                </a:lnTo>
                <a:lnTo>
                  <a:pt x="1492169" y="516286"/>
                </a:lnTo>
                <a:lnTo>
                  <a:pt x="1474170" y="555865"/>
                </a:lnTo>
                <a:lnTo>
                  <a:pt x="1451725" y="593050"/>
                </a:lnTo>
                <a:lnTo>
                  <a:pt x="1425146" y="627550"/>
                </a:lnTo>
                <a:lnTo>
                  <a:pt x="1394745" y="659077"/>
                </a:lnTo>
                <a:lnTo>
                  <a:pt x="1360834" y="687340"/>
                </a:lnTo>
                <a:lnTo>
                  <a:pt x="1323723" y="712050"/>
                </a:lnTo>
                <a:lnTo>
                  <a:pt x="1283725" y="732917"/>
                </a:lnTo>
                <a:lnTo>
                  <a:pt x="1241151" y="749651"/>
                </a:lnTo>
                <a:lnTo>
                  <a:pt x="1196313" y="761963"/>
                </a:lnTo>
                <a:lnTo>
                  <a:pt x="1149522" y="769562"/>
                </a:lnTo>
                <a:lnTo>
                  <a:pt x="1101090" y="772159"/>
                </a:lnTo>
                <a:lnTo>
                  <a:pt x="1052657" y="769562"/>
                </a:lnTo>
                <a:lnTo>
                  <a:pt x="1005866" y="761963"/>
                </a:lnTo>
                <a:lnTo>
                  <a:pt x="961028" y="749651"/>
                </a:lnTo>
                <a:lnTo>
                  <a:pt x="918454" y="732917"/>
                </a:lnTo>
                <a:lnTo>
                  <a:pt x="878456" y="712050"/>
                </a:lnTo>
                <a:lnTo>
                  <a:pt x="841345" y="687340"/>
                </a:lnTo>
                <a:lnTo>
                  <a:pt x="807434" y="659077"/>
                </a:lnTo>
                <a:lnTo>
                  <a:pt x="777033" y="627550"/>
                </a:lnTo>
                <a:lnTo>
                  <a:pt x="750454" y="593050"/>
                </a:lnTo>
                <a:lnTo>
                  <a:pt x="728009" y="555865"/>
                </a:lnTo>
                <a:lnTo>
                  <a:pt x="710010" y="516286"/>
                </a:lnTo>
                <a:lnTo>
                  <a:pt x="696767" y="474602"/>
                </a:lnTo>
                <a:lnTo>
                  <a:pt x="688593" y="431104"/>
                </a:lnTo>
                <a:lnTo>
                  <a:pt x="685800" y="38607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699378" y="5305361"/>
            <a:ext cx="10134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4695" algn="l"/>
              </a:tabLst>
            </a:pPr>
            <a:r>
              <a:rPr dirty="0" sz="1800">
                <a:latin typeface="Calibri"/>
                <a:cs typeface="Calibri"/>
              </a:rPr>
              <a:t>eng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34169" y="5083809"/>
            <a:ext cx="1516380" cy="1529080"/>
          </a:xfrm>
          <a:custGeom>
            <a:avLst/>
            <a:gdLst/>
            <a:ahLst/>
            <a:cxnLst/>
            <a:rect l="l" t="t" r="r" b="b"/>
            <a:pathLst>
              <a:path w="1516379" h="1529079">
                <a:moveTo>
                  <a:pt x="0" y="386079"/>
                </a:moveTo>
                <a:lnTo>
                  <a:pt x="2793" y="341053"/>
                </a:lnTo>
                <a:lnTo>
                  <a:pt x="10967" y="297553"/>
                </a:lnTo>
                <a:lnTo>
                  <a:pt x="24210" y="255868"/>
                </a:lnTo>
                <a:lnTo>
                  <a:pt x="42209" y="216288"/>
                </a:lnTo>
                <a:lnTo>
                  <a:pt x="64654" y="179104"/>
                </a:lnTo>
                <a:lnTo>
                  <a:pt x="91233" y="144603"/>
                </a:lnTo>
                <a:lnTo>
                  <a:pt x="121634" y="113077"/>
                </a:lnTo>
                <a:lnTo>
                  <a:pt x="155545" y="84815"/>
                </a:lnTo>
                <a:lnTo>
                  <a:pt x="192656" y="60106"/>
                </a:lnTo>
                <a:lnTo>
                  <a:pt x="232654" y="39240"/>
                </a:lnTo>
                <a:lnTo>
                  <a:pt x="275228" y="22507"/>
                </a:lnTo>
                <a:lnTo>
                  <a:pt x="320066" y="10196"/>
                </a:lnTo>
                <a:lnTo>
                  <a:pt x="366857" y="2597"/>
                </a:lnTo>
                <a:lnTo>
                  <a:pt x="415289" y="0"/>
                </a:lnTo>
                <a:lnTo>
                  <a:pt x="463722" y="2597"/>
                </a:lnTo>
                <a:lnTo>
                  <a:pt x="510513" y="10196"/>
                </a:lnTo>
                <a:lnTo>
                  <a:pt x="555351" y="22507"/>
                </a:lnTo>
                <a:lnTo>
                  <a:pt x="597925" y="39240"/>
                </a:lnTo>
                <a:lnTo>
                  <a:pt x="637923" y="60106"/>
                </a:lnTo>
                <a:lnTo>
                  <a:pt x="675034" y="84815"/>
                </a:lnTo>
                <a:lnTo>
                  <a:pt x="708945" y="113077"/>
                </a:lnTo>
                <a:lnTo>
                  <a:pt x="739346" y="144603"/>
                </a:lnTo>
                <a:lnTo>
                  <a:pt x="765925" y="179104"/>
                </a:lnTo>
                <a:lnTo>
                  <a:pt x="788370" y="216288"/>
                </a:lnTo>
                <a:lnTo>
                  <a:pt x="806369" y="255868"/>
                </a:lnTo>
                <a:lnTo>
                  <a:pt x="819612" y="297553"/>
                </a:lnTo>
                <a:lnTo>
                  <a:pt x="827786" y="341053"/>
                </a:lnTo>
                <a:lnTo>
                  <a:pt x="830579" y="386079"/>
                </a:lnTo>
                <a:lnTo>
                  <a:pt x="827786" y="431104"/>
                </a:lnTo>
                <a:lnTo>
                  <a:pt x="819612" y="474602"/>
                </a:lnTo>
                <a:lnTo>
                  <a:pt x="806369" y="516286"/>
                </a:lnTo>
                <a:lnTo>
                  <a:pt x="788370" y="555865"/>
                </a:lnTo>
                <a:lnTo>
                  <a:pt x="765925" y="593050"/>
                </a:lnTo>
                <a:lnTo>
                  <a:pt x="739346" y="627550"/>
                </a:lnTo>
                <a:lnTo>
                  <a:pt x="708945" y="659077"/>
                </a:lnTo>
                <a:lnTo>
                  <a:pt x="675034" y="687340"/>
                </a:lnTo>
                <a:lnTo>
                  <a:pt x="637923" y="712050"/>
                </a:lnTo>
                <a:lnTo>
                  <a:pt x="597925" y="732917"/>
                </a:lnTo>
                <a:lnTo>
                  <a:pt x="555351" y="749651"/>
                </a:lnTo>
                <a:lnTo>
                  <a:pt x="510513" y="761963"/>
                </a:lnTo>
                <a:lnTo>
                  <a:pt x="463722" y="769562"/>
                </a:lnTo>
                <a:lnTo>
                  <a:pt x="415289" y="772159"/>
                </a:lnTo>
                <a:lnTo>
                  <a:pt x="366857" y="769562"/>
                </a:lnTo>
                <a:lnTo>
                  <a:pt x="320066" y="761963"/>
                </a:lnTo>
                <a:lnTo>
                  <a:pt x="275228" y="749651"/>
                </a:lnTo>
                <a:lnTo>
                  <a:pt x="232654" y="732917"/>
                </a:lnTo>
                <a:lnTo>
                  <a:pt x="192656" y="712050"/>
                </a:lnTo>
                <a:lnTo>
                  <a:pt x="155545" y="687340"/>
                </a:lnTo>
                <a:lnTo>
                  <a:pt x="121634" y="659077"/>
                </a:lnTo>
                <a:lnTo>
                  <a:pt x="91233" y="627550"/>
                </a:lnTo>
                <a:lnTo>
                  <a:pt x="64654" y="593050"/>
                </a:lnTo>
                <a:lnTo>
                  <a:pt x="42209" y="555865"/>
                </a:lnTo>
                <a:lnTo>
                  <a:pt x="24210" y="516286"/>
                </a:lnTo>
                <a:lnTo>
                  <a:pt x="10967" y="474602"/>
                </a:lnTo>
                <a:lnTo>
                  <a:pt x="2793" y="431104"/>
                </a:lnTo>
                <a:lnTo>
                  <a:pt x="0" y="386079"/>
                </a:lnTo>
                <a:close/>
              </a:path>
              <a:path w="1516379" h="1529079">
                <a:moveTo>
                  <a:pt x="683259" y="386079"/>
                </a:moveTo>
                <a:lnTo>
                  <a:pt x="686063" y="341053"/>
                </a:lnTo>
                <a:lnTo>
                  <a:pt x="694264" y="297553"/>
                </a:lnTo>
                <a:lnTo>
                  <a:pt x="707551" y="255868"/>
                </a:lnTo>
                <a:lnTo>
                  <a:pt x="725610" y="216288"/>
                </a:lnTo>
                <a:lnTo>
                  <a:pt x="748128" y="179104"/>
                </a:lnTo>
                <a:lnTo>
                  <a:pt x="774793" y="144603"/>
                </a:lnTo>
                <a:lnTo>
                  <a:pt x="805291" y="113077"/>
                </a:lnTo>
                <a:lnTo>
                  <a:pt x="839309" y="84815"/>
                </a:lnTo>
                <a:lnTo>
                  <a:pt x="876534" y="60106"/>
                </a:lnTo>
                <a:lnTo>
                  <a:pt x="916654" y="39240"/>
                </a:lnTo>
                <a:lnTo>
                  <a:pt x="959356" y="22507"/>
                </a:lnTo>
                <a:lnTo>
                  <a:pt x="1004326" y="10196"/>
                </a:lnTo>
                <a:lnTo>
                  <a:pt x="1051251" y="2597"/>
                </a:lnTo>
                <a:lnTo>
                  <a:pt x="1099820" y="0"/>
                </a:lnTo>
                <a:lnTo>
                  <a:pt x="1148388" y="2597"/>
                </a:lnTo>
                <a:lnTo>
                  <a:pt x="1195313" y="10196"/>
                </a:lnTo>
                <a:lnTo>
                  <a:pt x="1240283" y="22507"/>
                </a:lnTo>
                <a:lnTo>
                  <a:pt x="1282985" y="39240"/>
                </a:lnTo>
                <a:lnTo>
                  <a:pt x="1323105" y="60106"/>
                </a:lnTo>
                <a:lnTo>
                  <a:pt x="1360330" y="84815"/>
                </a:lnTo>
                <a:lnTo>
                  <a:pt x="1394348" y="113077"/>
                </a:lnTo>
                <a:lnTo>
                  <a:pt x="1424846" y="144603"/>
                </a:lnTo>
                <a:lnTo>
                  <a:pt x="1451511" y="179104"/>
                </a:lnTo>
                <a:lnTo>
                  <a:pt x="1474029" y="216288"/>
                </a:lnTo>
                <a:lnTo>
                  <a:pt x="1492088" y="255868"/>
                </a:lnTo>
                <a:lnTo>
                  <a:pt x="1505375" y="297553"/>
                </a:lnTo>
                <a:lnTo>
                  <a:pt x="1513576" y="341053"/>
                </a:lnTo>
                <a:lnTo>
                  <a:pt x="1516379" y="386079"/>
                </a:lnTo>
                <a:lnTo>
                  <a:pt x="1513576" y="431104"/>
                </a:lnTo>
                <a:lnTo>
                  <a:pt x="1505375" y="474602"/>
                </a:lnTo>
                <a:lnTo>
                  <a:pt x="1492088" y="516286"/>
                </a:lnTo>
                <a:lnTo>
                  <a:pt x="1474029" y="555865"/>
                </a:lnTo>
                <a:lnTo>
                  <a:pt x="1451511" y="593050"/>
                </a:lnTo>
                <a:lnTo>
                  <a:pt x="1424846" y="627550"/>
                </a:lnTo>
                <a:lnTo>
                  <a:pt x="1394348" y="659077"/>
                </a:lnTo>
                <a:lnTo>
                  <a:pt x="1360330" y="687340"/>
                </a:lnTo>
                <a:lnTo>
                  <a:pt x="1323105" y="712050"/>
                </a:lnTo>
                <a:lnTo>
                  <a:pt x="1282985" y="732917"/>
                </a:lnTo>
                <a:lnTo>
                  <a:pt x="1240283" y="749651"/>
                </a:lnTo>
                <a:lnTo>
                  <a:pt x="1195313" y="761963"/>
                </a:lnTo>
                <a:lnTo>
                  <a:pt x="1148388" y="769562"/>
                </a:lnTo>
                <a:lnTo>
                  <a:pt x="1099820" y="772159"/>
                </a:lnTo>
                <a:lnTo>
                  <a:pt x="1051251" y="769562"/>
                </a:lnTo>
                <a:lnTo>
                  <a:pt x="1004326" y="761963"/>
                </a:lnTo>
                <a:lnTo>
                  <a:pt x="959356" y="749651"/>
                </a:lnTo>
                <a:lnTo>
                  <a:pt x="916654" y="732917"/>
                </a:lnTo>
                <a:lnTo>
                  <a:pt x="876534" y="712050"/>
                </a:lnTo>
                <a:lnTo>
                  <a:pt x="839309" y="687340"/>
                </a:lnTo>
                <a:lnTo>
                  <a:pt x="805291" y="659077"/>
                </a:lnTo>
                <a:lnTo>
                  <a:pt x="774793" y="627550"/>
                </a:lnTo>
                <a:lnTo>
                  <a:pt x="748128" y="593050"/>
                </a:lnTo>
                <a:lnTo>
                  <a:pt x="725610" y="555865"/>
                </a:lnTo>
                <a:lnTo>
                  <a:pt x="707551" y="516286"/>
                </a:lnTo>
                <a:lnTo>
                  <a:pt x="694264" y="474602"/>
                </a:lnTo>
                <a:lnTo>
                  <a:pt x="686063" y="431104"/>
                </a:lnTo>
                <a:lnTo>
                  <a:pt x="683259" y="386079"/>
                </a:lnTo>
                <a:close/>
              </a:path>
              <a:path w="1516379" h="1529079">
                <a:moveTo>
                  <a:pt x="165100" y="995679"/>
                </a:moveTo>
                <a:lnTo>
                  <a:pt x="167286" y="949656"/>
                </a:lnTo>
                <a:lnTo>
                  <a:pt x="173726" y="904719"/>
                </a:lnTo>
                <a:lnTo>
                  <a:pt x="184242" y="861030"/>
                </a:lnTo>
                <a:lnTo>
                  <a:pt x="198653" y="818748"/>
                </a:lnTo>
                <a:lnTo>
                  <a:pt x="216782" y="778033"/>
                </a:lnTo>
                <a:lnTo>
                  <a:pt x="238449" y="739046"/>
                </a:lnTo>
                <a:lnTo>
                  <a:pt x="263475" y="701947"/>
                </a:lnTo>
                <a:lnTo>
                  <a:pt x="291683" y="666896"/>
                </a:lnTo>
                <a:lnTo>
                  <a:pt x="322891" y="634052"/>
                </a:lnTo>
                <a:lnTo>
                  <a:pt x="356923" y="603577"/>
                </a:lnTo>
                <a:lnTo>
                  <a:pt x="393599" y="575630"/>
                </a:lnTo>
                <a:lnTo>
                  <a:pt x="432740" y="550371"/>
                </a:lnTo>
                <a:lnTo>
                  <a:pt x="474168" y="527960"/>
                </a:lnTo>
                <a:lnTo>
                  <a:pt x="517703" y="508558"/>
                </a:lnTo>
                <a:lnTo>
                  <a:pt x="563166" y="492325"/>
                </a:lnTo>
                <a:lnTo>
                  <a:pt x="610380" y="479420"/>
                </a:lnTo>
                <a:lnTo>
                  <a:pt x="659164" y="470004"/>
                </a:lnTo>
                <a:lnTo>
                  <a:pt x="709340" y="464237"/>
                </a:lnTo>
                <a:lnTo>
                  <a:pt x="760729" y="462279"/>
                </a:lnTo>
                <a:lnTo>
                  <a:pt x="812119" y="464237"/>
                </a:lnTo>
                <a:lnTo>
                  <a:pt x="862295" y="470004"/>
                </a:lnTo>
                <a:lnTo>
                  <a:pt x="911079" y="479420"/>
                </a:lnTo>
                <a:lnTo>
                  <a:pt x="958293" y="492325"/>
                </a:lnTo>
                <a:lnTo>
                  <a:pt x="1003756" y="508558"/>
                </a:lnTo>
                <a:lnTo>
                  <a:pt x="1047291" y="527960"/>
                </a:lnTo>
                <a:lnTo>
                  <a:pt x="1088719" y="550371"/>
                </a:lnTo>
                <a:lnTo>
                  <a:pt x="1127860" y="575630"/>
                </a:lnTo>
                <a:lnTo>
                  <a:pt x="1164536" y="603577"/>
                </a:lnTo>
                <a:lnTo>
                  <a:pt x="1198568" y="634052"/>
                </a:lnTo>
                <a:lnTo>
                  <a:pt x="1229776" y="666896"/>
                </a:lnTo>
                <a:lnTo>
                  <a:pt x="1257984" y="701947"/>
                </a:lnTo>
                <a:lnTo>
                  <a:pt x="1283010" y="739046"/>
                </a:lnTo>
                <a:lnTo>
                  <a:pt x="1304677" y="778033"/>
                </a:lnTo>
                <a:lnTo>
                  <a:pt x="1322806" y="818748"/>
                </a:lnTo>
                <a:lnTo>
                  <a:pt x="1337217" y="861030"/>
                </a:lnTo>
                <a:lnTo>
                  <a:pt x="1347733" y="904719"/>
                </a:lnTo>
                <a:lnTo>
                  <a:pt x="1354173" y="949656"/>
                </a:lnTo>
                <a:lnTo>
                  <a:pt x="1356359" y="995679"/>
                </a:lnTo>
                <a:lnTo>
                  <a:pt x="1354173" y="1041703"/>
                </a:lnTo>
                <a:lnTo>
                  <a:pt x="1347733" y="1086640"/>
                </a:lnTo>
                <a:lnTo>
                  <a:pt x="1337217" y="1130329"/>
                </a:lnTo>
                <a:lnTo>
                  <a:pt x="1322806" y="1172611"/>
                </a:lnTo>
                <a:lnTo>
                  <a:pt x="1304677" y="1213326"/>
                </a:lnTo>
                <a:lnTo>
                  <a:pt x="1283010" y="1252313"/>
                </a:lnTo>
                <a:lnTo>
                  <a:pt x="1257984" y="1289412"/>
                </a:lnTo>
                <a:lnTo>
                  <a:pt x="1229776" y="1324463"/>
                </a:lnTo>
                <a:lnTo>
                  <a:pt x="1198568" y="1357307"/>
                </a:lnTo>
                <a:lnTo>
                  <a:pt x="1164536" y="1387782"/>
                </a:lnTo>
                <a:lnTo>
                  <a:pt x="1127860" y="1415729"/>
                </a:lnTo>
                <a:lnTo>
                  <a:pt x="1088719" y="1440988"/>
                </a:lnTo>
                <a:lnTo>
                  <a:pt x="1047291" y="1463399"/>
                </a:lnTo>
                <a:lnTo>
                  <a:pt x="1003756" y="1482801"/>
                </a:lnTo>
                <a:lnTo>
                  <a:pt x="958293" y="1499034"/>
                </a:lnTo>
                <a:lnTo>
                  <a:pt x="911079" y="1511939"/>
                </a:lnTo>
                <a:lnTo>
                  <a:pt x="862295" y="1521355"/>
                </a:lnTo>
                <a:lnTo>
                  <a:pt x="812119" y="1527122"/>
                </a:lnTo>
                <a:lnTo>
                  <a:pt x="760729" y="1529080"/>
                </a:lnTo>
                <a:lnTo>
                  <a:pt x="709340" y="1527122"/>
                </a:lnTo>
                <a:lnTo>
                  <a:pt x="659164" y="1521355"/>
                </a:lnTo>
                <a:lnTo>
                  <a:pt x="610380" y="1511939"/>
                </a:lnTo>
                <a:lnTo>
                  <a:pt x="563166" y="1499034"/>
                </a:lnTo>
                <a:lnTo>
                  <a:pt x="517703" y="1482801"/>
                </a:lnTo>
                <a:lnTo>
                  <a:pt x="474168" y="1463399"/>
                </a:lnTo>
                <a:lnTo>
                  <a:pt x="432740" y="1440988"/>
                </a:lnTo>
                <a:lnTo>
                  <a:pt x="393599" y="1415729"/>
                </a:lnTo>
                <a:lnTo>
                  <a:pt x="356923" y="1387782"/>
                </a:lnTo>
                <a:lnTo>
                  <a:pt x="322891" y="1357307"/>
                </a:lnTo>
                <a:lnTo>
                  <a:pt x="291683" y="1324463"/>
                </a:lnTo>
                <a:lnTo>
                  <a:pt x="263475" y="1289412"/>
                </a:lnTo>
                <a:lnTo>
                  <a:pt x="238449" y="1252313"/>
                </a:lnTo>
                <a:lnTo>
                  <a:pt x="216782" y="1213326"/>
                </a:lnTo>
                <a:lnTo>
                  <a:pt x="198653" y="1172611"/>
                </a:lnTo>
                <a:lnTo>
                  <a:pt x="184242" y="1130329"/>
                </a:lnTo>
                <a:lnTo>
                  <a:pt x="173726" y="1086640"/>
                </a:lnTo>
                <a:lnTo>
                  <a:pt x="167286" y="1041703"/>
                </a:lnTo>
                <a:lnTo>
                  <a:pt x="165100" y="99567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65309" y="5305361"/>
            <a:ext cx="1013460" cy="90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21995" algn="l"/>
              </a:tabLst>
            </a:pPr>
            <a:r>
              <a:rPr dirty="0" sz="1800">
                <a:latin typeface="Calibri"/>
                <a:cs typeface="Calibri"/>
              </a:rPr>
              <a:t>eng	</a:t>
            </a:r>
            <a:r>
              <a:rPr dirty="0" sz="1800" spc="-5">
                <a:latin typeface="Calibri"/>
                <a:cs typeface="Calibri"/>
              </a:rPr>
              <a:t>art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algn="ctr" marL="43815">
              <a:lnSpc>
                <a:spcPct val="100000"/>
              </a:lnSpc>
            </a:pP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human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56882" y="325437"/>
            <a:ext cx="323913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0000"/>
                </a:solidFill>
              </a:rPr>
              <a:t>WHAT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 spc="-5">
                <a:solidFill>
                  <a:srgbClr val="000000"/>
                </a:solidFill>
              </a:rPr>
              <a:t>IS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 spc="-5">
                <a:solidFill>
                  <a:srgbClr val="000000"/>
                </a:solidFill>
              </a:rPr>
              <a:t>DESIGN</a:t>
            </a:r>
            <a:r>
              <a:rPr dirty="0" sz="2000" spc="-20">
                <a:solidFill>
                  <a:srgbClr val="000000"/>
                </a:solidFill>
              </a:rPr>
              <a:t> </a:t>
            </a:r>
            <a:r>
              <a:rPr dirty="0" sz="2000" spc="-5">
                <a:solidFill>
                  <a:srgbClr val="000000"/>
                </a:solidFill>
              </a:rPr>
              <a:t>THINKING</a:t>
            </a:r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378459" y="71628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 h="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142" y="334645"/>
            <a:ext cx="30092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1F2023"/>
                </a:solidFill>
                <a:latin typeface="Calibri"/>
                <a:cs typeface="Calibri"/>
              </a:rPr>
              <a:t>WHAT'S</a:t>
            </a:r>
            <a:r>
              <a:rPr dirty="0" sz="2000" spc="-50" b="1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F2023"/>
                </a:solidFill>
                <a:latin typeface="Calibri"/>
                <a:cs typeface="Calibri"/>
              </a:rPr>
              <a:t>THE</a:t>
            </a:r>
            <a:r>
              <a:rPr dirty="0" sz="2000" spc="-30" b="1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2023"/>
                </a:solidFill>
                <a:latin typeface="Calibri"/>
                <a:cs typeface="Calibri"/>
              </a:rPr>
              <a:t>DIFFERENCE???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459" y="71628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 h="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8819"/>
            <a:ext cx="2540" cy="251460"/>
          </a:xfrm>
          <a:custGeom>
            <a:avLst/>
            <a:gdLst/>
            <a:ahLst/>
            <a:cxnLst/>
            <a:rect l="l" t="t" r="r" b="b"/>
            <a:pathLst>
              <a:path w="2540" h="251459">
                <a:moveTo>
                  <a:pt x="2540" y="0"/>
                </a:moveTo>
                <a:lnTo>
                  <a:pt x="0" y="0"/>
                </a:lnTo>
                <a:lnTo>
                  <a:pt x="0" y="251460"/>
                </a:lnTo>
                <a:lnTo>
                  <a:pt x="2540" y="251460"/>
                </a:lnTo>
                <a:lnTo>
                  <a:pt x="2540" y="0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8062" y="1829815"/>
            <a:ext cx="226441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0000"/>
                </a:solidFill>
              </a:rPr>
              <a:t>Bill</a:t>
            </a:r>
            <a:r>
              <a:rPr dirty="0" sz="3200" spc="-9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Gates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353175" y="1829815"/>
            <a:ext cx="24847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onsolas"/>
                <a:cs typeface="Consolas"/>
              </a:rPr>
              <a:t>Steve</a:t>
            </a:r>
            <a:r>
              <a:rPr dirty="0" sz="3200" spc="-95" b="1">
                <a:latin typeface="Consolas"/>
                <a:cs typeface="Consolas"/>
              </a:rPr>
              <a:t> </a:t>
            </a:r>
            <a:r>
              <a:rPr dirty="0" sz="3200" b="1">
                <a:latin typeface="Consolas"/>
                <a:cs typeface="Consolas"/>
              </a:rPr>
              <a:t>Job’s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062" y="2912998"/>
            <a:ext cx="3155315" cy="223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Consolas"/>
                <a:cs typeface="Consolas"/>
              </a:rPr>
              <a:t>Individual</a:t>
            </a:r>
            <a:endParaRPr sz="2800">
              <a:latin typeface="Consolas"/>
              <a:cs typeface="Consolas"/>
            </a:endParaRPr>
          </a:p>
          <a:p>
            <a:pPr marL="12700" marR="5080">
              <a:lnSpc>
                <a:spcPts val="7040"/>
              </a:lnSpc>
              <a:spcBef>
                <a:spcPts val="605"/>
              </a:spcBef>
            </a:pPr>
            <a:r>
              <a:rPr dirty="0" sz="2800" b="1">
                <a:latin typeface="Consolas"/>
                <a:cs typeface="Consolas"/>
              </a:rPr>
              <a:t>Focus</a:t>
            </a:r>
            <a:r>
              <a:rPr dirty="0" sz="2800" spc="-30" b="1">
                <a:latin typeface="Consolas"/>
                <a:cs typeface="Consolas"/>
              </a:rPr>
              <a:t> </a:t>
            </a:r>
            <a:r>
              <a:rPr dirty="0" sz="2800" b="1">
                <a:latin typeface="Consolas"/>
                <a:cs typeface="Consolas"/>
              </a:rPr>
              <a:t>On</a:t>
            </a:r>
            <a:r>
              <a:rPr dirty="0" sz="2800" spc="-30" b="1">
                <a:latin typeface="Consolas"/>
                <a:cs typeface="Consolas"/>
              </a:rPr>
              <a:t> </a:t>
            </a:r>
            <a:r>
              <a:rPr dirty="0" sz="2800" spc="-10" b="1">
                <a:latin typeface="Consolas"/>
                <a:cs typeface="Consolas"/>
              </a:rPr>
              <a:t>Product </a:t>
            </a:r>
            <a:r>
              <a:rPr dirty="0" sz="2800" spc="-1525" b="1">
                <a:latin typeface="Consolas"/>
                <a:cs typeface="Consolas"/>
              </a:rPr>
              <a:t> </a:t>
            </a:r>
            <a:r>
              <a:rPr dirty="0" sz="2800" b="1">
                <a:latin typeface="Consolas"/>
                <a:cs typeface="Consolas"/>
              </a:rPr>
              <a:t>Likely</a:t>
            </a:r>
            <a:r>
              <a:rPr dirty="0" sz="2800" spc="-25" b="1">
                <a:latin typeface="Consolas"/>
                <a:cs typeface="Consolas"/>
              </a:rPr>
              <a:t> </a:t>
            </a:r>
            <a:r>
              <a:rPr dirty="0" sz="2800" b="1">
                <a:latin typeface="Consolas"/>
                <a:cs typeface="Consolas"/>
              </a:rPr>
              <a:t>not</a:t>
            </a:r>
            <a:r>
              <a:rPr dirty="0" sz="2800" spc="-20" b="1">
                <a:latin typeface="Consolas"/>
                <a:cs typeface="Consolas"/>
              </a:rPr>
              <a:t> </a:t>
            </a:r>
            <a:r>
              <a:rPr dirty="0" sz="2800" spc="-10" b="1">
                <a:latin typeface="Consolas"/>
                <a:cs typeface="Consolas"/>
              </a:rPr>
              <a:t>used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5669" y="2912998"/>
            <a:ext cx="2566035" cy="134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latin typeface="Consolas"/>
                <a:cs typeface="Consolas"/>
              </a:rPr>
              <a:t>Collaboration</a:t>
            </a: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latin typeface="Consolas"/>
                <a:cs typeface="Consolas"/>
              </a:rPr>
              <a:t>Focus</a:t>
            </a:r>
            <a:r>
              <a:rPr dirty="0" sz="2800" spc="-50" b="1">
                <a:latin typeface="Consolas"/>
                <a:cs typeface="Consolas"/>
              </a:rPr>
              <a:t> </a:t>
            </a:r>
            <a:r>
              <a:rPr dirty="0" sz="2800" b="1">
                <a:latin typeface="Consolas"/>
                <a:cs typeface="Consolas"/>
              </a:rPr>
              <a:t>On</a:t>
            </a:r>
            <a:r>
              <a:rPr dirty="0" sz="2800" spc="-50" b="1">
                <a:latin typeface="Consolas"/>
                <a:cs typeface="Consolas"/>
              </a:rPr>
              <a:t> </a:t>
            </a:r>
            <a:r>
              <a:rPr dirty="0" sz="2800" spc="-5" b="1">
                <a:latin typeface="Consolas"/>
                <a:cs typeface="Consolas"/>
              </a:rPr>
              <a:t>User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5669" y="4695888"/>
            <a:ext cx="15900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latin typeface="Consolas"/>
                <a:cs typeface="Consolas"/>
              </a:rPr>
              <a:t>Optimist</a:t>
            </a:r>
            <a:endParaRPr sz="2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882" y="325437"/>
            <a:ext cx="323913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0000"/>
                </a:solidFill>
              </a:rPr>
              <a:t>WHAT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 spc="-5">
                <a:solidFill>
                  <a:srgbClr val="000000"/>
                </a:solidFill>
              </a:rPr>
              <a:t>IS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 spc="-5">
                <a:solidFill>
                  <a:srgbClr val="000000"/>
                </a:solidFill>
              </a:rPr>
              <a:t>DESIGN</a:t>
            </a:r>
            <a:r>
              <a:rPr dirty="0" sz="2000" spc="-20">
                <a:solidFill>
                  <a:srgbClr val="000000"/>
                </a:solidFill>
              </a:rPr>
              <a:t> </a:t>
            </a:r>
            <a:r>
              <a:rPr dirty="0" sz="2000" spc="-5">
                <a:solidFill>
                  <a:srgbClr val="000000"/>
                </a:solidFill>
              </a:rPr>
              <a:t>THINKING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378459" y="71628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 h="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8FAA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99782" y="1319212"/>
            <a:ext cx="38080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Design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thinking</a:t>
            </a:r>
            <a:r>
              <a:rPr dirty="0" sz="1800">
                <a:latin typeface="Calibri"/>
                <a:cs typeface="Calibri"/>
              </a:rPr>
              <a:t> 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neither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science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religion.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capacity,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ultimately,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integrative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thinking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1444" y="3630548"/>
            <a:ext cx="415417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Design thinking is </a:t>
            </a:r>
            <a:r>
              <a:rPr dirty="0" sz="2000" spc="-20">
                <a:latin typeface="Calibri"/>
                <a:cs typeface="Calibri"/>
              </a:rPr>
              <a:t>“a </a:t>
            </a:r>
            <a:r>
              <a:rPr dirty="0" sz="2000" spc="-5">
                <a:latin typeface="Calibri"/>
                <a:cs typeface="Calibri"/>
              </a:rPr>
              <a:t>human-centered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approach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90">
                <a:latin typeface="Calibri"/>
                <a:cs typeface="Calibri"/>
              </a:rPr>
              <a:t>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innovation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draws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from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designer’s </a:t>
            </a:r>
            <a:r>
              <a:rPr dirty="0" sz="2000" spc="-30">
                <a:latin typeface="Calibri"/>
                <a:cs typeface="Calibri"/>
              </a:rPr>
              <a:t>Toolkit </a:t>
            </a:r>
            <a:r>
              <a:rPr dirty="0" sz="2000" spc="-5">
                <a:latin typeface="Calibri"/>
                <a:cs typeface="Calibri"/>
              </a:rPr>
              <a:t>to </a:t>
            </a:r>
            <a:r>
              <a:rPr dirty="0" sz="2000" spc="-10">
                <a:latin typeface="Calibri"/>
                <a:cs typeface="Calibri"/>
              </a:rPr>
              <a:t>integrated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needs of people, the </a:t>
            </a:r>
            <a:r>
              <a:rPr dirty="0" sz="2000" spc="-5">
                <a:latin typeface="Calibri"/>
                <a:cs typeface="Calibri"/>
              </a:rPr>
              <a:t>Possibilities </a:t>
            </a:r>
            <a:r>
              <a:rPr dirty="0" sz="2000">
                <a:latin typeface="Calibri"/>
                <a:cs typeface="Calibri"/>
              </a:rPr>
              <a:t>of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technology, </a:t>
            </a:r>
            <a:r>
              <a:rPr dirty="0" sz="2000">
                <a:latin typeface="Calibri"/>
                <a:cs typeface="Calibri"/>
              </a:rPr>
              <a:t>and the </a:t>
            </a:r>
            <a:r>
              <a:rPr dirty="0" sz="2000" spc="-5">
                <a:latin typeface="Calibri"/>
                <a:cs typeface="Calibri"/>
              </a:rPr>
              <a:t>requirements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business</a:t>
            </a:r>
            <a:r>
              <a:rPr dirty="0" sz="2000" spc="-20">
                <a:latin typeface="Calibri"/>
                <a:cs typeface="Calibri"/>
              </a:rPr>
              <a:t> success.”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4665" y="6107429"/>
            <a:ext cx="2018664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-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Tim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Brown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239" y="378459"/>
            <a:ext cx="6822440" cy="60223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9528" y="1064895"/>
            <a:ext cx="18542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0D0D0D"/>
                </a:solidFill>
                <a:latin typeface="Segoe Print"/>
                <a:cs typeface="Segoe Print"/>
              </a:rPr>
              <a:t>Desirable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6575" y="4602416"/>
            <a:ext cx="10801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0D0D0D"/>
                </a:solidFill>
                <a:latin typeface="Segoe Print"/>
                <a:cs typeface="Segoe Print"/>
              </a:rPr>
              <a:t>Viable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6144" y="4644072"/>
            <a:ext cx="13728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0D0D0D"/>
                </a:solidFill>
                <a:latin typeface="Segoe Print"/>
                <a:cs typeface="Segoe Print"/>
              </a:rPr>
              <a:t>Feasible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8459" y="706755"/>
            <a:ext cx="8828405" cy="4509770"/>
            <a:chOff x="378459" y="706755"/>
            <a:chExt cx="8828405" cy="4509770"/>
          </a:xfrm>
        </p:grpSpPr>
        <p:sp>
          <p:nvSpPr>
            <p:cNvPr id="7" name="object 7"/>
            <p:cNvSpPr/>
            <p:nvPr/>
          </p:nvSpPr>
          <p:spPr>
            <a:xfrm>
              <a:off x="2048510" y="1358010"/>
              <a:ext cx="7158355" cy="3858260"/>
            </a:xfrm>
            <a:custGeom>
              <a:avLst/>
              <a:gdLst/>
              <a:ahLst/>
              <a:cxnLst/>
              <a:rect l="l" t="t" r="r" b="b"/>
              <a:pathLst>
                <a:path w="7158355" h="3858260">
                  <a:moveTo>
                    <a:pt x="922528" y="3808476"/>
                  </a:moveTo>
                  <a:lnTo>
                    <a:pt x="85852" y="3801110"/>
                  </a:lnTo>
                  <a:lnTo>
                    <a:pt x="85852" y="3800983"/>
                  </a:lnTo>
                  <a:lnTo>
                    <a:pt x="86106" y="3772535"/>
                  </a:lnTo>
                  <a:lnTo>
                    <a:pt x="0" y="3814699"/>
                  </a:lnTo>
                  <a:lnTo>
                    <a:pt x="85344" y="3858260"/>
                  </a:lnTo>
                  <a:lnTo>
                    <a:pt x="85598" y="3829685"/>
                  </a:lnTo>
                  <a:lnTo>
                    <a:pt x="922274" y="3837051"/>
                  </a:lnTo>
                  <a:lnTo>
                    <a:pt x="922528" y="3808476"/>
                  </a:lnTo>
                  <a:close/>
                </a:path>
                <a:path w="7158355" h="3858260">
                  <a:moveTo>
                    <a:pt x="5468848" y="57277"/>
                  </a:moveTo>
                  <a:lnTo>
                    <a:pt x="5425186" y="57277"/>
                  </a:lnTo>
                  <a:lnTo>
                    <a:pt x="5410873" y="57277"/>
                  </a:lnTo>
                  <a:lnTo>
                    <a:pt x="5410581" y="85725"/>
                  </a:lnTo>
                  <a:lnTo>
                    <a:pt x="5468848" y="57277"/>
                  </a:lnTo>
                  <a:close/>
                </a:path>
                <a:path w="7158355" h="3858260">
                  <a:moveTo>
                    <a:pt x="5496687" y="43688"/>
                  </a:moveTo>
                  <a:lnTo>
                    <a:pt x="5411470" y="0"/>
                  </a:lnTo>
                  <a:lnTo>
                    <a:pt x="5411165" y="28562"/>
                  </a:lnTo>
                  <a:lnTo>
                    <a:pt x="4404487" y="18415"/>
                  </a:lnTo>
                  <a:lnTo>
                    <a:pt x="4404233" y="46863"/>
                  </a:lnTo>
                  <a:lnTo>
                    <a:pt x="5410873" y="57137"/>
                  </a:lnTo>
                  <a:lnTo>
                    <a:pt x="5425186" y="57137"/>
                  </a:lnTo>
                  <a:lnTo>
                    <a:pt x="5469140" y="57137"/>
                  </a:lnTo>
                  <a:lnTo>
                    <a:pt x="5496687" y="43688"/>
                  </a:lnTo>
                  <a:close/>
                </a:path>
                <a:path w="7158355" h="3858260">
                  <a:moveTo>
                    <a:pt x="7130008" y="3542157"/>
                  </a:moveTo>
                  <a:lnTo>
                    <a:pt x="7086346" y="3542157"/>
                  </a:lnTo>
                  <a:lnTo>
                    <a:pt x="7072033" y="3542157"/>
                  </a:lnTo>
                  <a:lnTo>
                    <a:pt x="7071741" y="3570605"/>
                  </a:lnTo>
                  <a:lnTo>
                    <a:pt x="7130008" y="3542157"/>
                  </a:lnTo>
                  <a:close/>
                </a:path>
                <a:path w="7158355" h="3858260">
                  <a:moveTo>
                    <a:pt x="7157847" y="3528568"/>
                  </a:moveTo>
                  <a:lnTo>
                    <a:pt x="7072630" y="3484880"/>
                  </a:lnTo>
                  <a:lnTo>
                    <a:pt x="7072325" y="3513442"/>
                  </a:lnTo>
                  <a:lnTo>
                    <a:pt x="6065647" y="3503168"/>
                  </a:lnTo>
                  <a:lnTo>
                    <a:pt x="6065393" y="3531743"/>
                  </a:lnTo>
                  <a:lnTo>
                    <a:pt x="7072033" y="3542017"/>
                  </a:lnTo>
                  <a:lnTo>
                    <a:pt x="7086346" y="3542017"/>
                  </a:lnTo>
                  <a:lnTo>
                    <a:pt x="7130301" y="3542017"/>
                  </a:lnTo>
                  <a:lnTo>
                    <a:pt x="7157847" y="3528568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8459" y="716280"/>
              <a:ext cx="3360420" cy="0"/>
            </a:xfrm>
            <a:custGeom>
              <a:avLst/>
              <a:gdLst/>
              <a:ahLst/>
              <a:cxnLst/>
              <a:rect l="l" t="t" r="r" b="b"/>
              <a:pathLst>
                <a:path w="3360420" h="0">
                  <a:moveTo>
                    <a:pt x="0" y="0"/>
                  </a:moveTo>
                  <a:lnTo>
                    <a:pt x="3359912" y="0"/>
                  </a:lnTo>
                </a:path>
              </a:pathLst>
            </a:custGeom>
            <a:ln w="190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694041" y="1219834"/>
            <a:ext cx="29311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latin typeface="Calibri"/>
                <a:cs typeface="Calibri"/>
              </a:rPr>
              <a:t>Do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clients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need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and</a:t>
            </a:r>
            <a:r>
              <a:rPr dirty="0" sz="2000" spc="-15" i="1">
                <a:latin typeface="Calibri"/>
                <a:cs typeface="Calibri"/>
              </a:rPr>
              <a:t> want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03715" y="4453191"/>
            <a:ext cx="216471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latin typeface="Calibri"/>
                <a:cs typeface="Calibri"/>
              </a:rPr>
              <a:t>Is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it</a:t>
            </a:r>
            <a:r>
              <a:rPr dirty="0" sz="2000" spc="-10" i="1">
                <a:latin typeface="Calibri"/>
                <a:cs typeface="Calibri"/>
              </a:rPr>
              <a:t> sustainable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from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i="1">
                <a:latin typeface="Calibri"/>
                <a:cs typeface="Calibri"/>
              </a:rPr>
              <a:t>all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perspective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647" y="4490973"/>
            <a:ext cx="1767839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i="1">
                <a:latin typeface="Calibri"/>
                <a:cs typeface="Calibri"/>
              </a:rPr>
              <a:t>Can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we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conceive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 i="1">
                <a:latin typeface="Calibri"/>
                <a:cs typeface="Calibri"/>
              </a:rPr>
              <a:t>of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it</a:t>
            </a:r>
            <a:r>
              <a:rPr dirty="0" sz="2000" spc="-10" i="1">
                <a:latin typeface="Calibri"/>
                <a:cs typeface="Calibri"/>
              </a:rPr>
              <a:t> and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build </a:t>
            </a:r>
            <a:r>
              <a:rPr dirty="0" sz="2000" i="1">
                <a:latin typeface="Calibri"/>
                <a:cs typeface="Calibri"/>
              </a:rPr>
              <a:t>it?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882" y="325437"/>
            <a:ext cx="29603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Consolas"/>
                <a:cs typeface="Consolas"/>
              </a:rPr>
              <a:t>DESIGN</a:t>
            </a:r>
            <a:r>
              <a:rPr dirty="0" sz="2000" spc="-35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THINKING</a:t>
            </a:r>
            <a:r>
              <a:rPr dirty="0" sz="2000" spc="-35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SCOPE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2649220"/>
            <a:ext cx="8173720" cy="3185160"/>
            <a:chOff x="1790700" y="2649220"/>
            <a:chExt cx="8173720" cy="3185160"/>
          </a:xfrm>
        </p:grpSpPr>
        <p:sp>
          <p:nvSpPr>
            <p:cNvPr id="3" name="object 3"/>
            <p:cNvSpPr/>
            <p:nvPr/>
          </p:nvSpPr>
          <p:spPr>
            <a:xfrm>
              <a:off x="1790700" y="2649220"/>
              <a:ext cx="1849120" cy="1592580"/>
            </a:xfrm>
            <a:custGeom>
              <a:avLst/>
              <a:gdLst/>
              <a:ahLst/>
              <a:cxnLst/>
              <a:rect l="l" t="t" r="r" b="b"/>
              <a:pathLst>
                <a:path w="1849120" h="1592579">
                  <a:moveTo>
                    <a:pt x="1450975" y="0"/>
                  </a:moveTo>
                  <a:lnTo>
                    <a:pt x="398144" y="0"/>
                  </a:lnTo>
                  <a:lnTo>
                    <a:pt x="0" y="796289"/>
                  </a:lnTo>
                  <a:lnTo>
                    <a:pt x="398144" y="1592579"/>
                  </a:lnTo>
                  <a:lnTo>
                    <a:pt x="1450975" y="1592579"/>
                  </a:lnTo>
                  <a:lnTo>
                    <a:pt x="1849120" y="796289"/>
                  </a:lnTo>
                  <a:lnTo>
                    <a:pt x="1450975" y="0"/>
                  </a:lnTo>
                  <a:close/>
                </a:path>
              </a:pathLst>
            </a:custGeom>
            <a:solidFill>
              <a:srgbClr val="4471C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73119" y="3444240"/>
              <a:ext cx="1846580" cy="1592580"/>
            </a:xfrm>
            <a:custGeom>
              <a:avLst/>
              <a:gdLst/>
              <a:ahLst/>
              <a:cxnLst/>
              <a:rect l="l" t="t" r="r" b="b"/>
              <a:pathLst>
                <a:path w="1846579" h="1592579">
                  <a:moveTo>
                    <a:pt x="1448434" y="0"/>
                  </a:moveTo>
                  <a:lnTo>
                    <a:pt x="398144" y="0"/>
                  </a:lnTo>
                  <a:lnTo>
                    <a:pt x="0" y="796290"/>
                  </a:lnTo>
                  <a:lnTo>
                    <a:pt x="398144" y="1592580"/>
                  </a:lnTo>
                  <a:lnTo>
                    <a:pt x="1448434" y="1592580"/>
                  </a:lnTo>
                  <a:lnTo>
                    <a:pt x="1846579" y="796290"/>
                  </a:lnTo>
                  <a:lnTo>
                    <a:pt x="1448434" y="0"/>
                  </a:lnTo>
                  <a:close/>
                </a:path>
              </a:pathLst>
            </a:custGeom>
            <a:solidFill>
              <a:srgbClr val="EC7C3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3000" y="2649220"/>
              <a:ext cx="1849120" cy="1592580"/>
            </a:xfrm>
            <a:custGeom>
              <a:avLst/>
              <a:gdLst/>
              <a:ahLst/>
              <a:cxnLst/>
              <a:rect l="l" t="t" r="r" b="b"/>
              <a:pathLst>
                <a:path w="1849120" h="1592579">
                  <a:moveTo>
                    <a:pt x="1450975" y="0"/>
                  </a:moveTo>
                  <a:lnTo>
                    <a:pt x="398145" y="0"/>
                  </a:lnTo>
                  <a:lnTo>
                    <a:pt x="0" y="796289"/>
                  </a:lnTo>
                  <a:lnTo>
                    <a:pt x="398145" y="1592579"/>
                  </a:lnTo>
                  <a:lnTo>
                    <a:pt x="1450975" y="1592579"/>
                  </a:lnTo>
                  <a:lnTo>
                    <a:pt x="1849120" y="796289"/>
                  </a:lnTo>
                  <a:lnTo>
                    <a:pt x="1450975" y="0"/>
                  </a:lnTo>
                  <a:close/>
                </a:path>
              </a:pathLst>
            </a:custGeom>
            <a:solidFill>
              <a:srgbClr val="A4A4A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35420" y="3444240"/>
              <a:ext cx="1846580" cy="1592580"/>
            </a:xfrm>
            <a:custGeom>
              <a:avLst/>
              <a:gdLst/>
              <a:ahLst/>
              <a:cxnLst/>
              <a:rect l="l" t="t" r="r" b="b"/>
              <a:pathLst>
                <a:path w="1846579" h="1592579">
                  <a:moveTo>
                    <a:pt x="1448434" y="0"/>
                  </a:moveTo>
                  <a:lnTo>
                    <a:pt x="398145" y="0"/>
                  </a:lnTo>
                  <a:lnTo>
                    <a:pt x="0" y="796290"/>
                  </a:lnTo>
                  <a:lnTo>
                    <a:pt x="398145" y="1592580"/>
                  </a:lnTo>
                  <a:lnTo>
                    <a:pt x="1448434" y="1592580"/>
                  </a:lnTo>
                  <a:lnTo>
                    <a:pt x="1846579" y="796290"/>
                  </a:lnTo>
                  <a:lnTo>
                    <a:pt x="1448434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15300" y="4241800"/>
              <a:ext cx="1849120" cy="1592580"/>
            </a:xfrm>
            <a:custGeom>
              <a:avLst/>
              <a:gdLst/>
              <a:ahLst/>
              <a:cxnLst/>
              <a:rect l="l" t="t" r="r" b="b"/>
              <a:pathLst>
                <a:path w="1849120" h="1592579">
                  <a:moveTo>
                    <a:pt x="1450975" y="0"/>
                  </a:moveTo>
                  <a:lnTo>
                    <a:pt x="398145" y="0"/>
                  </a:lnTo>
                  <a:lnTo>
                    <a:pt x="0" y="796289"/>
                  </a:lnTo>
                  <a:lnTo>
                    <a:pt x="398145" y="1592580"/>
                  </a:lnTo>
                  <a:lnTo>
                    <a:pt x="1450975" y="1592580"/>
                  </a:lnTo>
                  <a:lnTo>
                    <a:pt x="1849120" y="796289"/>
                  </a:lnTo>
                  <a:lnTo>
                    <a:pt x="1450975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6882" y="325437"/>
            <a:ext cx="28206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Consolas"/>
                <a:cs typeface="Consolas"/>
              </a:rPr>
              <a:t>DESIGN</a:t>
            </a:r>
            <a:r>
              <a:rPr dirty="0" sz="2000" spc="-40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THINKING</a:t>
            </a:r>
            <a:r>
              <a:rPr dirty="0" sz="2000" spc="-35" b="1">
                <a:latin typeface="Consolas"/>
                <a:cs typeface="Consolas"/>
              </a:rPr>
              <a:t> </a:t>
            </a:r>
            <a:r>
              <a:rPr dirty="0" sz="2000" spc="-5" b="1">
                <a:latin typeface="Consolas"/>
                <a:cs typeface="Consolas"/>
              </a:rPr>
              <a:t>STEP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8459" y="71628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 h="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8FAA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92376" y="3212210"/>
            <a:ext cx="14293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1F1F1"/>
                </a:solidFill>
                <a:latin typeface="Calibri"/>
                <a:cs typeface="Calibri"/>
              </a:rPr>
              <a:t>M</a:t>
            </a:r>
            <a:r>
              <a:rPr dirty="0" sz="2400" spc="-180">
                <a:solidFill>
                  <a:srgbClr val="F1F1F1"/>
                </a:solidFill>
                <a:latin typeface="Calibri"/>
                <a:cs typeface="Calibri"/>
              </a:rPr>
              <a:t>P</a:t>
            </a:r>
            <a:r>
              <a:rPr dirty="0" sz="2400" spc="-19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F1F1F1"/>
                </a:solidFill>
                <a:latin typeface="Calibri"/>
                <a:cs typeface="Calibri"/>
              </a:rPr>
              <a:t>HIZE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0065" y="4023931"/>
            <a:ext cx="9239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1F1F1"/>
                </a:solidFill>
                <a:latin typeface="Calibri"/>
                <a:cs typeface="Calibri"/>
              </a:rPr>
              <a:t>D</a:t>
            </a:r>
            <a:r>
              <a:rPr dirty="0" sz="2400" spc="5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F1F1F1"/>
                </a:solidFill>
                <a:latin typeface="Calibri"/>
                <a:cs typeface="Calibri"/>
              </a:rPr>
              <a:t>F</a:t>
            </a:r>
            <a:r>
              <a:rPr dirty="0" sz="2400" spc="-10">
                <a:solidFill>
                  <a:srgbClr val="F1F1F1"/>
                </a:solidFill>
                <a:latin typeface="Calibri"/>
                <a:cs typeface="Calibri"/>
              </a:rPr>
              <a:t>I</a:t>
            </a:r>
            <a:r>
              <a:rPr dirty="0" sz="2400" spc="-15">
                <a:solidFill>
                  <a:srgbClr val="F1F1F1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6455" y="3227704"/>
            <a:ext cx="8858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1F1F1"/>
                </a:solidFill>
                <a:latin typeface="Calibri"/>
                <a:cs typeface="Calibri"/>
              </a:rPr>
              <a:t>ID</a:t>
            </a:r>
            <a:r>
              <a:rPr dirty="0" sz="2400" spc="-15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dirty="0" sz="2400" spc="-19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2966" y="4023931"/>
            <a:ext cx="14732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1F1F1"/>
                </a:solidFill>
                <a:latin typeface="Calibri"/>
                <a:cs typeface="Calibri"/>
              </a:rPr>
              <a:t>P</a:t>
            </a:r>
            <a:r>
              <a:rPr dirty="0" sz="2400" spc="-3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dirty="0" sz="2400" spc="-7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dirty="0" sz="2400" spc="-75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dirty="0" sz="2400" spc="-7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dirty="0" sz="2400" spc="-15">
                <a:solidFill>
                  <a:srgbClr val="F1F1F1"/>
                </a:solidFill>
                <a:latin typeface="Calibri"/>
                <a:cs typeface="Calibri"/>
              </a:rPr>
              <a:t>TY</a:t>
            </a:r>
            <a:r>
              <a:rPr dirty="0" sz="2400">
                <a:solidFill>
                  <a:srgbClr val="F1F1F1"/>
                </a:solidFill>
                <a:latin typeface="Calibri"/>
                <a:cs typeface="Calibri"/>
              </a:rPr>
              <a:t>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3535" y="4821173"/>
            <a:ext cx="605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1F1F1"/>
                </a:solidFill>
                <a:latin typeface="Calibri"/>
                <a:cs typeface="Calibri"/>
              </a:rPr>
              <a:t>TE</a:t>
            </a:r>
            <a:r>
              <a:rPr dirty="0" sz="2400" spc="-25">
                <a:solidFill>
                  <a:srgbClr val="F1F1F1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652" y="4501895"/>
            <a:ext cx="23279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Calibri"/>
                <a:cs typeface="Calibri"/>
              </a:rPr>
              <a:t>To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create </a:t>
            </a:r>
            <a:r>
              <a:rPr dirty="0" sz="1800" spc="-5">
                <a:latin typeface="Calibri"/>
                <a:cs typeface="Calibri"/>
              </a:rPr>
              <a:t>meaningful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Innovations,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you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652" y="5050790"/>
            <a:ext cx="24079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Know</a:t>
            </a:r>
            <a:r>
              <a:rPr dirty="0" sz="1800" spc="-10">
                <a:latin typeface="Calibri"/>
                <a:cs typeface="Calibri"/>
              </a:rPr>
              <a:t> your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users</a:t>
            </a:r>
            <a:r>
              <a:rPr dirty="0" sz="1800" spc="-5">
                <a:latin typeface="Calibri"/>
                <a:cs typeface="Calibri"/>
              </a:rPr>
              <a:t>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care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About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their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lives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4409" y="5202491"/>
            <a:ext cx="223520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Framing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right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Problem </a:t>
            </a:r>
            <a:r>
              <a:rPr dirty="0" sz="1800">
                <a:latin typeface="Calibri"/>
                <a:cs typeface="Calibri"/>
              </a:rPr>
              <a:t>is </a:t>
            </a:r>
            <a:r>
              <a:rPr dirty="0" sz="1800" spc="-5">
                <a:latin typeface="Calibri"/>
                <a:cs typeface="Calibri"/>
              </a:rPr>
              <a:t>the only </a:t>
            </a:r>
            <a:r>
              <a:rPr dirty="0" sz="1800" spc="-25">
                <a:latin typeface="Calibri"/>
                <a:cs typeface="Calibri"/>
              </a:rPr>
              <a:t>way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80">
                <a:latin typeface="Calibri"/>
                <a:cs typeface="Calibri"/>
              </a:rPr>
              <a:t>To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create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right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Solution.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3628" y="1631950"/>
            <a:ext cx="32035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Calibri"/>
                <a:cs typeface="Calibri"/>
              </a:rPr>
              <a:t>Its’s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not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about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up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‘right’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ide,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it’s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about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generating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broades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range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possibilities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68819" y="2785998"/>
            <a:ext cx="20764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Build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think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test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8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learn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7969" y="5937567"/>
            <a:ext cx="30168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Opportunity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learn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about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your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Solution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your </a:t>
            </a:r>
            <a:r>
              <a:rPr dirty="0" sz="1800" spc="-5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ANDI SARAH</dc:creator>
  <dc:title>PowerPoint Presentation</dc:title>
  <dcterms:created xsi:type="dcterms:W3CDTF">2024-10-22T05:24:35Z</dcterms:created>
  <dcterms:modified xsi:type="dcterms:W3CDTF">2024-10-22T05:24:35Z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2024-10-22T00:00:00Z</vt:filetime>
  </property>
</Properties>
</file>