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95" r:id="rId3"/>
    <p:sldId id="296" r:id="rId4"/>
    <p:sldId id="297" r:id="rId5"/>
    <p:sldId id="293" r:id="rId6"/>
    <p:sldId id="294" r:id="rId7"/>
    <p:sldId id="298" r:id="rId8"/>
    <p:sldId id="300" r:id="rId9"/>
    <p:sldId id="299" r:id="rId10"/>
    <p:sldId id="275" r:id="rId11"/>
  </p:sldIdLst>
  <p:sldSz cx="9144000" cy="6858000" type="screen4x3"/>
  <p:notesSz cx="6858000" cy="9144000"/>
  <p:custDataLst>
    <p:tags r:id="rId14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941D049-4152-42C8-AE0D-2B8262FF4928}" type="datetimeFigureOut">
              <a:rPr lang="en-US"/>
              <a:pPr>
                <a:defRPr/>
              </a:pPr>
              <a:t>5/28/2024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F906DA2-4F03-42D9-8357-94A02932B8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09164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0C22DC3-2968-446B-80D3-6612A858EE8E}" type="datetimeFigureOut">
              <a:rPr lang="en-US"/>
              <a:pPr>
                <a:defRPr/>
              </a:pPr>
              <a:t>5/28/2024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AC847E9-73CD-44E5-A2DC-37823583E9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007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5D56C5-41C2-4088-A3FC-4B9CDBB96A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94E30E-9E38-43F5-B29B-99575259B9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EB8831-55CC-4C8C-AB7A-ACF7AF34F1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A299F5-4A96-4E46-8EE6-6572D370C4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2F825E-774F-47B2-8224-BB530CA1D2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BA8B4D-16D9-4B88-8A42-F03C6DCFE2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F273DC-D948-413F-8342-169D81612D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E60C0C-B19F-40CE-842E-7BBA43F1E8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86D39D-C59D-423B-B054-025B4787C1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9443E2-215C-4067-89C9-594E6E40DF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6962D1-6AF4-46CB-97D3-647A8E3D08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5817E90-7581-49FB-8CE4-3B872A41FF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heel spokes="2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>
            <p:custDataLst>
              <p:tags r:id="rId1"/>
            </p:custDataLst>
          </p:nvPr>
        </p:nvSpPr>
        <p:spPr>
          <a:xfrm>
            <a:off x="0" y="1762125"/>
            <a:ext cx="9144000" cy="190821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Pertemuan</a:t>
            </a:r>
            <a:r>
              <a:rPr lang="en-US" sz="32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ke-11</a:t>
            </a:r>
            <a:endParaRPr lang="en-US" sz="3200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RULE OF LAW</a:t>
            </a:r>
            <a:endParaRPr lang="en-US" sz="5400" b="1" dirty="0" smtClean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80D495-E79B-4374-BABE-95F87C3CB2E8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285985" y="5000636"/>
            <a:ext cx="473719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Perilaku</a:t>
            </a:r>
            <a:r>
              <a:rPr lang="en-U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Konstitusional</a:t>
            </a:r>
            <a:endParaRPr lang="en-US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00CB29-FF30-4DD6-A91E-C4D691F914DA}" type="slidenum">
              <a:rPr lang="en-US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A299F5-4A96-4E46-8EE6-6572D370C487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827584" y="292413"/>
            <a:ext cx="7342934" cy="642942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>
                <a:solidFill>
                  <a:schemeClr val="bg1"/>
                </a:solidFill>
                <a:latin typeface="Cambria" pitchFamily="18" charset="0"/>
              </a:rPr>
              <a:t>Rule of Law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81432" y="1124744"/>
            <a:ext cx="8495024" cy="1143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b="1" dirty="0"/>
              <a:t>Negara / </a:t>
            </a:r>
            <a:r>
              <a:rPr lang="en-US" sz="2000" b="1" dirty="0" err="1"/>
              <a:t>kekuasaan</a:t>
            </a:r>
            <a:r>
              <a:rPr lang="en-US" sz="2000" b="1" dirty="0"/>
              <a:t> </a:t>
            </a:r>
            <a:r>
              <a:rPr lang="en-US" sz="2000" b="1" dirty="0" err="1"/>
              <a:t>politik</a:t>
            </a:r>
            <a:r>
              <a:rPr lang="en-US" sz="2000" b="1" dirty="0"/>
              <a:t> </a:t>
            </a:r>
            <a:r>
              <a:rPr lang="en-US" sz="2000" b="1" dirty="0" err="1"/>
              <a:t>diatur</a:t>
            </a:r>
            <a:r>
              <a:rPr lang="en-US" sz="2000" b="1" dirty="0"/>
              <a:t> </a:t>
            </a:r>
            <a:r>
              <a:rPr lang="en-US" sz="2000" b="1" dirty="0" err="1"/>
              <a:t>secara</a:t>
            </a:r>
            <a:r>
              <a:rPr lang="en-US" sz="2000" b="1" dirty="0"/>
              <a:t> legal (</a:t>
            </a:r>
            <a:r>
              <a:rPr lang="en-US" sz="2000" b="1" dirty="0" err="1"/>
              <a:t>berdasar</a:t>
            </a:r>
            <a:r>
              <a:rPr lang="en-US" sz="2000" b="1" dirty="0"/>
              <a:t> </a:t>
            </a:r>
            <a:r>
              <a:rPr lang="en-US" sz="2000" b="1" dirty="0" err="1"/>
              <a:t>aturan</a:t>
            </a:r>
            <a:r>
              <a:rPr lang="en-US" sz="2000" b="1" dirty="0"/>
              <a:t> </a:t>
            </a:r>
            <a:r>
              <a:rPr lang="en-US" sz="2000" b="1" dirty="0" err="1"/>
              <a:t>hukum</a:t>
            </a:r>
            <a:r>
              <a:rPr lang="en-US" sz="2000" b="1" dirty="0"/>
              <a:t>).</a:t>
            </a:r>
          </a:p>
          <a:p>
            <a:pPr algn="ctr">
              <a:defRPr/>
            </a:pPr>
            <a:r>
              <a:rPr lang="en-US" sz="2000" b="1" dirty="0"/>
              <a:t>Negara </a:t>
            </a:r>
            <a:r>
              <a:rPr lang="en-US" sz="2000" b="1" dirty="0" err="1"/>
              <a:t>berdasarkan</a:t>
            </a:r>
            <a:r>
              <a:rPr lang="en-US" sz="2000" b="1" dirty="0"/>
              <a:t> </a:t>
            </a:r>
            <a:r>
              <a:rPr lang="en-US" sz="2000" b="1" dirty="0" err="1"/>
              <a:t>atas</a:t>
            </a:r>
            <a:r>
              <a:rPr lang="en-US" sz="2000" b="1" dirty="0"/>
              <a:t> </a:t>
            </a:r>
            <a:r>
              <a:rPr lang="en-US" sz="2000" b="1" dirty="0" err="1"/>
              <a:t>hukum</a:t>
            </a:r>
            <a:r>
              <a:rPr lang="en-US" sz="2000" b="1" dirty="0"/>
              <a:t> (</a:t>
            </a:r>
            <a:r>
              <a:rPr lang="en-US" sz="2000" b="1" i="1" dirty="0" err="1"/>
              <a:t>rechtsstaat</a:t>
            </a:r>
            <a:r>
              <a:rPr lang="en-US" sz="2000" b="1" dirty="0"/>
              <a:t>) </a:t>
            </a:r>
            <a:r>
              <a:rPr lang="en-US" sz="2000" b="1" dirty="0" err="1"/>
              <a:t>bukan</a:t>
            </a:r>
            <a:r>
              <a:rPr lang="en-US" sz="2000" b="1" dirty="0"/>
              <a:t> </a:t>
            </a:r>
            <a:r>
              <a:rPr lang="en-US" sz="2000" b="1" dirty="0" err="1"/>
              <a:t>atas</a:t>
            </a:r>
            <a:r>
              <a:rPr lang="en-US" sz="2000" b="1" dirty="0"/>
              <a:t>  </a:t>
            </a:r>
            <a:r>
              <a:rPr lang="en-US" sz="2000" b="1" dirty="0" err="1"/>
              <a:t>kekuasaan</a:t>
            </a:r>
            <a:r>
              <a:rPr lang="en-US" sz="2000" b="1" dirty="0"/>
              <a:t> </a:t>
            </a:r>
            <a:r>
              <a:rPr lang="en-US" sz="2000" b="1" dirty="0" err="1"/>
              <a:t>belaka</a:t>
            </a:r>
            <a:r>
              <a:rPr lang="en-US" sz="2000" b="1" dirty="0"/>
              <a:t> (</a:t>
            </a:r>
            <a:r>
              <a:rPr lang="en-US" sz="2000" b="1" i="1" dirty="0" err="1"/>
              <a:t>machtsstaat</a:t>
            </a:r>
            <a:r>
              <a:rPr lang="en-US" sz="2000" b="1" dirty="0"/>
              <a:t>)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22828" y="2669021"/>
            <a:ext cx="845362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b="1" dirty="0" err="1">
                <a:latin typeface="Cambria" panose="02040503050406030204" pitchFamily="18" charset="0"/>
              </a:rPr>
              <a:t>Muncul</a:t>
            </a:r>
            <a:r>
              <a:rPr lang="en-US" altLang="en-US" sz="2400" b="1" dirty="0">
                <a:latin typeface="Cambria" panose="02040503050406030204" pitchFamily="18" charset="0"/>
              </a:rPr>
              <a:t> </a:t>
            </a:r>
            <a:r>
              <a:rPr lang="en-US" altLang="en-US" sz="2400" b="1" dirty="0" err="1">
                <a:latin typeface="Cambria" panose="02040503050406030204" pitchFamily="18" charset="0"/>
              </a:rPr>
              <a:t>karena</a:t>
            </a:r>
            <a:r>
              <a:rPr lang="en-US" altLang="en-US" sz="2400" b="1" dirty="0">
                <a:latin typeface="Cambria" panose="02040503050406030204" pitchFamily="18" charset="0"/>
              </a:rPr>
              <a:t> </a:t>
            </a:r>
            <a:r>
              <a:rPr lang="en-US" altLang="en-US" sz="2400" b="1" dirty="0" err="1">
                <a:latin typeface="Cambria" panose="02040503050406030204" pitchFamily="18" charset="0"/>
              </a:rPr>
              <a:t>pemerintahan</a:t>
            </a:r>
            <a:r>
              <a:rPr lang="en-US" altLang="en-US" sz="2400" b="1" dirty="0">
                <a:latin typeface="Cambria" panose="02040503050406030204" pitchFamily="18" charset="0"/>
              </a:rPr>
              <a:t> </a:t>
            </a:r>
            <a:r>
              <a:rPr lang="en-US" altLang="en-US" sz="2400" b="1" dirty="0" err="1">
                <a:latin typeface="Cambria" panose="02040503050406030204" pitchFamily="18" charset="0"/>
              </a:rPr>
              <a:t>tak</a:t>
            </a:r>
            <a:r>
              <a:rPr lang="en-US" altLang="en-US" sz="2400" b="1" dirty="0">
                <a:latin typeface="Cambria" panose="02040503050406030204" pitchFamily="18" charset="0"/>
              </a:rPr>
              <a:t> </a:t>
            </a:r>
            <a:r>
              <a:rPr lang="en-US" altLang="en-US" sz="2400" b="1" dirty="0" err="1">
                <a:latin typeface="Cambria" panose="02040503050406030204" pitchFamily="18" charset="0"/>
              </a:rPr>
              <a:t>sesuai</a:t>
            </a:r>
            <a:r>
              <a:rPr lang="en-US" altLang="en-US" sz="2400" b="1" dirty="0">
                <a:latin typeface="Cambria" panose="02040503050406030204" pitchFamily="18" charset="0"/>
              </a:rPr>
              <a:t> </a:t>
            </a:r>
            <a:r>
              <a:rPr lang="en-US" altLang="en-US" sz="2400" b="1" dirty="0" err="1">
                <a:latin typeface="Cambria" panose="02040503050406030204" pitchFamily="18" charset="0"/>
              </a:rPr>
              <a:t>kehendak</a:t>
            </a:r>
            <a:r>
              <a:rPr lang="en-US" altLang="en-US" sz="2400" b="1" dirty="0">
                <a:latin typeface="Cambria" panose="02040503050406030204" pitchFamily="18" charset="0"/>
              </a:rPr>
              <a:t> </a:t>
            </a:r>
            <a:r>
              <a:rPr lang="en-US" altLang="en-US" sz="2400" b="1" dirty="0" err="1">
                <a:latin typeface="Cambria" panose="02040503050406030204" pitchFamily="18" charset="0"/>
              </a:rPr>
              <a:t>rakyat</a:t>
            </a:r>
            <a:r>
              <a:rPr lang="en-US" altLang="en-US" sz="2400" b="1" dirty="0">
                <a:latin typeface="Cambria" panose="02040503050406030204" pitchFamily="18" charset="0"/>
              </a:rPr>
              <a:t>.</a:t>
            </a:r>
          </a:p>
        </p:txBody>
      </p:sp>
      <p:pic>
        <p:nvPicPr>
          <p:cNvPr id="11" name="Picture 4" descr="Demo-korups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672681"/>
            <a:ext cx="4642461" cy="236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WordArt 9"/>
          <p:cNvSpPr>
            <a:spLocks noChangeArrowheads="1" noChangeShapeType="1" noTextEdit="1"/>
          </p:cNvSpPr>
          <p:nvPr/>
        </p:nvSpPr>
        <p:spPr bwMode="auto">
          <a:xfrm>
            <a:off x="5652120" y="3821906"/>
            <a:ext cx="3160241" cy="785813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en-US" sz="3600" kern="10" dirty="0" err="1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 panose="020B0806030902050204" pitchFamily="34" charset="0"/>
              </a:rPr>
              <a:t>nepotis</a:t>
            </a:r>
            <a:endParaRPr lang="en-US" sz="3600" kern="10" dirty="0">
              <a:ln w="9525">
                <a:solidFill>
                  <a:srgbClr val="CC99FF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79999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13" name="WordArt 7"/>
          <p:cNvSpPr>
            <a:spLocks noChangeArrowheads="1" noChangeShapeType="1" noTextEdit="1"/>
          </p:cNvSpPr>
          <p:nvPr/>
        </p:nvSpPr>
        <p:spPr bwMode="auto">
          <a:xfrm>
            <a:off x="1117498" y="3429000"/>
            <a:ext cx="2964437" cy="785813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4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  <a:contourClr>
                <a:srgbClr val="FFE701"/>
              </a:contourClr>
            </a:sp3d>
          </a:bodyPr>
          <a:lstStyle/>
          <a:p>
            <a:pPr algn="ctr"/>
            <a:r>
              <a:rPr lang="en-US" sz="3600" kern="10" dirty="0" err="1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 panose="020B0806030902050204" pitchFamily="34" charset="0"/>
              </a:rPr>
              <a:t>otoriter</a:t>
            </a:r>
            <a:endParaRPr lang="en-US" sz="3600" kern="10" dirty="0">
              <a:ln w="9525">
                <a:round/>
                <a:headEnd/>
                <a:tailEnd/>
              </a:ln>
              <a:gradFill rotWithShape="1">
                <a:gsLst>
                  <a:gs pos="0">
                    <a:srgbClr val="FFE701"/>
                  </a:gs>
                  <a:gs pos="100000">
                    <a:srgbClr val="FE3E02"/>
                  </a:gs>
                </a:gsLst>
                <a:lin ang="5400000" scaled="1"/>
              </a:gradFill>
              <a:latin typeface="Impact" panose="020B0806030902050204" pitchFamily="34" charset="0"/>
            </a:endParaRPr>
          </a:p>
        </p:txBody>
      </p:sp>
      <p:sp>
        <p:nvSpPr>
          <p:cNvPr id="14" name="WordArt 8" descr="Narrow vertical"/>
          <p:cNvSpPr>
            <a:spLocks noChangeArrowheads="1" noChangeShapeType="1" noTextEdit="1"/>
          </p:cNvSpPr>
          <p:nvPr/>
        </p:nvSpPr>
        <p:spPr bwMode="auto">
          <a:xfrm>
            <a:off x="323528" y="5373216"/>
            <a:ext cx="3505532" cy="785812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40356"/>
              </a:avLst>
            </a:prstTxWarp>
          </a:bodyPr>
          <a:lstStyle/>
          <a:p>
            <a:pPr algn="ctr"/>
            <a:r>
              <a:rPr lang="en-US" sz="3600" kern="10" dirty="0" err="1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korup</a:t>
            </a:r>
            <a:endParaRPr lang="en-US" sz="3600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pattFill prst="dashHorz">
                <a:fgClr>
                  <a:srgbClr val="808080"/>
                </a:fgClr>
                <a:bgClr>
                  <a:srgbClr val="FFFF00"/>
                </a:bgClr>
              </a:patt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86D39D-C59D-423B-B054-025B4787C172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32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0" fontAlgn="base" latinLnBrk="0" hangingPunct="0"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0" fontAlgn="base" latinLnBrk="0" hangingPunct="0"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0" fontAlgn="base" latinLnBrk="0" hangingPunct="0"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0" fontAlgn="base" latinLnBrk="0" hangingPunct="0"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fld id="{31E0127E-32AD-40C8-AE93-726EE03E2F5E}" type="slidenum">
              <a:rPr lang="en-US" altLang="en-US" sz="1200" smtClean="0">
                <a:solidFill>
                  <a:srgbClr val="898989"/>
                </a:solidFill>
              </a:rPr>
              <a:pPr/>
              <a:t>3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8" name="Slide Number Placeholder 3"/>
          <p:cNvSpPr txBox="1">
            <a:spLocks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/>
            <a:fld id="{6E3003A0-CB4C-41D4-8904-84621A95B287}" type="slidenum">
              <a:rPr lang="en-US" altLang="en-US" sz="1200">
                <a:solidFill>
                  <a:srgbClr val="898989"/>
                </a:solidFill>
              </a:rPr>
              <a:pPr algn="r" eaLnBrk="1" hangingPunct="1"/>
              <a:t>3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4813" y="2619375"/>
            <a:ext cx="4643437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71438" y="304800"/>
            <a:ext cx="9001156" cy="52322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id-ID" sz="2800" b="1" dirty="0">
                <a:solidFill>
                  <a:srgbClr val="FFFF66"/>
                </a:solidFill>
                <a:latin typeface="Cambria" pitchFamily="18" charset="0"/>
              </a:rPr>
              <a:t>Konstitusi adalah panduan perilaku warga bangsa</a:t>
            </a:r>
            <a:endParaRPr lang="en-US" sz="2800" b="1" dirty="0">
              <a:solidFill>
                <a:srgbClr val="FFFF66"/>
              </a:solidFill>
              <a:latin typeface="Cambria" pitchFamily="18" charset="0"/>
            </a:endParaRP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0" y="990600"/>
            <a:ext cx="91440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d-ID" altLang="en-US" sz="2800">
                <a:solidFill>
                  <a:srgbClr val="C00000"/>
                </a:solidFill>
                <a:latin typeface="Cambria" pitchFamily="18" charset="0"/>
              </a:rPr>
              <a:t>Berisi perjanjian luhur (kesepakatan bersama) tentang cita-cita, sistem kelembagaan, dan mekanisme organisasi</a:t>
            </a:r>
            <a:endParaRPr lang="en-US" altLang="en-US" sz="280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214313" y="2214563"/>
            <a:ext cx="4071937" cy="10715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dirty="0" err="1">
                <a:latin typeface="Cambria" pitchFamily="18" charset="0"/>
              </a:rPr>
              <a:t>Harus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melindungi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rakyat</a:t>
            </a:r>
            <a:endParaRPr lang="en-US" sz="3200" dirty="0">
              <a:latin typeface="Cambria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214313" y="4000500"/>
            <a:ext cx="4071937" cy="13573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2400" dirty="0" err="1">
                <a:latin typeface="Cambria" pitchFamily="18" charset="0"/>
              </a:rPr>
              <a:t>Harus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dipatuhi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secara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konsisten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oleh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seluruh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konstituen</a:t>
            </a:r>
            <a:endParaRPr lang="en-US" sz="2400" dirty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4934281"/>
      </p:ext>
    </p:extLst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86D39D-C59D-423B-B054-025B4787C172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32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0" fontAlgn="base" latinLnBrk="0" hangingPunct="0"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0" fontAlgn="base" latinLnBrk="0" hangingPunct="0"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0" fontAlgn="base" latinLnBrk="0" hangingPunct="0"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0" fontAlgn="base" latinLnBrk="0" hangingPunct="0"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fld id="{DB256D5E-832D-4718-A266-EC12A579C8ED}" type="slidenum">
              <a:rPr lang="en-US" altLang="en-US" sz="1200" smtClean="0">
                <a:solidFill>
                  <a:srgbClr val="898989"/>
                </a:solidFill>
              </a:rPr>
              <a:pPr/>
              <a:t>4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8" name="Slide Number Placeholder 3"/>
          <p:cNvSpPr txBox="1">
            <a:spLocks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/>
            <a:fld id="{A75F5A5B-88A4-4952-A531-EDD8D2CAAB73}" type="slidenum">
              <a:rPr lang="en-US" altLang="en-US" sz="1200">
                <a:solidFill>
                  <a:srgbClr val="898989"/>
                </a:solidFill>
              </a:rPr>
              <a:pPr algn="r" eaLnBrk="1" hangingPunct="1"/>
              <a:t>4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228600" y="357188"/>
            <a:ext cx="86106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id-ID" altLang="en-US" sz="2400" b="1">
                <a:solidFill>
                  <a:srgbClr val="002060"/>
                </a:solidFill>
                <a:latin typeface="Cambria" pitchFamily="18" charset="0"/>
              </a:rPr>
              <a:t>Konstitusi berujud UUD dijabarkan secara bertingkat hingga ke tingkat </a:t>
            </a:r>
            <a:r>
              <a:rPr lang="en-US" altLang="en-US" sz="2400" b="1">
                <a:solidFill>
                  <a:srgbClr val="002060"/>
                </a:solidFill>
                <a:latin typeface="Cambria" pitchFamily="18" charset="0"/>
              </a:rPr>
              <a:t>paling rendah</a:t>
            </a:r>
            <a:r>
              <a:rPr lang="id-ID" altLang="en-US" sz="2400" b="1">
                <a:solidFill>
                  <a:srgbClr val="002060"/>
                </a:solidFill>
                <a:latin typeface="Cambria" pitchFamily="18" charset="0"/>
              </a:rPr>
              <a:t>. </a:t>
            </a:r>
            <a:endParaRPr lang="en-US" altLang="en-US" sz="2400" b="1">
              <a:solidFill>
                <a:srgbClr val="002060"/>
              </a:solidFill>
              <a:latin typeface="Cambria" pitchFamily="18" charset="0"/>
            </a:endParaRP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3276600" y="1343004"/>
            <a:ext cx="2362200" cy="40011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id-ID" sz="2000" b="1" dirty="0">
                <a:solidFill>
                  <a:srgbClr val="FFFF66"/>
                </a:solidFill>
                <a:latin typeface="Cambria" pitchFamily="18" charset="0"/>
              </a:rPr>
              <a:t>UUD 45</a:t>
            </a:r>
            <a:endParaRPr lang="en-US" sz="2000" b="1" dirty="0">
              <a:solidFill>
                <a:srgbClr val="FFFF66"/>
              </a:solidFill>
              <a:latin typeface="Cambria" pitchFamily="18" charset="0"/>
            </a:endParaRPr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3286116" y="1916660"/>
            <a:ext cx="2362200" cy="369332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b="1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</a:t>
            </a:r>
            <a:r>
              <a:rPr lang="id-ID" b="1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 MPR</a:t>
            </a:r>
            <a:endParaRPr lang="en-US" b="1" dirty="0">
              <a:solidFill>
                <a:srgbClr val="FFFF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3886200" y="3100328"/>
            <a:ext cx="1143000" cy="40011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id-ID" sz="2000" b="1" dirty="0">
                <a:solidFill>
                  <a:srgbClr val="FFFF66"/>
                </a:solidFill>
                <a:latin typeface="Cambria" pitchFamily="18" charset="0"/>
              </a:rPr>
              <a:t>UU</a:t>
            </a:r>
            <a:endParaRPr lang="en-US" sz="2000" b="1" dirty="0">
              <a:solidFill>
                <a:srgbClr val="FFFF66"/>
              </a:solidFill>
              <a:latin typeface="Cambria" pitchFamily="18" charset="0"/>
            </a:endParaRPr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3286116" y="3717032"/>
            <a:ext cx="2295532" cy="40011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id-ID" sz="2000" b="1" dirty="0">
                <a:solidFill>
                  <a:srgbClr val="FFFF66"/>
                </a:solidFill>
                <a:latin typeface="Cambria" pitchFamily="18" charset="0"/>
              </a:rPr>
              <a:t>Perpu</a:t>
            </a:r>
            <a:endParaRPr lang="en-US" sz="2000" b="1" dirty="0">
              <a:solidFill>
                <a:srgbClr val="FFFF66"/>
              </a:solidFill>
              <a:latin typeface="Cambria" pitchFamily="18" charset="0"/>
            </a:endParaRPr>
          </a:p>
        </p:txBody>
      </p: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714348" y="4457650"/>
            <a:ext cx="7620000" cy="40011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id-ID" sz="2000" b="1" dirty="0">
                <a:solidFill>
                  <a:srgbClr val="FFFF66"/>
                </a:solidFill>
                <a:latin typeface="Cambria" pitchFamily="18" charset="0"/>
              </a:rPr>
              <a:t>Peraturan di tingkat pusat (Kepres, Kepmen, dll..)</a:t>
            </a:r>
            <a:endParaRPr lang="en-US" sz="2000" b="1" dirty="0">
              <a:solidFill>
                <a:srgbClr val="FFFF66"/>
              </a:solidFill>
              <a:latin typeface="Cambria" pitchFamily="18" charset="0"/>
            </a:endParaRPr>
          </a:p>
        </p:txBody>
      </p:sp>
      <p:sp>
        <p:nvSpPr>
          <p:cNvPr id="15" name="Text Box 10"/>
          <p:cNvSpPr txBox="1">
            <a:spLocks noChangeArrowheads="1"/>
          </p:cNvSpPr>
          <p:nvPr/>
        </p:nvSpPr>
        <p:spPr bwMode="auto">
          <a:xfrm>
            <a:off x="1785918" y="5143512"/>
            <a:ext cx="5334000" cy="40011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id-ID" sz="2000" b="1" dirty="0">
                <a:solidFill>
                  <a:srgbClr val="FFFF66"/>
                </a:solidFill>
                <a:latin typeface="Cambria" pitchFamily="18" charset="0"/>
              </a:rPr>
              <a:t>Perda (Propinsi dan Kabupaten)</a:t>
            </a:r>
            <a:endParaRPr lang="en-US" sz="2000" b="1" dirty="0">
              <a:solidFill>
                <a:srgbClr val="FFFF66"/>
              </a:solidFill>
              <a:latin typeface="Cambria" pitchFamily="18" charset="0"/>
            </a:endParaRPr>
          </a:p>
        </p:txBody>
      </p:sp>
      <p:sp>
        <p:nvSpPr>
          <p:cNvPr id="16" name="Text Box 11"/>
          <p:cNvSpPr txBox="1">
            <a:spLocks noChangeArrowheads="1"/>
          </p:cNvSpPr>
          <p:nvPr/>
        </p:nvSpPr>
        <p:spPr bwMode="auto">
          <a:xfrm>
            <a:off x="2928926" y="5814972"/>
            <a:ext cx="2971800" cy="40011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id-ID" sz="2000" b="1" dirty="0">
                <a:solidFill>
                  <a:srgbClr val="FFFF66"/>
                </a:solidFill>
                <a:latin typeface="Cambria" pitchFamily="18" charset="0"/>
              </a:rPr>
              <a:t>Peraturan Desa</a:t>
            </a:r>
            <a:endParaRPr lang="en-US" sz="2000" b="1" dirty="0">
              <a:solidFill>
                <a:srgbClr val="FFFF66"/>
              </a:solidFill>
              <a:latin typeface="Cambria" pitchFamily="18" charset="0"/>
            </a:endParaRPr>
          </a:p>
        </p:txBody>
      </p:sp>
      <p:sp>
        <p:nvSpPr>
          <p:cNvPr id="17" name="Line 12"/>
          <p:cNvSpPr>
            <a:spLocks noChangeShapeType="1"/>
          </p:cNvSpPr>
          <p:nvPr/>
        </p:nvSpPr>
        <p:spPr bwMode="auto">
          <a:xfrm>
            <a:off x="4429125" y="1714500"/>
            <a:ext cx="0" cy="2286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18" name="Line 14"/>
          <p:cNvSpPr>
            <a:spLocks noChangeShapeType="1"/>
          </p:cNvSpPr>
          <p:nvPr/>
        </p:nvSpPr>
        <p:spPr bwMode="auto">
          <a:xfrm>
            <a:off x="4429125" y="3486150"/>
            <a:ext cx="0" cy="2286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19" name="Line 15"/>
          <p:cNvSpPr>
            <a:spLocks noChangeShapeType="1"/>
          </p:cNvSpPr>
          <p:nvPr/>
        </p:nvSpPr>
        <p:spPr bwMode="auto">
          <a:xfrm>
            <a:off x="4429125" y="4129088"/>
            <a:ext cx="0" cy="2286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20" name="Line 16"/>
          <p:cNvSpPr>
            <a:spLocks noChangeShapeType="1"/>
          </p:cNvSpPr>
          <p:nvPr/>
        </p:nvSpPr>
        <p:spPr bwMode="auto">
          <a:xfrm>
            <a:off x="4429125" y="4843463"/>
            <a:ext cx="0" cy="2286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21" name="Line 17"/>
          <p:cNvSpPr>
            <a:spLocks noChangeShapeType="1"/>
          </p:cNvSpPr>
          <p:nvPr/>
        </p:nvSpPr>
        <p:spPr bwMode="auto">
          <a:xfrm>
            <a:off x="4429125" y="5557838"/>
            <a:ext cx="0" cy="2286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22" name="Text Box 6"/>
          <p:cNvSpPr txBox="1">
            <a:spLocks noChangeArrowheads="1"/>
          </p:cNvSpPr>
          <p:nvPr/>
        </p:nvSpPr>
        <p:spPr bwMode="auto">
          <a:xfrm>
            <a:off x="3286116" y="2500306"/>
            <a:ext cx="2362200" cy="369332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b="1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PP</a:t>
            </a:r>
          </a:p>
        </p:txBody>
      </p:sp>
      <p:sp>
        <p:nvSpPr>
          <p:cNvPr id="23" name="Line 13"/>
          <p:cNvSpPr>
            <a:spLocks noChangeShapeType="1"/>
          </p:cNvSpPr>
          <p:nvPr/>
        </p:nvSpPr>
        <p:spPr bwMode="auto">
          <a:xfrm>
            <a:off x="4429125" y="2271713"/>
            <a:ext cx="0" cy="2286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24" name="Line 13"/>
          <p:cNvSpPr>
            <a:spLocks noChangeShapeType="1"/>
          </p:cNvSpPr>
          <p:nvPr/>
        </p:nvSpPr>
        <p:spPr bwMode="auto">
          <a:xfrm>
            <a:off x="4429125" y="2914650"/>
            <a:ext cx="0" cy="2286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07835635"/>
      </p:ext>
    </p:extLst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7" grpId="0" animBg="1"/>
      <p:bldP spid="18" grpId="0" animBg="1"/>
      <p:bldP spid="19" grpId="0" animBg="1"/>
      <p:bldP spid="20" grpId="0" animBg="1"/>
      <p:bldP spid="21" grpId="0" animBg="1"/>
      <p:bldP spid="23" grpId="0" animBg="1"/>
      <p:bldP spid="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199" y="6356350"/>
            <a:ext cx="2598533" cy="365125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201FD76-C4FC-4390-A20E-588A49DA0127}" type="slidenum">
              <a:rPr lang="en-US" altLang="en-US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5</a:t>
            </a:fld>
            <a:endParaRPr lang="en-US" altLang="en-US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lide Number Placeholder 3"/>
          <p:cNvSpPr txBox="1">
            <a:spLocks/>
          </p:cNvSpPr>
          <p:nvPr/>
        </p:nvSpPr>
        <p:spPr>
          <a:xfrm>
            <a:off x="6553199" y="6356350"/>
            <a:ext cx="2598533" cy="365125"/>
          </a:xfrm>
          <a:prstGeom prst="rect">
            <a:avLst/>
          </a:prstGeom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6CAD815C-2314-45D7-9F4F-27531A45DC86}" type="slidenum">
              <a:rPr lang="en-US" altLang="en-US" sz="1200">
                <a:solidFill>
                  <a:srgbClr val="898989"/>
                </a:solidFill>
                <a:latin typeface="Calibri" panose="020F0502020204030204" pitchFamily="34" charset="0"/>
              </a:rPr>
              <a:pPr algn="r" eaLnBrk="1" hangingPunct="1"/>
              <a:t>5</a:t>
            </a:fld>
            <a:endParaRPr lang="en-US" altLang="en-US" sz="120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804625" y="297602"/>
            <a:ext cx="457689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sz="4000" b="1" dirty="0" err="1">
                <a:latin typeface="Berlin Sans FB Demi" panose="020E0802020502020306" pitchFamily="34" charset="0"/>
              </a:rPr>
              <a:t>Prinsip</a:t>
            </a:r>
            <a:r>
              <a:rPr lang="en-US" sz="4000" b="1" dirty="0">
                <a:latin typeface="Berlin Sans FB Demi" panose="020E0802020502020306" pitchFamily="34" charset="0"/>
              </a:rPr>
              <a:t> Role of Law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981793" y="1005488"/>
            <a:ext cx="40553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id-ID" sz="3200" b="1" dirty="0">
                <a:solidFill>
                  <a:srgbClr val="002060"/>
                </a:solidFill>
                <a:latin typeface="Cambria" pitchFamily="18" charset="0"/>
              </a:rPr>
              <a:t>( Albert Venn Dicey )</a:t>
            </a:r>
            <a:endParaRPr lang="en-US" sz="3200" b="1" dirty="0">
              <a:solidFill>
                <a:srgbClr val="002060"/>
              </a:solidFill>
              <a:latin typeface="Cambria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25326" y="2319149"/>
            <a:ext cx="8207114" cy="255454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742950" indent="-742950">
              <a:spcBef>
                <a:spcPct val="50000"/>
              </a:spcBef>
              <a:buFont typeface="+mj-lt"/>
              <a:buAutoNum type="arabicPeriod"/>
              <a:defRPr/>
            </a:pPr>
            <a:r>
              <a:rPr lang="id-ID" sz="3200" b="1" dirty="0" smtClean="0">
                <a:solidFill>
                  <a:schemeClr val="bg1"/>
                </a:solidFill>
                <a:latin typeface="Cambria" pitchFamily="18" charset="0"/>
              </a:rPr>
              <a:t>Supremasi hukum</a:t>
            </a:r>
            <a:endParaRPr lang="en-US" sz="3200" b="1" dirty="0" smtClean="0">
              <a:solidFill>
                <a:schemeClr val="bg1"/>
              </a:solidFill>
              <a:latin typeface="Cambria" pitchFamily="18" charset="0"/>
            </a:endParaRPr>
          </a:p>
          <a:p>
            <a:pPr marL="742950" indent="-742950">
              <a:spcBef>
                <a:spcPct val="50000"/>
              </a:spcBef>
              <a:buFont typeface="+mj-lt"/>
              <a:buAutoNum type="arabicPeriod"/>
              <a:defRPr/>
            </a:pPr>
            <a:r>
              <a:rPr lang="id-ID" sz="3200" b="1" dirty="0">
                <a:solidFill>
                  <a:schemeClr val="bg1"/>
                </a:solidFill>
                <a:latin typeface="Cambria" pitchFamily="18" charset="0"/>
              </a:rPr>
              <a:t>Kedudukan yang sama di muka </a:t>
            </a:r>
            <a:r>
              <a:rPr lang="id-ID" sz="3200" b="1" dirty="0" smtClean="0">
                <a:solidFill>
                  <a:schemeClr val="bg1"/>
                </a:solidFill>
                <a:latin typeface="Cambria" pitchFamily="18" charset="0"/>
              </a:rPr>
              <a:t>hukum</a:t>
            </a:r>
            <a:endParaRPr lang="en-US" sz="3200" b="1" dirty="0" smtClean="0">
              <a:solidFill>
                <a:schemeClr val="bg1"/>
              </a:solidFill>
              <a:latin typeface="Cambria" pitchFamily="18" charset="0"/>
            </a:endParaRPr>
          </a:p>
          <a:p>
            <a:pPr marL="742950" indent="-742950">
              <a:spcBef>
                <a:spcPct val="50000"/>
              </a:spcBef>
              <a:buFont typeface="+mj-lt"/>
              <a:buAutoNum type="arabicPeriod"/>
              <a:defRPr/>
            </a:pPr>
            <a:r>
              <a:rPr lang="id-ID" sz="3200" b="1" dirty="0">
                <a:solidFill>
                  <a:schemeClr val="bg1"/>
                </a:solidFill>
                <a:latin typeface="Cambria" pitchFamily="18" charset="0"/>
              </a:rPr>
              <a:t>Terjaminnya hak </a:t>
            </a:r>
            <a:r>
              <a:rPr lang="id-ID" sz="3200" b="1" dirty="0" smtClean="0">
                <a:solidFill>
                  <a:schemeClr val="bg1"/>
                </a:solidFill>
                <a:latin typeface="Cambria" pitchFamily="18" charset="0"/>
              </a:rPr>
              <a:t>azasi </a:t>
            </a:r>
            <a:r>
              <a:rPr lang="id-ID" sz="3200" b="1" dirty="0">
                <a:solidFill>
                  <a:schemeClr val="bg1"/>
                </a:solidFill>
                <a:latin typeface="Cambria" pitchFamily="18" charset="0"/>
              </a:rPr>
              <a:t>oleh UU dan putusan </a:t>
            </a:r>
            <a:r>
              <a:rPr lang="id-ID" sz="3200" b="1" dirty="0" smtClean="0">
                <a:solidFill>
                  <a:schemeClr val="bg1"/>
                </a:solidFill>
                <a:latin typeface="Cambria" pitchFamily="18" charset="0"/>
              </a:rPr>
              <a:t>pengadilan</a:t>
            </a:r>
            <a:endParaRPr lang="en-US" sz="3200" b="1" dirty="0">
              <a:solidFill>
                <a:schemeClr val="bg1"/>
              </a:solidFill>
              <a:latin typeface="Cambria" pitchFamily="18" charset="0"/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356350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96C91522-A18E-4DE7-A83C-5772BBAF5C6A}" type="slidenum">
              <a:rPr lang="en-US" altLang="en-US" sz="1200">
                <a:solidFill>
                  <a:srgbClr val="898989"/>
                </a:solidFill>
              </a:rPr>
              <a:pPr/>
              <a:t>6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5" name="Slide Number Placeholder 3"/>
          <p:cNvSpPr txBox="1">
            <a:spLocks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/>
            <a:fld id="{7C1CD802-3EF1-4292-81E4-09E6901E0D10}" type="slidenum">
              <a:rPr lang="en-US" altLang="en-US" sz="1200">
                <a:solidFill>
                  <a:srgbClr val="898989"/>
                </a:solidFill>
              </a:rPr>
              <a:pPr algn="r" eaLnBrk="1" hangingPunct="1"/>
              <a:t>6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6" name="Slide Number Placeholder 3"/>
          <p:cNvSpPr txBox="1">
            <a:spLocks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/>
            <a:fld id="{FE44FD09-9495-4388-A0C6-DC6B326C0AA2}" type="slidenum">
              <a:rPr lang="en-US" altLang="en-US" sz="1200">
                <a:solidFill>
                  <a:srgbClr val="898989"/>
                </a:solidFill>
              </a:rPr>
              <a:pPr algn="r" eaLnBrk="1" hangingPunct="1"/>
              <a:t>6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1500" y="357188"/>
            <a:ext cx="8072438" cy="138430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2800" dirty="0" err="1">
                <a:latin typeface="Cambria" pitchFamily="18" charset="0"/>
              </a:rPr>
              <a:t>Syarat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pemerintahan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demokratis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di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bawah</a:t>
            </a:r>
            <a:r>
              <a:rPr lang="en-US" sz="2800" dirty="0">
                <a:latin typeface="Cambria" pitchFamily="18" charset="0"/>
              </a:rPr>
              <a:t> Rule of Law (</a:t>
            </a:r>
            <a:r>
              <a:rPr lang="en-US" sz="2800" dirty="0" err="1">
                <a:latin typeface="Cambria" pitchFamily="18" charset="0"/>
              </a:rPr>
              <a:t>menurut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i="1" dirty="0">
                <a:latin typeface="Cambria" pitchFamily="18" charset="0"/>
              </a:rPr>
              <a:t>International </a:t>
            </a:r>
            <a:r>
              <a:rPr lang="en-US" sz="2800" i="1" dirty="0" err="1">
                <a:latin typeface="Cambria" pitchFamily="18" charset="0"/>
              </a:rPr>
              <a:t>Comission</a:t>
            </a:r>
            <a:r>
              <a:rPr lang="en-US" sz="2800" i="1" dirty="0">
                <a:latin typeface="Cambria" pitchFamily="18" charset="0"/>
              </a:rPr>
              <a:t> of Jurists, </a:t>
            </a:r>
            <a:r>
              <a:rPr lang="en-US" sz="2800" dirty="0">
                <a:latin typeface="Cambria" pitchFamily="18" charset="0"/>
              </a:rPr>
              <a:t>Bangkok 1965)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357188" y="1857375"/>
            <a:ext cx="8429625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342900" indent="-342900" eaLnBrk="1" hangingPunct="1">
              <a:buFontTx/>
              <a:buAutoNum type="arabicPeriod"/>
            </a:pPr>
            <a:r>
              <a:rPr lang="en-US" altLang="en-US" b="1">
                <a:latin typeface="Cambria" pitchFamily="18" charset="0"/>
              </a:rPr>
              <a:t>Perlindungan konstitusional</a:t>
            </a:r>
          </a:p>
          <a:p>
            <a:pPr marL="342900" indent="-342900" eaLnBrk="1" hangingPunct="1">
              <a:buFontTx/>
              <a:buAutoNum type="arabicPeriod"/>
            </a:pPr>
            <a:r>
              <a:rPr lang="en-US" altLang="en-US" b="1">
                <a:latin typeface="Cambria" pitchFamily="18" charset="0"/>
              </a:rPr>
              <a:t>Lembaga kehakiman yang bebas dan tidak memihak</a:t>
            </a:r>
          </a:p>
          <a:p>
            <a:pPr marL="342900" indent="-342900" eaLnBrk="1" hangingPunct="1">
              <a:buFontTx/>
              <a:buAutoNum type="arabicPeriod"/>
            </a:pPr>
            <a:r>
              <a:rPr lang="en-US" altLang="en-US" b="1">
                <a:latin typeface="Cambria" pitchFamily="18" charset="0"/>
              </a:rPr>
              <a:t>Pemilihan Umum yang bebas</a:t>
            </a:r>
          </a:p>
          <a:p>
            <a:pPr marL="342900" indent="-342900" eaLnBrk="1" hangingPunct="1">
              <a:buFontTx/>
              <a:buAutoNum type="arabicPeriod"/>
            </a:pPr>
            <a:r>
              <a:rPr lang="en-US" altLang="en-US" b="1">
                <a:latin typeface="Cambria" pitchFamily="18" charset="0"/>
              </a:rPr>
              <a:t>Kebebasan menyatakan pendapat</a:t>
            </a:r>
          </a:p>
          <a:p>
            <a:pPr marL="342900" indent="-342900" eaLnBrk="1" hangingPunct="1">
              <a:buFontTx/>
              <a:buAutoNum type="arabicPeriod"/>
            </a:pPr>
            <a:r>
              <a:rPr lang="en-US" altLang="en-US" b="1">
                <a:latin typeface="Cambria" pitchFamily="18" charset="0"/>
              </a:rPr>
              <a:t>Kebebasan berserikat/berorganisasi dan beroposisi</a:t>
            </a:r>
          </a:p>
          <a:p>
            <a:pPr marL="342900" indent="-342900" eaLnBrk="1" hangingPunct="1">
              <a:buFontTx/>
              <a:buAutoNum type="arabicPeriod"/>
            </a:pPr>
            <a:r>
              <a:rPr lang="en-US" altLang="en-US" b="1">
                <a:latin typeface="Cambria" pitchFamily="18" charset="0"/>
              </a:rPr>
              <a:t>Pendidikan Kewarganegaraan</a:t>
            </a: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86D39D-C59D-423B-B054-025B4787C172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32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0" fontAlgn="base" latinLnBrk="0" hangingPunct="0"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0" fontAlgn="base" latinLnBrk="0" hangingPunct="0"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0" fontAlgn="base" latinLnBrk="0" hangingPunct="0"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0" fontAlgn="base" latinLnBrk="0" hangingPunct="0"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fld id="{5812150B-4D52-4F25-9617-01884D7CA787}" type="slidenum">
              <a:rPr lang="en-US" altLang="en-US" sz="1200" smtClean="0">
                <a:solidFill>
                  <a:srgbClr val="898989"/>
                </a:solidFill>
              </a:rPr>
              <a:pPr/>
              <a:t>7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8" name="Slide Number Placeholder 3"/>
          <p:cNvSpPr txBox="1">
            <a:spLocks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/>
            <a:fld id="{12CE565F-0E67-4F6A-88D2-6F5F0861A40E}" type="slidenum">
              <a:rPr lang="en-US" altLang="en-US" sz="1200">
                <a:solidFill>
                  <a:srgbClr val="898989"/>
                </a:solidFill>
              </a:rPr>
              <a:pPr algn="r" eaLnBrk="1" hangingPunct="1"/>
              <a:t>7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323850" y="1565269"/>
            <a:ext cx="8496300" cy="100647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id-ID" sz="2000" b="1" dirty="0">
                <a:solidFill>
                  <a:srgbClr val="FFFF00"/>
                </a:solidFill>
                <a:latin typeface="Cambria" pitchFamily="18" charset="0"/>
              </a:rPr>
              <a:t>“ ...... Maka disusunlah kemerdekaan kebangsaan Indonesia itu dalam suatu Undang-undang Dasar Negara Indonesia .........” (Pembukaan UUD 45 alinea IV)</a:t>
            </a:r>
            <a:endParaRPr lang="en-US" sz="2000" b="1" dirty="0">
              <a:solidFill>
                <a:srgbClr val="FFFF00"/>
              </a:solidFill>
              <a:latin typeface="Cambria" pitchFamily="18" charset="0"/>
            </a:endParaRP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944587" y="2708275"/>
            <a:ext cx="7127875" cy="228600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id-ID" sz="2400" b="1" dirty="0">
                <a:solidFill>
                  <a:srgbClr val="FFFF00"/>
                </a:solidFill>
                <a:latin typeface="Cambria" pitchFamily="18" charset="0"/>
              </a:rPr>
              <a:t>Indonesia adalah negara hukum ( </a:t>
            </a:r>
            <a:r>
              <a:rPr lang="id-ID" sz="2400" b="1" i="1" dirty="0">
                <a:solidFill>
                  <a:srgbClr val="FFFF00"/>
                </a:solidFill>
                <a:latin typeface="Cambria" pitchFamily="18" charset="0"/>
              </a:rPr>
              <a:t>rech</a:t>
            </a:r>
            <a:r>
              <a:rPr lang="en-US" sz="2400" b="1" i="1" dirty="0">
                <a:solidFill>
                  <a:srgbClr val="FFFF00"/>
                </a:solidFill>
                <a:latin typeface="Cambria" pitchFamily="18" charset="0"/>
              </a:rPr>
              <a:t>t</a:t>
            </a:r>
            <a:r>
              <a:rPr lang="id-ID" sz="2400" b="1" i="1" dirty="0">
                <a:solidFill>
                  <a:srgbClr val="FFFF00"/>
                </a:solidFill>
                <a:latin typeface="Cambria" pitchFamily="18" charset="0"/>
              </a:rPr>
              <a:t>sstaat</a:t>
            </a:r>
            <a:r>
              <a:rPr lang="id-ID" sz="2400" b="1" dirty="0">
                <a:solidFill>
                  <a:srgbClr val="FFFF00"/>
                </a:solidFill>
                <a:latin typeface="Cambria" pitchFamily="18" charset="0"/>
              </a:rPr>
              <a:t> )</a:t>
            </a:r>
          </a:p>
          <a:p>
            <a:pPr eaLnBrk="1" hangingPunct="1">
              <a:spcBef>
                <a:spcPct val="50000"/>
              </a:spcBef>
              <a:buFontTx/>
              <a:buChar char="-"/>
              <a:defRPr/>
            </a:pPr>
            <a:r>
              <a:rPr lang="id-ID" sz="2000" b="1" dirty="0">
                <a:solidFill>
                  <a:srgbClr val="FFFF00"/>
                </a:solidFill>
                <a:latin typeface="Cambria" pitchFamily="18" charset="0"/>
              </a:rPr>
              <a:t> Pengakuan adanya supremasi hukum dan konstitusi</a:t>
            </a:r>
          </a:p>
          <a:p>
            <a:pPr eaLnBrk="1" hangingPunct="1">
              <a:spcBef>
                <a:spcPct val="50000"/>
              </a:spcBef>
              <a:buFontTx/>
              <a:buChar char="-"/>
              <a:defRPr/>
            </a:pPr>
            <a:r>
              <a:rPr lang="id-ID" sz="2000" b="1" dirty="0">
                <a:solidFill>
                  <a:srgbClr val="FFFF00"/>
                </a:solidFill>
                <a:latin typeface="Cambria" pitchFamily="18" charset="0"/>
              </a:rPr>
              <a:t> Pemisahan dan pembatasan kekuasaan </a:t>
            </a:r>
          </a:p>
          <a:p>
            <a:pPr eaLnBrk="1" hangingPunct="1">
              <a:spcBef>
                <a:spcPct val="50000"/>
              </a:spcBef>
              <a:buFontTx/>
              <a:buChar char="-"/>
              <a:defRPr/>
            </a:pPr>
            <a:r>
              <a:rPr lang="id-ID" sz="2000" b="1" dirty="0">
                <a:solidFill>
                  <a:srgbClr val="FFFF00"/>
                </a:solidFill>
                <a:latin typeface="Cambria" pitchFamily="18" charset="0"/>
              </a:rPr>
              <a:t> Peradilan yang bebas, kesamaan warga dalam hukum</a:t>
            </a:r>
          </a:p>
          <a:p>
            <a:pPr eaLnBrk="1" hangingPunct="1">
              <a:spcBef>
                <a:spcPct val="50000"/>
              </a:spcBef>
              <a:buFontTx/>
              <a:buChar char="-"/>
              <a:defRPr/>
            </a:pPr>
            <a:r>
              <a:rPr lang="id-ID" sz="2000" b="1" dirty="0">
                <a:solidFill>
                  <a:srgbClr val="FFFF00"/>
                </a:solidFill>
                <a:latin typeface="Cambria" pitchFamily="18" charset="0"/>
              </a:rPr>
              <a:t> Penjaminan keadilan bagi setiap warga</a:t>
            </a: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500034" y="5357826"/>
            <a:ext cx="7994650" cy="39687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id-ID" sz="2000" b="1" dirty="0">
                <a:solidFill>
                  <a:srgbClr val="FFFF00"/>
                </a:solidFill>
                <a:latin typeface="Cambria" pitchFamily="18" charset="0"/>
              </a:rPr>
              <a:t>Indonesia bukan negara kekuasaan (</a:t>
            </a:r>
            <a:r>
              <a:rPr lang="id-ID" sz="2000" b="1" i="1" dirty="0">
                <a:solidFill>
                  <a:srgbClr val="FFFF00"/>
                </a:solidFill>
                <a:latin typeface="Cambria" pitchFamily="18" charset="0"/>
              </a:rPr>
              <a:t>machtsstaat</a:t>
            </a:r>
            <a:r>
              <a:rPr lang="id-ID" sz="2000" b="1" dirty="0">
                <a:solidFill>
                  <a:srgbClr val="FFFF00"/>
                </a:solidFill>
                <a:latin typeface="Cambria" pitchFamily="18" charset="0"/>
              </a:rPr>
              <a:t>) – Rule of man</a:t>
            </a:r>
            <a:endParaRPr lang="en-US" sz="2000" dirty="0">
              <a:solidFill>
                <a:srgbClr val="FFFF00"/>
              </a:solidFill>
              <a:latin typeface="Cambria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0063" y="357188"/>
            <a:ext cx="8286750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Di Indonesia </a:t>
            </a:r>
            <a:r>
              <a:rPr lang="en-US" sz="36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tertuang</a:t>
            </a:r>
            <a:r>
              <a:rPr 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secara</a:t>
            </a:r>
            <a:r>
              <a:rPr 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yuridis</a:t>
            </a:r>
            <a:r>
              <a:rPr 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formal</a:t>
            </a:r>
          </a:p>
        </p:txBody>
      </p:sp>
    </p:spTree>
    <p:extLst>
      <p:ext uri="{BB962C8B-B14F-4D97-AF65-F5344CB8AC3E}">
        <p14:creationId xmlns:p14="http://schemas.microsoft.com/office/powerpoint/2010/main" val="162894963"/>
      </p:ext>
    </p:extLst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01.Pendidikan Kewarganegaraan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86D39D-C59D-423B-B054-025B4787C172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pic>
        <p:nvPicPr>
          <p:cNvPr id="1026" name="Picture 2" descr="Hukum Mengesampingkan Keadilan? Halaman 1 - Kompasiana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826752"/>
            <a:ext cx="3468340" cy="2471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287016" y="548680"/>
            <a:ext cx="8533456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id-ID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Buat artikel tentang bagaimana penerapan </a:t>
            </a:r>
            <a:r>
              <a:rPr lang="id-ID" sz="3600" b="1" i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Rule of Law di Indonesia</a:t>
            </a:r>
          </a:p>
          <a:p>
            <a:endParaRPr lang="id-ID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r>
              <a:rPr lang="id-ID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Gunakan contoh-contoh kasus sebagai bahan analisis</a:t>
            </a:r>
            <a:endParaRPr lang="en-US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64881671"/>
      </p:ext>
    </p:extLst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01.Pendidikan Kewarganegaraan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86D39D-C59D-423B-B054-025B4787C172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5" name="Date Placeholder 1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l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6" name="Footer Placeholder 2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mtClean="0"/>
              <a:t>Revisi 01.Pendidikan Kewarganegaraan</a:t>
            </a:r>
            <a:endParaRPr lang="en-US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32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0" fontAlgn="base" latinLnBrk="0" hangingPunct="0"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0" fontAlgn="base" latinLnBrk="0" hangingPunct="0"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0" fontAlgn="base" latinLnBrk="0" hangingPunct="0"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0" fontAlgn="base" latinLnBrk="0" hangingPunct="0"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fld id="{A88EC15C-7352-4A01-9474-41981FB8C60D}" type="slidenum">
              <a:rPr lang="en-US" altLang="en-US" sz="1200" smtClean="0">
                <a:solidFill>
                  <a:srgbClr val="898989"/>
                </a:solidFill>
              </a:rPr>
              <a:pPr/>
              <a:t>9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8" name="Date Placeholder 1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t>20/8/2010</a:t>
            </a:r>
          </a:p>
        </p:txBody>
      </p:sp>
      <p:sp>
        <p:nvSpPr>
          <p:cNvPr id="9" name="Footer Placeholder 2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t>Revisi 01 Pendidikan Kewarganegaraan</a:t>
            </a:r>
          </a:p>
        </p:txBody>
      </p:sp>
      <p:sp>
        <p:nvSpPr>
          <p:cNvPr id="10" name="Slide Number Placeholder 3"/>
          <p:cNvSpPr txBox="1">
            <a:spLocks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/>
            <a:fld id="{EECF1044-6F16-4007-84F4-FD3A5247229A}" type="slidenum">
              <a:rPr lang="en-US" altLang="en-US" sz="1200">
                <a:solidFill>
                  <a:srgbClr val="898989"/>
                </a:solidFill>
              </a:rPr>
              <a:pPr algn="r" eaLnBrk="1" hangingPunct="1"/>
              <a:t>9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pic>
        <p:nvPicPr>
          <p:cNvPr id="11" name="Picture 7" descr="mbah"/>
          <p:cNvPicPr>
            <a:picLocks noChangeAspect="1" noChangeArrowheads="1"/>
          </p:cNvPicPr>
          <p:nvPr/>
        </p:nvPicPr>
        <p:blipFill>
          <a:blip r:embed="rId2">
            <a:lum bright="-36000" contrast="-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AutoShape 5"/>
          <p:cNvSpPr>
            <a:spLocks noChangeArrowheads="1"/>
          </p:cNvSpPr>
          <p:nvPr/>
        </p:nvSpPr>
        <p:spPr bwMode="auto">
          <a:xfrm>
            <a:off x="0" y="2924175"/>
            <a:ext cx="4968875" cy="1916113"/>
          </a:xfrm>
          <a:prstGeom prst="cloudCallout">
            <a:avLst>
              <a:gd name="adj1" fmla="val 7954"/>
              <a:gd name="adj2" fmla="val -104269"/>
            </a:avLst>
          </a:prstGeom>
          <a:solidFill>
            <a:srgbClr val="FFFF66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 algn="ctr" eaLnBrk="1" hangingPunct="1"/>
            <a:endParaRPr lang="en-US" altLang="en-US" sz="2400">
              <a:latin typeface="Times New Roman" pitchFamily="18" charset="0"/>
            </a:endParaRPr>
          </a:p>
        </p:txBody>
      </p:sp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827088" y="3249613"/>
            <a:ext cx="3529012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d-ID" altLang="en-US" sz="2400" b="1">
                <a:latin typeface="Arial" charset="0"/>
              </a:rPr>
              <a:t>Yang benar.. ukuran kebenaran adalah norma hukum</a:t>
            </a:r>
            <a:endParaRPr lang="en-US" altLang="en-US" sz="2400" b="1">
              <a:latin typeface="Arial" charset="0"/>
            </a:endParaRPr>
          </a:p>
        </p:txBody>
      </p:sp>
      <p:sp>
        <p:nvSpPr>
          <p:cNvPr id="14" name="AutoShape 7"/>
          <p:cNvSpPr>
            <a:spLocks noChangeArrowheads="1"/>
          </p:cNvSpPr>
          <p:nvPr/>
        </p:nvSpPr>
        <p:spPr bwMode="auto">
          <a:xfrm>
            <a:off x="4572000" y="4724400"/>
            <a:ext cx="4572000" cy="1296988"/>
          </a:xfrm>
          <a:prstGeom prst="cloudCallout">
            <a:avLst>
              <a:gd name="adj1" fmla="val -15694"/>
              <a:gd name="adj2" fmla="val -215116"/>
            </a:avLst>
          </a:prstGeom>
          <a:solidFill>
            <a:srgbClr val="FFFF66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 algn="ctr" eaLnBrk="1" hangingPunct="1"/>
            <a:endParaRPr lang="en-US" altLang="en-US" sz="2400">
              <a:latin typeface="Times New Roman" pitchFamily="18" charset="0"/>
            </a:endParaRPr>
          </a:p>
        </p:txBody>
      </p:sp>
      <p:sp>
        <p:nvSpPr>
          <p:cNvPr id="15" name="Text Box 8"/>
          <p:cNvSpPr txBox="1">
            <a:spLocks noChangeArrowheads="1"/>
          </p:cNvSpPr>
          <p:nvPr/>
        </p:nvSpPr>
        <p:spPr bwMode="auto">
          <a:xfrm>
            <a:off x="5364163" y="5157788"/>
            <a:ext cx="28082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d-ID" altLang="en-US" sz="2400" b="1">
                <a:latin typeface="Arial" charset="0"/>
              </a:rPr>
              <a:t>bukan keinginan</a:t>
            </a:r>
            <a:endParaRPr lang="en-US" altLang="en-US" sz="2400" b="1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0852297"/>
      </p:ext>
    </p:extLst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747</TotalTime>
  <Words>323</Words>
  <Application>Microsoft Office PowerPoint</Application>
  <PresentationFormat>On-screen Show (4:3)</PresentationFormat>
  <Paragraphs>79</Paragraphs>
  <Slides>10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Arial</vt:lpstr>
      <vt:lpstr>Arial Black</vt:lpstr>
      <vt:lpstr>Berlin Sans FB Demi</vt:lpstr>
      <vt:lpstr>Calibri</vt:lpstr>
      <vt:lpstr>Cambria</vt:lpstr>
      <vt:lpstr>Impact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end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110</cp:revision>
  <dcterms:created xsi:type="dcterms:W3CDTF">2010-04-18T12:06:30Z</dcterms:created>
  <dcterms:modified xsi:type="dcterms:W3CDTF">2024-05-28T03:21:35Z</dcterms:modified>
</cp:coreProperties>
</file>