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94120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7083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52542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05776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4848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57518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76584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gif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0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4.gif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6.gif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2297" y="4941168"/>
            <a:ext cx="6699403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6600" b="1" cap="none" spc="0" dirty="0" smtClean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0786" y="1363571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Teknik</a:t>
            </a:r>
            <a:r>
              <a:rPr lang="en-US" sz="5400" b="1" dirty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5400" b="1" dirty="0" err="1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Visualisasi</a:t>
            </a:r>
            <a:endParaRPr lang="en-US" sz="5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6717" y="2114003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 smtClean="0">
                <a:ln w="0">
                  <a:solidFill>
                    <a:srgbClr val="8064A2">
                      <a:lumMod val="50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Pertemuan-5</a:t>
            </a:r>
            <a:endParaRPr lang="en-US" sz="4400" b="1" dirty="0">
              <a:ln w="0">
                <a:solidFill>
                  <a:srgbClr val="8064A2">
                    <a:lumMod val="50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467544" y="1604009"/>
            <a:ext cx="4752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i="1" dirty="0" smtClean="0"/>
              <a:t>Cartogram</a:t>
            </a:r>
            <a:r>
              <a:rPr lang="it-IT" dirty="0" smtClean="0"/>
              <a:t> </a:t>
            </a:r>
            <a:r>
              <a:rPr lang="it-IT" dirty="0"/>
              <a:t>merupakan </a:t>
            </a:r>
            <a:r>
              <a:rPr lang="it-IT" dirty="0" smtClean="0"/>
              <a:t>alat untuk memperagakan </a:t>
            </a:r>
            <a:r>
              <a:rPr lang="it-IT" dirty="0"/>
              <a:t>keterangan statistik dari suatu </a:t>
            </a:r>
            <a:r>
              <a:rPr lang="it-IT" dirty="0" smtClean="0"/>
              <a:t>uraian </a:t>
            </a:r>
            <a:r>
              <a:rPr lang="it-IT" dirty="0"/>
              <a:t>dengan </a:t>
            </a:r>
            <a:r>
              <a:rPr lang="it-IT" dirty="0" smtClean="0"/>
              <a:t>menggunakan lambang </a:t>
            </a:r>
            <a:r>
              <a:rPr lang="it-IT" dirty="0"/>
              <a:t>pada suatu </a:t>
            </a:r>
            <a:r>
              <a:rPr lang="it-IT" dirty="0" smtClean="0"/>
              <a:t>peta (KBBI).  Sedangkan m</a:t>
            </a:r>
            <a:r>
              <a:rPr lang="en-US" dirty="0" err="1" smtClean="0">
                <a:solidFill>
                  <a:srgbClr val="000000"/>
                </a:solidFill>
                <a:latin typeface="ff5"/>
              </a:rPr>
              <a:t>enurut</a:t>
            </a:r>
            <a:r>
              <a:rPr lang="en-US" dirty="0" smtClean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Droling</a:t>
            </a:r>
            <a:r>
              <a:rPr lang="en-US" dirty="0">
                <a:solidFill>
                  <a:srgbClr val="000000"/>
                </a:solidFill>
                <a:latin typeface="ff5"/>
              </a:rPr>
              <a:t>, </a:t>
            </a:r>
            <a:r>
              <a:rPr lang="en-US" i="1" dirty="0">
                <a:solidFill>
                  <a:srgbClr val="000000"/>
                </a:solidFill>
                <a:latin typeface="ff5"/>
              </a:rPr>
              <a:t>cartogram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sebuah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peta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atau</a:t>
            </a:r>
            <a:r>
              <a:rPr lang="en-US" dirty="0">
                <a:solidFill>
                  <a:srgbClr val="000000"/>
                </a:solidFill>
                <a:latin typeface="ff5"/>
              </a:rPr>
              <a:t> diagram yang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menunjukkan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informasi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statistika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ff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5"/>
              </a:rPr>
              <a:t>geografi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</p:txBody>
      </p:sp>
      <p:pic>
        <p:nvPicPr>
          <p:cNvPr id="1028" name="Picture 4" descr="Image result for cartogram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44270" y="1260906"/>
            <a:ext cx="5767190" cy="442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# 22627 - Stick Figure Binoculars Look Up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4156430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44" y="4003851"/>
            <a:ext cx="3528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Biasanya</a:t>
            </a:r>
            <a:r>
              <a:rPr lang="en-US" dirty="0"/>
              <a:t>, </a:t>
            </a:r>
            <a:r>
              <a:rPr lang="en-US" i="1" dirty="0"/>
              <a:t>cartogram</a:t>
            </a:r>
            <a:r>
              <a:rPr lang="en-US" dirty="0"/>
              <a:t>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peta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302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27584" y="2085851"/>
            <a:ext cx="3294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Cartogram Non-Contiguous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2405879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yang paling </a:t>
            </a:r>
            <a:r>
              <a:rPr lang="en-US" dirty="0" err="1"/>
              <a:t>sederhana</a:t>
            </a:r>
            <a:r>
              <a:rPr lang="en-US" dirty="0"/>
              <a:t> dan paling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 smtClean="0"/>
              <a:t>.</a:t>
            </a:r>
          </a:p>
          <a:p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model </a:t>
            </a:r>
            <a:r>
              <a:rPr lang="en-US" i="1" dirty="0"/>
              <a:t>cartogram non-contiguous </a:t>
            </a:r>
            <a:r>
              <a:rPr lang="en-US" dirty="0"/>
              <a:t>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 smtClean="0"/>
              <a:t>digunakan</a:t>
            </a:r>
            <a:r>
              <a:rPr lang="en-US" dirty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5616" y="3649237"/>
            <a:ext cx="41764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yang </a:t>
            </a:r>
            <a:r>
              <a:rPr lang="en-US" dirty="0" err="1"/>
              <a:t>memperbolehkan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overlap </a:t>
            </a:r>
            <a:r>
              <a:rPr lang="en-US" i="1" dirty="0" err="1" smtClean="0"/>
              <a:t>antar</a:t>
            </a:r>
            <a:r>
              <a:rPr lang="en-US" i="1" dirty="0" smtClean="0"/>
              <a:t> polygon</a:t>
            </a:r>
            <a:r>
              <a:rPr lang="en-US" dirty="0"/>
              <a:t>.  </a:t>
            </a:r>
            <a:r>
              <a:rPr lang="en-US" dirty="0" err="1"/>
              <a:t>Pada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i="1" dirty="0"/>
              <a:t>polygon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peduli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i="1" dirty="0" smtClean="0"/>
              <a:t>polygon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menutupi</a:t>
            </a:r>
            <a:r>
              <a:rPr lang="en-US" dirty="0"/>
              <a:t> </a:t>
            </a:r>
            <a:r>
              <a:rPr lang="en-US" i="1" dirty="0" smtClean="0"/>
              <a:t>polygon</a:t>
            </a:r>
            <a:r>
              <a:rPr lang="en-US" dirty="0" smtClean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disekitarnya</a:t>
            </a:r>
            <a:r>
              <a:rPr lang="en-US" dirty="0"/>
              <a:t>.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0637" r="69860" b="1894"/>
          <a:stretch/>
        </p:blipFill>
        <p:spPr>
          <a:xfrm>
            <a:off x="5148064" y="2175206"/>
            <a:ext cx="3538736" cy="4245169"/>
          </a:xfrm>
          <a:prstGeom prst="rect">
            <a:avLst/>
          </a:prstGeom>
        </p:spPr>
      </p:pic>
      <p:pic>
        <p:nvPicPr>
          <p:cNvPr id="2050" name="Picture 2" descr="ID# 11258 - Figure Pondering Something 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18" y="4475424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31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27584" y="2085851"/>
            <a:ext cx="3294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Cartogram Non-Contiguous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2405879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dua</a:t>
            </a:r>
            <a:r>
              <a:rPr lang="en-US" dirty="0"/>
              <a:t> model </a:t>
            </a:r>
            <a:r>
              <a:rPr lang="en-US" i="1" dirty="0"/>
              <a:t>cartogram non-contiguous </a:t>
            </a:r>
            <a:r>
              <a:rPr lang="en-US" dirty="0" smtClean="0"/>
              <a:t>(</a:t>
            </a:r>
            <a:r>
              <a:rPr lang="en-US" dirty="0" err="1" smtClean="0"/>
              <a:t>lanjutan</a:t>
            </a:r>
            <a:r>
              <a:rPr lang="en-US" dirty="0" smtClean="0"/>
              <a:t>).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15616" y="303327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yang </a:t>
            </a:r>
            <a:r>
              <a:rPr lang="en-US" dirty="0" err="1"/>
              <a:t>melarang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overlap</a:t>
            </a:r>
            <a:r>
              <a:rPr lang="en-US" dirty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i="1" dirty="0" smtClean="0"/>
              <a:t>polygon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i="1" dirty="0" smtClean="0"/>
              <a:t>polygon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digeser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overlap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distorsi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model </a:t>
            </a:r>
            <a:r>
              <a:rPr lang="en-US" dirty="0" err="1"/>
              <a:t>visualisasi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yang </a:t>
            </a:r>
            <a:r>
              <a:rPr lang="en-US" dirty="0" err="1"/>
              <a:t>mengijinkan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overlap</a:t>
            </a:r>
            <a:r>
              <a:rPr lang="en-US" dirty="0"/>
              <a:t> 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kemudahannya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dibaca</a:t>
            </a:r>
            <a:r>
              <a:rPr lang="en-US" dirty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16" t="6644" r="34500" b="5888"/>
          <a:stretch/>
        </p:blipFill>
        <p:spPr>
          <a:xfrm>
            <a:off x="5483263" y="2103034"/>
            <a:ext cx="3203537" cy="4253316"/>
          </a:xfrm>
          <a:prstGeom prst="rect">
            <a:avLst/>
          </a:prstGeom>
        </p:spPr>
      </p:pic>
      <p:pic>
        <p:nvPicPr>
          <p:cNvPr id="3076" name="Picture 4" descr="ID# 2470 - Stick Figure Search Clues Anim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90041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5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27584" y="2085851"/>
            <a:ext cx="279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Cartogram </a:t>
            </a:r>
            <a:r>
              <a:rPr lang="en-US" i="1" dirty="0" smtClean="0"/>
              <a:t>Contiguous</a:t>
            </a:r>
            <a:endParaRPr lang="en-US" i="1" dirty="0"/>
          </a:p>
        </p:txBody>
      </p:sp>
      <p:sp>
        <p:nvSpPr>
          <p:cNvPr id="3" name="Rectangle 2"/>
          <p:cNvSpPr/>
          <p:nvPr/>
        </p:nvSpPr>
        <p:spPr>
          <a:xfrm>
            <a:off x="1115616" y="2348880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Cartogram </a:t>
            </a:r>
            <a:r>
              <a:rPr lang="en-US" i="1" dirty="0" smtClean="0"/>
              <a:t>Contiguous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/>
              <a:t>) agar </a:t>
            </a:r>
            <a:r>
              <a:rPr lang="en-US" dirty="0" err="1"/>
              <a:t>setiap</a:t>
            </a:r>
            <a:r>
              <a:rPr lang="en-US" dirty="0"/>
              <a:t> area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berimpit</a:t>
            </a:r>
            <a:r>
              <a:rPr lang="en-US" dirty="0"/>
              <a:t> (</a:t>
            </a:r>
            <a:r>
              <a:rPr lang="en-US" dirty="0" err="1"/>
              <a:t>topologinya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). 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sela</a:t>
            </a:r>
            <a:r>
              <a:rPr lang="en-US" dirty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area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tiap-tiap</a:t>
            </a:r>
            <a:r>
              <a:rPr lang="en-US" dirty="0"/>
              <a:t> area </a:t>
            </a:r>
            <a:r>
              <a:rPr lang="en-US" dirty="0" err="1"/>
              <a:t>susah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</a:t>
            </a:r>
            <a:r>
              <a:rPr lang="en-US" dirty="0" err="1"/>
              <a:t>aslinya</a:t>
            </a:r>
            <a:r>
              <a:rPr lang="en-US" dirty="0"/>
              <a:t>. </a:t>
            </a:r>
            <a:r>
              <a:rPr lang="en-US" dirty="0" err="1"/>
              <a:t>Alhasil</a:t>
            </a:r>
            <a:r>
              <a:rPr lang="en-US" dirty="0"/>
              <a:t>,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unit </a:t>
            </a:r>
            <a:r>
              <a:rPr lang="en-US" dirty="0" err="1"/>
              <a:t>pemetaannya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distorsi</a:t>
            </a:r>
            <a:r>
              <a:rPr lang="en-US" dirty="0"/>
              <a:t> (</a:t>
            </a:r>
            <a:r>
              <a:rPr lang="en-US" dirty="0" err="1"/>
              <a:t>kesalahan</a:t>
            </a:r>
            <a:r>
              <a:rPr lang="en-US" dirty="0"/>
              <a:t>).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353" t="8224"/>
          <a:stretch/>
        </p:blipFill>
        <p:spPr>
          <a:xfrm>
            <a:off x="5148064" y="1985699"/>
            <a:ext cx="3195385" cy="4404607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ID# 4685 - Stick Figure Looking With Binoculars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837" y="2708920"/>
            <a:ext cx="1962691" cy="196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19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D# 5663 - Business Equality - Presentation Clipar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60315"/>
            <a:ext cx="3709616" cy="370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27584" y="2085851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ringkas</a:t>
            </a:r>
            <a:r>
              <a:rPr lang="en-US" dirty="0"/>
              <a:t>,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i="1" dirty="0" smtClean="0"/>
              <a:t>cartogram </a:t>
            </a:r>
            <a:r>
              <a:rPr lang="en-US" i="1" dirty="0"/>
              <a:t>contiguous </a:t>
            </a:r>
            <a:r>
              <a:rPr lang="en-US" dirty="0"/>
              <a:t>dan </a:t>
            </a:r>
            <a:r>
              <a:rPr lang="en-US" i="1" dirty="0"/>
              <a:t>non-contiguous </a:t>
            </a:r>
            <a:r>
              <a:rPr lang="en-US" dirty="0"/>
              <a:t>(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namanya</a:t>
            </a:r>
            <a:r>
              <a:rPr lang="en-US" dirty="0"/>
              <a:t>)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bertolak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i="1" dirty="0" smtClean="0"/>
              <a:t>Cartogram </a:t>
            </a:r>
            <a:r>
              <a:rPr lang="en-US" i="1" dirty="0"/>
              <a:t>contiguous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dan </a:t>
            </a:r>
            <a:r>
              <a:rPr lang="en-US" dirty="0" err="1"/>
              <a:t>topologi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distorsi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i="1" dirty="0"/>
              <a:t>Cartogram non-contiguous </a:t>
            </a:r>
            <a:r>
              <a:rPr lang="en-US" dirty="0" err="1"/>
              <a:t>menitikberatkan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cartogram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topologi</a:t>
            </a:r>
            <a:r>
              <a:rPr lang="en-US" dirty="0"/>
              <a:t> (</a:t>
            </a:r>
            <a:r>
              <a:rPr lang="en-US" i="1" dirty="0"/>
              <a:t>gap</a:t>
            </a:r>
            <a:r>
              <a:rPr lang="en-US" dirty="0"/>
              <a:t>).</a:t>
            </a:r>
          </a:p>
        </p:txBody>
      </p:sp>
      <p:pic>
        <p:nvPicPr>
          <p:cNvPr id="3" name="Picture 2" descr="ID# 23151 - Minion Magnifying Glass Point - PowerPoint Animation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3727"/>
            <a:ext cx="1440160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4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085851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Cartogram Dorling </a:t>
            </a:r>
            <a:r>
              <a:rPr lang="en-US" dirty="0"/>
              <a:t>(</a:t>
            </a:r>
            <a:r>
              <a:rPr lang="en-US" dirty="0" err="1"/>
              <a:t>namanya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penemunya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i="1" dirty="0"/>
              <a:t>cartogram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, </a:t>
            </a:r>
            <a:r>
              <a:rPr lang="en-US" dirty="0" err="1"/>
              <a:t>topologi</a:t>
            </a:r>
            <a:r>
              <a:rPr lang="en-US" dirty="0"/>
              <a:t>,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 smtClean="0"/>
              <a:t>polygon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terbukti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memvisualisasikan</a:t>
            </a:r>
            <a:r>
              <a:rPr lang="en-US" dirty="0"/>
              <a:t> data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79" b="94621" l="62491" r="99414"/>
                    </a14:imgEffect>
                  </a14:imgLayer>
                </a14:imgProps>
              </a:ext>
            </a:extLst>
          </a:blip>
          <a:srcRect l="61249"/>
          <a:stretch/>
        </p:blipFill>
        <p:spPr>
          <a:xfrm>
            <a:off x="5364089" y="1916832"/>
            <a:ext cx="3024336" cy="46769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15615" y="4117176"/>
            <a:ext cx="43062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i="1" dirty="0"/>
              <a:t>cartogram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i="1" dirty="0" smtClean="0"/>
              <a:t>polygon</a:t>
            </a:r>
            <a:r>
              <a:rPr lang="en-US" dirty="0" smtClean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lain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.</a:t>
            </a:r>
          </a:p>
        </p:txBody>
      </p:sp>
      <p:pic>
        <p:nvPicPr>
          <p:cNvPr id="5122" name="Picture 2" descr="ID# 17498 - Woman Looking On Top Books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31" y="4483764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56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Grafik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Peta (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Cartogram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716519"/>
            <a:ext cx="6449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 smtClean="0"/>
              <a:t>Cartogram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7584" y="2085851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Cartogram </a:t>
            </a:r>
            <a:r>
              <a:rPr lang="en-US" dirty="0"/>
              <a:t>Demers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Dorling,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persegi</a:t>
            </a:r>
            <a:r>
              <a:rPr lang="en-US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3071346"/>
            <a:ext cx="3950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persegi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i="1" dirty="0"/>
              <a:t>Cartogram</a:t>
            </a:r>
            <a:r>
              <a:rPr lang="en-US" dirty="0"/>
              <a:t> Demers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meminimalisir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i="1" dirty="0"/>
              <a:t>gap</a:t>
            </a:r>
            <a:r>
              <a:rPr lang="en-US" dirty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data </a:t>
            </a:r>
            <a:r>
              <a:rPr lang="en-US" dirty="0"/>
              <a:t>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(</a:t>
            </a:r>
            <a:r>
              <a:rPr lang="en-US" i="1" dirty="0"/>
              <a:t>Cartogram</a:t>
            </a:r>
            <a:r>
              <a:rPr lang="en-US" dirty="0"/>
              <a:t> Dorling).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01" b="98411" l="35165" r="72161"/>
                    </a14:imgEffect>
                  </a14:imgLayer>
                </a14:imgProps>
              </a:ext>
            </a:extLst>
          </a:blip>
          <a:srcRect l="31151" t="537" r="28180" b="-537"/>
          <a:stretch/>
        </p:blipFill>
        <p:spPr>
          <a:xfrm>
            <a:off x="4932040" y="1844824"/>
            <a:ext cx="3754760" cy="4591353"/>
          </a:xfrm>
          <a:prstGeom prst="rect">
            <a:avLst/>
          </a:prstGeom>
        </p:spPr>
      </p:pic>
      <p:pic>
        <p:nvPicPr>
          <p:cNvPr id="9" name="Picture 4" descr="ID# 17723 - Character With Magnify Glass - PowerPoint Animation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133" y="2395223"/>
            <a:ext cx="1825877" cy="182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95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</Words>
  <Application>Microsoft Office PowerPoint</Application>
  <PresentationFormat>On-screen Show (4:3)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Bradley Hand ITC</vt:lpstr>
      <vt:lpstr>Calibri</vt:lpstr>
      <vt:lpstr>Cambria</vt:lpstr>
      <vt:lpstr>Courier New</vt:lpstr>
      <vt:lpstr>ff5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2020-11-02T12:05:42Z</dcterms:modified>
</cp:coreProperties>
</file>