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3"/>
  </p:notesMasterIdLst>
  <p:handoutMasterIdLst>
    <p:handoutMasterId r:id="rId44"/>
  </p:handoutMasterIdLst>
  <p:sldIdLst>
    <p:sldId id="256" r:id="rId2"/>
    <p:sldId id="271" r:id="rId3"/>
    <p:sldId id="311" r:id="rId4"/>
    <p:sldId id="327" r:id="rId5"/>
    <p:sldId id="310" r:id="rId6"/>
    <p:sldId id="326" r:id="rId7"/>
    <p:sldId id="317" r:id="rId8"/>
    <p:sldId id="337" r:id="rId9"/>
    <p:sldId id="313" r:id="rId10"/>
    <p:sldId id="318" r:id="rId11"/>
    <p:sldId id="338" r:id="rId12"/>
    <p:sldId id="319" r:id="rId13"/>
    <p:sldId id="320" r:id="rId14"/>
    <p:sldId id="321" r:id="rId15"/>
    <p:sldId id="339" r:id="rId16"/>
    <p:sldId id="340" r:id="rId17"/>
    <p:sldId id="341" r:id="rId18"/>
    <p:sldId id="312" r:id="rId19"/>
    <p:sldId id="324" r:id="rId20"/>
    <p:sldId id="342" r:id="rId21"/>
    <p:sldId id="343" r:id="rId22"/>
    <p:sldId id="344" r:id="rId23"/>
    <p:sldId id="325" r:id="rId24"/>
    <p:sldId id="345" r:id="rId25"/>
    <p:sldId id="346" r:id="rId26"/>
    <p:sldId id="315" r:id="rId27"/>
    <p:sldId id="347" r:id="rId28"/>
    <p:sldId id="349" r:id="rId29"/>
    <p:sldId id="348" r:id="rId30"/>
    <p:sldId id="323" r:id="rId31"/>
    <p:sldId id="322" r:id="rId32"/>
    <p:sldId id="314" r:id="rId33"/>
    <p:sldId id="328" r:id="rId34"/>
    <p:sldId id="329" r:id="rId35"/>
    <p:sldId id="330" r:id="rId36"/>
    <p:sldId id="331" r:id="rId37"/>
    <p:sldId id="332" r:id="rId38"/>
    <p:sldId id="333" r:id="rId39"/>
    <p:sldId id="334" r:id="rId40"/>
    <p:sldId id="335" r:id="rId41"/>
    <p:sldId id="336" r:id="rId42"/>
  </p:sldIdLst>
  <p:sldSz cx="9144000" cy="6858000" type="screen4x3"/>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0" autoAdjust="0"/>
    <p:restoredTop sz="80835" autoAdjust="0"/>
  </p:normalViewPr>
  <p:slideViewPr>
    <p:cSldViewPr>
      <p:cViewPr varScale="1">
        <p:scale>
          <a:sx n="89" d="100"/>
          <a:sy n="89" d="100"/>
        </p:scale>
        <p:origin x="2288" y="1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8.xml"/><Relationship Id="rId1" Type="http://schemas.openxmlformats.org/officeDocument/2006/relationships/slide" Target="../slides/slide3.xml"/><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 Target="../slides/slide18.xml"/></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 Target="../slides/slide3.xml"/></Relationships>
</file>

<file path=ppt/diagrams/_rels/drawing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nchor="ctr" anchorCtr="0"/>
        <a:lstStyle/>
        <a:p>
          <a:r>
            <a:rPr lang="en-US" sz="2400" b="1" dirty="0">
              <a:hlinkClick xmlns:r="http://schemas.openxmlformats.org/officeDocument/2006/relationships" r:id="rId1" action="ppaction://hlinksldjump"/>
            </a:rPr>
            <a:t>Business Intelligence</a:t>
          </a:r>
          <a:endParaRPr lang="en-US" sz="2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nchor="ctr" anchorCtr="0"/>
        <a:lstStyle/>
        <a:p>
          <a:r>
            <a:rPr lang="en-US" sz="2000" dirty="0"/>
            <a:t>Describe the concept of business intelligence and how databases serve as a foundation for gaining business intelligence.</a:t>
          </a:r>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nchor="ctr" anchorCtr="0"/>
        <a:lstStyle/>
        <a:p>
          <a:r>
            <a:rPr lang="en-US" sz="2400" b="1" dirty="0">
              <a:hlinkClick xmlns:r="http://schemas.openxmlformats.org/officeDocument/2006/relationships" r:id="rId2" action="ppaction://hlinksldjump"/>
            </a:rPr>
            <a:t>Business Intelligence Components</a:t>
          </a:r>
          <a:endParaRPr lang="en-US" sz="2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nchor="ctr" anchorCtr="0"/>
        <a:lstStyle/>
        <a:p>
          <a:r>
            <a:rPr lang="en-US" sz="2000" dirty="0"/>
            <a:t>Explain the three components of business intelligence: information and knowledge discovery, business analytics, and information visualization.</a:t>
          </a:r>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2" custScaleY="106447" custLinFactNeighborX="-1250" custLinFactNeighborY="-2000"/>
      <dgm:spPr/>
    </dgm:pt>
    <dgm:pt modelId="{7D7D61F9-D1AA-4F6A-8715-FD6AC3E01198}" type="pres">
      <dgm:prSet presAssocID="{A8E9C07B-48B2-4B9C-8EC7-0782825D816E}" presName="img" presStyleLbl="fgImgPlace1" presStyleIdx="0" presStyleCnt="2" custScaleX="83650" custScaleY="79487"/>
      <dgm:spPr>
        <a:blipFill rotWithShape="1">
          <a:blip xmlns:r="http://schemas.openxmlformats.org/officeDocument/2006/relationships" r:embed="rId3"/>
          <a:stretch>
            <a:fillRect/>
          </a:stretch>
        </a:blipFill>
      </dgm:spPr>
    </dgm:pt>
    <dgm:pt modelId="{49E2F980-7E69-446B-A4B0-923DF6DEFA98}" type="pres">
      <dgm:prSet presAssocID="{A8E9C07B-48B2-4B9C-8EC7-0782825D816E}" presName="text" presStyleLbl="node1" presStyleIdx="0" presStyleCnt="2">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2" custScaleY="102343" custLinFactNeighborX="11111" custLinFactNeighborY="3211"/>
      <dgm:spPr/>
    </dgm:pt>
    <dgm:pt modelId="{7AEC1603-E11D-41B0-BE2A-F6201D5BEDCD}" type="pres">
      <dgm:prSet presAssocID="{629933C8-186B-4311-BF2D-DC99990EFBF2}" presName="img" presStyleLbl="fgImgPlace1" presStyleIdx="1" presStyleCnt="2" custScaleX="83650" custScaleY="79487"/>
      <dgm:spPr>
        <a:blipFill rotWithShape="1">
          <a:blip xmlns:r="http://schemas.openxmlformats.org/officeDocument/2006/relationships" r:embed="rId4"/>
          <a:stretch>
            <a:fillRect/>
          </a:stretch>
        </a:blipFill>
      </dgm:spPr>
    </dgm:pt>
    <dgm:pt modelId="{7B44DBCB-1EB0-418C-B751-858BAE4753CC}" type="pres">
      <dgm:prSet presAssocID="{629933C8-186B-4311-BF2D-DC99990EFBF2}" presName="text" presStyleLbl="node1" presStyleIdx="1" presStyleCnt="2">
        <dgm:presLayoutVars>
          <dgm:bulletEnabled val="1"/>
        </dgm:presLayoutVars>
      </dgm:prSet>
      <dgm:spPr/>
    </dgm:pt>
  </dgm:ptLst>
  <dgm:cxnLst>
    <dgm:cxn modelId="{1BABF215-56EA-424F-9F41-6D2D84AEB436}" type="presOf" srcId="{6D011581-C5DD-419A-AAED-AD05631CDF0A}" destId="{BA89CFF3-74C1-4F32-B093-38D94D4D20CF}" srcOrd="0" destOrd="1" presId="urn:microsoft.com/office/officeart/2005/8/layout/vList4#1"/>
    <dgm:cxn modelId="{6110EF44-5760-46AD-88E0-A5EC417BA8A8}" type="presOf" srcId="{482F2C61-E41B-4642-B082-EF9C103085B5}" destId="{25E29AB1-DE1E-48E4-B66F-1D7048CC3527}" srcOrd="0" destOrd="0" presId="urn:microsoft.com/office/officeart/2005/8/layout/vList4#1"/>
    <dgm:cxn modelId="{3A619D55-5747-4E00-A1FA-E45F6AED8303}" srcId="{629933C8-186B-4311-BF2D-DC99990EFBF2}" destId="{363F0ED0-6985-439E-857A-EC47F8A3DAB0}" srcOrd="0" destOrd="0" parTransId="{A9B0CFF2-8D5D-47E0-900D-55A9A3E83BE1}" sibTransId="{F7E04B30-62AE-4465-859B-270409FE7C94}"/>
    <dgm:cxn modelId="{7DD17957-3CF6-4F84-9B42-2D5B12D19F2A}" type="presOf" srcId="{A8E9C07B-48B2-4B9C-8EC7-0782825D816E}" destId="{49E2F980-7E69-446B-A4B0-923DF6DEFA98}" srcOrd="1" destOrd="0" presId="urn:microsoft.com/office/officeart/2005/8/layout/vList4#1"/>
    <dgm:cxn modelId="{27AF655E-BB1D-4732-8A07-03E7E00B3EC5}" srcId="{A8E9C07B-48B2-4B9C-8EC7-0782825D816E}" destId="{6D011581-C5DD-419A-AAED-AD05631CDF0A}" srcOrd="0" destOrd="0" parTransId="{9AD826C6-DA8A-4FF7-A064-27557BE243B8}" sibTransId="{C1639196-CA28-4BD6-A52D-AF603368A606}"/>
    <dgm:cxn modelId="{75BADD6D-3B09-41EB-BFCF-6D45064E94D0}" type="presOf" srcId="{A8E9C07B-48B2-4B9C-8EC7-0782825D816E}" destId="{BA89CFF3-74C1-4F32-B093-38D94D4D20CF}" srcOrd="0" destOrd="0" presId="urn:microsoft.com/office/officeart/2005/8/layout/vList4#1"/>
    <dgm:cxn modelId="{D3B5C6B8-970A-4AE4-AF41-D9B6EC46DB45}" type="presOf" srcId="{629933C8-186B-4311-BF2D-DC99990EFBF2}" destId="{7B44DBCB-1EB0-418C-B751-858BAE4753CC}" srcOrd="1" destOrd="0"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CFBF21C2-21BA-4949-AE7B-A1680EDBC722}" type="presOf" srcId="{363F0ED0-6985-439E-857A-EC47F8A3DAB0}" destId="{A93B6B1D-06C6-4860-8EBA-32C502FF8641}" srcOrd="0" destOrd="1" presId="urn:microsoft.com/office/officeart/2005/8/layout/vList4#1"/>
    <dgm:cxn modelId="{98D67BD8-8427-47B0-B5AA-EB45D304815F}" type="presOf" srcId="{6D011581-C5DD-419A-AAED-AD05631CDF0A}" destId="{49E2F980-7E69-446B-A4B0-923DF6DEFA98}" srcOrd="1" destOrd="1" presId="urn:microsoft.com/office/officeart/2005/8/layout/vList4#1"/>
    <dgm:cxn modelId="{D7D120E4-0167-477E-960A-EF05D7A133C3}" type="presOf" srcId="{629933C8-186B-4311-BF2D-DC99990EFBF2}" destId="{A93B6B1D-06C6-4860-8EBA-32C502FF8641}" srcOrd="0" destOrd="0" presId="urn:microsoft.com/office/officeart/2005/8/layout/vList4#1"/>
    <dgm:cxn modelId="{36C20AF6-670E-4425-A77F-AAED1778981B}" type="presOf" srcId="{363F0ED0-6985-439E-857A-EC47F8A3DAB0}" destId="{7B44DBCB-1EB0-418C-B751-858BAE4753CC}" srcOrd="1" destOrd="1" presId="urn:microsoft.com/office/officeart/2005/8/layout/vList4#1"/>
    <dgm:cxn modelId="{9617FCF8-0802-436C-A7CD-E87B3B8C2893}" srcId="{482F2C61-E41B-4642-B082-EF9C103085B5}" destId="{A8E9C07B-48B2-4B9C-8EC7-0782825D816E}" srcOrd="0" destOrd="0" parTransId="{C7A73202-DE5A-4072-95A6-BFF1402B4BC2}" sibTransId="{631AC269-E33A-4752-92A6-6DC1380588AA}"/>
    <dgm:cxn modelId="{A5BFF1F8-2277-4279-9CFA-615A8B5ACCC9}" type="presParOf" srcId="{25E29AB1-DE1E-48E4-B66F-1D7048CC3527}" destId="{056847C0-F8DB-4977-A3FD-5A95306D8B69}" srcOrd="0" destOrd="0" presId="urn:microsoft.com/office/officeart/2005/8/layout/vList4#1"/>
    <dgm:cxn modelId="{D08A6F7D-A610-480F-A7F7-4BB734C57AE1}" type="presParOf" srcId="{056847C0-F8DB-4977-A3FD-5A95306D8B69}" destId="{BA89CFF3-74C1-4F32-B093-38D94D4D20CF}" srcOrd="0" destOrd="0" presId="urn:microsoft.com/office/officeart/2005/8/layout/vList4#1"/>
    <dgm:cxn modelId="{27C095F0-2E7B-461E-A659-88EACC3F170F}" type="presParOf" srcId="{056847C0-F8DB-4977-A3FD-5A95306D8B69}" destId="{7D7D61F9-D1AA-4F6A-8715-FD6AC3E01198}" srcOrd="1" destOrd="0" presId="urn:microsoft.com/office/officeart/2005/8/layout/vList4#1"/>
    <dgm:cxn modelId="{29C7785E-5EE5-4607-9A54-D32257CD2A09}" type="presParOf" srcId="{056847C0-F8DB-4977-A3FD-5A95306D8B69}" destId="{49E2F980-7E69-446B-A4B0-923DF6DEFA98}" srcOrd="2" destOrd="0" presId="urn:microsoft.com/office/officeart/2005/8/layout/vList4#1"/>
    <dgm:cxn modelId="{6701B864-6C2A-407A-A2EC-960381E08504}" type="presParOf" srcId="{25E29AB1-DE1E-48E4-B66F-1D7048CC3527}" destId="{02C83B37-0F1D-4FEA-B7E7-FF6719B27A33}" srcOrd="1" destOrd="0" presId="urn:microsoft.com/office/officeart/2005/8/layout/vList4#1"/>
    <dgm:cxn modelId="{0181AED4-71ED-45A4-BE2D-AD7EBE5A2057}" type="presParOf" srcId="{25E29AB1-DE1E-48E4-B66F-1D7048CC3527}" destId="{129D03A9-9EE6-42F0-9D54-DE111F5C82E8}" srcOrd="2" destOrd="0" presId="urn:microsoft.com/office/officeart/2005/8/layout/vList4#1"/>
    <dgm:cxn modelId="{4AA360B8-CCB0-4D3E-857C-5C3FA72A0C98}" type="presParOf" srcId="{129D03A9-9EE6-42F0-9D54-DE111F5C82E8}" destId="{A93B6B1D-06C6-4860-8EBA-32C502FF8641}" srcOrd="0" destOrd="0" presId="urn:microsoft.com/office/officeart/2005/8/layout/vList4#1"/>
    <dgm:cxn modelId="{C66921B1-7828-4C7E-AFD2-E55DE003A3CC}" type="presParOf" srcId="{129D03A9-9EE6-42F0-9D54-DE111F5C82E8}" destId="{7AEC1603-E11D-41B0-BE2A-F6201D5BEDCD}" srcOrd="1" destOrd="0" presId="urn:microsoft.com/office/officeart/2005/8/layout/vList4#1"/>
    <dgm:cxn modelId="{B24A2065-DD04-4345-B3ED-3712C7256292}" type="presParOf" srcId="{129D03A9-9EE6-42F0-9D54-DE111F5C82E8}" destId="{7B44DBCB-1EB0-418C-B751-858BAE4753CC}"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2C61-E41B-4642-B082-EF9C103085B5}" type="doc">
      <dgm:prSet loTypeId="urn:microsoft.com/office/officeart/2005/8/layout/vList4#2"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nchor="ctr" anchorCtr="0"/>
        <a:lstStyle/>
        <a:p>
          <a:r>
            <a:rPr lang="en-US" sz="2400" b="1" dirty="0"/>
            <a:t>Business Intelligence</a:t>
          </a:r>
          <a:endParaRPr lang="en-US" sz="2400" dirty="0"/>
        </a:p>
        <a:p>
          <a:r>
            <a:rPr lang="en-US" sz="2400" dirty="0"/>
            <a:t>Describe the concept of business intelligence and how databases serve as a foundation for gaining business intelligence.</a:t>
          </a:r>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nchor="ctr" anchorCtr="0"/>
        <a:lstStyle/>
        <a:p>
          <a:r>
            <a:rPr lang="en-US" sz="1800" b="1" dirty="0">
              <a:hlinkClick xmlns:r="http://schemas.openxmlformats.org/officeDocument/2006/relationships" r:id="rId1" action="ppaction://hlinksldjump"/>
            </a:rPr>
            <a:t>Business Intelligence Components</a:t>
          </a:r>
          <a:endParaRPr lang="en-US" sz="1800" dirty="0"/>
        </a:p>
        <a:p>
          <a:r>
            <a:rPr lang="en-US" sz="1800" dirty="0"/>
            <a:t>Explain the three components of business intelligence: information and knowledge discovery, business analytics, and information visualization.</a:t>
          </a:r>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2" custScaleY="152805" custLinFactNeighborX="-1250" custLinFactNeighborY="-2000"/>
      <dgm:spPr/>
    </dgm:pt>
    <dgm:pt modelId="{7D7D61F9-D1AA-4F6A-8715-FD6AC3E01198}" type="pres">
      <dgm:prSet presAssocID="{A8E9C07B-48B2-4B9C-8EC7-0782825D816E}" presName="img" presStyleLbl="fgImgPlace1" presStyleIdx="0" presStyleCnt="2" custScaleX="95556" custScaleY="106943"/>
      <dgm:spPr>
        <a:blipFill rotWithShape="1">
          <a:blip xmlns:r="http://schemas.openxmlformats.org/officeDocument/2006/relationships" r:embed="rId2"/>
          <a:stretch>
            <a:fillRect/>
          </a:stretch>
        </a:blipFill>
      </dgm:spPr>
    </dgm:pt>
    <dgm:pt modelId="{49E2F980-7E69-446B-A4B0-923DF6DEFA98}" type="pres">
      <dgm:prSet presAssocID="{A8E9C07B-48B2-4B9C-8EC7-0782825D816E}" presName="text" presStyleLbl="node1" presStyleIdx="0" presStyleCnt="2">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2" custScaleY="102343" custLinFactNeighborX="-19444" custLinFactNeighborY="7143"/>
      <dgm:spPr/>
    </dgm:pt>
    <dgm:pt modelId="{7AEC1603-E11D-41B0-BE2A-F6201D5BEDCD}" type="pres">
      <dgm:prSet presAssocID="{629933C8-186B-4311-BF2D-DC99990EFBF2}" presName="img" presStyleLbl="fgImgPlace1" presStyleIdx="1" presStyleCnt="2" custScaleX="72222" custScaleY="80829"/>
      <dgm:spPr>
        <a:blipFill rotWithShape="1">
          <a:blip xmlns:r="http://schemas.openxmlformats.org/officeDocument/2006/relationships" r:embed="rId3"/>
          <a:stretch>
            <a:fillRect/>
          </a:stretch>
        </a:blipFill>
      </dgm:spPr>
    </dgm:pt>
    <dgm:pt modelId="{7B44DBCB-1EB0-418C-B751-858BAE4753CC}" type="pres">
      <dgm:prSet presAssocID="{629933C8-186B-4311-BF2D-DC99990EFBF2}" presName="text" presStyleLbl="node1" presStyleIdx="1" presStyleCnt="2">
        <dgm:presLayoutVars>
          <dgm:bulletEnabled val="1"/>
        </dgm:presLayoutVars>
      </dgm:prSet>
      <dgm:spPr/>
    </dgm:pt>
  </dgm:ptLst>
  <dgm:cxnLst>
    <dgm:cxn modelId="{29A9480A-3FAA-4F7A-9F3C-8F9BC7BD95AA}" type="presOf" srcId="{A8E9C07B-48B2-4B9C-8EC7-0782825D816E}" destId="{BA89CFF3-74C1-4F32-B093-38D94D4D20CF}" srcOrd="0" destOrd="0" presId="urn:microsoft.com/office/officeart/2005/8/layout/vList4#2"/>
    <dgm:cxn modelId="{45F2931E-A501-45DC-8F09-F12D86300B5B}" type="presOf" srcId="{629933C8-186B-4311-BF2D-DC99990EFBF2}" destId="{A93B6B1D-06C6-4860-8EBA-32C502FF8641}" srcOrd="0" destOrd="0" presId="urn:microsoft.com/office/officeart/2005/8/layout/vList4#2"/>
    <dgm:cxn modelId="{9BD82E28-4037-4D04-85E7-49B857A27816}" type="presOf" srcId="{A8E9C07B-48B2-4B9C-8EC7-0782825D816E}" destId="{49E2F980-7E69-446B-A4B0-923DF6DEFA98}" srcOrd="1" destOrd="0" presId="urn:microsoft.com/office/officeart/2005/8/layout/vList4#2"/>
    <dgm:cxn modelId="{0A35BF62-0A02-48C3-B933-4A82D0A8F50A}" type="presOf" srcId="{629933C8-186B-4311-BF2D-DC99990EFBF2}" destId="{7B44DBCB-1EB0-418C-B751-858BAE4753CC}" srcOrd="1" destOrd="0" presId="urn:microsoft.com/office/officeart/2005/8/layout/vList4#2"/>
    <dgm:cxn modelId="{816A7EAD-970C-47E3-BDF0-C76D92C242DC}" type="presOf" srcId="{482F2C61-E41B-4642-B082-EF9C103085B5}" destId="{25E29AB1-DE1E-48E4-B66F-1D7048CC3527}" srcOrd="0" destOrd="0" presId="urn:microsoft.com/office/officeart/2005/8/layout/vList4#2"/>
    <dgm:cxn modelId="{308514BA-8780-41F3-B8AD-EB260DAF35E1}" srcId="{482F2C61-E41B-4642-B082-EF9C103085B5}" destId="{629933C8-186B-4311-BF2D-DC99990EFBF2}" srcOrd="1" destOrd="0" parTransId="{BD5F7455-41FD-4EDB-BB6D-E2107F429F6E}" sibTransId="{1801FD8D-8375-49FB-8B3F-210ACF517DEF}"/>
    <dgm:cxn modelId="{9617FCF8-0802-436C-A7CD-E87B3B8C2893}" srcId="{482F2C61-E41B-4642-B082-EF9C103085B5}" destId="{A8E9C07B-48B2-4B9C-8EC7-0782825D816E}" srcOrd="0" destOrd="0" parTransId="{C7A73202-DE5A-4072-95A6-BFF1402B4BC2}" sibTransId="{631AC269-E33A-4752-92A6-6DC1380588AA}"/>
    <dgm:cxn modelId="{17273B92-5AEC-4D2C-8861-547AC88B7403}" type="presParOf" srcId="{25E29AB1-DE1E-48E4-B66F-1D7048CC3527}" destId="{056847C0-F8DB-4977-A3FD-5A95306D8B69}" srcOrd="0" destOrd="0" presId="urn:microsoft.com/office/officeart/2005/8/layout/vList4#2"/>
    <dgm:cxn modelId="{FBAE159C-0E79-4E96-BCB4-1668CDC61BF6}" type="presParOf" srcId="{056847C0-F8DB-4977-A3FD-5A95306D8B69}" destId="{BA89CFF3-74C1-4F32-B093-38D94D4D20CF}" srcOrd="0" destOrd="0" presId="urn:microsoft.com/office/officeart/2005/8/layout/vList4#2"/>
    <dgm:cxn modelId="{AEA49F5A-D531-4C66-8743-AFF1F11FC9B8}" type="presParOf" srcId="{056847C0-F8DB-4977-A3FD-5A95306D8B69}" destId="{7D7D61F9-D1AA-4F6A-8715-FD6AC3E01198}" srcOrd="1" destOrd="0" presId="urn:microsoft.com/office/officeart/2005/8/layout/vList4#2"/>
    <dgm:cxn modelId="{DAE54C8F-BB98-438B-AB6E-AEDAF80DD7E4}" type="presParOf" srcId="{056847C0-F8DB-4977-A3FD-5A95306D8B69}" destId="{49E2F980-7E69-446B-A4B0-923DF6DEFA98}" srcOrd="2" destOrd="0" presId="urn:microsoft.com/office/officeart/2005/8/layout/vList4#2"/>
    <dgm:cxn modelId="{356F6D91-4D24-4618-A49D-61888F943128}" type="presParOf" srcId="{25E29AB1-DE1E-48E4-B66F-1D7048CC3527}" destId="{02C83B37-0F1D-4FEA-B7E7-FF6719B27A33}" srcOrd="1" destOrd="0" presId="urn:microsoft.com/office/officeart/2005/8/layout/vList4#2"/>
    <dgm:cxn modelId="{3B71D5DE-1F15-4C48-9433-A7F8125D72C6}" type="presParOf" srcId="{25E29AB1-DE1E-48E4-B66F-1D7048CC3527}" destId="{129D03A9-9EE6-42F0-9D54-DE111F5C82E8}" srcOrd="2" destOrd="0" presId="urn:microsoft.com/office/officeart/2005/8/layout/vList4#2"/>
    <dgm:cxn modelId="{9B1B1AD9-E69C-4466-BA5B-89C75A6202C5}" type="presParOf" srcId="{129D03A9-9EE6-42F0-9D54-DE111F5C82E8}" destId="{A93B6B1D-06C6-4860-8EBA-32C502FF8641}" srcOrd="0" destOrd="0" presId="urn:microsoft.com/office/officeart/2005/8/layout/vList4#2"/>
    <dgm:cxn modelId="{2028C66C-DB28-4752-B253-F19DB11A9B94}" type="presParOf" srcId="{129D03A9-9EE6-42F0-9D54-DE111F5C82E8}" destId="{7AEC1603-E11D-41B0-BE2A-F6201D5BEDCD}" srcOrd="1" destOrd="0" presId="urn:microsoft.com/office/officeart/2005/8/layout/vList4#2"/>
    <dgm:cxn modelId="{C7EB38DB-43F0-4BAD-8986-350B7E5A676D}" type="presParOf" srcId="{129D03A9-9EE6-42F0-9D54-DE111F5C82E8}" destId="{7B44DBCB-1EB0-418C-B751-858BAE4753CC}"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F2C61-E41B-4642-B082-EF9C103085B5}" type="doc">
      <dgm:prSet loTypeId="urn:microsoft.com/office/officeart/2005/8/layout/vList4#3"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nchor="ctr" anchorCtr="0"/>
        <a:lstStyle/>
        <a:p>
          <a:r>
            <a:rPr lang="en-US" sz="1800" b="1" dirty="0">
              <a:hlinkClick xmlns:r="http://schemas.openxmlformats.org/officeDocument/2006/relationships" r:id="rId1" action="ppaction://hlinksldjump"/>
            </a:rPr>
            <a:t>Business Intelligence</a:t>
          </a:r>
          <a:endParaRPr lang="en-US" sz="1800" dirty="0"/>
        </a:p>
        <a:p>
          <a:r>
            <a:rPr lang="en-US" sz="1800" dirty="0"/>
            <a:t>Describe the concept of business intelligence and how databases serve as a foundation for gaining business intelligence.</a:t>
          </a:r>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nchor="ctr" anchorCtr="0"/>
        <a:lstStyle/>
        <a:p>
          <a:r>
            <a:rPr lang="en-US" sz="2400" b="1" dirty="0"/>
            <a:t>Business Intelligence Components</a:t>
          </a:r>
          <a:endParaRPr lang="en-US" sz="2400" dirty="0"/>
        </a:p>
        <a:p>
          <a:r>
            <a:rPr lang="en-US" sz="2400" dirty="0"/>
            <a:t>Explain the three components of business intelligence: information and knowledge discovery, business analytics, and information visualization.</a:t>
          </a:r>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2" custScaleY="106447" custLinFactNeighborX="-1250" custLinFactNeighborY="-2000"/>
      <dgm:spPr/>
    </dgm:pt>
    <dgm:pt modelId="{7D7D61F9-D1AA-4F6A-8715-FD6AC3E01198}" type="pres">
      <dgm:prSet presAssocID="{A8E9C07B-48B2-4B9C-8EC7-0782825D816E}" presName="img" presStyleLbl="fgImgPlace1" presStyleIdx="0" presStyleCnt="2" custScaleX="72222" custScaleY="81356"/>
      <dgm:spPr>
        <a:blipFill rotWithShape="1">
          <a:blip xmlns:r="http://schemas.openxmlformats.org/officeDocument/2006/relationships" r:embed="rId2"/>
          <a:stretch>
            <a:fillRect/>
          </a:stretch>
        </a:blipFill>
      </dgm:spPr>
    </dgm:pt>
    <dgm:pt modelId="{49E2F980-7E69-446B-A4B0-923DF6DEFA98}" type="pres">
      <dgm:prSet presAssocID="{A8E9C07B-48B2-4B9C-8EC7-0782825D816E}" presName="text" presStyleLbl="node1" presStyleIdx="0" presStyleCnt="2">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2" custScaleY="150465" custLinFactNeighborX="11111" custLinFactNeighborY="3211"/>
      <dgm:spPr/>
    </dgm:pt>
    <dgm:pt modelId="{7AEC1603-E11D-41B0-BE2A-F6201D5BEDCD}" type="pres">
      <dgm:prSet presAssocID="{629933C8-186B-4311-BF2D-DC99990EFBF2}" presName="img" presStyleLbl="fgImgPlace1" presStyleIdx="1" presStyleCnt="2" custScaleX="95556" custScaleY="107640"/>
      <dgm:spPr>
        <a:blipFill rotWithShape="1">
          <a:blip xmlns:r="http://schemas.openxmlformats.org/officeDocument/2006/relationships" r:embed="rId3"/>
          <a:stretch>
            <a:fillRect/>
          </a:stretch>
        </a:blipFill>
      </dgm:spPr>
    </dgm:pt>
    <dgm:pt modelId="{7B44DBCB-1EB0-418C-B751-858BAE4753CC}" type="pres">
      <dgm:prSet presAssocID="{629933C8-186B-4311-BF2D-DC99990EFBF2}" presName="text" presStyleLbl="node1" presStyleIdx="1" presStyleCnt="2">
        <dgm:presLayoutVars>
          <dgm:bulletEnabled val="1"/>
        </dgm:presLayoutVars>
      </dgm:prSet>
      <dgm:spPr/>
    </dgm:pt>
  </dgm:ptLst>
  <dgm:cxnLst>
    <dgm:cxn modelId="{22F1A204-80AE-4D0A-AC5B-AC5063E6FAA8}" type="presOf" srcId="{629933C8-186B-4311-BF2D-DC99990EFBF2}" destId="{7B44DBCB-1EB0-418C-B751-858BAE4753CC}" srcOrd="1" destOrd="0" presId="urn:microsoft.com/office/officeart/2005/8/layout/vList4#3"/>
    <dgm:cxn modelId="{486D2D17-2FD5-414D-96DA-F45721703272}" type="presOf" srcId="{629933C8-186B-4311-BF2D-DC99990EFBF2}" destId="{A93B6B1D-06C6-4860-8EBA-32C502FF8641}" srcOrd="0" destOrd="0" presId="urn:microsoft.com/office/officeart/2005/8/layout/vList4#3"/>
    <dgm:cxn modelId="{6176F86B-6AC9-4090-80AD-4845193EEF91}" type="presOf" srcId="{A8E9C07B-48B2-4B9C-8EC7-0782825D816E}" destId="{BA89CFF3-74C1-4F32-B093-38D94D4D20CF}" srcOrd="0" destOrd="0" presId="urn:microsoft.com/office/officeart/2005/8/layout/vList4#3"/>
    <dgm:cxn modelId="{308514BA-8780-41F3-B8AD-EB260DAF35E1}" srcId="{482F2C61-E41B-4642-B082-EF9C103085B5}" destId="{629933C8-186B-4311-BF2D-DC99990EFBF2}" srcOrd="1" destOrd="0" parTransId="{BD5F7455-41FD-4EDB-BB6D-E2107F429F6E}" sibTransId="{1801FD8D-8375-49FB-8B3F-210ACF517DEF}"/>
    <dgm:cxn modelId="{32116FE4-DD80-4F17-90D8-3B37DC6824B7}" type="presOf" srcId="{482F2C61-E41B-4642-B082-EF9C103085B5}" destId="{25E29AB1-DE1E-48E4-B66F-1D7048CC3527}" srcOrd="0" destOrd="0" presId="urn:microsoft.com/office/officeart/2005/8/layout/vList4#3"/>
    <dgm:cxn modelId="{9617FCF8-0802-436C-A7CD-E87B3B8C2893}" srcId="{482F2C61-E41B-4642-B082-EF9C103085B5}" destId="{A8E9C07B-48B2-4B9C-8EC7-0782825D816E}" srcOrd="0" destOrd="0" parTransId="{C7A73202-DE5A-4072-95A6-BFF1402B4BC2}" sibTransId="{631AC269-E33A-4752-92A6-6DC1380588AA}"/>
    <dgm:cxn modelId="{7CA147FB-F258-4F5C-9F05-8E4379490FDA}" type="presOf" srcId="{A8E9C07B-48B2-4B9C-8EC7-0782825D816E}" destId="{49E2F980-7E69-446B-A4B0-923DF6DEFA98}" srcOrd="1" destOrd="0" presId="urn:microsoft.com/office/officeart/2005/8/layout/vList4#3"/>
    <dgm:cxn modelId="{4E8EE4D3-697C-4406-9C1D-2097A53F272E}" type="presParOf" srcId="{25E29AB1-DE1E-48E4-B66F-1D7048CC3527}" destId="{056847C0-F8DB-4977-A3FD-5A95306D8B69}" srcOrd="0" destOrd="0" presId="urn:microsoft.com/office/officeart/2005/8/layout/vList4#3"/>
    <dgm:cxn modelId="{89663012-5477-4C22-89D9-715A0EEF75C0}" type="presParOf" srcId="{056847C0-F8DB-4977-A3FD-5A95306D8B69}" destId="{BA89CFF3-74C1-4F32-B093-38D94D4D20CF}" srcOrd="0" destOrd="0" presId="urn:microsoft.com/office/officeart/2005/8/layout/vList4#3"/>
    <dgm:cxn modelId="{8CBF04EB-242C-409A-B821-5830AADA70B3}" type="presParOf" srcId="{056847C0-F8DB-4977-A3FD-5A95306D8B69}" destId="{7D7D61F9-D1AA-4F6A-8715-FD6AC3E01198}" srcOrd="1" destOrd="0" presId="urn:microsoft.com/office/officeart/2005/8/layout/vList4#3"/>
    <dgm:cxn modelId="{F42460AE-61A9-4351-8D90-90E3A3213C40}" type="presParOf" srcId="{056847C0-F8DB-4977-A3FD-5A95306D8B69}" destId="{49E2F980-7E69-446B-A4B0-923DF6DEFA98}" srcOrd="2" destOrd="0" presId="urn:microsoft.com/office/officeart/2005/8/layout/vList4#3"/>
    <dgm:cxn modelId="{D4F52AD9-F171-4143-9775-AB0FC147D603}" type="presParOf" srcId="{25E29AB1-DE1E-48E4-B66F-1D7048CC3527}" destId="{02C83B37-0F1D-4FEA-B7E7-FF6719B27A33}" srcOrd="1" destOrd="0" presId="urn:microsoft.com/office/officeart/2005/8/layout/vList4#3"/>
    <dgm:cxn modelId="{ACF8F729-993F-4AFB-BAAB-38CE58728F47}" type="presParOf" srcId="{25E29AB1-DE1E-48E4-B66F-1D7048CC3527}" destId="{129D03A9-9EE6-42F0-9D54-DE111F5C82E8}" srcOrd="2" destOrd="0" presId="urn:microsoft.com/office/officeart/2005/8/layout/vList4#3"/>
    <dgm:cxn modelId="{0BA37FB3-D46D-44FF-8F9B-093FBCEF3DCC}" type="presParOf" srcId="{129D03A9-9EE6-42F0-9D54-DE111F5C82E8}" destId="{A93B6B1D-06C6-4860-8EBA-32C502FF8641}" srcOrd="0" destOrd="0" presId="urn:microsoft.com/office/officeart/2005/8/layout/vList4#3"/>
    <dgm:cxn modelId="{A7AA5549-00BD-453F-BA97-5DAEDFE4B670}" type="presParOf" srcId="{129D03A9-9EE6-42F0-9D54-DE111F5C82E8}" destId="{7AEC1603-E11D-41B0-BE2A-F6201D5BEDCD}" srcOrd="1" destOrd="0" presId="urn:microsoft.com/office/officeart/2005/8/layout/vList4#3"/>
    <dgm:cxn modelId="{B62DBB42-F51C-45A2-820E-7300341732F6}" type="presParOf" srcId="{129D03A9-9EE6-42F0-9D54-DE111F5C82E8}" destId="{7B44DBCB-1EB0-418C-B751-858BAE4753CC}"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237254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hlinkClick xmlns:r="http://schemas.openxmlformats.org/officeDocument/2006/relationships" r:id="" action="ppaction://hlinksldjump"/>
            </a:rPr>
            <a:t>Business Intelligence</a:t>
          </a:r>
          <a:endParaRPr lang="en-US" sz="2400" kern="1200" dirty="0"/>
        </a:p>
        <a:p>
          <a:pPr marL="228600" lvl="1" indent="-228600" algn="l" defTabSz="889000">
            <a:lnSpc>
              <a:spcPct val="90000"/>
            </a:lnSpc>
            <a:spcBef>
              <a:spcPct val="0"/>
            </a:spcBef>
            <a:spcAft>
              <a:spcPct val="15000"/>
            </a:spcAft>
            <a:buChar char="•"/>
          </a:pPr>
          <a:r>
            <a:rPr lang="en-US" sz="2000" kern="1200" dirty="0"/>
            <a:t>Describe the concept of business intelligence and how databases serve as a foundation for gaining business intelligence.</a:t>
          </a:r>
        </a:p>
      </dsp:txBody>
      <dsp:txXfrm>
        <a:off x="1868805" y="0"/>
        <a:ext cx="6360795" cy="2372543"/>
      </dsp:txXfrm>
    </dsp:sp>
    <dsp:sp modelId="{7D7D61F9-D1AA-4F6A-8715-FD6AC3E01198}">
      <dsp:nvSpPr>
        <dsp:cNvPr id="0" name=""/>
        <dsp:cNvSpPr/>
      </dsp:nvSpPr>
      <dsp:spPr>
        <a:xfrm>
          <a:off x="357438" y="477613"/>
          <a:ext cx="1376812" cy="1417316"/>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2595728"/>
          <a:ext cx="8229600" cy="228107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hlinkClick xmlns:r="http://schemas.openxmlformats.org/officeDocument/2006/relationships" r:id="" action="ppaction://hlinksldjump"/>
            </a:rPr>
            <a:t>Business Intelligence Components</a:t>
          </a:r>
          <a:endParaRPr lang="en-US" sz="2400" kern="1200" dirty="0"/>
        </a:p>
        <a:p>
          <a:pPr marL="228600" lvl="1" indent="-228600" algn="l" defTabSz="889000">
            <a:lnSpc>
              <a:spcPct val="90000"/>
            </a:lnSpc>
            <a:spcBef>
              <a:spcPct val="0"/>
            </a:spcBef>
            <a:spcAft>
              <a:spcPct val="15000"/>
            </a:spcAft>
            <a:buChar char="•"/>
          </a:pPr>
          <a:r>
            <a:rPr lang="en-US" sz="2000" kern="1200" dirty="0"/>
            <a:t>Explain the three components of business intelligence: information and knowledge discovery, business analytics, and information visualization.</a:t>
          </a:r>
        </a:p>
      </dsp:txBody>
      <dsp:txXfrm>
        <a:off x="1868805" y="2595728"/>
        <a:ext cx="6360795" cy="2281071"/>
      </dsp:txXfrm>
    </dsp:sp>
    <dsp:sp modelId="{7AEC1603-E11D-41B0-BE2A-F6201D5BEDCD}">
      <dsp:nvSpPr>
        <dsp:cNvPr id="0" name=""/>
        <dsp:cNvSpPr/>
      </dsp:nvSpPr>
      <dsp:spPr>
        <a:xfrm>
          <a:off x="357438" y="3027306"/>
          <a:ext cx="1376812" cy="1417316"/>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28090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Business Intelligence</a:t>
          </a:r>
          <a:endParaRPr lang="en-US" sz="2400" kern="1200" dirty="0"/>
        </a:p>
        <a:p>
          <a:pPr marL="0" lvl="0" indent="0" algn="l" defTabSz="1066800">
            <a:lnSpc>
              <a:spcPct val="90000"/>
            </a:lnSpc>
            <a:spcBef>
              <a:spcPct val="0"/>
            </a:spcBef>
            <a:spcAft>
              <a:spcPct val="35000"/>
            </a:spcAft>
            <a:buNone/>
          </a:pPr>
          <a:r>
            <a:rPr lang="en-US" sz="2400" kern="1200" dirty="0"/>
            <a:t>Describe the concept of business intelligence and how databases serve as a foundation for gaining business intelligence.</a:t>
          </a:r>
        </a:p>
      </dsp:txBody>
      <dsp:txXfrm>
        <a:off x="1829752" y="0"/>
        <a:ext cx="6399847" cy="2809052"/>
      </dsp:txXfrm>
    </dsp:sp>
    <dsp:sp modelId="{7D7D61F9-D1AA-4F6A-8715-FD6AC3E01198}">
      <dsp:nvSpPr>
        <dsp:cNvPr id="0" name=""/>
        <dsp:cNvSpPr/>
      </dsp:nvSpPr>
      <dsp:spPr>
        <a:xfrm>
          <a:off x="220404" y="618142"/>
          <a:ext cx="1572775" cy="1572767"/>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2995403"/>
          <a:ext cx="8229600" cy="1881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hlinkClick xmlns:r="http://schemas.openxmlformats.org/officeDocument/2006/relationships" r:id="" action="ppaction://hlinksldjump"/>
            </a:rPr>
            <a:t>Business Intelligence Components</a:t>
          </a:r>
          <a:endParaRPr lang="en-US" sz="1800" kern="1200" dirty="0"/>
        </a:p>
        <a:p>
          <a:pPr marL="0" lvl="0" indent="0" algn="l" defTabSz="800100">
            <a:lnSpc>
              <a:spcPct val="90000"/>
            </a:lnSpc>
            <a:spcBef>
              <a:spcPct val="0"/>
            </a:spcBef>
            <a:spcAft>
              <a:spcPct val="35000"/>
            </a:spcAft>
            <a:buNone/>
          </a:pPr>
          <a:r>
            <a:rPr lang="en-US" sz="1800" kern="1200" dirty="0"/>
            <a:t>Explain the three components of business intelligence: information and knowledge discovery, business analytics, and information visualization.</a:t>
          </a:r>
        </a:p>
      </dsp:txBody>
      <dsp:txXfrm>
        <a:off x="1829752" y="2995403"/>
        <a:ext cx="6399847" cy="1881396"/>
      </dsp:txXfrm>
    </dsp:sp>
    <dsp:sp modelId="{7AEC1603-E11D-41B0-BE2A-F6201D5BEDCD}">
      <dsp:nvSpPr>
        <dsp:cNvPr id="0" name=""/>
        <dsp:cNvSpPr/>
      </dsp:nvSpPr>
      <dsp:spPr>
        <a:xfrm>
          <a:off x="412434" y="3339223"/>
          <a:ext cx="1188716" cy="118871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194416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hlinkClick xmlns:r="http://schemas.openxmlformats.org/officeDocument/2006/relationships" r:id="" action="ppaction://hlinksldjump"/>
            </a:rPr>
            <a:t>Business Intelligence</a:t>
          </a:r>
          <a:endParaRPr lang="en-US" sz="1800" kern="1200" dirty="0"/>
        </a:p>
        <a:p>
          <a:pPr marL="0" lvl="0" indent="0" algn="l" defTabSz="800100">
            <a:lnSpc>
              <a:spcPct val="90000"/>
            </a:lnSpc>
            <a:spcBef>
              <a:spcPct val="0"/>
            </a:spcBef>
            <a:spcAft>
              <a:spcPct val="35000"/>
            </a:spcAft>
            <a:buNone/>
          </a:pPr>
          <a:r>
            <a:rPr lang="en-US" sz="1800" kern="1200" dirty="0"/>
            <a:t>Describe the concept of business intelligence and how databases serve as a foundation for gaining business intelligence.</a:t>
          </a:r>
        </a:p>
      </dsp:txBody>
      <dsp:txXfrm>
        <a:off x="1828561" y="0"/>
        <a:ext cx="6401038" cy="1944167"/>
      </dsp:txXfrm>
    </dsp:sp>
    <dsp:sp modelId="{7D7D61F9-D1AA-4F6A-8715-FD6AC3E01198}">
      <dsp:nvSpPr>
        <dsp:cNvPr id="0" name=""/>
        <dsp:cNvSpPr/>
      </dsp:nvSpPr>
      <dsp:spPr>
        <a:xfrm>
          <a:off x="411243" y="377723"/>
          <a:ext cx="1188716" cy="118872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2128679"/>
          <a:ext cx="8229600" cy="274812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Business Intelligence Components</a:t>
          </a:r>
          <a:endParaRPr lang="en-US" sz="2400" kern="1200" dirty="0"/>
        </a:p>
        <a:p>
          <a:pPr marL="0" lvl="0" indent="0" algn="l" defTabSz="1066800">
            <a:lnSpc>
              <a:spcPct val="90000"/>
            </a:lnSpc>
            <a:spcBef>
              <a:spcPct val="0"/>
            </a:spcBef>
            <a:spcAft>
              <a:spcPct val="35000"/>
            </a:spcAft>
            <a:buNone/>
          </a:pPr>
          <a:r>
            <a:rPr lang="en-US" sz="2400" kern="1200" dirty="0"/>
            <a:t>Explain the three components of business intelligence: information and knowledge discovery, business analytics, and information visualization.</a:t>
          </a:r>
        </a:p>
      </dsp:txBody>
      <dsp:txXfrm>
        <a:off x="1828561" y="2128679"/>
        <a:ext cx="6401038" cy="2748120"/>
      </dsp:txXfrm>
    </dsp:sp>
    <dsp:sp modelId="{7AEC1603-E11D-41B0-BE2A-F6201D5BEDCD}">
      <dsp:nvSpPr>
        <dsp:cNvPr id="0" name=""/>
        <dsp:cNvSpPr/>
      </dsp:nvSpPr>
      <dsp:spPr>
        <a:xfrm>
          <a:off x="219214" y="2714487"/>
          <a:ext cx="1572775" cy="1572765"/>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C339ED-A0A3-4289-B2CD-DA5C23B9268B}" type="datetimeFigureOut">
              <a:rPr lang="en-US" smtClean="0"/>
              <a:pPr/>
              <a:t>3/22/24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E9391A-7EF1-43D8-947E-F7F81D297A48}" type="slidenum">
              <a:rPr lang="en-US" smtClean="0"/>
              <a:pPr/>
              <a:t>‹#›</a:t>
            </a:fld>
            <a:endParaRPr lang="en-US" dirty="0"/>
          </a:p>
        </p:txBody>
      </p:sp>
    </p:spTree>
    <p:extLst>
      <p:ext uri="{BB962C8B-B14F-4D97-AF65-F5344CB8AC3E}">
        <p14:creationId xmlns:p14="http://schemas.microsoft.com/office/powerpoint/2010/main" val="255570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EAAE8-7D2D-40ED-9A9A-583F7513B67D}" type="datetimeFigureOut">
              <a:rPr lang="en-US" smtClean="0"/>
              <a:pPr/>
              <a:t>3/22/24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7F9D51-80C0-44B3-A279-206886E200EC}" type="slidenum">
              <a:rPr lang="en-US" smtClean="0"/>
              <a:pPr/>
              <a:t>‹#›</a:t>
            </a:fld>
            <a:endParaRPr lang="en-US" dirty="0"/>
          </a:p>
        </p:txBody>
      </p:sp>
    </p:spTree>
    <p:extLst>
      <p:ext uri="{BB962C8B-B14F-4D97-AF65-F5344CB8AC3E}">
        <p14:creationId xmlns:p14="http://schemas.microsoft.com/office/powerpoint/2010/main" val="340530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a:t>
            </a:fld>
            <a:endParaRPr lang="en-US" dirty="0"/>
          </a:p>
        </p:txBody>
      </p:sp>
    </p:spTree>
    <p:extLst>
      <p:ext uri="{BB962C8B-B14F-4D97-AF65-F5344CB8AC3E}">
        <p14:creationId xmlns:p14="http://schemas.microsoft.com/office/powerpoint/2010/main" val="1967885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Databases provide many advantages stemming from the centralized, standardized approach and the elimination of data redundancies.</a:t>
            </a:r>
          </a:p>
        </p:txBody>
      </p:sp>
      <p:sp>
        <p:nvSpPr>
          <p:cNvPr id="4" name="Slide Number Placeholder 3"/>
          <p:cNvSpPr>
            <a:spLocks noGrp="1"/>
          </p:cNvSpPr>
          <p:nvPr>
            <p:ph type="sldNum" sz="quarter" idx="10"/>
          </p:nvPr>
        </p:nvSpPr>
        <p:spPr/>
        <p:txBody>
          <a:bodyPr/>
          <a:lstStyle/>
          <a:p>
            <a:fld id="{B67F9D51-80C0-44B3-A279-206886E200EC}" type="slidenum">
              <a:rPr lang="en-US" smtClean="0"/>
              <a:pPr/>
              <a:t>10</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Migrating from a legacy system composed of independent files to a centralized common data store is not easy. The up-front conversions</a:t>
            </a:r>
            <a:r>
              <a:rPr lang="en-US" baseline="0" dirty="0"/>
              <a:t> will be very costly and require people with expertise. Sharing data raises potential political problems, and there is always the need to ensure that data are current and safe.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11</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designing a database, it</a:t>
            </a:r>
            <a:r>
              <a:rPr lang="en-US" baseline="0" dirty="0"/>
              <a:t> is important to first create a data model.</a:t>
            </a:r>
          </a:p>
          <a:p>
            <a:r>
              <a:rPr lang="en-US" baseline="0" dirty="0"/>
              <a:t>The data model specifies what data will be in the database, and how they will be represented. This might include the length of name fields, for example.</a:t>
            </a:r>
          </a:p>
          <a:p>
            <a:r>
              <a:rPr lang="en-US" baseline="0" dirty="0"/>
              <a:t>After the data model is complete a data dictionary is developed. The data dictionary specifies how the data will be implemented in the database.</a:t>
            </a:r>
          </a:p>
          <a:p>
            <a:r>
              <a:rPr lang="en-US" baseline="0" dirty="0"/>
              <a:t>It also includes any business rules affecting the data, such as how the data will be validated to ensure consistency.</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12</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in information systems and their underlying databases are typically managed through the use of forms. </a:t>
            </a:r>
          </a:p>
          <a:p>
            <a:r>
              <a:rPr lang="en-US" dirty="0"/>
              <a:t>Form can be used to enter new data, update or delete existing data, or create reports. </a:t>
            </a:r>
          </a:p>
          <a:p>
            <a:r>
              <a:rPr lang="en-US" dirty="0"/>
              <a:t>The systems interact with the database by sending SQL commands to the DMBS, which then executes those commands to</a:t>
            </a:r>
            <a:r>
              <a:rPr lang="en-US" baseline="0" dirty="0"/>
              <a:t> make the change or return the requested information.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13</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Many desktop DBMS packages provide graphical user interfaces, where the user can pick the desired data from the database, to create queries quickly and easily.</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14</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OLTPs make the organization run. They include applications for order processing and sales, production, human resources operations such as payroll, and supply chain operations such as purchasing from vendors. All of this involves extensive updates to the database. Some of this data is particularly important for decision makers, and is integrated into a common data warehouse. The warehouse is not updated frequently, but instead is used for providing quick access to aggregated and historical information.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15</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purpose of an operational system is to make the company run. This involves transaction processing, and lots of updates to the database. Informational systems, on the other hand, involve almost no updates, but require complex queries in order to provide useful information to decision makers in the organization. The term BI refers to informational systems, whereas the term OLTP refers to operational systems.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16</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a data warehouse involves</a:t>
            </a:r>
            <a:r>
              <a:rPr lang="en-US" baseline="0" dirty="0"/>
              <a:t> integrating data from multiple sources. Extracting is the process of obtaining the necessary data. Transformation is done to ensure that the data are in a common format and are free of errors. Finally, the extracted and transformed data are loaded into the warehouse for use by decision makers.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17</a:t>
            </a:fld>
            <a:endParaRPr lang="en-US" dirty="0"/>
          </a:p>
        </p:txBody>
      </p:sp>
    </p:spTree>
    <p:extLst>
      <p:ext uri="{BB962C8B-B14F-4D97-AF65-F5344CB8AC3E}">
        <p14:creationId xmlns:p14="http://schemas.microsoft.com/office/powerpoint/2010/main" val="2426655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18</a:t>
            </a:fld>
            <a:endParaRPr lang="en-US" dirty="0"/>
          </a:p>
        </p:txBody>
      </p:sp>
    </p:spTree>
    <p:extLst>
      <p:ext uri="{BB962C8B-B14F-4D97-AF65-F5344CB8AC3E}">
        <p14:creationId xmlns:p14="http://schemas.microsoft.com/office/powerpoint/2010/main" val="3151932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variety of reports and queries that managers</a:t>
            </a:r>
            <a:r>
              <a:rPr lang="en-US" baseline="0" dirty="0"/>
              <a:t> need to have to access the information necessary to manage a company. </a:t>
            </a:r>
          </a:p>
          <a:p>
            <a:r>
              <a:rPr lang="en-US" baseline="0" dirty="0"/>
              <a:t>Some of these are routine and/or standardized, whereas sometimes unusual ad hoc reports are required to address special circumstances. </a:t>
            </a:r>
          </a:p>
          <a:p>
            <a:r>
              <a:rPr lang="en-US" baseline="0" dirty="0"/>
              <a:t>The information systems need to have the capability of serving all the different reports and queries needed.</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19</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a:t>
            </a:fld>
            <a:endParaRPr lang="en-US" dirty="0"/>
          </a:p>
        </p:txBody>
      </p:sp>
    </p:spTree>
    <p:extLst>
      <p:ext uri="{BB962C8B-B14F-4D97-AF65-F5344CB8AC3E}">
        <p14:creationId xmlns:p14="http://schemas.microsoft.com/office/powerpoint/2010/main" val="315193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Managers often like to “drill down” to look</a:t>
            </a:r>
            <a:r>
              <a:rPr lang="en-US" baseline="0" dirty="0"/>
              <a:t> at specific subsets of data as part of the process of understanding how the business is currently performing. </a:t>
            </a:r>
          </a:p>
          <a:p>
            <a:r>
              <a:rPr lang="en-US" baseline="0" dirty="0"/>
              <a:t>We call the different types of subsets that analysis can be narrowed on  “dimensions,” and the processes of narrowing down the data “slicing and dicing.”</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20</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OLTP databases are structured as relational data, with tables connected</a:t>
            </a:r>
            <a:r>
              <a:rPr lang="en-US" baseline="0" dirty="0"/>
              <a:t> in relationships via primary and foreign keys. This facilitates data integrity when there are many updates and modifications of data. But they are not ideal for complex queries. OLAP databases (cubes) are structured multidimensionally, which makes it much easier to do complex queries. Thus, BI technologies tend to utilize cubes more than relational database structures.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21</a:t>
            </a:fld>
            <a:endParaRPr lang="en-US" dirty="0"/>
          </a:p>
        </p:txBody>
      </p:sp>
    </p:spTree>
    <p:extLst>
      <p:ext uri="{BB962C8B-B14F-4D97-AF65-F5344CB8AC3E}">
        <p14:creationId xmlns:p14="http://schemas.microsoft.com/office/powerpoint/2010/main" val="2854229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application of association discovery is called “market basket analysis.” This involves predicting which types of products will be likely to be bought by someone who</a:t>
            </a:r>
            <a:r>
              <a:rPr lang="en-US" baseline="0" dirty="0"/>
              <a:t> purchased another product. </a:t>
            </a:r>
          </a:p>
          <a:p>
            <a:r>
              <a:rPr lang="en-US" baseline="0" dirty="0"/>
              <a:t>Clustering involves finding “natural” groupings of data points based on similarity metrics.</a:t>
            </a:r>
          </a:p>
          <a:p>
            <a:r>
              <a:rPr lang="en-US" baseline="0" dirty="0"/>
              <a:t>Classification involves trying to assign data into predefined categories. One application is determining high-risk versus low-risk loan applicants, based on previous experiences.</a:t>
            </a:r>
          </a:p>
          <a:p>
            <a:r>
              <a:rPr lang="en-US" baseline="0" dirty="0"/>
              <a:t>Text mining draws patterns from unstructured data such as e-mails, blogs, and other textual documents.</a:t>
            </a:r>
          </a:p>
          <a:p>
            <a:r>
              <a:rPr lang="en-US" baseline="0" dirty="0"/>
              <a:t>Web content mining uses clickstream data and Web crawlers.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22</a:t>
            </a:fld>
            <a:endParaRPr lang="en-US" dirty="0"/>
          </a:p>
        </p:txBody>
      </p:sp>
    </p:spTree>
    <p:extLst>
      <p:ext uri="{BB962C8B-B14F-4D97-AF65-F5344CB8AC3E}">
        <p14:creationId xmlns:p14="http://schemas.microsoft.com/office/powerpoint/2010/main" val="1232422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Internet contains a wealth of valuable information, such as customer product reviews, that is typically unstructured and difficult to analyze. </a:t>
            </a:r>
          </a:p>
          <a:p>
            <a:r>
              <a:rPr lang="en-US" dirty="0"/>
              <a:t>The process of gathering and processing this unstructured data is called “text mining the Internet,” and companies that are effective</a:t>
            </a:r>
            <a:r>
              <a:rPr lang="en-US" baseline="0" dirty="0"/>
              <a:t> at performing it can assess customer sentiment and increase customer satisfaction.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23</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tools used for information and knowledge discovery can be embedded into a broad range of managerial, executive, and functional area information systems, as well as into decision support and intelligence systems.</a:t>
            </a:r>
          </a:p>
          <a:p>
            <a:r>
              <a:rPr lang="en-US" sz="1200" b="0" i="0" u="none" strike="noStrike" kern="1200" baseline="0" dirty="0">
                <a:solidFill>
                  <a:schemeClr val="tx1"/>
                </a:solidFill>
                <a:latin typeface="+mn-lt"/>
                <a:ea typeface="+mn-ea"/>
                <a:cs typeface="+mn-cs"/>
              </a:rPr>
              <a:t>Results from these analyses can be provided on digital dashboards, paper reports, Web portals, e-mail alerts (using monitoring or data mining agents), and mobile devices, as well as used by a variety of other information systems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24</a:t>
            </a:fld>
            <a:endParaRPr lang="en-US" dirty="0"/>
          </a:p>
        </p:txBody>
      </p:sp>
    </p:spTree>
    <p:extLst>
      <p:ext uri="{BB962C8B-B14F-4D97-AF65-F5344CB8AC3E}">
        <p14:creationId xmlns:p14="http://schemas.microsoft.com/office/powerpoint/2010/main" val="2532565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systems model is composed of input, process, and output.  Decision support systems are no different.</a:t>
            </a:r>
          </a:p>
          <a:p>
            <a:r>
              <a:rPr lang="en-US" baseline="0" dirty="0"/>
              <a:t>A DSS uses </a:t>
            </a:r>
            <a:r>
              <a:rPr lang="en-US" sz="1200" b="0" i="0" u="none" strike="noStrike" kern="1200" baseline="0" dirty="0">
                <a:solidFill>
                  <a:schemeClr val="tx1"/>
                </a:solidFill>
                <a:latin typeface="+mn-lt"/>
                <a:ea typeface="+mn-ea"/>
                <a:cs typeface="+mn-cs"/>
              </a:rPr>
              <a:t>models to manipulate data. These models can involve simulations, forecasting, optimization, or other techniques.</a:t>
            </a:r>
            <a:endParaRPr lang="en-US" baseline="0" dirty="0"/>
          </a:p>
          <a:p>
            <a:endParaRPr lang="en-US" baseline="0" dirty="0"/>
          </a:p>
          <a:p>
            <a:r>
              <a:rPr lang="en-US" sz="1200" b="0" i="0" u="none" strike="noStrike" kern="1200" baseline="0" dirty="0">
                <a:solidFill>
                  <a:schemeClr val="tx1"/>
                </a:solidFill>
                <a:latin typeface="+mn-lt"/>
                <a:ea typeface="+mn-ea"/>
                <a:cs typeface="+mn-cs"/>
              </a:rPr>
              <a:t>One common approach is performing “what-if” analyses, which allows you to make hypothetical changes to the data associated with a problem and observe how these changes influence the results. Excel spreadsheets provide functionality for doing what-if analysis as well as optimization.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26</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systems model is composed of input, process, and output is also incorporated in the architecture of expert systems.</a:t>
            </a:r>
          </a:p>
          <a:p>
            <a:endParaRPr lang="en-US" dirty="0"/>
          </a:p>
          <a:p>
            <a:r>
              <a:rPr lang="en-US" sz="1200" b="0" i="0" u="none" strike="noStrike" kern="1200" baseline="0" dirty="0">
                <a:solidFill>
                  <a:schemeClr val="tx1"/>
                </a:solidFill>
                <a:latin typeface="+mn-lt"/>
                <a:ea typeface="+mn-ea"/>
                <a:cs typeface="+mn-cs"/>
              </a:rPr>
              <a:t>An expert system (ES) is a type of intelligent system that uses reasoning methods based on knowledge about a specific problem domain in order to provide advice, much like a human expert. Whereas a DSS involves use of models (mostly mathematical), an expert system makes use of a knowledge base, often composed of IF-THEN rules applied to facts.</a:t>
            </a:r>
          </a:p>
          <a:p>
            <a:endParaRPr lang="en-US" dirty="0"/>
          </a:p>
          <a:p>
            <a:r>
              <a:rPr lang="en-US" dirty="0"/>
              <a:t>Often expert systems make use of </a:t>
            </a:r>
            <a:r>
              <a:rPr lang="en-US" b="1" dirty="0"/>
              <a:t>fuzzy logic</a:t>
            </a:r>
            <a:r>
              <a:rPr lang="en-US" dirty="0"/>
              <a:t>, in which </a:t>
            </a:r>
            <a:r>
              <a:rPr lang="en-US" sz="1200" b="0" i="0" u="none" strike="noStrike" kern="1200" baseline="0" dirty="0">
                <a:solidFill>
                  <a:schemeClr val="tx1"/>
                </a:solidFill>
                <a:latin typeface="+mn-lt"/>
                <a:ea typeface="+mn-ea"/>
                <a:cs typeface="+mn-cs"/>
              </a:rPr>
              <a:t>rules are represented using approximations or subjective values in order to handle situations where information about a problem is incomplete.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processing in an ES is called </a:t>
            </a:r>
            <a:r>
              <a:rPr lang="en-US" sz="1200" b="1" i="0" u="none" strike="noStrike" kern="1200" baseline="0" dirty="0">
                <a:solidFill>
                  <a:schemeClr val="tx1"/>
                </a:solidFill>
                <a:latin typeface="+mn-lt"/>
                <a:ea typeface="+mn-ea"/>
                <a:cs typeface="+mn-cs"/>
              </a:rPr>
              <a:t>inferencing</a:t>
            </a:r>
            <a:r>
              <a:rPr lang="en-US" sz="1200" b="0" i="0" u="none" strike="noStrike" kern="1200" baseline="0" dirty="0">
                <a:solidFill>
                  <a:schemeClr val="tx1"/>
                </a:solidFill>
                <a:latin typeface="+mn-lt"/>
                <a:ea typeface="+mn-ea"/>
                <a:cs typeface="+mn-cs"/>
              </a:rPr>
              <a:t>, which consists of matching facts and rules, determining the sequence of questions presented to the user, and drawing a conclusion.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27</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Artificial neural network (ANN) algorithms are one type of machine learning. An ANN is</a:t>
            </a:r>
            <a:r>
              <a:rPr lang="en-US" sz="1200" b="0" i="0" u="none" strike="noStrike" kern="1200" baseline="0" dirty="0">
                <a:solidFill>
                  <a:schemeClr val="tx1"/>
                </a:solidFill>
                <a:latin typeface="+mn-lt"/>
                <a:ea typeface="+mn-ea"/>
                <a:cs typeface="+mn-cs"/>
              </a:rPr>
              <a:t> a network of processing elements (i.e., artificial “neurons”) that work in parallel to complete a task, attempt to approximate the functioning of the human brain, and can learn by example. Typically, a neural network is </a:t>
            </a:r>
            <a:r>
              <a:rPr lang="en-US" sz="1200" b="0" i="1" u="none" strike="noStrike" kern="1200" baseline="0" dirty="0">
                <a:solidFill>
                  <a:schemeClr val="tx1"/>
                </a:solidFill>
                <a:latin typeface="+mn-lt"/>
                <a:ea typeface="+mn-ea"/>
                <a:cs typeface="+mn-cs"/>
              </a:rPr>
              <a:t>trained </a:t>
            </a:r>
            <a:r>
              <a:rPr lang="en-US" sz="1200" b="0" i="0" u="none" strike="noStrike" kern="1200" baseline="0" dirty="0">
                <a:solidFill>
                  <a:schemeClr val="tx1"/>
                </a:solidFill>
                <a:latin typeface="+mn-lt"/>
                <a:ea typeface="+mn-ea"/>
                <a:cs typeface="+mn-cs"/>
              </a:rPr>
              <a:t>by having it categorize a large database of past information (e.g., a database of handwritten digits) for common patterns, so as to infer rules.</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67F9D51-80C0-44B3-A279-206886E200EC}" type="slidenum">
              <a:rPr lang="en-US" smtClean="0"/>
              <a:pPr/>
              <a:t>28</a:t>
            </a:fld>
            <a:endParaRPr lang="en-US" dirty="0"/>
          </a:p>
        </p:txBody>
      </p:sp>
    </p:spTree>
    <p:extLst>
      <p:ext uri="{BB962C8B-B14F-4D97-AF65-F5344CB8AC3E}">
        <p14:creationId xmlns:p14="http://schemas.microsoft.com/office/powerpoint/2010/main" val="3024579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Many potential benefits can come from organizations’ effectively capturing and utilizing their tacit knowledge assets: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Enhanced innovation and creativity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Improved customer service, shorter product development, and streamlined operations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Enhanced employee retention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Improved organizational performance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But, there are also challenges: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Getting employee buy-in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Focusing too much on technology</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Forgetting the goal</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Dealing with knowledge overload and obsolescence</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67F9D51-80C0-44B3-A279-206886E200EC}" type="slidenum">
              <a:rPr lang="en-US" smtClean="0"/>
              <a:pPr/>
              <a:t>29</a:t>
            </a:fld>
            <a:endParaRPr lang="en-US" dirty="0"/>
          </a:p>
        </p:txBody>
      </p:sp>
    </p:spTree>
    <p:extLst>
      <p:ext uri="{BB962C8B-B14F-4D97-AF65-F5344CB8AC3E}">
        <p14:creationId xmlns:p14="http://schemas.microsoft.com/office/powerpoint/2010/main" val="3024579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can be visualized through digital dashboards, which are similar to a car dashboard, only in this case they display the KPIs</a:t>
            </a:r>
            <a:r>
              <a:rPr lang="en-US" baseline="0" dirty="0"/>
              <a:t> </a:t>
            </a:r>
            <a:r>
              <a:rPr lang="en-US" dirty="0"/>
              <a:t>necessary to understand how the company is operating.</a:t>
            </a:r>
          </a:p>
          <a:p>
            <a:r>
              <a:rPr lang="en-US" dirty="0"/>
              <a:t>Companies also use visual analytics to help with the comprehension</a:t>
            </a:r>
            <a:r>
              <a:rPr lang="en-US" baseline="0" dirty="0"/>
              <a:t> and analysis of large data sets.</a:t>
            </a:r>
          </a:p>
          <a:p>
            <a:r>
              <a:rPr lang="en-US" dirty="0"/>
              <a:t>Finally, geographic information systems show</a:t>
            </a:r>
            <a:r>
              <a:rPr lang="en-US" baseline="0" dirty="0"/>
              <a:t> information in the context of space and geography.</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30</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a:t>
            </a:fld>
            <a:endParaRPr lang="en-US" dirty="0"/>
          </a:p>
        </p:txBody>
      </p:sp>
    </p:spTree>
    <p:extLst>
      <p:ext uri="{BB962C8B-B14F-4D97-AF65-F5344CB8AC3E}">
        <p14:creationId xmlns:p14="http://schemas.microsoft.com/office/powerpoint/2010/main" val="3151932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digital dashboard showing profits by sales region. Digital dashboards often integrate analytical tools and allow users to “drill down” to more granular data by clicking on a chart or graph.</a:t>
            </a:r>
          </a:p>
        </p:txBody>
      </p:sp>
      <p:sp>
        <p:nvSpPr>
          <p:cNvPr id="4" name="Slide Number Placeholder 3"/>
          <p:cNvSpPr>
            <a:spLocks noGrp="1"/>
          </p:cNvSpPr>
          <p:nvPr>
            <p:ph type="sldNum" sz="quarter" idx="10"/>
          </p:nvPr>
        </p:nvSpPr>
        <p:spPr/>
        <p:txBody>
          <a:bodyPr/>
          <a:lstStyle/>
          <a:p>
            <a:fld id="{B67F9D51-80C0-44B3-A279-206886E200EC}" type="slidenum">
              <a:rPr lang="en-US" smtClean="0"/>
              <a:pPr/>
              <a:t>31</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Geographical data are often best</a:t>
            </a:r>
            <a:r>
              <a:rPr lang="en-US" baseline="0" dirty="0"/>
              <a:t> represented on a map, which simplifies comprehension and allows users to focus on what the data mean, rather than putting data into specific context.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32</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34</a:t>
            </a:fld>
            <a:endParaRPr lang="en-US" dirty="0"/>
          </a:p>
        </p:txBody>
      </p:sp>
    </p:spTree>
    <p:extLst>
      <p:ext uri="{BB962C8B-B14F-4D97-AF65-F5344CB8AC3E}">
        <p14:creationId xmlns:p14="http://schemas.microsoft.com/office/powerpoint/2010/main" val="1949526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35</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36</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37</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38</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39</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40</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41</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External</a:t>
            </a:r>
            <a:r>
              <a:rPr lang="en-US" baseline="0" dirty="0"/>
              <a:t> factors in the business environment, such as changes in consumer demand, competitive pressures, and changing regulations, can create both threats and opportunities businesses need to respond to. </a:t>
            </a:r>
          </a:p>
          <a:p>
            <a:r>
              <a:rPr lang="en-US" baseline="0" dirty="0"/>
              <a:t>The more rapidly businesses can recognize changes and move to account for them, the more competitive they will be in today’s ever-changing business environment.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Organizations</a:t>
            </a:r>
            <a:r>
              <a:rPr lang="en-US" baseline="0" dirty="0"/>
              <a:t> face unprecedented volumes of information, both structured and unstructured, which require rapid processing and analysis to maximize its value.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5</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Businesses were used to planning and executing in an</a:t>
            </a:r>
            <a:r>
              <a:rPr lang="en-US" baseline="0" dirty="0"/>
              <a:t> annual cycle.</a:t>
            </a:r>
          </a:p>
          <a:p>
            <a:r>
              <a:rPr lang="en-US" baseline="0" dirty="0"/>
              <a:t>Now businesses are changing to a continuous planning/execution model.</a:t>
            </a:r>
          </a:p>
          <a:p>
            <a:r>
              <a:rPr lang="en-US" baseline="0" dirty="0"/>
              <a:t>This requires continuous monitoring to ensure organizations have the information to make ongoing, forward-looking adjustments and updates to business plans.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6</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Databases are essential for all elements of a business: maintaining customer records, supporting business processes, sales transactions, inventory management, and marketing.</a:t>
            </a:r>
          </a:p>
          <a:p>
            <a:r>
              <a:rPr lang="en-US" sz="1200" b="0" i="0" u="none" strike="noStrike" kern="1200" baseline="0" dirty="0">
                <a:solidFill>
                  <a:schemeClr val="tx1"/>
                </a:solidFill>
                <a:latin typeface="+mn-lt"/>
                <a:ea typeface="+mn-ea"/>
                <a:cs typeface="+mn-cs"/>
              </a:rPr>
              <a:t>E-commerce applications store their transaction information in databases. This can be later used in business intelligence (BI) applications to help analyze sales trends, customer satisfaction, and other key performance indicators of company health.</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7</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Databases are the digital</a:t>
            </a:r>
            <a:r>
              <a:rPr lang="en-US" baseline="0" dirty="0"/>
              <a:t> equivalent of hierarchical paper-based filing systems. </a:t>
            </a:r>
          </a:p>
          <a:p>
            <a:r>
              <a:rPr lang="en-US" baseline="0" dirty="0"/>
              <a:t>Like an office filing system where file cabinets hold drawers, drawers hold folders, and folders hold individual items, databases are comprised of a database management system (DBMS) that equates to the paper filing system. The DBMS manages the database, which is a store of data, much like a file drawer may contain all the files on a specific topic.</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8</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Databases</a:t>
            </a:r>
            <a:r>
              <a:rPr lang="en-US" baseline="0" dirty="0"/>
              <a:t> are made up of one or more tables, where each table contains multiple records. The records are all of the same type; for example, they may be records of students. Typically we show each record on one row of the table, and each column in the table represents a different attribute, such as the student’s street address. We generally assign a unique identifier to each record so we can readily reference it; in this case the identifier is </a:t>
            </a:r>
            <a:r>
              <a:rPr lang="en-US" i="1" baseline="0" dirty="0"/>
              <a:t>ID Number</a:t>
            </a:r>
            <a:r>
              <a:rPr lang="en-US" baseline="0" dirty="0"/>
              <a: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9</a:t>
            </a:fld>
            <a:endParaRPr lang="en-US" dirty="0"/>
          </a:p>
        </p:txBody>
      </p:sp>
    </p:spTree>
    <p:extLst>
      <p:ext uri="{BB962C8B-B14F-4D97-AF65-F5344CB8AC3E}">
        <p14:creationId xmlns:p14="http://schemas.microsoft.com/office/powerpoint/2010/main" val="2101031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ounded Rectangle 6"/>
          <p:cNvSpPr/>
          <p:nvPr userDrawn="1"/>
        </p:nvSpPr>
        <p:spPr>
          <a:xfrm>
            <a:off x="1219200" y="3810000"/>
            <a:ext cx="6705600" cy="19050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8" name="Rounded Rectangle 7"/>
          <p:cNvSpPr/>
          <p:nvPr userDrawn="1"/>
        </p:nvSpPr>
        <p:spPr>
          <a:xfrm>
            <a:off x="533400" y="2057400"/>
            <a:ext cx="80772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4" name="Title 13"/>
          <p:cNvSpPr>
            <a:spLocks noGrp="1"/>
          </p:cNvSpPr>
          <p:nvPr>
            <p:ph type="title"/>
          </p:nvPr>
        </p:nvSpPr>
        <p:spPr>
          <a:xfrm>
            <a:off x="685800" y="2133600"/>
            <a:ext cx="7772400" cy="1447800"/>
          </a:xfrm>
        </p:spPr>
        <p:txBody>
          <a:bodyPr/>
          <a:lstStyle/>
          <a:p>
            <a:r>
              <a:rPr lang="en-US"/>
              <a:t>Click to edit Master title style</a:t>
            </a:r>
          </a:p>
        </p:txBody>
      </p:sp>
    </p:spTree>
    <p:extLst>
      <p:ext uri="{BB962C8B-B14F-4D97-AF65-F5344CB8AC3E}">
        <p14:creationId xmlns:p14="http://schemas.microsoft.com/office/powerpoint/2010/main" val="309720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ounded Rectangle 9"/>
          <p:cNvSpPr/>
          <p:nvPr userDrawn="1"/>
        </p:nvSpPr>
        <p:spPr>
          <a:xfrm>
            <a:off x="381000" y="1752600"/>
            <a:ext cx="8382000" cy="4724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80656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ounded Rectangle 8"/>
          <p:cNvSpPr/>
          <p:nvPr userDrawn="1"/>
        </p:nvSpPr>
        <p:spPr>
          <a:xfrm>
            <a:off x="6553200" y="228600"/>
            <a:ext cx="2209800" cy="5943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Vertical Title 1"/>
          <p:cNvSpPr>
            <a:spLocks noGrp="1"/>
          </p:cNvSpPr>
          <p:nvPr>
            <p:ph type="title" orient="vert"/>
          </p:nvPr>
        </p:nvSpPr>
        <p:spPr>
          <a:xfrm>
            <a:off x="6629400" y="304801"/>
            <a:ext cx="2057400" cy="57912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304801"/>
            <a:ext cx="58674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ounded Rectangle 9"/>
          <p:cNvSpPr/>
          <p:nvPr userDrawn="1"/>
        </p:nvSpPr>
        <p:spPr>
          <a:xfrm>
            <a:off x="381000" y="228600"/>
            <a:ext cx="6019800" cy="59436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66341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ounded Rectangle 2"/>
          <p:cNvSpPr/>
          <p:nvPr userDrawn="1"/>
        </p:nvSpPr>
        <p:spPr>
          <a:xfrm>
            <a:off x="609600" y="26670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4" name="Title 1"/>
          <p:cNvSpPr>
            <a:spLocks noGrp="1"/>
          </p:cNvSpPr>
          <p:nvPr>
            <p:ph type="title"/>
          </p:nvPr>
        </p:nvSpPr>
        <p:spPr>
          <a:xfrm>
            <a:off x="722313" y="2743200"/>
            <a:ext cx="7772400" cy="1447800"/>
          </a:xfrm>
        </p:spPr>
        <p:txBody>
          <a:bodyPr anchor="t">
            <a:normAutofit/>
          </a:bodyPr>
          <a:lstStyle>
            <a:lvl1pPr algn="l">
              <a:defRPr sz="3600" b="1" cap="all"/>
            </a:lvl1pPr>
          </a:lstStyle>
          <a:p>
            <a:r>
              <a:rPr lang="en-US" dirty="0"/>
              <a:t>Click to edit Master title style</a:t>
            </a:r>
          </a:p>
        </p:txBody>
      </p:sp>
    </p:spTree>
    <p:extLst>
      <p:ext uri="{BB962C8B-B14F-4D97-AF65-F5344CB8AC3E}">
        <p14:creationId xmlns:p14="http://schemas.microsoft.com/office/powerpoint/2010/main" val="93445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454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ounded Rectangle 10"/>
          <p:cNvSpPr/>
          <p:nvPr userDrawn="1"/>
        </p:nvSpPr>
        <p:spPr>
          <a:xfrm>
            <a:off x="609600" y="43434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722313" y="4419600"/>
            <a:ext cx="7772400" cy="1447800"/>
          </a:xfr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667000"/>
            <a:ext cx="77724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Rounded Rectangle 12"/>
          <p:cNvSpPr/>
          <p:nvPr userDrawn="1"/>
        </p:nvSpPr>
        <p:spPr>
          <a:xfrm>
            <a:off x="609600" y="2590800"/>
            <a:ext cx="8001000" cy="1676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23047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a:t>Click to edit Master title style</a:t>
            </a:r>
          </a:p>
        </p:txBody>
      </p:sp>
      <p:sp>
        <p:nvSpPr>
          <p:cNvPr id="3" name="Content Placeholder 2"/>
          <p:cNvSpPr>
            <a:spLocks noGrp="1"/>
          </p:cNvSpPr>
          <p:nvPr>
            <p:ph sz="half" idx="1"/>
          </p:nvPr>
        </p:nvSpPr>
        <p:spPr>
          <a:xfrm>
            <a:off x="457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735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034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ounded Rectangle 5"/>
          <p:cNvSpPr/>
          <p:nvPr userDrawn="1"/>
        </p:nvSpPr>
        <p:spPr>
          <a:xfrm>
            <a:off x="381000" y="228600"/>
            <a:ext cx="83820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143000"/>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206701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04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772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4145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325562"/>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457200" y="1828800"/>
            <a:ext cx="8229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457200" y="6504801"/>
            <a:ext cx="82296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tab pos="8053388" algn="r"/>
              </a:tabLst>
              <a:defRPr/>
            </a:pPr>
            <a:r>
              <a:rPr lang="en-US" sz="1200" dirty="0"/>
              <a:t>Copyright © 2016 Pearson Education, Ltd. 	6-</a:t>
            </a:r>
            <a:fld id="{199C6309-6900-4C9A-B7CB-1E436A9733DD}" type="slidenum">
              <a:rPr lang="en-US" sz="1200" smtClean="0"/>
              <a:pPr marL="0" marR="0" indent="0" algn="l" defTabSz="914400" rtl="0" eaLnBrk="1" fontAlgn="auto" latinLnBrk="0" hangingPunct="1">
                <a:lnSpc>
                  <a:spcPct val="100000"/>
                </a:lnSpc>
                <a:spcBef>
                  <a:spcPts val="0"/>
                </a:spcBef>
                <a:spcAft>
                  <a:spcPts val="0"/>
                </a:spcAft>
                <a:buClrTx/>
                <a:buSzTx/>
                <a:buFontTx/>
                <a:buNone/>
                <a:tabLst>
                  <a:tab pos="8053388" algn="r"/>
                </a:tabLst>
                <a:defRPr/>
              </a:pPr>
              <a:t>‹#›</a:t>
            </a:fld>
            <a:endParaRPr lang="en-US" sz="1200" dirty="0"/>
          </a:p>
        </p:txBody>
      </p:sp>
    </p:spTree>
    <p:extLst>
      <p:ext uri="{BB962C8B-B14F-4D97-AF65-F5344CB8AC3E}">
        <p14:creationId xmlns:p14="http://schemas.microsoft.com/office/powerpoint/2010/main" val="233839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a:t>A key to effective management is </a:t>
            </a:r>
          </a:p>
          <a:p>
            <a:r>
              <a:rPr lang="en-US" dirty="0"/>
              <a:t>high-quality and timely information to support decision making</a:t>
            </a:r>
          </a:p>
        </p:txBody>
      </p:sp>
      <p:sp>
        <p:nvSpPr>
          <p:cNvPr id="4" name="Title 3"/>
          <p:cNvSpPr>
            <a:spLocks noGrp="1"/>
          </p:cNvSpPr>
          <p:nvPr>
            <p:ph type="ctrTitle"/>
          </p:nvPr>
        </p:nvSpPr>
        <p:spPr/>
        <p:txBody>
          <a:bodyPr/>
          <a:lstStyle/>
          <a:p>
            <a:r>
              <a:rPr lang="en-US" dirty="0"/>
              <a:t>Chapter 6: Enhancing Business Intelligence Using Information Systems</a:t>
            </a: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6985"/>
            <a:ext cx="1828800" cy="1904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4038" y="44605"/>
            <a:ext cx="4665821" cy="194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4619" y="75837"/>
            <a:ext cx="2669381" cy="1752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296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Advantages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62662435"/>
              </p:ext>
            </p:extLst>
          </p:nvPr>
        </p:nvGraphicFramePr>
        <p:xfrm>
          <a:off x="457200" y="1828800"/>
          <a:ext cx="8229600" cy="4348480"/>
        </p:xfrm>
        <a:graphic>
          <a:graphicData uri="http://schemas.openxmlformats.org/drawingml/2006/table">
            <a:tbl>
              <a:tblPr firstRow="1" bandRow="1">
                <a:tableStyleId>{1FECB4D8-DB02-4DC6-A0A2-4F2EBAE1DC90}</a:tableStyleId>
              </a:tblPr>
              <a:tblGrid>
                <a:gridCol w="32766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370840">
                <a:tc>
                  <a:txBody>
                    <a:bodyPr/>
                    <a:lstStyle/>
                    <a:p>
                      <a:r>
                        <a:rPr lang="en-US" dirty="0"/>
                        <a:t>Advantage</a:t>
                      </a:r>
                    </a:p>
                  </a:txBody>
                  <a:tcPr/>
                </a:tc>
                <a:tc>
                  <a:txBody>
                    <a:bodyPr/>
                    <a:lstStyle/>
                    <a:p>
                      <a:r>
                        <a:rPr lang="en-US" dirty="0"/>
                        <a:t>Description</a:t>
                      </a:r>
                    </a:p>
                  </a:txBody>
                  <a:tcPr/>
                </a:tc>
                <a:extLst>
                  <a:ext uri="{0D108BD9-81ED-4DB2-BD59-A6C34878D82A}">
                    <a16:rowId xmlns:a16="http://schemas.microsoft.com/office/drawing/2014/main" val="10000"/>
                  </a:ext>
                </a:extLst>
              </a:tr>
              <a:tr h="370840">
                <a:tc>
                  <a:txBody>
                    <a:bodyPr/>
                    <a:lstStyle/>
                    <a:p>
                      <a:r>
                        <a:rPr lang="en-US" dirty="0"/>
                        <a:t>Program-data independence</a:t>
                      </a:r>
                    </a:p>
                  </a:txBody>
                  <a:tcPr/>
                </a:tc>
                <a:tc>
                  <a:txBody>
                    <a:bodyPr/>
                    <a:lstStyle/>
                    <a:p>
                      <a:r>
                        <a:rPr lang="en-US" dirty="0"/>
                        <a:t>Programs and data are separated by the DBMS</a:t>
                      </a:r>
                    </a:p>
                  </a:txBody>
                  <a:tcPr/>
                </a:tc>
                <a:extLst>
                  <a:ext uri="{0D108BD9-81ED-4DB2-BD59-A6C34878D82A}">
                    <a16:rowId xmlns:a16="http://schemas.microsoft.com/office/drawing/2014/main" val="10001"/>
                  </a:ext>
                </a:extLst>
              </a:tr>
              <a:tr h="370840">
                <a:tc>
                  <a:txBody>
                    <a:bodyPr/>
                    <a:lstStyle/>
                    <a:p>
                      <a:r>
                        <a:rPr lang="en-US" dirty="0"/>
                        <a:t>Minimal data redundancy</a:t>
                      </a:r>
                    </a:p>
                  </a:txBody>
                  <a:tcPr/>
                </a:tc>
                <a:tc>
                  <a:txBody>
                    <a:bodyPr/>
                    <a:lstStyle/>
                    <a:p>
                      <a:r>
                        <a:rPr lang="en-US" dirty="0"/>
                        <a:t>There</a:t>
                      </a:r>
                      <a:r>
                        <a:rPr lang="en-US" baseline="0" dirty="0"/>
                        <a:t> is a single copy of the data</a:t>
                      </a:r>
                      <a:endParaRPr lang="en-US" dirty="0"/>
                    </a:p>
                  </a:txBody>
                  <a:tcPr/>
                </a:tc>
                <a:extLst>
                  <a:ext uri="{0D108BD9-81ED-4DB2-BD59-A6C34878D82A}">
                    <a16:rowId xmlns:a16="http://schemas.microsoft.com/office/drawing/2014/main" val="10002"/>
                  </a:ext>
                </a:extLst>
              </a:tr>
              <a:tr h="370840">
                <a:tc>
                  <a:txBody>
                    <a:bodyPr/>
                    <a:lstStyle/>
                    <a:p>
                      <a:r>
                        <a:rPr lang="en-US" dirty="0"/>
                        <a:t>Improved data consistency</a:t>
                      </a:r>
                    </a:p>
                  </a:txBody>
                  <a:tcPr/>
                </a:tc>
                <a:tc>
                  <a:txBody>
                    <a:bodyPr/>
                    <a:lstStyle/>
                    <a:p>
                      <a:r>
                        <a:rPr lang="en-US" dirty="0"/>
                        <a:t>Eliminating redundancy improves</a:t>
                      </a:r>
                      <a:r>
                        <a:rPr lang="en-US" baseline="0" dirty="0"/>
                        <a:t> consistency</a:t>
                      </a:r>
                      <a:endParaRPr lang="en-US" dirty="0"/>
                    </a:p>
                  </a:txBody>
                  <a:tcPr/>
                </a:tc>
                <a:extLst>
                  <a:ext uri="{0D108BD9-81ED-4DB2-BD59-A6C34878D82A}">
                    <a16:rowId xmlns:a16="http://schemas.microsoft.com/office/drawing/2014/main" val="10003"/>
                  </a:ext>
                </a:extLst>
              </a:tr>
              <a:tr h="370840">
                <a:tc>
                  <a:txBody>
                    <a:bodyPr/>
                    <a:lstStyle/>
                    <a:p>
                      <a:r>
                        <a:rPr lang="en-US" dirty="0"/>
                        <a:t>Improved data sharing</a:t>
                      </a:r>
                    </a:p>
                  </a:txBody>
                  <a:tcPr/>
                </a:tc>
                <a:tc>
                  <a:txBody>
                    <a:bodyPr/>
                    <a:lstStyle/>
                    <a:p>
                      <a:r>
                        <a:rPr lang="en-US" dirty="0"/>
                        <a:t>The DBMS allows sharing between programs</a:t>
                      </a:r>
                    </a:p>
                  </a:txBody>
                  <a:tcPr/>
                </a:tc>
                <a:extLst>
                  <a:ext uri="{0D108BD9-81ED-4DB2-BD59-A6C34878D82A}">
                    <a16:rowId xmlns:a16="http://schemas.microsoft.com/office/drawing/2014/main" val="10004"/>
                  </a:ext>
                </a:extLst>
              </a:tr>
              <a:tr h="370840">
                <a:tc>
                  <a:txBody>
                    <a:bodyPr/>
                    <a:lstStyle/>
                    <a:p>
                      <a:r>
                        <a:rPr lang="en-US" dirty="0"/>
                        <a:t>Application development</a:t>
                      </a:r>
                    </a:p>
                  </a:txBody>
                  <a:tcPr/>
                </a:tc>
                <a:tc>
                  <a:txBody>
                    <a:bodyPr/>
                    <a:lstStyle/>
                    <a:p>
                      <a:r>
                        <a:rPr lang="en-US" dirty="0"/>
                        <a:t>Data</a:t>
                      </a:r>
                      <a:r>
                        <a:rPr lang="en-US" baseline="0" dirty="0"/>
                        <a:t> standards simplify program development</a:t>
                      </a:r>
                      <a:endParaRPr lang="en-US" dirty="0"/>
                    </a:p>
                  </a:txBody>
                  <a:tcPr/>
                </a:tc>
                <a:extLst>
                  <a:ext uri="{0D108BD9-81ED-4DB2-BD59-A6C34878D82A}">
                    <a16:rowId xmlns:a16="http://schemas.microsoft.com/office/drawing/2014/main" val="10005"/>
                  </a:ext>
                </a:extLst>
              </a:tr>
              <a:tr h="370840">
                <a:tc>
                  <a:txBody>
                    <a:bodyPr/>
                    <a:lstStyle/>
                    <a:p>
                      <a:r>
                        <a:rPr lang="en-US" dirty="0"/>
                        <a:t>Standards enforcement</a:t>
                      </a:r>
                    </a:p>
                  </a:txBody>
                  <a:tcPr/>
                </a:tc>
                <a:tc>
                  <a:txBody>
                    <a:bodyPr/>
                    <a:lstStyle/>
                    <a:p>
                      <a:r>
                        <a:rPr lang="en-US" dirty="0"/>
                        <a:t>Centralized data management standardizes</a:t>
                      </a:r>
                      <a:r>
                        <a:rPr lang="en-US" baseline="0" dirty="0"/>
                        <a:t> rules</a:t>
                      </a:r>
                      <a:endParaRPr lang="en-US" dirty="0"/>
                    </a:p>
                  </a:txBody>
                  <a:tcPr/>
                </a:tc>
                <a:extLst>
                  <a:ext uri="{0D108BD9-81ED-4DB2-BD59-A6C34878D82A}">
                    <a16:rowId xmlns:a16="http://schemas.microsoft.com/office/drawing/2014/main" val="10006"/>
                  </a:ext>
                </a:extLst>
              </a:tr>
              <a:tr h="370840">
                <a:tc>
                  <a:txBody>
                    <a:bodyPr/>
                    <a:lstStyle/>
                    <a:p>
                      <a:r>
                        <a:rPr lang="en-US" dirty="0"/>
                        <a:t>Increased security</a:t>
                      </a:r>
                    </a:p>
                  </a:txBody>
                  <a:tcPr/>
                </a:tc>
                <a:tc>
                  <a:txBody>
                    <a:bodyPr/>
                    <a:lstStyle/>
                    <a:p>
                      <a:r>
                        <a:rPr lang="en-US" dirty="0"/>
                        <a:t>Simplifies enforcement of access restrictions</a:t>
                      </a:r>
                    </a:p>
                  </a:txBody>
                  <a:tcPr/>
                </a:tc>
                <a:extLst>
                  <a:ext uri="{0D108BD9-81ED-4DB2-BD59-A6C34878D82A}">
                    <a16:rowId xmlns:a16="http://schemas.microsoft.com/office/drawing/2014/main" val="10007"/>
                  </a:ext>
                </a:extLst>
              </a:tr>
              <a:tr h="370840">
                <a:tc>
                  <a:txBody>
                    <a:bodyPr/>
                    <a:lstStyle/>
                    <a:p>
                      <a:r>
                        <a:rPr lang="en-US" dirty="0"/>
                        <a:t>Improved data quality</a:t>
                      </a:r>
                    </a:p>
                  </a:txBody>
                  <a:tcPr/>
                </a:tc>
                <a:tc>
                  <a:txBody>
                    <a:bodyPr/>
                    <a:lstStyle/>
                    <a:p>
                      <a:r>
                        <a:rPr lang="en-US" sz="1800" u="none" strike="noStrike" kern="1200" baseline="0" dirty="0"/>
                        <a:t>Centralized control, minimized redundancy, and improved data consistency enhance data quality</a:t>
                      </a:r>
                      <a:endParaRPr lang="en-US" dirty="0"/>
                    </a:p>
                  </a:txBody>
                  <a:tcPr/>
                </a:tc>
                <a:extLst>
                  <a:ext uri="{0D108BD9-81ED-4DB2-BD59-A6C34878D82A}">
                    <a16:rowId xmlns:a16="http://schemas.microsoft.com/office/drawing/2014/main" val="10008"/>
                  </a:ext>
                </a:extLst>
              </a:tr>
              <a:tr h="370840">
                <a:tc>
                  <a:txBody>
                    <a:bodyPr/>
                    <a:lstStyle/>
                    <a:p>
                      <a:r>
                        <a:rPr lang="en-US" dirty="0"/>
                        <a:t>Improved data accessibility</a:t>
                      </a:r>
                    </a:p>
                  </a:txBody>
                  <a:tcPr/>
                </a:tc>
                <a:tc>
                  <a:txBody>
                    <a:bodyPr/>
                    <a:lstStyle/>
                    <a:p>
                      <a:r>
                        <a:rPr lang="en-US" dirty="0"/>
                        <a:t>Centralized, standardized</a:t>
                      </a:r>
                      <a:r>
                        <a:rPr lang="en-US" baseline="0" dirty="0"/>
                        <a:t> access</a:t>
                      </a:r>
                      <a:endParaRPr lang="en-US" dirty="0"/>
                    </a:p>
                  </a:txBody>
                  <a:tcPr/>
                </a:tc>
                <a:extLst>
                  <a:ext uri="{0D108BD9-81ED-4DB2-BD59-A6C34878D82A}">
                    <a16:rowId xmlns:a16="http://schemas.microsoft.com/office/drawing/2014/main" val="10009"/>
                  </a:ext>
                </a:extLst>
              </a:tr>
              <a:tr h="370840">
                <a:tc>
                  <a:txBody>
                    <a:bodyPr/>
                    <a:lstStyle/>
                    <a:p>
                      <a:r>
                        <a:rPr lang="en-US" dirty="0"/>
                        <a:t>Reduced program maintenance</a:t>
                      </a:r>
                    </a:p>
                  </a:txBody>
                  <a:tcPr/>
                </a:tc>
                <a:tc>
                  <a:txBody>
                    <a:bodyPr/>
                    <a:lstStyle/>
                    <a:p>
                      <a:r>
                        <a:rPr lang="en-US" dirty="0"/>
                        <a:t>Changes in data replicate seamlessly</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571695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Costs and Risks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7419697"/>
              </p:ext>
            </p:extLst>
          </p:nvPr>
        </p:nvGraphicFramePr>
        <p:xfrm>
          <a:off x="457200" y="1828800"/>
          <a:ext cx="8229600" cy="4409698"/>
        </p:xfrm>
        <a:graphic>
          <a:graphicData uri="http://schemas.openxmlformats.org/drawingml/2006/table">
            <a:tbl>
              <a:tblPr firstRow="1" bandRow="1">
                <a:tableStyleId>{1FECB4D8-DB02-4DC6-A0A2-4F2EBAE1DC90}</a:tableStyleId>
              </a:tblPr>
              <a:tblGrid>
                <a:gridCol w="32766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577785">
                <a:tc>
                  <a:txBody>
                    <a:bodyPr/>
                    <a:lstStyle/>
                    <a:p>
                      <a:r>
                        <a:rPr lang="en-US" dirty="0"/>
                        <a:t>Cost or Risk</a:t>
                      </a:r>
                    </a:p>
                  </a:txBody>
                  <a:tcPr/>
                </a:tc>
                <a:tc>
                  <a:txBody>
                    <a:bodyPr/>
                    <a:lstStyle/>
                    <a:p>
                      <a:r>
                        <a:rPr lang="en-US" dirty="0"/>
                        <a:t>Description</a:t>
                      </a:r>
                    </a:p>
                  </a:txBody>
                  <a:tcPr/>
                </a:tc>
                <a:extLst>
                  <a:ext uri="{0D108BD9-81ED-4DB2-BD59-A6C34878D82A}">
                    <a16:rowId xmlns:a16="http://schemas.microsoft.com/office/drawing/2014/main" val="10000"/>
                  </a:ext>
                </a:extLst>
              </a:tr>
              <a:tr h="997273">
                <a:tc>
                  <a:txBody>
                    <a:bodyPr/>
                    <a:lstStyle/>
                    <a:p>
                      <a:r>
                        <a:rPr lang="en-US" sz="1800" b="0" i="0" u="none" strike="noStrike" kern="1200" baseline="0" dirty="0">
                          <a:solidFill>
                            <a:schemeClr val="dk1"/>
                          </a:solidFill>
                          <a:latin typeface="+mn-lt"/>
                          <a:ea typeface="+mn-ea"/>
                          <a:cs typeface="+mn-cs"/>
                        </a:rPr>
                        <a:t>Need for new, specialized personnel</a:t>
                      </a:r>
                      <a:endParaRPr lang="en-US" dirty="0"/>
                    </a:p>
                  </a:txBody>
                  <a:tcPr/>
                </a:tc>
                <a:tc>
                  <a:txBody>
                    <a:bodyPr/>
                    <a:lstStyle/>
                    <a:p>
                      <a:r>
                        <a:rPr lang="en-US" sz="1800" b="0" i="0" u="none" strike="noStrike" kern="1200" baseline="0" dirty="0">
                          <a:solidFill>
                            <a:schemeClr val="dk1"/>
                          </a:solidFill>
                          <a:latin typeface="+mn-lt"/>
                          <a:ea typeface="+mn-ea"/>
                          <a:cs typeface="+mn-cs"/>
                        </a:rPr>
                        <a:t>Conversion to the database approach may require hiring additional personnel.</a:t>
                      </a:r>
                      <a:endParaRPr lang="en-US" dirty="0"/>
                    </a:p>
                  </a:txBody>
                  <a:tcPr/>
                </a:tc>
                <a:extLst>
                  <a:ext uri="{0D108BD9-81ED-4DB2-BD59-A6C34878D82A}">
                    <a16:rowId xmlns:a16="http://schemas.microsoft.com/office/drawing/2014/main" val="10001"/>
                  </a:ext>
                </a:extLst>
              </a:tr>
              <a:tr h="577785">
                <a:tc>
                  <a:txBody>
                    <a:bodyPr/>
                    <a:lstStyle/>
                    <a:p>
                      <a:r>
                        <a:rPr lang="en-US" sz="1800" b="0" i="0" u="none" strike="noStrike" kern="1200" baseline="0" dirty="0">
                          <a:solidFill>
                            <a:schemeClr val="dk1"/>
                          </a:solidFill>
                          <a:latin typeface="+mn-lt"/>
                          <a:ea typeface="+mn-ea"/>
                          <a:cs typeface="+mn-cs"/>
                        </a:rPr>
                        <a:t>Installation and management cost and complexity</a:t>
                      </a:r>
                      <a:endParaRPr lang="en-US" dirty="0"/>
                    </a:p>
                  </a:txBody>
                  <a:tcPr/>
                </a:tc>
                <a:tc>
                  <a:txBody>
                    <a:bodyPr/>
                    <a:lstStyle/>
                    <a:p>
                      <a:r>
                        <a:rPr lang="en-US" sz="1800" b="0" i="0" u="none" strike="noStrike" kern="1200" baseline="0" dirty="0">
                          <a:solidFill>
                            <a:schemeClr val="dk1"/>
                          </a:solidFill>
                          <a:latin typeface="+mn-lt"/>
                          <a:ea typeface="+mn-ea"/>
                          <a:cs typeface="+mn-cs"/>
                        </a:rPr>
                        <a:t>The database approach has higher up-front costs and complexity in order to gain long-term benefits.</a:t>
                      </a:r>
                      <a:endParaRPr lang="en-US" dirty="0"/>
                    </a:p>
                  </a:txBody>
                  <a:tcPr/>
                </a:tc>
                <a:extLst>
                  <a:ext uri="{0D108BD9-81ED-4DB2-BD59-A6C34878D82A}">
                    <a16:rowId xmlns:a16="http://schemas.microsoft.com/office/drawing/2014/main" val="10002"/>
                  </a:ext>
                </a:extLst>
              </a:tr>
              <a:tr h="577785">
                <a:tc>
                  <a:txBody>
                    <a:bodyPr/>
                    <a:lstStyle/>
                    <a:p>
                      <a:r>
                        <a:rPr lang="en-US" sz="1800" b="0" i="0" u="none" strike="noStrike" kern="1200" baseline="0" dirty="0">
                          <a:solidFill>
                            <a:schemeClr val="dk1"/>
                          </a:solidFill>
                          <a:latin typeface="+mn-lt"/>
                          <a:ea typeface="+mn-ea"/>
                          <a:cs typeface="+mn-cs"/>
                        </a:rPr>
                        <a:t>Conversion costs</a:t>
                      </a:r>
                      <a:endParaRPr lang="en-US" dirty="0"/>
                    </a:p>
                  </a:txBody>
                  <a:tcPr/>
                </a:tc>
                <a:tc>
                  <a:txBody>
                    <a:bodyPr/>
                    <a:lstStyle/>
                    <a:p>
                      <a:r>
                        <a:rPr lang="en-US" sz="1800" b="0" i="0" u="none" strike="noStrike" kern="1200" baseline="0" dirty="0">
                          <a:solidFill>
                            <a:schemeClr val="dk1"/>
                          </a:solidFill>
                          <a:latin typeface="+mn-lt"/>
                          <a:ea typeface="+mn-ea"/>
                          <a:cs typeface="+mn-cs"/>
                        </a:rPr>
                        <a:t>Extensive costs are common when converting existing systems, often referred to as </a:t>
                      </a:r>
                      <a:r>
                        <a:rPr lang="en-US" sz="1800" b="0" i="1" u="none" strike="noStrike" kern="1200" baseline="0" dirty="0">
                          <a:solidFill>
                            <a:schemeClr val="dk1"/>
                          </a:solidFill>
                          <a:latin typeface="+mn-lt"/>
                          <a:ea typeface="+mn-ea"/>
                          <a:cs typeface="+mn-cs"/>
                        </a:rPr>
                        <a:t>legacy systems, </a:t>
                      </a:r>
                      <a:r>
                        <a:rPr lang="en-US" sz="1800" b="0" i="0" u="none" strike="noStrike" kern="1200" baseline="0" dirty="0">
                          <a:solidFill>
                            <a:schemeClr val="dk1"/>
                          </a:solidFill>
                          <a:latin typeface="+mn-lt"/>
                          <a:ea typeface="+mn-ea"/>
                          <a:cs typeface="+mn-cs"/>
                        </a:rPr>
                        <a:t>to the database approach.</a:t>
                      </a:r>
                      <a:endParaRPr lang="en-US" dirty="0"/>
                    </a:p>
                  </a:txBody>
                  <a:tcPr/>
                </a:tc>
                <a:extLst>
                  <a:ext uri="{0D108BD9-81ED-4DB2-BD59-A6C34878D82A}">
                    <a16:rowId xmlns:a16="http://schemas.microsoft.com/office/drawing/2014/main" val="10003"/>
                  </a:ext>
                </a:extLst>
              </a:tr>
              <a:tr h="577785">
                <a:tc>
                  <a:txBody>
                    <a:bodyPr/>
                    <a:lstStyle/>
                    <a:p>
                      <a:r>
                        <a:rPr lang="en-US" sz="1800" b="0" i="0" u="none" strike="noStrike" kern="1200" baseline="0" dirty="0">
                          <a:solidFill>
                            <a:schemeClr val="dk1"/>
                          </a:solidFill>
                          <a:latin typeface="+mn-lt"/>
                          <a:ea typeface="+mn-ea"/>
                          <a:cs typeface="+mn-cs"/>
                        </a:rPr>
                        <a:t>Need for explicit backup and recovery</a:t>
                      </a:r>
                      <a:endParaRPr lang="en-US" dirty="0"/>
                    </a:p>
                  </a:txBody>
                  <a:tcPr/>
                </a:tc>
                <a:tc>
                  <a:txBody>
                    <a:bodyPr/>
                    <a:lstStyle/>
                    <a:p>
                      <a:r>
                        <a:rPr lang="en-US" sz="1800" b="0" i="0" u="none" strike="noStrike" kern="1200" baseline="0" dirty="0">
                          <a:solidFill>
                            <a:schemeClr val="dk1"/>
                          </a:solidFill>
                          <a:latin typeface="+mn-lt"/>
                          <a:ea typeface="+mn-ea"/>
                          <a:cs typeface="+mn-cs"/>
                        </a:rPr>
                        <a:t>A shared corporate data resource must be accurate and available at all times.</a:t>
                      </a:r>
                      <a:endParaRPr lang="en-US" dirty="0"/>
                    </a:p>
                  </a:txBody>
                  <a:tcPr/>
                </a:tc>
                <a:extLst>
                  <a:ext uri="{0D108BD9-81ED-4DB2-BD59-A6C34878D82A}">
                    <a16:rowId xmlns:a16="http://schemas.microsoft.com/office/drawing/2014/main" val="10004"/>
                  </a:ext>
                </a:extLst>
              </a:tr>
              <a:tr h="577785">
                <a:tc>
                  <a:txBody>
                    <a:bodyPr/>
                    <a:lstStyle/>
                    <a:p>
                      <a:r>
                        <a:rPr lang="en-US" sz="1800" b="0" i="0" u="none" strike="noStrike" kern="1200" baseline="0" dirty="0">
                          <a:solidFill>
                            <a:schemeClr val="dk1"/>
                          </a:solidFill>
                          <a:latin typeface="+mn-lt"/>
                          <a:ea typeface="+mn-ea"/>
                          <a:cs typeface="+mn-cs"/>
                        </a:rPr>
                        <a:t>Organizational conflict</a:t>
                      </a:r>
                      <a:endParaRPr lang="en-US" dirty="0"/>
                    </a:p>
                  </a:txBody>
                  <a:tcPr/>
                </a:tc>
                <a:tc>
                  <a:txBody>
                    <a:bodyPr/>
                    <a:lstStyle/>
                    <a:p>
                      <a:r>
                        <a:rPr lang="en-US" sz="1800" b="0" i="0" u="none" strike="noStrike" kern="1200" baseline="0" dirty="0">
                          <a:solidFill>
                            <a:schemeClr val="dk1"/>
                          </a:solidFill>
                          <a:latin typeface="+mn-lt"/>
                          <a:ea typeface="+mn-ea"/>
                          <a:cs typeface="+mn-cs"/>
                        </a:rPr>
                        <a:t>Ownership—creation, naming, modification, and deletion—of data can cause organizational conflict.</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04285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Effective Management</a:t>
            </a:r>
          </a:p>
        </p:txBody>
      </p:sp>
      <p:sp>
        <p:nvSpPr>
          <p:cNvPr id="4" name="Content Placeholder 3"/>
          <p:cNvSpPr>
            <a:spLocks noGrp="1"/>
          </p:cNvSpPr>
          <p:nvPr>
            <p:ph idx="1"/>
          </p:nvPr>
        </p:nvSpPr>
        <p:spPr/>
        <p:txBody>
          <a:bodyPr/>
          <a:lstStyle/>
          <a:p>
            <a:r>
              <a:rPr lang="en-US" dirty="0"/>
              <a:t>The Data Model</a:t>
            </a:r>
          </a:p>
          <a:p>
            <a:pPr lvl="1"/>
            <a:r>
              <a:rPr lang="en-US" dirty="0"/>
              <a:t>What data will be captured</a:t>
            </a:r>
          </a:p>
          <a:p>
            <a:pPr lvl="1"/>
            <a:r>
              <a:rPr lang="en-US" dirty="0"/>
              <a:t>How the data will be represented</a:t>
            </a:r>
          </a:p>
          <a:p>
            <a:r>
              <a:rPr lang="en-US" dirty="0"/>
              <a:t>The Data Dictionary</a:t>
            </a:r>
          </a:p>
          <a:p>
            <a:pPr lvl="1"/>
            <a:r>
              <a:rPr lang="en-US" dirty="0"/>
              <a:t>Document of database metadata</a:t>
            </a:r>
          </a:p>
          <a:p>
            <a:pPr lvl="2"/>
            <a:r>
              <a:rPr lang="en-US" dirty="0"/>
              <a:t>Attribute name</a:t>
            </a:r>
          </a:p>
          <a:p>
            <a:pPr lvl="2"/>
            <a:r>
              <a:rPr lang="en-US" dirty="0"/>
              <a:t>Type of data</a:t>
            </a:r>
          </a:p>
          <a:p>
            <a:pPr lvl="2"/>
            <a:r>
              <a:rPr lang="en-US" dirty="0"/>
              <a:t>Valid values</a:t>
            </a:r>
          </a:p>
          <a:p>
            <a:pPr lvl="2"/>
            <a:r>
              <a:rPr lang="en-US" dirty="0"/>
              <a:t>Business rules</a:t>
            </a:r>
          </a:p>
        </p:txBody>
      </p:sp>
    </p:spTree>
    <p:extLst>
      <p:ext uri="{BB962C8B-B14F-4D97-AF65-F5344CB8AC3E}">
        <p14:creationId xmlns:p14="http://schemas.microsoft.com/office/powerpoint/2010/main" val="2588759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Entering and Querying Data</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1" y="1609725"/>
            <a:ext cx="5257800" cy="3671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1901" y="4460051"/>
            <a:ext cx="5372099" cy="1642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571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a:t>
            </a:r>
            <a:br>
              <a:rPr lang="en-US" dirty="0"/>
            </a:br>
            <a:r>
              <a:rPr lang="en-US" dirty="0"/>
              <a:t>Query via Graphical User Interface</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59884"/>
            <a:ext cx="7162800" cy="4357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63240" y="6033201"/>
            <a:ext cx="4572000" cy="369332"/>
          </a:xfrm>
          <a:prstGeom prst="rect">
            <a:avLst/>
          </a:prstGeom>
        </p:spPr>
        <p:txBody>
          <a:bodyPr>
            <a:spAutoFit/>
          </a:bodyPr>
          <a:lstStyle/>
          <a:p>
            <a:r>
              <a:rPr lang="en-US" dirty="0"/>
              <a:t>Source: Courtesy of Microsoft Corporation</a:t>
            </a:r>
          </a:p>
        </p:txBody>
      </p:sp>
    </p:spTree>
    <p:extLst>
      <p:ext uri="{BB962C8B-B14F-4D97-AF65-F5344CB8AC3E}">
        <p14:creationId xmlns:p14="http://schemas.microsoft.com/office/powerpoint/2010/main" val="643940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a:t>
            </a:r>
            <a:br>
              <a:rPr lang="en-US" dirty="0"/>
            </a:br>
            <a:r>
              <a:rPr lang="en-US" dirty="0"/>
              <a:t>Operational Systems and BI</a:t>
            </a:r>
          </a:p>
        </p:txBody>
      </p:sp>
      <p:sp>
        <p:nvSpPr>
          <p:cNvPr id="4" name="Content Placeholder 3"/>
          <p:cNvSpPr>
            <a:spLocks noGrp="1"/>
          </p:cNvSpPr>
          <p:nvPr>
            <p:ph idx="1"/>
          </p:nvPr>
        </p:nvSpPr>
        <p:spPr>
          <a:xfrm>
            <a:off x="381000" y="1828800"/>
            <a:ext cx="8534400" cy="5105400"/>
          </a:xfrm>
        </p:spPr>
        <p:txBody>
          <a:bodyPr>
            <a:normAutofit fontScale="77500" lnSpcReduction="20000"/>
          </a:bodyPr>
          <a:lstStyle/>
          <a:p>
            <a:r>
              <a:rPr lang="en-US" sz="3600" dirty="0"/>
              <a:t>Online Transaction Processing (OLTP)</a:t>
            </a:r>
          </a:p>
          <a:p>
            <a:pPr lvl="1"/>
            <a:r>
              <a:rPr lang="en-US" sz="3100" dirty="0"/>
              <a:t>Systems that interact with customers and run a business in real time</a:t>
            </a:r>
          </a:p>
          <a:p>
            <a:r>
              <a:rPr lang="en-US" sz="3600" dirty="0"/>
              <a:t>Master Data Management</a:t>
            </a:r>
          </a:p>
          <a:p>
            <a:pPr lvl="1"/>
            <a:r>
              <a:rPr lang="en-US" sz="3100" dirty="0"/>
              <a:t>Data deemed most important in the operation of a business</a:t>
            </a:r>
          </a:p>
          <a:p>
            <a:pPr lvl="1"/>
            <a:r>
              <a:rPr lang="en-US" sz="3100" dirty="0"/>
              <a:t>Shared among multiple organizational units</a:t>
            </a:r>
          </a:p>
          <a:p>
            <a:r>
              <a:rPr lang="en-US" sz="3600" dirty="0"/>
              <a:t>Data Warehouses</a:t>
            </a:r>
          </a:p>
          <a:p>
            <a:pPr lvl="1"/>
            <a:r>
              <a:rPr lang="en-US" sz="3100" dirty="0"/>
              <a:t>Integrate data from multiple databases and other data sources</a:t>
            </a:r>
          </a:p>
          <a:p>
            <a:pPr lvl="1"/>
            <a:r>
              <a:rPr lang="en-US" sz="3100" dirty="0"/>
              <a:t>Contain historic as well as current data</a:t>
            </a:r>
          </a:p>
          <a:p>
            <a:r>
              <a:rPr lang="en-US" sz="3600" dirty="0"/>
              <a:t>Data Marts</a:t>
            </a:r>
          </a:p>
          <a:p>
            <a:pPr lvl="1"/>
            <a:r>
              <a:rPr lang="en-US" sz="3100" dirty="0"/>
              <a:t>Mini data warehouse, limited in scope to organizational unit</a:t>
            </a:r>
          </a:p>
          <a:p>
            <a:pPr lvl="1"/>
            <a:endParaRPr lang="en-US" dirty="0"/>
          </a:p>
          <a:p>
            <a:endParaRPr lang="en-US" dirty="0"/>
          </a:p>
        </p:txBody>
      </p:sp>
    </p:spTree>
    <p:extLst>
      <p:ext uri="{BB962C8B-B14F-4D97-AF65-F5344CB8AC3E}">
        <p14:creationId xmlns:p14="http://schemas.microsoft.com/office/powerpoint/2010/main" val="1540524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vs. Informational Systems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77846246"/>
              </p:ext>
            </p:extLst>
          </p:nvPr>
        </p:nvGraphicFramePr>
        <p:xfrm>
          <a:off x="457200" y="1828800"/>
          <a:ext cx="8229600" cy="4343400"/>
        </p:xfrm>
        <a:graphic>
          <a:graphicData uri="http://schemas.openxmlformats.org/drawingml/2006/table">
            <a:tbl>
              <a:tblPr firstRow="1" bandRow="1">
                <a:tableStyleId>{F5AB1C69-6EDB-4FF4-983F-18BD219EF322}</a:tableStyleId>
              </a:tblPr>
              <a:tblGrid>
                <a:gridCol w="1645920">
                  <a:extLst>
                    <a:ext uri="{9D8B030D-6E8A-4147-A177-3AD203B41FA5}">
                      <a16:colId xmlns:a16="http://schemas.microsoft.com/office/drawing/2014/main" val="20000"/>
                    </a:ext>
                  </a:extLst>
                </a:gridCol>
                <a:gridCol w="3291840">
                  <a:extLst>
                    <a:ext uri="{9D8B030D-6E8A-4147-A177-3AD203B41FA5}">
                      <a16:colId xmlns:a16="http://schemas.microsoft.com/office/drawing/2014/main" val="20001"/>
                    </a:ext>
                  </a:extLst>
                </a:gridCol>
                <a:gridCol w="3291840">
                  <a:extLst>
                    <a:ext uri="{9D8B030D-6E8A-4147-A177-3AD203B41FA5}">
                      <a16:colId xmlns:a16="http://schemas.microsoft.com/office/drawing/2014/main" val="20002"/>
                    </a:ext>
                  </a:extLst>
                </a:gridCol>
              </a:tblGrid>
              <a:tr h="450381">
                <a:tc>
                  <a:txBody>
                    <a:bodyPr/>
                    <a:lstStyle/>
                    <a:p>
                      <a:r>
                        <a:rPr lang="en-US" sz="2000" u="none" strike="noStrike" kern="1200" baseline="0" dirty="0"/>
                        <a:t>Characteristic</a:t>
                      </a:r>
                      <a:endParaRPr lang="en-US" sz="2000" dirty="0"/>
                    </a:p>
                  </a:txBody>
                  <a:tcPr/>
                </a:tc>
                <a:tc>
                  <a:txBody>
                    <a:bodyPr/>
                    <a:lstStyle/>
                    <a:p>
                      <a:r>
                        <a:rPr lang="en-US" sz="2000" u="none" strike="noStrike" kern="1200" baseline="0" dirty="0"/>
                        <a:t>Operational System</a:t>
                      </a:r>
                      <a:endParaRPr lang="en-US" sz="2000" dirty="0"/>
                    </a:p>
                  </a:txBody>
                  <a:tcPr/>
                </a:tc>
                <a:tc>
                  <a:txBody>
                    <a:bodyPr/>
                    <a:lstStyle/>
                    <a:p>
                      <a:r>
                        <a:rPr lang="en-US" sz="2000" dirty="0"/>
                        <a:t>Informational System</a:t>
                      </a:r>
                    </a:p>
                  </a:txBody>
                  <a:tcPr/>
                </a:tc>
                <a:extLst>
                  <a:ext uri="{0D108BD9-81ED-4DB2-BD59-A6C34878D82A}">
                    <a16:rowId xmlns:a16="http://schemas.microsoft.com/office/drawing/2014/main" val="10000"/>
                  </a:ext>
                </a:extLst>
              </a:tr>
              <a:tr h="777370">
                <a:tc>
                  <a:txBody>
                    <a:bodyPr/>
                    <a:lstStyle/>
                    <a:p>
                      <a:r>
                        <a:rPr lang="en-US" sz="2000" b="0" i="0" u="none" strike="noStrike" kern="1200" baseline="0" dirty="0">
                          <a:solidFill>
                            <a:schemeClr val="dk1"/>
                          </a:solidFill>
                          <a:latin typeface="+mn-lt"/>
                          <a:ea typeface="+mn-ea"/>
                          <a:cs typeface="+mn-cs"/>
                        </a:rPr>
                        <a:t>Primary purpose</a:t>
                      </a:r>
                      <a:endParaRPr lang="en-US" sz="2000" dirty="0"/>
                    </a:p>
                  </a:txBody>
                  <a:tcPr/>
                </a:tc>
                <a:tc>
                  <a:txBody>
                    <a:bodyPr/>
                    <a:lstStyle/>
                    <a:p>
                      <a:r>
                        <a:rPr lang="en-US" sz="2000" b="0" i="0" u="none" strike="noStrike" kern="1200" baseline="0" dirty="0">
                          <a:solidFill>
                            <a:schemeClr val="dk1"/>
                          </a:solidFill>
                          <a:latin typeface="+mn-lt"/>
                          <a:ea typeface="+mn-ea"/>
                          <a:cs typeface="+mn-cs"/>
                        </a:rPr>
                        <a:t>Run the business on a current basis</a:t>
                      </a:r>
                      <a:endParaRPr lang="en-US" sz="2000" dirty="0"/>
                    </a:p>
                  </a:txBody>
                  <a:tcPr/>
                </a:tc>
                <a:tc>
                  <a:txBody>
                    <a:bodyPr/>
                    <a:lstStyle/>
                    <a:p>
                      <a:r>
                        <a:rPr lang="en-US" sz="2000" b="0" i="0" u="none" strike="noStrike" kern="1200" baseline="0" dirty="0">
                          <a:solidFill>
                            <a:schemeClr val="dk1"/>
                          </a:solidFill>
                          <a:latin typeface="+mn-lt"/>
                          <a:ea typeface="+mn-ea"/>
                          <a:cs typeface="+mn-cs"/>
                        </a:rPr>
                        <a:t>Support managerial decision making</a:t>
                      </a:r>
                      <a:endParaRPr lang="en-US" sz="2000" dirty="0"/>
                    </a:p>
                  </a:txBody>
                  <a:tcPr/>
                </a:tc>
                <a:extLst>
                  <a:ext uri="{0D108BD9-81ED-4DB2-BD59-A6C34878D82A}">
                    <a16:rowId xmlns:a16="http://schemas.microsoft.com/office/drawing/2014/main" val="10001"/>
                  </a:ext>
                </a:extLst>
              </a:tr>
              <a:tr h="777370">
                <a:tc>
                  <a:txBody>
                    <a:bodyPr/>
                    <a:lstStyle/>
                    <a:p>
                      <a:r>
                        <a:rPr lang="en-US" sz="2000" b="0" i="0" u="none" strike="noStrike" kern="1200" baseline="0" dirty="0">
                          <a:solidFill>
                            <a:schemeClr val="dk1"/>
                          </a:solidFill>
                          <a:latin typeface="+mn-lt"/>
                          <a:ea typeface="+mn-ea"/>
                          <a:cs typeface="+mn-cs"/>
                        </a:rPr>
                        <a:t>Type of data</a:t>
                      </a:r>
                      <a:endParaRPr lang="en-US" sz="2000" dirty="0"/>
                    </a:p>
                  </a:txBody>
                  <a:tcPr/>
                </a:tc>
                <a:tc>
                  <a:txBody>
                    <a:bodyPr/>
                    <a:lstStyle/>
                    <a:p>
                      <a:r>
                        <a:rPr lang="en-US" sz="2000" b="0" i="0" u="none" strike="noStrike" kern="1200" baseline="0" dirty="0">
                          <a:solidFill>
                            <a:schemeClr val="dk1"/>
                          </a:solidFill>
                          <a:latin typeface="+mn-lt"/>
                          <a:ea typeface="+mn-ea"/>
                          <a:cs typeface="+mn-cs"/>
                        </a:rPr>
                        <a:t>Current representation of state of the business</a:t>
                      </a:r>
                      <a:endParaRPr lang="en-US" sz="2000" dirty="0"/>
                    </a:p>
                  </a:txBody>
                  <a:tcPr/>
                </a:tc>
                <a:tc>
                  <a:txBody>
                    <a:bodyPr/>
                    <a:lstStyle/>
                    <a:p>
                      <a:r>
                        <a:rPr lang="en-US" sz="2000" b="0" i="0" u="none" strike="noStrike" kern="1200" baseline="0" dirty="0">
                          <a:solidFill>
                            <a:schemeClr val="dk1"/>
                          </a:solidFill>
                          <a:latin typeface="+mn-lt"/>
                          <a:ea typeface="+mn-ea"/>
                          <a:cs typeface="+mn-cs"/>
                        </a:rPr>
                        <a:t>Historical or point-in-time</a:t>
                      </a:r>
                    </a:p>
                    <a:p>
                      <a:r>
                        <a:rPr lang="en-US" sz="2000" b="0" i="0" u="none" strike="noStrike" kern="1200" baseline="0" dirty="0">
                          <a:solidFill>
                            <a:schemeClr val="dk1"/>
                          </a:solidFill>
                          <a:latin typeface="+mn-lt"/>
                          <a:ea typeface="+mn-ea"/>
                          <a:cs typeface="+mn-cs"/>
                        </a:rPr>
                        <a:t>(snapshot)</a:t>
                      </a:r>
                      <a:endParaRPr lang="en-US" sz="2000" dirty="0"/>
                    </a:p>
                  </a:txBody>
                  <a:tcPr/>
                </a:tc>
                <a:extLst>
                  <a:ext uri="{0D108BD9-81ED-4DB2-BD59-A6C34878D82A}">
                    <a16:rowId xmlns:a16="http://schemas.microsoft.com/office/drawing/2014/main" val="10002"/>
                  </a:ext>
                </a:extLst>
              </a:tr>
              <a:tr h="1110528">
                <a:tc>
                  <a:txBody>
                    <a:bodyPr/>
                    <a:lstStyle/>
                    <a:p>
                      <a:r>
                        <a:rPr lang="en-US" sz="2000" b="0" i="0" u="none" strike="noStrike" kern="1200" baseline="0" dirty="0">
                          <a:solidFill>
                            <a:schemeClr val="dk1"/>
                          </a:solidFill>
                          <a:latin typeface="+mn-lt"/>
                          <a:ea typeface="+mn-ea"/>
                          <a:cs typeface="+mn-cs"/>
                        </a:rPr>
                        <a:t>Primary users</a:t>
                      </a:r>
                      <a:endParaRPr lang="en-US" sz="2000" dirty="0"/>
                    </a:p>
                  </a:txBody>
                  <a:tcPr/>
                </a:tc>
                <a:tc>
                  <a:txBody>
                    <a:bodyPr/>
                    <a:lstStyle/>
                    <a:p>
                      <a:r>
                        <a:rPr lang="en-US" sz="2000" b="0" i="0" u="none" strike="noStrike" kern="1200" baseline="0" dirty="0">
                          <a:solidFill>
                            <a:schemeClr val="dk1"/>
                          </a:solidFill>
                          <a:latin typeface="+mn-lt"/>
                          <a:ea typeface="+mn-ea"/>
                          <a:cs typeface="+mn-cs"/>
                        </a:rPr>
                        <a:t>Online customers, clerks, salespersons, administrators</a:t>
                      </a:r>
                      <a:endParaRPr lang="en-US" sz="2000" dirty="0"/>
                    </a:p>
                  </a:txBody>
                  <a:tcPr/>
                </a:tc>
                <a:tc>
                  <a:txBody>
                    <a:bodyPr/>
                    <a:lstStyle/>
                    <a:p>
                      <a:r>
                        <a:rPr lang="en-US" sz="2000" b="0" i="0" u="none" strike="noStrike" kern="1200" baseline="0" dirty="0">
                          <a:solidFill>
                            <a:schemeClr val="dk1"/>
                          </a:solidFill>
                          <a:latin typeface="+mn-lt"/>
                          <a:ea typeface="+mn-ea"/>
                          <a:cs typeface="+mn-cs"/>
                        </a:rPr>
                        <a:t>Managers, business analysts, and customers (checking status and history)</a:t>
                      </a:r>
                      <a:endParaRPr lang="en-US" sz="2000" dirty="0"/>
                    </a:p>
                  </a:txBody>
                  <a:tcPr/>
                </a:tc>
                <a:extLst>
                  <a:ext uri="{0D108BD9-81ED-4DB2-BD59-A6C34878D82A}">
                    <a16:rowId xmlns:a16="http://schemas.microsoft.com/office/drawing/2014/main" val="10003"/>
                  </a:ext>
                </a:extLst>
              </a:tr>
              <a:tr h="777370">
                <a:tc>
                  <a:txBody>
                    <a:bodyPr/>
                    <a:lstStyle/>
                    <a:p>
                      <a:r>
                        <a:rPr lang="en-US" sz="2000" b="0" i="0" u="none" strike="noStrike" kern="1200" baseline="0" dirty="0">
                          <a:solidFill>
                            <a:schemeClr val="dk1"/>
                          </a:solidFill>
                          <a:latin typeface="+mn-lt"/>
                          <a:ea typeface="+mn-ea"/>
                          <a:cs typeface="+mn-cs"/>
                        </a:rPr>
                        <a:t>Scope of usage</a:t>
                      </a:r>
                      <a:endParaRPr lang="en-US" sz="2000" dirty="0"/>
                    </a:p>
                  </a:txBody>
                  <a:tcPr/>
                </a:tc>
                <a:tc>
                  <a:txBody>
                    <a:bodyPr/>
                    <a:lstStyle/>
                    <a:p>
                      <a:r>
                        <a:rPr lang="en-US" sz="2000" b="0" i="0" u="none" strike="noStrike" kern="1200" baseline="0" dirty="0">
                          <a:solidFill>
                            <a:schemeClr val="dk1"/>
                          </a:solidFill>
                          <a:latin typeface="+mn-lt"/>
                          <a:ea typeface="+mn-ea"/>
                          <a:cs typeface="+mn-cs"/>
                        </a:rPr>
                        <a:t>Narrow and simple updates and queries</a:t>
                      </a:r>
                      <a:endParaRPr lang="en-US" sz="2000" dirty="0"/>
                    </a:p>
                  </a:txBody>
                  <a:tcPr/>
                </a:tc>
                <a:tc>
                  <a:txBody>
                    <a:bodyPr/>
                    <a:lstStyle/>
                    <a:p>
                      <a:r>
                        <a:rPr lang="en-US" sz="2000" b="0" i="0" u="none" strike="noStrike" kern="1200" baseline="0" dirty="0">
                          <a:solidFill>
                            <a:schemeClr val="dk1"/>
                          </a:solidFill>
                          <a:latin typeface="+mn-lt"/>
                          <a:ea typeface="+mn-ea"/>
                          <a:cs typeface="+mn-cs"/>
                        </a:rPr>
                        <a:t>Broad and complex queries and analyses</a:t>
                      </a:r>
                      <a:endParaRPr lang="en-US" sz="2000" dirty="0"/>
                    </a:p>
                  </a:txBody>
                  <a:tcPr/>
                </a:tc>
                <a:extLst>
                  <a:ext uri="{0D108BD9-81ED-4DB2-BD59-A6C34878D82A}">
                    <a16:rowId xmlns:a16="http://schemas.microsoft.com/office/drawing/2014/main" val="10004"/>
                  </a:ext>
                </a:extLst>
              </a:tr>
              <a:tr h="450381">
                <a:tc>
                  <a:txBody>
                    <a:bodyPr/>
                    <a:lstStyle/>
                    <a:p>
                      <a:r>
                        <a:rPr lang="en-US" sz="2000" b="0" i="0" u="none" strike="noStrike" kern="1200" baseline="0" dirty="0">
                          <a:solidFill>
                            <a:schemeClr val="dk1"/>
                          </a:solidFill>
                          <a:latin typeface="+mn-lt"/>
                          <a:ea typeface="+mn-ea"/>
                          <a:cs typeface="+mn-cs"/>
                        </a:rPr>
                        <a:t>Design goal</a:t>
                      </a:r>
                      <a:endParaRPr lang="en-US" sz="2000" dirty="0"/>
                    </a:p>
                  </a:txBody>
                  <a:tcPr/>
                </a:tc>
                <a:tc>
                  <a:txBody>
                    <a:bodyPr/>
                    <a:lstStyle/>
                    <a:p>
                      <a:r>
                        <a:rPr lang="en-US" sz="2000" b="0" i="0" u="none" strike="noStrike" kern="1200" baseline="0" dirty="0">
                          <a:solidFill>
                            <a:schemeClr val="dk1"/>
                          </a:solidFill>
                          <a:latin typeface="+mn-lt"/>
                          <a:ea typeface="+mn-ea"/>
                          <a:cs typeface="+mn-cs"/>
                        </a:rPr>
                        <a:t>Performance</a:t>
                      </a:r>
                      <a:endParaRPr lang="en-US" sz="2000" dirty="0"/>
                    </a:p>
                  </a:txBody>
                  <a:tcPr/>
                </a:tc>
                <a:tc>
                  <a:txBody>
                    <a:bodyPr/>
                    <a:lstStyle/>
                    <a:p>
                      <a:r>
                        <a:rPr lang="en-US" sz="2000" b="0" i="0" u="none" strike="noStrike" kern="1200" baseline="0" dirty="0">
                          <a:solidFill>
                            <a:schemeClr val="dk1"/>
                          </a:solidFill>
                          <a:latin typeface="+mn-lt"/>
                          <a:ea typeface="+mn-ea"/>
                          <a:cs typeface="+mn-cs"/>
                        </a:rPr>
                        <a:t>Ease of access and use</a:t>
                      </a:r>
                      <a:endParaRPr lang="en-US" sz="20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96635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Extract, Transform, and Load</a:t>
            </a: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450" y="1800224"/>
            <a:ext cx="80391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5247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Business Intelligence Components</a:t>
            </a:r>
          </a:p>
        </p:txBody>
      </p:sp>
      <p:graphicFrame>
        <p:nvGraphicFramePr>
          <p:cNvPr id="4" name="Diagram 3"/>
          <p:cNvGraphicFramePr/>
          <p:nvPr>
            <p:extLst>
              <p:ext uri="{D42A27DB-BD31-4B8C-83A1-F6EECF244321}">
                <p14:modId xmlns:p14="http://schemas.microsoft.com/office/powerpoint/2010/main" val="1010043629"/>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3576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and Knowledge Discovery:</a:t>
            </a:r>
            <a:br>
              <a:rPr lang="en-US" dirty="0"/>
            </a:br>
            <a:r>
              <a:rPr lang="en-US" dirty="0"/>
              <a:t>Common Reports and Queries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86081094"/>
              </p:ext>
            </p:extLst>
          </p:nvPr>
        </p:nvGraphicFramePr>
        <p:xfrm>
          <a:off x="457200" y="1828800"/>
          <a:ext cx="8229600" cy="4119880"/>
        </p:xfrm>
        <a:graphic>
          <a:graphicData uri="http://schemas.openxmlformats.org/drawingml/2006/table">
            <a:tbl>
              <a:tblPr firstRow="1" bandRow="1">
                <a:tableStyleId>{F5AB1C69-6EDB-4FF4-983F-18BD219EF322}</a:tableStyleId>
              </a:tblPr>
              <a:tblGrid>
                <a:gridCol w="27432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370840">
                <a:tc>
                  <a:txBody>
                    <a:bodyPr/>
                    <a:lstStyle/>
                    <a:p>
                      <a:r>
                        <a:rPr lang="en-US" sz="1800" u="none" strike="noStrike" kern="1200" baseline="0" dirty="0"/>
                        <a:t>Report/Query</a:t>
                      </a:r>
                      <a:endParaRPr lang="en-US" dirty="0"/>
                    </a:p>
                  </a:txBody>
                  <a:tcPr/>
                </a:tc>
                <a:tc>
                  <a:txBody>
                    <a:bodyPr/>
                    <a:lstStyle/>
                    <a:p>
                      <a:r>
                        <a:rPr lang="en-US" sz="1800" u="none" strike="noStrike" kern="1200" baseline="0" dirty="0"/>
                        <a:t>Description</a:t>
                      </a:r>
                      <a:endParaRPr lang="en-US" dirty="0"/>
                    </a:p>
                  </a:txBody>
                  <a:tcPr/>
                </a:tc>
                <a:extLst>
                  <a:ext uri="{0D108BD9-81ED-4DB2-BD59-A6C34878D82A}">
                    <a16:rowId xmlns:a16="http://schemas.microsoft.com/office/drawing/2014/main" val="10000"/>
                  </a:ext>
                </a:extLst>
              </a:tr>
              <a:tr h="370840">
                <a:tc>
                  <a:txBody>
                    <a:bodyPr/>
                    <a:lstStyle/>
                    <a:p>
                      <a:r>
                        <a:rPr lang="en-US" sz="1800" u="none" strike="noStrike" kern="1200" baseline="0" dirty="0"/>
                        <a:t>Scheduled reports</a:t>
                      </a:r>
                      <a:endParaRPr lang="en-US" dirty="0"/>
                    </a:p>
                  </a:txBody>
                  <a:tcPr/>
                </a:tc>
                <a:tc>
                  <a:txBody>
                    <a:bodyPr/>
                    <a:lstStyle/>
                    <a:p>
                      <a:r>
                        <a:rPr lang="en-US" sz="1800" b="0" i="0" u="none" strike="noStrike" kern="1200" baseline="0" dirty="0">
                          <a:solidFill>
                            <a:schemeClr val="dk1"/>
                          </a:solidFill>
                          <a:latin typeface="+mn-lt"/>
                          <a:ea typeface="+mn-ea"/>
                          <a:cs typeface="+mn-cs"/>
                        </a:rPr>
                        <a:t>Reports produced at predefined intervals—daily, weekly, or monthly—to support routine decisions</a:t>
                      </a:r>
                      <a:endParaRPr lang="en-US" dirty="0"/>
                    </a:p>
                  </a:txBody>
                  <a:tcPr/>
                </a:tc>
                <a:extLst>
                  <a:ext uri="{0D108BD9-81ED-4DB2-BD59-A6C34878D82A}">
                    <a16:rowId xmlns:a16="http://schemas.microsoft.com/office/drawing/2014/main" val="10001"/>
                  </a:ext>
                </a:extLst>
              </a:tr>
              <a:tr h="370840">
                <a:tc>
                  <a:txBody>
                    <a:bodyPr/>
                    <a:lstStyle/>
                    <a:p>
                      <a:r>
                        <a:rPr lang="en-US" sz="1800" b="0" i="0" u="none" strike="noStrike" kern="1200" baseline="0" dirty="0">
                          <a:solidFill>
                            <a:schemeClr val="dk1"/>
                          </a:solidFill>
                          <a:latin typeface="+mn-lt"/>
                          <a:ea typeface="+mn-ea"/>
                          <a:cs typeface="+mn-cs"/>
                        </a:rPr>
                        <a:t>Key-indicator reports</a:t>
                      </a:r>
                      <a:endParaRPr lang="en-US" dirty="0"/>
                    </a:p>
                  </a:txBody>
                  <a:tcPr/>
                </a:tc>
                <a:tc>
                  <a:txBody>
                    <a:bodyPr/>
                    <a:lstStyle/>
                    <a:p>
                      <a:r>
                        <a:rPr lang="en-US" sz="1800" b="0" i="0" u="none" strike="noStrike" kern="1200" baseline="0" dirty="0">
                          <a:solidFill>
                            <a:schemeClr val="dk1"/>
                          </a:solidFill>
                          <a:latin typeface="+mn-lt"/>
                          <a:ea typeface="+mn-ea"/>
                          <a:cs typeface="+mn-cs"/>
                        </a:rPr>
                        <a:t>Reports that provide a summary of critical information on a recurring schedule</a:t>
                      </a:r>
                      <a:endParaRPr lang="en-US" dirty="0"/>
                    </a:p>
                  </a:txBody>
                  <a:tcPr/>
                </a:tc>
                <a:extLst>
                  <a:ext uri="{0D108BD9-81ED-4DB2-BD59-A6C34878D82A}">
                    <a16:rowId xmlns:a16="http://schemas.microsoft.com/office/drawing/2014/main" val="10002"/>
                  </a:ext>
                </a:extLst>
              </a:tr>
              <a:tr h="370840">
                <a:tc>
                  <a:txBody>
                    <a:bodyPr/>
                    <a:lstStyle/>
                    <a:p>
                      <a:r>
                        <a:rPr lang="en-US" sz="1800" b="0" i="0" u="none" strike="noStrike" kern="1200" baseline="0" dirty="0">
                          <a:solidFill>
                            <a:schemeClr val="dk1"/>
                          </a:solidFill>
                          <a:latin typeface="+mn-lt"/>
                          <a:ea typeface="+mn-ea"/>
                          <a:cs typeface="+mn-cs"/>
                        </a:rPr>
                        <a:t>Exception reports</a:t>
                      </a:r>
                      <a:endParaRPr lang="en-US" dirty="0"/>
                    </a:p>
                  </a:txBody>
                  <a:tcPr/>
                </a:tc>
                <a:tc>
                  <a:txBody>
                    <a:bodyPr/>
                    <a:lstStyle/>
                    <a:p>
                      <a:r>
                        <a:rPr lang="en-US" sz="1800" b="0" i="0" u="none" strike="noStrike" kern="1200" baseline="0" dirty="0">
                          <a:solidFill>
                            <a:schemeClr val="dk1"/>
                          </a:solidFill>
                          <a:latin typeface="+mn-lt"/>
                          <a:ea typeface="+mn-ea"/>
                          <a:cs typeface="+mn-cs"/>
                        </a:rPr>
                        <a:t>Reports that highlight situations that are out of the normal range</a:t>
                      </a:r>
                      <a:endParaRPr lang="en-US" dirty="0"/>
                    </a:p>
                  </a:txBody>
                  <a:tcPr/>
                </a:tc>
                <a:extLst>
                  <a:ext uri="{0D108BD9-81ED-4DB2-BD59-A6C34878D82A}">
                    <a16:rowId xmlns:a16="http://schemas.microsoft.com/office/drawing/2014/main" val="10003"/>
                  </a:ext>
                </a:extLst>
              </a:tr>
              <a:tr h="370840">
                <a:tc>
                  <a:txBody>
                    <a:bodyPr/>
                    <a:lstStyle/>
                    <a:p>
                      <a:r>
                        <a:rPr lang="en-US" sz="1800" b="0" i="0" u="none" strike="noStrike" kern="1200" baseline="0" dirty="0">
                          <a:solidFill>
                            <a:schemeClr val="dk1"/>
                          </a:solidFill>
                          <a:latin typeface="+mn-lt"/>
                          <a:ea typeface="+mn-ea"/>
                          <a:cs typeface="+mn-cs"/>
                        </a:rPr>
                        <a:t>Drill-down reports</a:t>
                      </a:r>
                      <a:endParaRPr lang="en-US" dirty="0"/>
                    </a:p>
                  </a:txBody>
                  <a:tcPr/>
                </a:tc>
                <a:tc>
                  <a:txBody>
                    <a:bodyPr/>
                    <a:lstStyle/>
                    <a:p>
                      <a:r>
                        <a:rPr lang="en-US" sz="1800" b="0" i="0" u="none" strike="noStrike" kern="1200" baseline="0" dirty="0">
                          <a:solidFill>
                            <a:schemeClr val="dk1"/>
                          </a:solidFill>
                          <a:latin typeface="+mn-lt"/>
                          <a:ea typeface="+mn-ea"/>
                          <a:cs typeface="+mn-cs"/>
                        </a:rPr>
                        <a:t>Reports that provide greater detail, so as to help analyze why a key indicator is not at an appropriate level or why an exception occurred</a:t>
                      </a:r>
                      <a:endParaRPr lang="en-US" dirty="0"/>
                    </a:p>
                  </a:txBody>
                  <a:tcPr/>
                </a:tc>
                <a:extLst>
                  <a:ext uri="{0D108BD9-81ED-4DB2-BD59-A6C34878D82A}">
                    <a16:rowId xmlns:a16="http://schemas.microsoft.com/office/drawing/2014/main" val="10004"/>
                  </a:ext>
                </a:extLst>
              </a:tr>
              <a:tr h="370840">
                <a:tc>
                  <a:txBody>
                    <a:bodyPr/>
                    <a:lstStyle/>
                    <a:p>
                      <a:r>
                        <a:rPr lang="en-US" sz="1800" b="0" i="0" u="none" strike="noStrike" kern="1200" baseline="0" dirty="0">
                          <a:solidFill>
                            <a:schemeClr val="dk1"/>
                          </a:solidFill>
                          <a:latin typeface="+mn-lt"/>
                          <a:ea typeface="+mn-ea"/>
                          <a:cs typeface="+mn-cs"/>
                        </a:rPr>
                        <a:t>Ad hoc queries</a:t>
                      </a:r>
                      <a:endParaRPr lang="en-US" dirty="0"/>
                    </a:p>
                  </a:txBody>
                  <a:tcPr/>
                </a:tc>
                <a:tc>
                  <a:txBody>
                    <a:bodyPr/>
                    <a:lstStyle/>
                    <a:p>
                      <a:r>
                        <a:rPr lang="en-US" sz="1800" b="0" i="0" u="none" strike="noStrike" kern="1200" baseline="0" dirty="0">
                          <a:solidFill>
                            <a:schemeClr val="dk1"/>
                          </a:solidFill>
                          <a:latin typeface="+mn-lt"/>
                          <a:ea typeface="+mn-ea"/>
                          <a:cs typeface="+mn-cs"/>
                        </a:rPr>
                        <a:t>Queries answering unplanned information requests to support a non-routine decision; typically not saved to be run again</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1543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6 Learning Objectives</a:t>
            </a:r>
          </a:p>
        </p:txBody>
      </p:sp>
      <p:graphicFrame>
        <p:nvGraphicFramePr>
          <p:cNvPr id="4" name="Diagram 3"/>
          <p:cNvGraphicFramePr/>
          <p:nvPr>
            <p:extLst>
              <p:ext uri="{D42A27DB-BD31-4B8C-83A1-F6EECF244321}">
                <p14:modId xmlns:p14="http://schemas.microsoft.com/office/powerpoint/2010/main" val="4093423527"/>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945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and Knowledge Discovery:</a:t>
            </a:r>
            <a:br>
              <a:rPr lang="en-US" dirty="0"/>
            </a:br>
            <a:r>
              <a:rPr lang="en-US" dirty="0"/>
              <a:t>Online Analytical Processing (OLAP)</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912883"/>
            <a:ext cx="8839200" cy="3878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71600" y="5715000"/>
            <a:ext cx="5791200" cy="707886"/>
          </a:xfrm>
          <a:prstGeom prst="rect">
            <a:avLst/>
          </a:prstGeom>
          <a:noFill/>
        </p:spPr>
        <p:txBody>
          <a:bodyPr wrap="square" rtlCol="0">
            <a:spAutoFit/>
          </a:bodyPr>
          <a:lstStyle/>
          <a:p>
            <a:r>
              <a:rPr lang="en-US" sz="2000" dirty="0"/>
              <a:t>An OLAP cube is a multidimensional database structured to support slicing, dicing, and drill-down</a:t>
            </a:r>
          </a:p>
        </p:txBody>
      </p:sp>
    </p:spTree>
    <p:extLst>
      <p:ext uri="{BB962C8B-B14F-4D97-AF65-F5344CB8AC3E}">
        <p14:creationId xmlns:p14="http://schemas.microsoft.com/office/powerpoint/2010/main" val="2934133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OLAP Terms and Concepts</a:t>
            </a:r>
          </a:p>
        </p:txBody>
      </p:sp>
      <p:sp>
        <p:nvSpPr>
          <p:cNvPr id="3" name="Content Placeholder 2"/>
          <p:cNvSpPr>
            <a:spLocks noGrp="1"/>
          </p:cNvSpPr>
          <p:nvPr>
            <p:ph idx="1"/>
          </p:nvPr>
        </p:nvSpPr>
        <p:spPr/>
        <p:txBody>
          <a:bodyPr>
            <a:normAutofit/>
          </a:bodyPr>
          <a:lstStyle/>
          <a:p>
            <a:r>
              <a:rPr lang="en-US" sz="2800" dirty="0"/>
              <a:t>Measures</a:t>
            </a:r>
          </a:p>
          <a:p>
            <a:pPr lvl="1"/>
            <a:r>
              <a:rPr lang="en-US" sz="2400" dirty="0"/>
              <a:t>Facts, numerical data that can be aggregated</a:t>
            </a:r>
          </a:p>
          <a:p>
            <a:r>
              <a:rPr lang="en-US" sz="2800" dirty="0"/>
              <a:t>Dimensions</a:t>
            </a:r>
          </a:p>
          <a:p>
            <a:pPr lvl="1"/>
            <a:r>
              <a:rPr lang="en-US" sz="2400" dirty="0"/>
              <a:t>Perspectives on which to view the facts</a:t>
            </a:r>
          </a:p>
          <a:p>
            <a:pPr lvl="1"/>
            <a:r>
              <a:rPr lang="en-US" sz="2400" dirty="0"/>
              <a:t>Hierarchically arranged to enable drill-down and roll-up</a:t>
            </a:r>
          </a:p>
          <a:p>
            <a:r>
              <a:rPr lang="en-US" sz="2800" dirty="0"/>
              <a:t>Cubes</a:t>
            </a:r>
          </a:p>
          <a:p>
            <a:pPr lvl="1"/>
            <a:r>
              <a:rPr lang="en-US" sz="2400" dirty="0"/>
              <a:t>Multidimensional structure of dimensions and measures</a:t>
            </a:r>
          </a:p>
          <a:p>
            <a:r>
              <a:rPr lang="en-US" sz="2800" dirty="0"/>
              <a:t>Slicing and Dicing</a:t>
            </a:r>
          </a:p>
          <a:p>
            <a:pPr lvl="1"/>
            <a:r>
              <a:rPr lang="en-US" sz="2400" dirty="0"/>
              <a:t>Analyzing data on a subset of dimensions</a:t>
            </a:r>
          </a:p>
          <a:p>
            <a:pPr lvl="1"/>
            <a:endParaRPr lang="en-US" dirty="0"/>
          </a:p>
          <a:p>
            <a:endParaRPr lang="en-US" dirty="0"/>
          </a:p>
        </p:txBody>
      </p:sp>
    </p:spTree>
    <p:extLst>
      <p:ext uri="{BB962C8B-B14F-4D97-AF65-F5344CB8AC3E}">
        <p14:creationId xmlns:p14="http://schemas.microsoft.com/office/powerpoint/2010/main" val="226215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Mining</a:t>
            </a:r>
          </a:p>
        </p:txBody>
      </p:sp>
      <p:sp>
        <p:nvSpPr>
          <p:cNvPr id="3" name="Content Placeholder 2"/>
          <p:cNvSpPr>
            <a:spLocks noGrp="1"/>
          </p:cNvSpPr>
          <p:nvPr>
            <p:ph idx="1"/>
          </p:nvPr>
        </p:nvSpPr>
        <p:spPr/>
        <p:txBody>
          <a:bodyPr>
            <a:normAutofit lnSpcReduction="10000"/>
          </a:bodyPr>
          <a:lstStyle/>
          <a:p>
            <a:r>
              <a:rPr lang="en-US" dirty="0"/>
              <a:t>Discovering “hidden” predictive relationships in the data</a:t>
            </a:r>
          </a:p>
          <a:p>
            <a:r>
              <a:rPr lang="en-US" dirty="0"/>
              <a:t>Complicated algorithms run on large data warehouses</a:t>
            </a:r>
          </a:p>
          <a:p>
            <a:r>
              <a:rPr lang="en-US" dirty="0"/>
              <a:t>Types of data mining algorithms</a:t>
            </a:r>
          </a:p>
          <a:p>
            <a:pPr lvl="1"/>
            <a:r>
              <a:rPr lang="en-US" dirty="0"/>
              <a:t>Association discovery</a:t>
            </a:r>
          </a:p>
          <a:p>
            <a:pPr lvl="1"/>
            <a:r>
              <a:rPr lang="en-US" dirty="0"/>
              <a:t>Clustering</a:t>
            </a:r>
          </a:p>
          <a:p>
            <a:pPr lvl="1"/>
            <a:r>
              <a:rPr lang="en-US" dirty="0"/>
              <a:t>Classification</a:t>
            </a:r>
          </a:p>
          <a:p>
            <a:pPr lvl="1"/>
            <a:r>
              <a:rPr lang="en-US" dirty="0"/>
              <a:t>Text and web content mining</a:t>
            </a:r>
          </a:p>
        </p:txBody>
      </p:sp>
    </p:spTree>
    <p:extLst>
      <p:ext uri="{BB962C8B-B14F-4D97-AF65-F5344CB8AC3E}">
        <p14:creationId xmlns:p14="http://schemas.microsoft.com/office/powerpoint/2010/main" val="3471872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and Knowledge Discovery:</a:t>
            </a:r>
            <a:br>
              <a:rPr lang="en-US" dirty="0"/>
            </a:br>
            <a:r>
              <a:rPr lang="en-US" dirty="0"/>
              <a:t>Unstructured Data Analysis</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600200"/>
            <a:ext cx="6172201"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9667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Presenting the Results of Data Mining</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1905000"/>
            <a:ext cx="4745378" cy="4281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62000" y="1905000"/>
            <a:ext cx="1828800" cy="2308324"/>
          </a:xfrm>
          <a:prstGeom prst="rect">
            <a:avLst/>
          </a:prstGeom>
        </p:spPr>
        <p:txBody>
          <a:bodyPr wrap="square">
            <a:spAutoFit/>
          </a:bodyPr>
          <a:lstStyle/>
          <a:p>
            <a:r>
              <a:rPr lang="en-US" sz="2400" dirty="0"/>
              <a:t>Data mining results can be delivered to users in a variety of ways</a:t>
            </a:r>
          </a:p>
        </p:txBody>
      </p:sp>
    </p:spTree>
    <p:extLst>
      <p:ext uri="{BB962C8B-B14F-4D97-AF65-F5344CB8AC3E}">
        <p14:creationId xmlns:p14="http://schemas.microsoft.com/office/powerpoint/2010/main" val="2248924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Analytics to Support Decision Making</a:t>
            </a:r>
          </a:p>
        </p:txBody>
      </p:sp>
      <p:sp>
        <p:nvSpPr>
          <p:cNvPr id="3" name="Content Placeholder 2"/>
          <p:cNvSpPr>
            <a:spLocks noGrp="1"/>
          </p:cNvSpPr>
          <p:nvPr>
            <p:ph idx="1"/>
          </p:nvPr>
        </p:nvSpPr>
        <p:spPr/>
        <p:txBody>
          <a:bodyPr/>
          <a:lstStyle/>
          <a:p>
            <a:r>
              <a:rPr lang="en-US" dirty="0"/>
              <a:t>Business Analytics</a:t>
            </a:r>
          </a:p>
          <a:p>
            <a:r>
              <a:rPr lang="en-US" dirty="0"/>
              <a:t>Decision Support Systems</a:t>
            </a:r>
          </a:p>
          <a:p>
            <a:r>
              <a:rPr lang="en-US" dirty="0"/>
              <a:t>Intelligent Systems</a:t>
            </a:r>
          </a:p>
          <a:p>
            <a:pPr lvl="1"/>
            <a:r>
              <a:rPr lang="en-US" dirty="0"/>
              <a:t>Machine learning (e.g., neural networks)</a:t>
            </a:r>
          </a:p>
          <a:p>
            <a:pPr lvl="1"/>
            <a:r>
              <a:rPr lang="en-US" dirty="0"/>
              <a:t>Expert systems</a:t>
            </a:r>
          </a:p>
          <a:p>
            <a:pPr lvl="1"/>
            <a:r>
              <a:rPr lang="en-US" dirty="0"/>
              <a:t>Intelligent agents </a:t>
            </a:r>
          </a:p>
          <a:p>
            <a:r>
              <a:rPr lang="en-US" dirty="0"/>
              <a:t>Knowledge Management Systems</a:t>
            </a:r>
          </a:p>
        </p:txBody>
      </p:sp>
    </p:spTree>
    <p:extLst>
      <p:ext uri="{BB962C8B-B14F-4D97-AF65-F5344CB8AC3E}">
        <p14:creationId xmlns:p14="http://schemas.microsoft.com/office/powerpoint/2010/main" val="700583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 of a </a:t>
            </a:r>
            <a:br>
              <a:rPr lang="en-US" dirty="0"/>
            </a:br>
            <a:r>
              <a:rPr lang="en-US" dirty="0"/>
              <a:t>Decision Support System (DSS)</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00200"/>
            <a:ext cx="7315200" cy="489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5208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 of an Expert System (ES)</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 y="1685925"/>
            <a:ext cx="7543800"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2166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Neural Networks</a:t>
            </a: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676400"/>
            <a:ext cx="5586412" cy="4491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553200" y="2895600"/>
            <a:ext cx="2438400" cy="2585323"/>
          </a:xfrm>
          <a:prstGeom prst="rect">
            <a:avLst/>
          </a:prstGeom>
        </p:spPr>
        <p:txBody>
          <a:bodyPr wrap="square">
            <a:spAutoFit/>
          </a:bodyPr>
          <a:lstStyle/>
          <a:p>
            <a:r>
              <a:rPr lang="en-US" dirty="0"/>
              <a:t>Neural networks approximate the functioning of the brain by creating common patterns in data and then comparing new data to learned patterns to make a recommendation</a:t>
            </a:r>
          </a:p>
        </p:txBody>
      </p:sp>
    </p:spTree>
    <p:extLst>
      <p:ext uri="{BB962C8B-B14F-4D97-AF65-F5344CB8AC3E}">
        <p14:creationId xmlns:p14="http://schemas.microsoft.com/office/powerpoint/2010/main" val="2446540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Management Systems</a:t>
            </a:r>
          </a:p>
        </p:txBody>
      </p:sp>
      <p:sp>
        <p:nvSpPr>
          <p:cNvPr id="4" name="Content Placeholder 3"/>
          <p:cNvSpPr>
            <a:spLocks noGrp="1"/>
          </p:cNvSpPr>
          <p:nvPr>
            <p:ph idx="1"/>
          </p:nvPr>
        </p:nvSpPr>
        <p:spPr>
          <a:xfrm>
            <a:off x="457200" y="1828800"/>
            <a:ext cx="3810000" cy="4572000"/>
          </a:xfrm>
        </p:spPr>
        <p:txBody>
          <a:bodyPr>
            <a:normAutofit fontScale="92500" lnSpcReduction="10000"/>
          </a:bodyPr>
          <a:lstStyle/>
          <a:p>
            <a:r>
              <a:rPr lang="en-US" dirty="0"/>
              <a:t>Explicit knowledge</a:t>
            </a:r>
          </a:p>
          <a:p>
            <a:pPr lvl="1"/>
            <a:r>
              <a:rPr lang="en-US" dirty="0"/>
              <a:t>Easily codified and documented</a:t>
            </a:r>
          </a:p>
          <a:p>
            <a:endParaRPr lang="en-US" dirty="0"/>
          </a:p>
          <a:p>
            <a:r>
              <a:rPr lang="en-US" dirty="0"/>
              <a:t>Tacit knowledge</a:t>
            </a:r>
          </a:p>
          <a:p>
            <a:pPr lvl="1"/>
            <a:r>
              <a:rPr lang="en-US" dirty="0"/>
              <a:t>Embedded in people’s minds</a:t>
            </a:r>
          </a:p>
          <a:p>
            <a:pPr lvl="1"/>
            <a:r>
              <a:rPr lang="en-US" dirty="0"/>
              <a:t>Hard to get at</a:t>
            </a:r>
          </a:p>
          <a:p>
            <a:pPr lvl="1"/>
            <a:r>
              <a:rPr lang="en-US" dirty="0"/>
              <a:t>Important for best practices</a:t>
            </a:r>
          </a:p>
        </p:txBody>
      </p:sp>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981200"/>
            <a:ext cx="4615788"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267200" y="5638800"/>
            <a:ext cx="4572000" cy="830997"/>
          </a:xfrm>
          <a:prstGeom prst="rect">
            <a:avLst/>
          </a:prstGeom>
        </p:spPr>
        <p:txBody>
          <a:bodyPr>
            <a:spAutoFit/>
          </a:bodyPr>
          <a:lstStyle/>
          <a:p>
            <a:r>
              <a:rPr lang="en-US" sz="2400" dirty="0"/>
              <a:t>Goal: gain the greatest value from knowledge assets</a:t>
            </a:r>
          </a:p>
        </p:txBody>
      </p:sp>
    </p:spTree>
    <p:extLst>
      <p:ext uri="{BB962C8B-B14F-4D97-AF65-F5344CB8AC3E}">
        <p14:creationId xmlns:p14="http://schemas.microsoft.com/office/powerpoint/2010/main" val="635154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Business Intelligence</a:t>
            </a:r>
          </a:p>
        </p:txBody>
      </p:sp>
      <p:graphicFrame>
        <p:nvGraphicFramePr>
          <p:cNvPr id="4" name="Diagram 3"/>
          <p:cNvGraphicFramePr/>
          <p:nvPr>
            <p:extLst>
              <p:ext uri="{D42A27DB-BD31-4B8C-83A1-F6EECF244321}">
                <p14:modId xmlns:p14="http://schemas.microsoft.com/office/powerpoint/2010/main" val="297186135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3075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Visualization</a:t>
            </a:r>
          </a:p>
        </p:txBody>
      </p:sp>
      <p:sp>
        <p:nvSpPr>
          <p:cNvPr id="4" name="Content Placeholder 3"/>
          <p:cNvSpPr>
            <a:spLocks noGrp="1"/>
          </p:cNvSpPr>
          <p:nvPr>
            <p:ph idx="1"/>
          </p:nvPr>
        </p:nvSpPr>
        <p:spPr/>
        <p:txBody>
          <a:bodyPr/>
          <a:lstStyle/>
          <a:p>
            <a:r>
              <a:rPr lang="en-US" dirty="0"/>
              <a:t>Dashboards</a:t>
            </a:r>
          </a:p>
          <a:p>
            <a:pPr lvl="1"/>
            <a:r>
              <a:rPr lang="en-US" dirty="0"/>
              <a:t>Comprised of key performance indicators (KPIs)</a:t>
            </a:r>
          </a:p>
          <a:p>
            <a:pPr lvl="1"/>
            <a:r>
              <a:rPr lang="en-US" dirty="0"/>
              <a:t>Visual display of summary information</a:t>
            </a:r>
          </a:p>
          <a:p>
            <a:pPr lvl="1"/>
            <a:r>
              <a:rPr lang="en-US" dirty="0"/>
              <a:t>Aid in situational awareness and decision making</a:t>
            </a:r>
          </a:p>
          <a:p>
            <a:r>
              <a:rPr lang="en-US" dirty="0"/>
              <a:t>Visual Analytics</a:t>
            </a:r>
          </a:p>
          <a:p>
            <a:pPr lvl="1"/>
            <a:r>
              <a:rPr lang="en-US" dirty="0"/>
              <a:t>Interactive graphics for complex analysis</a:t>
            </a:r>
          </a:p>
          <a:p>
            <a:r>
              <a:rPr lang="en-US" dirty="0"/>
              <a:t>Geographic Information Systems</a:t>
            </a:r>
          </a:p>
          <a:p>
            <a:pPr lvl="1"/>
            <a:r>
              <a:rPr lang="en-US" dirty="0"/>
              <a:t>Visualizing geographic information</a:t>
            </a:r>
          </a:p>
        </p:txBody>
      </p:sp>
    </p:spTree>
    <p:extLst>
      <p:ext uri="{BB962C8B-B14F-4D97-AF65-F5344CB8AC3E}">
        <p14:creationId xmlns:p14="http://schemas.microsoft.com/office/powerpoint/2010/main" val="204060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Visualization: </a:t>
            </a:r>
            <a:br>
              <a:rPr lang="en-US" dirty="0"/>
            </a:br>
            <a:r>
              <a:rPr lang="en-US" dirty="0"/>
              <a:t>Digital Dashboard of Business Data</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6867" y="1600200"/>
            <a:ext cx="6366933"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1199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Visualization: </a:t>
            </a:r>
            <a:br>
              <a:rPr lang="en-US" dirty="0"/>
            </a:br>
            <a:r>
              <a:rPr lang="en-US" dirty="0"/>
              <a:t>Geographical Data</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00" y="1752600"/>
            <a:ext cx="4572000" cy="4803414"/>
          </a:xfrm>
          <a:prstGeom prst="rect">
            <a:avLst/>
          </a:prstGeom>
        </p:spPr>
      </p:pic>
    </p:spTree>
    <p:extLst>
      <p:ext uri="{BB962C8B-B14F-4D97-AF65-F5344CB8AC3E}">
        <p14:creationId xmlns:p14="http://schemas.microsoft.com/office/powerpoint/2010/main" val="3615208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End of Chapter Content</a:t>
            </a:r>
          </a:p>
        </p:txBody>
      </p:sp>
    </p:spTree>
    <p:extLst>
      <p:ext uri="{BB962C8B-B14F-4D97-AF65-F5344CB8AC3E}">
        <p14:creationId xmlns:p14="http://schemas.microsoft.com/office/powerpoint/2010/main" val="302104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Managing in the Digital World: FBI and CIA—Gathering Intelligence Using Social Media</a:t>
            </a:r>
          </a:p>
        </p:txBody>
      </p:sp>
      <p:sp>
        <p:nvSpPr>
          <p:cNvPr id="3" name="Content Placeholder 2"/>
          <p:cNvSpPr>
            <a:spLocks noGrp="1"/>
          </p:cNvSpPr>
          <p:nvPr>
            <p:ph idx="1"/>
          </p:nvPr>
        </p:nvSpPr>
        <p:spPr/>
        <p:txBody>
          <a:bodyPr>
            <a:normAutofit fontScale="92500" lnSpcReduction="10000"/>
          </a:bodyPr>
          <a:lstStyle/>
          <a:p>
            <a:r>
              <a:rPr lang="en-US" dirty="0"/>
              <a:t>Social media is pervasive</a:t>
            </a:r>
          </a:p>
          <a:p>
            <a:pPr lvl="1"/>
            <a:r>
              <a:rPr lang="en-US" dirty="0"/>
              <a:t>Changing perspectives on privacy, reshaping relationships, increased information sharing</a:t>
            </a:r>
          </a:p>
          <a:p>
            <a:r>
              <a:rPr lang="en-US" dirty="0"/>
              <a:t>Organizations monitor and digest social media information flow</a:t>
            </a:r>
          </a:p>
          <a:p>
            <a:r>
              <a:rPr lang="en-US" dirty="0"/>
              <a:t>Police, first responders, NSA, also tap into social media to track crises, forecast social upheavals, and predict economic changes</a:t>
            </a:r>
          </a:p>
          <a:p>
            <a:r>
              <a:rPr lang="en-US" dirty="0"/>
              <a:t>Analyzing the huge volume of social media interactions is a Big Data problem</a:t>
            </a:r>
          </a:p>
        </p:txBody>
      </p:sp>
    </p:spTree>
    <p:extLst>
      <p:ext uri="{BB962C8B-B14F-4D97-AF65-F5344CB8AC3E}">
        <p14:creationId xmlns:p14="http://schemas.microsoft.com/office/powerpoint/2010/main" val="4092745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When Things Go Wrong: Twitter Fever—Where Good Conscience Meets Bad Intelligence</a:t>
            </a:r>
          </a:p>
        </p:txBody>
      </p:sp>
      <p:sp>
        <p:nvSpPr>
          <p:cNvPr id="3" name="Content Placeholder 2"/>
          <p:cNvSpPr>
            <a:spLocks noGrp="1"/>
          </p:cNvSpPr>
          <p:nvPr>
            <p:ph idx="1"/>
          </p:nvPr>
        </p:nvSpPr>
        <p:spPr/>
        <p:txBody>
          <a:bodyPr>
            <a:normAutofit fontScale="92500"/>
          </a:bodyPr>
          <a:lstStyle/>
          <a:p>
            <a:r>
              <a:rPr lang="en-US" dirty="0"/>
              <a:t>Twitter allows very rapid dissemination and sharing of information</a:t>
            </a:r>
          </a:p>
          <a:p>
            <a:r>
              <a:rPr lang="en-US" dirty="0"/>
              <a:t>People often retweet something they find touching without verifying its accuracy first</a:t>
            </a:r>
          </a:p>
          <a:p>
            <a:r>
              <a:rPr lang="en-US" dirty="0"/>
              <a:t>The shortness of tweets also limits background and context, so information is easily distorted</a:t>
            </a:r>
          </a:p>
          <a:p>
            <a:r>
              <a:rPr lang="en-US" dirty="0"/>
              <a:t>Stories can gain rapid momentum regardless of truth or fact, and have damaging consequences</a:t>
            </a:r>
          </a:p>
        </p:txBody>
      </p:sp>
    </p:spTree>
    <p:extLst>
      <p:ext uri="{BB962C8B-B14F-4D97-AF65-F5344CB8AC3E}">
        <p14:creationId xmlns:p14="http://schemas.microsoft.com/office/powerpoint/2010/main" val="4036846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Attractions:</a:t>
            </a:r>
            <a:br>
              <a:rPr lang="en-US" dirty="0"/>
            </a:br>
            <a:r>
              <a:rPr lang="en-US" dirty="0"/>
              <a:t>Intelligence Through Drones</a:t>
            </a:r>
          </a:p>
        </p:txBody>
      </p:sp>
      <p:sp>
        <p:nvSpPr>
          <p:cNvPr id="3" name="Content Placeholder 2"/>
          <p:cNvSpPr>
            <a:spLocks noGrp="1"/>
          </p:cNvSpPr>
          <p:nvPr>
            <p:ph idx="1"/>
          </p:nvPr>
        </p:nvSpPr>
        <p:spPr/>
        <p:txBody>
          <a:bodyPr>
            <a:normAutofit/>
          </a:bodyPr>
          <a:lstStyle/>
          <a:p>
            <a:r>
              <a:rPr lang="en-US" dirty="0"/>
              <a:t>University of Pennsylvania is doing research on autonomous flying robots (quadcopters) that can work together in formation</a:t>
            </a:r>
          </a:p>
          <a:p>
            <a:r>
              <a:rPr lang="en-US" dirty="0"/>
              <a:t>Amazon.com announced work on drones that can deliver packages 30 minutes after order</a:t>
            </a:r>
          </a:p>
          <a:p>
            <a:r>
              <a:rPr lang="en-US" dirty="0"/>
              <a:t>University of Aberdeen is developing drone technology that gathers geographic data to help farmers find ideal planting locations</a:t>
            </a:r>
          </a:p>
          <a:p>
            <a:endParaRPr lang="en-US" dirty="0"/>
          </a:p>
        </p:txBody>
      </p:sp>
    </p:spTree>
    <p:extLst>
      <p:ext uri="{BB962C8B-B14F-4D97-AF65-F5344CB8AC3E}">
        <p14:creationId xmlns:p14="http://schemas.microsoft.com/office/powerpoint/2010/main" val="2283962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Case: </a:t>
            </a:r>
            <a:br>
              <a:rPr lang="en-US" dirty="0"/>
            </a:br>
            <a:r>
              <a:rPr lang="en-US" dirty="0"/>
              <a:t>Quality Assurance Through Call Recording</a:t>
            </a:r>
          </a:p>
        </p:txBody>
      </p:sp>
      <p:sp>
        <p:nvSpPr>
          <p:cNvPr id="3" name="Content Placeholder 2"/>
          <p:cNvSpPr>
            <a:spLocks noGrp="1"/>
          </p:cNvSpPr>
          <p:nvPr>
            <p:ph idx="1"/>
          </p:nvPr>
        </p:nvSpPr>
        <p:spPr/>
        <p:txBody>
          <a:bodyPr>
            <a:normAutofit fontScale="92500" lnSpcReduction="20000"/>
          </a:bodyPr>
          <a:lstStyle/>
          <a:p>
            <a:r>
              <a:rPr lang="en-US" dirty="0"/>
              <a:t>Different customer personalities relate better to different customer service approaches</a:t>
            </a:r>
          </a:p>
          <a:p>
            <a:r>
              <a:rPr lang="en-US" dirty="0"/>
              <a:t>E-loyalty software can classify a customer and direct a customer service representative how to handle the call</a:t>
            </a:r>
          </a:p>
          <a:p>
            <a:pPr lvl="1"/>
            <a:r>
              <a:rPr lang="en-US" dirty="0"/>
              <a:t>Personality types: Spock, Princess Diana, Rush Limbaugh, Robin Williams, Donald Trump, Yoda</a:t>
            </a:r>
          </a:p>
          <a:p>
            <a:r>
              <a:rPr lang="en-US" dirty="0"/>
              <a:t>Algorithms use past experience and call analysis to infer patterns</a:t>
            </a:r>
          </a:p>
          <a:p>
            <a:r>
              <a:rPr lang="en-US" dirty="0"/>
              <a:t>E-loyalty lowers call center operating expenses by 20 percent because of more productive calls</a:t>
            </a:r>
          </a:p>
        </p:txBody>
      </p:sp>
    </p:spTree>
    <p:extLst>
      <p:ext uri="{BB962C8B-B14F-4D97-AF65-F5344CB8AC3E}">
        <p14:creationId xmlns:p14="http://schemas.microsoft.com/office/powerpoint/2010/main" val="916223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Dilemma:</a:t>
            </a:r>
            <a:br>
              <a:rPr lang="en-US" dirty="0"/>
            </a:br>
            <a:r>
              <a:rPr lang="en-US" dirty="0"/>
              <a:t>Are You Being Tracked?</a:t>
            </a:r>
          </a:p>
        </p:txBody>
      </p:sp>
      <p:sp>
        <p:nvSpPr>
          <p:cNvPr id="3" name="Content Placeholder 2"/>
          <p:cNvSpPr>
            <a:spLocks noGrp="1"/>
          </p:cNvSpPr>
          <p:nvPr>
            <p:ph idx="1"/>
          </p:nvPr>
        </p:nvSpPr>
        <p:spPr/>
        <p:txBody>
          <a:bodyPr>
            <a:normAutofit fontScale="92500" lnSpcReduction="10000"/>
          </a:bodyPr>
          <a:lstStyle/>
          <a:p>
            <a:r>
              <a:rPr lang="en-US" dirty="0"/>
              <a:t>Mobile phones emit a Temporary Mobile Subscriber Identifier (TMSI)</a:t>
            </a:r>
          </a:p>
          <a:p>
            <a:r>
              <a:rPr lang="en-US" dirty="0"/>
              <a:t>Software known as Footpath can triangulate this TMSI and track customers as they walk through malls</a:t>
            </a:r>
          </a:p>
          <a:p>
            <a:r>
              <a:rPr lang="en-US" dirty="0"/>
              <a:t>This tracking can shed light on shoppers’ individual tastes, tapping into their shopping patterns</a:t>
            </a:r>
          </a:p>
          <a:p>
            <a:r>
              <a:rPr lang="en-US" dirty="0"/>
              <a:t>Privacy concerns; what are the legal ramifications?</a:t>
            </a:r>
          </a:p>
        </p:txBody>
      </p:sp>
    </p:spTree>
    <p:extLst>
      <p:ext uri="{BB962C8B-B14F-4D97-AF65-F5344CB8AC3E}">
        <p14:creationId xmlns:p14="http://schemas.microsoft.com/office/powerpoint/2010/main" val="2872399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Players: SAS, MicroStrategy, and other Business Intelligence Leaders</a:t>
            </a:r>
          </a:p>
        </p:txBody>
      </p:sp>
      <p:sp>
        <p:nvSpPr>
          <p:cNvPr id="3" name="Content Placeholder 2"/>
          <p:cNvSpPr>
            <a:spLocks noGrp="1"/>
          </p:cNvSpPr>
          <p:nvPr>
            <p:ph idx="1"/>
          </p:nvPr>
        </p:nvSpPr>
        <p:spPr/>
        <p:txBody>
          <a:bodyPr>
            <a:normAutofit fontScale="92500" lnSpcReduction="10000"/>
          </a:bodyPr>
          <a:lstStyle/>
          <a:p>
            <a:r>
              <a:rPr lang="en-US" dirty="0"/>
              <a:t>Business intelligence is becoming big business</a:t>
            </a:r>
          </a:p>
          <a:p>
            <a:pPr lvl="1"/>
            <a:r>
              <a:rPr lang="en-US" dirty="0"/>
              <a:t>Independent Pure Play analytic companies</a:t>
            </a:r>
          </a:p>
          <a:p>
            <a:pPr lvl="2"/>
            <a:r>
              <a:rPr lang="en-US" dirty="0"/>
              <a:t>SAS</a:t>
            </a:r>
          </a:p>
          <a:p>
            <a:pPr lvl="2"/>
            <a:r>
              <a:rPr lang="en-US" dirty="0"/>
              <a:t>MicroStrategy</a:t>
            </a:r>
          </a:p>
          <a:p>
            <a:pPr lvl="1"/>
            <a:r>
              <a:rPr lang="en-US" dirty="0"/>
              <a:t>Larger integrated companies</a:t>
            </a:r>
          </a:p>
          <a:p>
            <a:pPr lvl="2"/>
            <a:r>
              <a:rPr lang="en-US" dirty="0"/>
              <a:t>IBM</a:t>
            </a:r>
          </a:p>
          <a:p>
            <a:pPr lvl="2"/>
            <a:r>
              <a:rPr lang="en-US" dirty="0"/>
              <a:t>SAP</a:t>
            </a:r>
          </a:p>
          <a:p>
            <a:pPr lvl="2"/>
            <a:r>
              <a:rPr lang="en-US" dirty="0"/>
              <a:t>Oracle</a:t>
            </a:r>
          </a:p>
          <a:p>
            <a:pPr lvl="2"/>
            <a:r>
              <a:rPr lang="en-US" dirty="0"/>
              <a:t>Microsoft</a:t>
            </a:r>
          </a:p>
          <a:p>
            <a:pPr lvl="1"/>
            <a:r>
              <a:rPr lang="en-US" dirty="0"/>
              <a:t>Specialized companies also exist that focus on very specific aspects of business intelligence </a:t>
            </a:r>
          </a:p>
        </p:txBody>
      </p:sp>
    </p:spTree>
    <p:extLst>
      <p:ext uri="{BB962C8B-B14F-4D97-AF65-F5344CB8AC3E}">
        <p14:creationId xmlns:p14="http://schemas.microsoft.com/office/powerpoint/2010/main" val="167750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Organizations Need Business Intelligence: Threats and Opportunities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5938" y="1638300"/>
            <a:ext cx="5572125"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488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Going Mobile:</a:t>
            </a:r>
            <a:br>
              <a:rPr lang="en-US" dirty="0"/>
            </a:br>
            <a:r>
              <a:rPr lang="en-US" dirty="0"/>
              <a:t>AroundMe</a:t>
            </a:r>
          </a:p>
        </p:txBody>
      </p:sp>
      <p:sp>
        <p:nvSpPr>
          <p:cNvPr id="3" name="Content Placeholder 2"/>
          <p:cNvSpPr>
            <a:spLocks noGrp="1"/>
          </p:cNvSpPr>
          <p:nvPr>
            <p:ph idx="1"/>
          </p:nvPr>
        </p:nvSpPr>
        <p:spPr/>
        <p:txBody>
          <a:bodyPr>
            <a:normAutofit lnSpcReduction="10000"/>
          </a:bodyPr>
          <a:lstStyle/>
          <a:p>
            <a:r>
              <a:rPr lang="en-US" dirty="0"/>
              <a:t>Mobile devices and location are a perfect match for each other</a:t>
            </a:r>
          </a:p>
          <a:p>
            <a:r>
              <a:rPr lang="en-US" dirty="0"/>
              <a:t>Search engines (Google, Bing) provide users with information on nearby restaurants</a:t>
            </a:r>
          </a:p>
          <a:p>
            <a:r>
              <a:rPr lang="en-US" dirty="0"/>
              <a:t>AroundMe—a popular location-based service</a:t>
            </a:r>
          </a:p>
          <a:p>
            <a:pPr lvl="1"/>
            <a:r>
              <a:rPr lang="en-US" dirty="0"/>
              <a:t>Uses phones GPS to find user’s location, and finds list of interesting places nearby</a:t>
            </a:r>
          </a:p>
          <a:p>
            <a:pPr lvl="1"/>
            <a:r>
              <a:rPr lang="en-US" dirty="0"/>
              <a:t>Makes use of ad platform Google Dynamic Mobile Advertisement</a:t>
            </a:r>
          </a:p>
          <a:p>
            <a:endParaRPr lang="en-US" dirty="0"/>
          </a:p>
        </p:txBody>
      </p:sp>
    </p:spTree>
    <p:extLst>
      <p:ext uri="{BB962C8B-B14F-4D97-AF65-F5344CB8AC3E}">
        <p14:creationId xmlns:p14="http://schemas.microsoft.com/office/powerpoint/2010/main" val="2867169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Analysis:</a:t>
            </a:r>
            <a:br>
              <a:rPr lang="en-US" dirty="0"/>
            </a:br>
            <a:r>
              <a:rPr lang="en-US" dirty="0"/>
              <a:t>Health Care</a:t>
            </a:r>
          </a:p>
        </p:txBody>
      </p:sp>
      <p:sp>
        <p:nvSpPr>
          <p:cNvPr id="3" name="Content Placeholder 2"/>
          <p:cNvSpPr>
            <a:spLocks noGrp="1"/>
          </p:cNvSpPr>
          <p:nvPr>
            <p:ph idx="1"/>
          </p:nvPr>
        </p:nvSpPr>
        <p:spPr/>
        <p:txBody>
          <a:bodyPr>
            <a:normAutofit fontScale="92500" lnSpcReduction="20000"/>
          </a:bodyPr>
          <a:lstStyle/>
          <a:p>
            <a:r>
              <a:rPr lang="en-US" dirty="0"/>
              <a:t>Health care providers and insurance companies are turning to information systems</a:t>
            </a:r>
          </a:p>
          <a:p>
            <a:pPr lvl="1"/>
            <a:r>
              <a:rPr lang="en-US" dirty="0"/>
              <a:t>Electronic medical records and prescriptions</a:t>
            </a:r>
          </a:p>
          <a:p>
            <a:pPr lvl="1"/>
            <a:r>
              <a:rPr lang="en-US" dirty="0"/>
              <a:t>Digital imaging systems</a:t>
            </a:r>
          </a:p>
          <a:p>
            <a:pPr lvl="1"/>
            <a:r>
              <a:rPr lang="en-US" dirty="0"/>
              <a:t>Telemedicine</a:t>
            </a:r>
          </a:p>
          <a:p>
            <a:pPr lvl="1"/>
            <a:r>
              <a:rPr lang="en-US" dirty="0"/>
              <a:t>Robotic surgery</a:t>
            </a:r>
          </a:p>
          <a:p>
            <a:r>
              <a:rPr lang="en-US" dirty="0"/>
              <a:t>Consumers are turning to Web sites for health information</a:t>
            </a:r>
          </a:p>
          <a:p>
            <a:pPr lvl="1"/>
            <a:r>
              <a:rPr lang="en-US" dirty="0"/>
              <a:t>Dedicated sites such as WebMD</a:t>
            </a:r>
          </a:p>
          <a:p>
            <a:pPr lvl="1"/>
            <a:r>
              <a:rPr lang="en-US" dirty="0"/>
              <a:t>Social media postings related to a condition or symptoms</a:t>
            </a:r>
          </a:p>
          <a:p>
            <a:endParaRPr lang="en-US" dirty="0"/>
          </a:p>
        </p:txBody>
      </p:sp>
    </p:spTree>
    <p:extLst>
      <p:ext uri="{BB962C8B-B14F-4D97-AF65-F5344CB8AC3E}">
        <p14:creationId xmlns:p14="http://schemas.microsoft.com/office/powerpoint/2010/main" val="818576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Organizations Need Business Intelligence: Understanding Big Data</a:t>
            </a:r>
          </a:p>
        </p:txBody>
      </p:sp>
      <p:sp>
        <p:nvSpPr>
          <p:cNvPr id="4" name="Content Placeholder 3"/>
          <p:cNvSpPr>
            <a:spLocks noGrp="1"/>
          </p:cNvSpPr>
          <p:nvPr>
            <p:ph idx="1"/>
          </p:nvPr>
        </p:nvSpPr>
        <p:spPr/>
        <p:txBody>
          <a:bodyPr/>
          <a:lstStyle/>
          <a:p>
            <a:r>
              <a:rPr lang="en-US" dirty="0"/>
              <a:t>Businesses are dealing with the challenge of “Big Data”</a:t>
            </a:r>
          </a:p>
          <a:p>
            <a:pPr lvl="1"/>
            <a:r>
              <a:rPr lang="en-US" dirty="0"/>
              <a:t>High </a:t>
            </a:r>
            <a:r>
              <a:rPr lang="en-US" b="1" dirty="0"/>
              <a:t>Volume</a:t>
            </a:r>
          </a:p>
          <a:p>
            <a:pPr lvl="2"/>
            <a:r>
              <a:rPr lang="en-US" dirty="0"/>
              <a:t>Unprecedented amounts of data</a:t>
            </a:r>
          </a:p>
          <a:p>
            <a:pPr lvl="1"/>
            <a:r>
              <a:rPr lang="en-US" dirty="0"/>
              <a:t>High </a:t>
            </a:r>
            <a:r>
              <a:rPr lang="en-US" b="1" dirty="0"/>
              <a:t>Variety</a:t>
            </a:r>
          </a:p>
          <a:p>
            <a:pPr lvl="2"/>
            <a:r>
              <a:rPr lang="en-US" dirty="0"/>
              <a:t>Structured data</a:t>
            </a:r>
          </a:p>
          <a:p>
            <a:pPr lvl="2"/>
            <a:r>
              <a:rPr lang="en-US" dirty="0"/>
              <a:t>Unstructured data</a:t>
            </a:r>
          </a:p>
          <a:p>
            <a:pPr lvl="1"/>
            <a:r>
              <a:rPr lang="en-US" dirty="0"/>
              <a:t>High </a:t>
            </a:r>
            <a:r>
              <a:rPr lang="en-US" b="1" dirty="0"/>
              <a:t>Velocity</a:t>
            </a:r>
          </a:p>
          <a:p>
            <a:pPr lvl="2"/>
            <a:r>
              <a:rPr lang="en-US" dirty="0"/>
              <a:t>Rapid processing to maximize value</a:t>
            </a:r>
          </a:p>
        </p:txBody>
      </p:sp>
    </p:spTree>
    <p:extLst>
      <p:ext uri="{BB962C8B-B14F-4D97-AF65-F5344CB8AC3E}">
        <p14:creationId xmlns:p14="http://schemas.microsoft.com/office/powerpoint/2010/main" val="4007826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Organizations Need Business Intelligence: Continuous Planning</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600200"/>
            <a:ext cx="7010400" cy="4875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488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Providing Inputs into Business Intelligence Applications</a:t>
            </a:r>
          </a:p>
        </p:txBody>
      </p:sp>
      <p:sp>
        <p:nvSpPr>
          <p:cNvPr id="3" name="Content Placeholder 2"/>
          <p:cNvSpPr>
            <a:spLocks noGrp="1"/>
          </p:cNvSpPr>
          <p:nvPr>
            <p:ph idx="1"/>
          </p:nvPr>
        </p:nvSpPr>
        <p:spPr/>
        <p:txBody>
          <a:bodyPr>
            <a:normAutofit fontScale="92500"/>
          </a:bodyPr>
          <a:lstStyle/>
          <a:p>
            <a:r>
              <a:rPr lang="en-US" dirty="0"/>
              <a:t>Data and knowledge are an organization’s most valuable resource</a:t>
            </a:r>
          </a:p>
          <a:p>
            <a:r>
              <a:rPr lang="en-US" dirty="0"/>
              <a:t>Enabling interactive Web sites using databases:</a:t>
            </a:r>
          </a:p>
          <a:p>
            <a:pPr lvl="1"/>
            <a:r>
              <a:rPr lang="en-US" dirty="0"/>
              <a:t>E-commerce makes extensive use of databases</a:t>
            </a:r>
          </a:p>
          <a:p>
            <a:pPr lvl="1"/>
            <a:r>
              <a:rPr lang="en-US" dirty="0"/>
              <a:t>Product catalog data are stored in databases and available to users </a:t>
            </a:r>
          </a:p>
          <a:p>
            <a:pPr lvl="1"/>
            <a:r>
              <a:rPr lang="en-US" dirty="0"/>
              <a:t>Customer billing and shipping</a:t>
            </a:r>
          </a:p>
          <a:p>
            <a:pPr lvl="1"/>
            <a:r>
              <a:rPr lang="en-US" dirty="0"/>
              <a:t>E-commerce applications process millions of transactions per day</a:t>
            </a:r>
          </a:p>
          <a:p>
            <a:endParaRPr lang="en-US" dirty="0"/>
          </a:p>
        </p:txBody>
      </p:sp>
    </p:spTree>
    <p:extLst>
      <p:ext uri="{BB962C8B-B14F-4D97-AF65-F5344CB8AC3E}">
        <p14:creationId xmlns:p14="http://schemas.microsoft.com/office/powerpoint/2010/main" val="505891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Foundation Concepts</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600201"/>
            <a:ext cx="5257800" cy="4790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5998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Tables and Records</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676400"/>
            <a:ext cx="8686800" cy="4085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4800" y="5715000"/>
            <a:ext cx="8610600" cy="400110"/>
          </a:xfrm>
          <a:prstGeom prst="rect">
            <a:avLst/>
          </a:prstGeom>
        </p:spPr>
        <p:txBody>
          <a:bodyPr wrap="square">
            <a:spAutoFit/>
          </a:bodyPr>
          <a:lstStyle/>
          <a:p>
            <a:r>
              <a:rPr lang="en-US" sz="2000" dirty="0"/>
              <a:t>This sample data table for the entity </a:t>
            </a:r>
            <a:r>
              <a:rPr lang="en-US" sz="2000" i="1" dirty="0"/>
              <a:t>Student </a:t>
            </a:r>
            <a:r>
              <a:rPr lang="en-US" sz="2000" dirty="0"/>
              <a:t>includes 7 attributes and 10 records.</a:t>
            </a:r>
          </a:p>
        </p:txBody>
      </p:sp>
      <p:sp>
        <p:nvSpPr>
          <p:cNvPr id="6" name="Rectangle 5"/>
          <p:cNvSpPr/>
          <p:nvPr/>
        </p:nvSpPr>
        <p:spPr>
          <a:xfrm>
            <a:off x="3498661" y="6031468"/>
            <a:ext cx="2521139" cy="369332"/>
          </a:xfrm>
          <a:prstGeom prst="rect">
            <a:avLst/>
          </a:prstGeom>
        </p:spPr>
        <p:txBody>
          <a:bodyPr wrap="none">
            <a:spAutoFit/>
          </a:bodyPr>
          <a:lstStyle/>
          <a:p>
            <a:r>
              <a:rPr lang="en-US" dirty="0"/>
              <a:t>Source: Microsoft Access</a:t>
            </a:r>
          </a:p>
        </p:txBody>
      </p:sp>
    </p:spTree>
    <p:extLst>
      <p:ext uri="{BB962C8B-B14F-4D97-AF65-F5344CB8AC3E}">
        <p14:creationId xmlns:p14="http://schemas.microsoft.com/office/powerpoint/2010/main" val="36152084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3470</Words>
  <Application>Microsoft Macintosh PowerPoint</Application>
  <PresentationFormat>On-screen Show (4:3)</PresentationFormat>
  <Paragraphs>348</Paragraphs>
  <Slides>41</Slides>
  <Notes>39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Chapter 6: Enhancing Business Intelligence Using Information Systems</vt:lpstr>
      <vt:lpstr>Chapter 6 Learning Objectives</vt:lpstr>
      <vt:lpstr>Business Intelligence</vt:lpstr>
      <vt:lpstr>Why Organizations Need Business Intelligence: Threats and Opportunities</vt:lpstr>
      <vt:lpstr>Why Organizations Need Business Intelligence: Understanding Big Data</vt:lpstr>
      <vt:lpstr>Why Organizations Need Business Intelligence: Continuous Planning</vt:lpstr>
      <vt:lpstr>Databases: Providing Inputs into Business Intelligence Applications</vt:lpstr>
      <vt:lpstr>Databases: Foundation Concepts</vt:lpstr>
      <vt:lpstr>Databases: Tables and Records</vt:lpstr>
      <vt:lpstr>Databases: Advantages</vt:lpstr>
      <vt:lpstr>Databases: Costs and Risks</vt:lpstr>
      <vt:lpstr>Databases: Effective Management</vt:lpstr>
      <vt:lpstr>Databases: Entering and Querying Data</vt:lpstr>
      <vt:lpstr>Databases:  Query via Graphical User Interface</vt:lpstr>
      <vt:lpstr>Databases:  Operational Systems and BI</vt:lpstr>
      <vt:lpstr>Operational vs. Informational Systems</vt:lpstr>
      <vt:lpstr>Extract, Transform, and Load</vt:lpstr>
      <vt:lpstr>Business Intelligence Components</vt:lpstr>
      <vt:lpstr>Information and Knowledge Discovery: Common Reports and Queries</vt:lpstr>
      <vt:lpstr>Information and Knowledge Discovery: Online Analytical Processing (OLAP)</vt:lpstr>
      <vt:lpstr>OLAP Terms and Concepts</vt:lpstr>
      <vt:lpstr>Data Mining</vt:lpstr>
      <vt:lpstr>Information and Knowledge Discovery: Unstructured Data Analysis</vt:lpstr>
      <vt:lpstr>Presenting the Results of Data Mining</vt:lpstr>
      <vt:lpstr>Business Analytics to Support Decision Making</vt:lpstr>
      <vt:lpstr>Architecture of a  Decision Support System (DSS)</vt:lpstr>
      <vt:lpstr>Architecture of an Expert System (ES)</vt:lpstr>
      <vt:lpstr>Machine Learning: Neural Networks</vt:lpstr>
      <vt:lpstr>Knowledge Management Systems</vt:lpstr>
      <vt:lpstr>Information Visualization</vt:lpstr>
      <vt:lpstr>Information Visualization:  Digital Dashboard of Business Data</vt:lpstr>
      <vt:lpstr>Information Visualization:  Geographical Data</vt:lpstr>
      <vt:lpstr>End of Chapter Content</vt:lpstr>
      <vt:lpstr>Managing in the Digital World: FBI and CIA—Gathering Intelligence Using Social Media</vt:lpstr>
      <vt:lpstr>When Things Go Wrong: Twitter Fever—Where Good Conscience Meets Bad Intelligence</vt:lpstr>
      <vt:lpstr>Coming Attractions: Intelligence Through Drones</vt:lpstr>
      <vt:lpstr>Brief Case:  Quality Assurance Through Call Recording</vt:lpstr>
      <vt:lpstr>Ethical Dilemma: Are You Being Tracked?</vt:lpstr>
      <vt:lpstr>Key Players: SAS, MicroStrategy, and other Business Intelligence Leaders</vt:lpstr>
      <vt:lpstr>Who’s Going Mobile: AroundMe</vt:lpstr>
      <vt:lpstr>Industry Analysis: Health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2013-01-13T02:58:12Z</dcterms:created>
  <dcterms:modified xsi:type="dcterms:W3CDTF">2024-03-22T07:18:21Z</dcterms:modified>
</cp:coreProperties>
</file>