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8" r:id="rId3"/>
    <p:sldId id="260" r:id="rId4"/>
    <p:sldId id="261" r:id="rId5"/>
    <p:sldId id="263" r:id="rId6"/>
    <p:sldId id="264" r:id="rId7"/>
    <p:sldId id="266" r:id="rId8"/>
    <p:sldId id="267" r:id="rId9"/>
    <p:sldId id="268"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A84A3C-B919-4646-84F5-BDC4DD509414}" type="datetimeFigureOut">
              <a:rPr lang="en-US" smtClean="0"/>
              <a:t>12/12/2023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0159B1-91AF-47A6-82BC-34B82AAC5ADE}"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noTextEdit="1"/>
          </p:cNvSpPr>
          <p:nvPr>
            <p:ph type="sldImg"/>
          </p:nvPr>
        </p:nvSpPr>
        <p:spPr>
          <a:xfrm>
            <a:off x="1150938" y="692150"/>
            <a:ext cx="4556125" cy="3416300"/>
          </a:xfrm>
          <a:ln/>
        </p:spPr>
      </p:sp>
      <p:sp>
        <p:nvSpPr>
          <p:cNvPr id="38915" name="Rectangle 3"/>
          <p:cNvSpPr>
            <a:spLocks noGrp="1" noChangeArrowheads="1"/>
          </p:cNvSpPr>
          <p:nvPr>
            <p:ph type="body" idx="1"/>
          </p:nvPr>
        </p:nvSpPr>
        <p:spPr>
          <a:noFill/>
          <a:ln/>
        </p:spPr>
        <p:txBody>
          <a:bodyPr/>
          <a:lstStyle/>
          <a:p>
            <a:endParaRPr lang="id-ID"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3886200" y="0"/>
            <a:ext cx="2971800" cy="457200"/>
          </a:xfrm>
          <a:prstGeom prst="rect">
            <a:avLst/>
          </a:prstGeom>
          <a:noFill/>
          <a:ln w="9525">
            <a:noFill/>
            <a:miter lim="800000"/>
            <a:headEnd/>
            <a:tailEnd/>
          </a:ln>
        </p:spPr>
        <p:txBody>
          <a:bodyPr wrap="none" anchor="ctr"/>
          <a:lstStyle/>
          <a:p>
            <a:endParaRPr lang="id-ID"/>
          </a:p>
        </p:txBody>
      </p:sp>
      <p:sp>
        <p:nvSpPr>
          <p:cNvPr id="40963" name="Rectangle 3"/>
          <p:cNvSpPr>
            <a:spLocks noChangeArrowheads="1"/>
          </p:cNvSpPr>
          <p:nvPr/>
        </p:nvSpPr>
        <p:spPr bwMode="auto">
          <a:xfrm>
            <a:off x="3886200" y="8686800"/>
            <a:ext cx="2971800" cy="457200"/>
          </a:xfrm>
          <a:prstGeom prst="rect">
            <a:avLst/>
          </a:prstGeom>
          <a:noFill/>
          <a:ln w="9525">
            <a:noFill/>
            <a:miter lim="800000"/>
            <a:headEnd/>
            <a:tailEnd/>
          </a:ln>
        </p:spPr>
        <p:txBody>
          <a:bodyPr lIns="90488" tIns="44450" rIns="90488" bIns="44450" anchor="b"/>
          <a:lstStyle/>
          <a:p>
            <a:pPr algn="r"/>
            <a:r>
              <a:rPr lang="en-US" sz="1200">
                <a:latin typeface="Times New Roman" pitchFamily="18" charset="0"/>
              </a:rPr>
              <a:t>21</a:t>
            </a:r>
          </a:p>
        </p:txBody>
      </p:sp>
      <p:sp>
        <p:nvSpPr>
          <p:cNvPr id="40964" name="Rectangle 4"/>
          <p:cNvSpPr>
            <a:spLocks noChangeArrowheads="1"/>
          </p:cNvSpPr>
          <p:nvPr/>
        </p:nvSpPr>
        <p:spPr bwMode="auto">
          <a:xfrm>
            <a:off x="0" y="8686800"/>
            <a:ext cx="2971800" cy="457200"/>
          </a:xfrm>
          <a:prstGeom prst="rect">
            <a:avLst/>
          </a:prstGeom>
          <a:noFill/>
          <a:ln w="9525">
            <a:noFill/>
            <a:miter lim="800000"/>
            <a:headEnd/>
            <a:tailEnd/>
          </a:ln>
        </p:spPr>
        <p:txBody>
          <a:bodyPr wrap="none" anchor="ctr"/>
          <a:lstStyle/>
          <a:p>
            <a:endParaRPr lang="id-ID"/>
          </a:p>
        </p:txBody>
      </p:sp>
      <p:sp>
        <p:nvSpPr>
          <p:cNvPr id="40965" name="Rectangle 5"/>
          <p:cNvSpPr>
            <a:spLocks noChangeArrowheads="1"/>
          </p:cNvSpPr>
          <p:nvPr/>
        </p:nvSpPr>
        <p:spPr bwMode="auto">
          <a:xfrm>
            <a:off x="0" y="0"/>
            <a:ext cx="2971800" cy="457200"/>
          </a:xfrm>
          <a:prstGeom prst="rect">
            <a:avLst/>
          </a:prstGeom>
          <a:noFill/>
          <a:ln w="9525">
            <a:noFill/>
            <a:miter lim="800000"/>
            <a:headEnd/>
            <a:tailEnd/>
          </a:ln>
        </p:spPr>
        <p:txBody>
          <a:bodyPr wrap="none" anchor="ctr"/>
          <a:lstStyle/>
          <a:p>
            <a:endParaRPr lang="id-ID"/>
          </a:p>
        </p:txBody>
      </p:sp>
      <p:sp>
        <p:nvSpPr>
          <p:cNvPr id="40966" name="Rectangle 6"/>
          <p:cNvSpPr>
            <a:spLocks noChangeArrowheads="1" noTextEdit="1"/>
          </p:cNvSpPr>
          <p:nvPr>
            <p:ph type="sldImg"/>
          </p:nvPr>
        </p:nvSpPr>
        <p:spPr>
          <a:xfrm>
            <a:off x="1150938" y="692150"/>
            <a:ext cx="4556125" cy="3416300"/>
          </a:xfrm>
          <a:ln cap="flat"/>
        </p:spPr>
      </p:sp>
      <p:sp>
        <p:nvSpPr>
          <p:cNvPr id="40967" name="Rectangle 7"/>
          <p:cNvSpPr>
            <a:spLocks noGrp="1" noChangeArrowheads="1"/>
          </p:cNvSpPr>
          <p:nvPr>
            <p:ph type="body" idx="1"/>
          </p:nvPr>
        </p:nvSpPr>
        <p:spPr>
          <a:noFill/>
          <a:ln/>
        </p:spPr>
        <p:txBody>
          <a:bodyPr/>
          <a:lstStyle/>
          <a:p>
            <a:endParaRPr lang="id-ID"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4294967295"/>
          </p:nvPr>
        </p:nvSpPr>
        <p:spPr bwMode="auto">
          <a:xfrm>
            <a:off x="3884613" y="8685213"/>
            <a:ext cx="2971800" cy="457200"/>
          </a:xfrm>
          <a:prstGeom prst="rect">
            <a:avLst/>
          </a:prstGeom>
          <a:noFill/>
          <a:ln>
            <a:miter lim="800000"/>
            <a:headEnd/>
            <a:tailEnd/>
          </a:ln>
        </p:spPr>
        <p:txBody>
          <a:bodyPr/>
          <a:lstStyle/>
          <a:p>
            <a:fld id="{13056931-2EAD-446D-A7E0-0ED2D89A44E4}" type="slidenum">
              <a:rPr lang="en-US"/>
              <a:pPr/>
              <a:t>5</a:t>
            </a:fld>
            <a:endParaRPr lang="en-US"/>
          </a:p>
        </p:txBody>
      </p:sp>
      <p:sp>
        <p:nvSpPr>
          <p:cNvPr id="41987" name="Rectangle 2"/>
          <p:cNvSpPr>
            <a:spLocks noChangeArrowheads="1"/>
          </p:cNvSpPr>
          <p:nvPr/>
        </p:nvSpPr>
        <p:spPr bwMode="auto">
          <a:xfrm>
            <a:off x="3886200" y="0"/>
            <a:ext cx="2971800" cy="457200"/>
          </a:xfrm>
          <a:prstGeom prst="rect">
            <a:avLst/>
          </a:prstGeom>
          <a:noFill/>
          <a:ln w="12700">
            <a:noFill/>
            <a:miter lim="800000"/>
            <a:headEnd/>
            <a:tailEnd/>
          </a:ln>
        </p:spPr>
        <p:txBody>
          <a:bodyPr wrap="none" anchor="ctr"/>
          <a:lstStyle/>
          <a:p>
            <a:endParaRPr lang="id-ID"/>
          </a:p>
        </p:txBody>
      </p:sp>
      <p:sp>
        <p:nvSpPr>
          <p:cNvPr id="41988" name="Rectangle 3"/>
          <p:cNvSpPr>
            <a:spLocks noChangeArrowheads="1"/>
          </p:cNvSpPr>
          <p:nvPr/>
        </p:nvSpPr>
        <p:spPr bwMode="auto">
          <a:xfrm>
            <a:off x="3886200" y="8686800"/>
            <a:ext cx="2971800" cy="457200"/>
          </a:xfrm>
          <a:prstGeom prst="rect">
            <a:avLst/>
          </a:prstGeom>
          <a:noFill/>
          <a:ln w="12700">
            <a:noFill/>
            <a:miter lim="800000"/>
            <a:headEnd/>
            <a:tailEnd/>
          </a:ln>
        </p:spPr>
        <p:txBody>
          <a:bodyPr lIns="19050" tIns="0" rIns="19050" bIns="0" anchor="b"/>
          <a:lstStyle/>
          <a:p>
            <a:pPr algn="r"/>
            <a:r>
              <a:rPr lang="en-US" sz="1000" i="1">
                <a:latin typeface="Times New Roman" pitchFamily="18" charset="0"/>
              </a:rPr>
              <a:t>12</a:t>
            </a:r>
          </a:p>
        </p:txBody>
      </p:sp>
      <p:sp>
        <p:nvSpPr>
          <p:cNvPr id="41989" name="Rectangle 4"/>
          <p:cNvSpPr>
            <a:spLocks noChangeArrowheads="1"/>
          </p:cNvSpPr>
          <p:nvPr/>
        </p:nvSpPr>
        <p:spPr bwMode="auto">
          <a:xfrm>
            <a:off x="0" y="8686800"/>
            <a:ext cx="2971800" cy="457200"/>
          </a:xfrm>
          <a:prstGeom prst="rect">
            <a:avLst/>
          </a:prstGeom>
          <a:noFill/>
          <a:ln w="12700">
            <a:noFill/>
            <a:miter lim="800000"/>
            <a:headEnd/>
            <a:tailEnd/>
          </a:ln>
        </p:spPr>
        <p:txBody>
          <a:bodyPr wrap="none" anchor="ctr"/>
          <a:lstStyle/>
          <a:p>
            <a:endParaRPr lang="id-ID"/>
          </a:p>
        </p:txBody>
      </p:sp>
      <p:sp>
        <p:nvSpPr>
          <p:cNvPr id="41990" name="Rectangle 5"/>
          <p:cNvSpPr>
            <a:spLocks noChangeArrowheads="1"/>
          </p:cNvSpPr>
          <p:nvPr/>
        </p:nvSpPr>
        <p:spPr bwMode="auto">
          <a:xfrm>
            <a:off x="0" y="0"/>
            <a:ext cx="2971800" cy="457200"/>
          </a:xfrm>
          <a:prstGeom prst="rect">
            <a:avLst/>
          </a:prstGeom>
          <a:noFill/>
          <a:ln w="12700">
            <a:noFill/>
            <a:miter lim="800000"/>
            <a:headEnd/>
            <a:tailEnd/>
          </a:ln>
        </p:spPr>
        <p:txBody>
          <a:bodyPr wrap="none" anchor="ctr"/>
          <a:lstStyle/>
          <a:p>
            <a:endParaRPr lang="id-ID"/>
          </a:p>
        </p:txBody>
      </p:sp>
      <p:sp>
        <p:nvSpPr>
          <p:cNvPr id="41991" name="Rectangle 6"/>
          <p:cNvSpPr>
            <a:spLocks noRot="1" noChangeArrowheads="1" noTextEdit="1"/>
          </p:cNvSpPr>
          <p:nvPr>
            <p:ph type="sldImg"/>
          </p:nvPr>
        </p:nvSpPr>
        <p:spPr>
          <a:xfrm>
            <a:off x="1150938" y="692150"/>
            <a:ext cx="4556125" cy="3416300"/>
          </a:xfrm>
          <a:ln cap="flat">
            <a:solidFill>
              <a:schemeClr val="tx1"/>
            </a:solidFill>
          </a:ln>
        </p:spPr>
      </p:sp>
      <p:sp>
        <p:nvSpPr>
          <p:cNvPr id="41992" name="Rectangle 7"/>
          <p:cNvSpPr>
            <a:spLocks noGrp="1" noChangeArrowheads="1"/>
          </p:cNvSpPr>
          <p:nvPr>
            <p:ph type="body" idx="1"/>
          </p:nvPr>
        </p:nvSpPr>
        <p:spPr>
          <a:noFill/>
          <a:ln/>
        </p:spPr>
        <p:txBody>
          <a:bodyPr/>
          <a:lstStyle/>
          <a:p>
            <a:endParaRPr lang="id-ID"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noTextEdit="1"/>
          </p:cNvSpPr>
          <p:nvPr>
            <p:ph type="sldImg"/>
          </p:nvPr>
        </p:nvSpPr>
        <p:spPr>
          <a:xfrm>
            <a:off x="1150938" y="692150"/>
            <a:ext cx="4556125" cy="3416300"/>
          </a:xfrm>
          <a:ln/>
        </p:spPr>
      </p:sp>
      <p:sp>
        <p:nvSpPr>
          <p:cNvPr id="62467" name="Rectangle 3"/>
          <p:cNvSpPr>
            <a:spLocks noGrp="1" noChangeArrowheads="1"/>
          </p:cNvSpPr>
          <p:nvPr>
            <p:ph type="body" idx="1"/>
          </p:nvPr>
        </p:nvSpPr>
        <p:spPr>
          <a:noFill/>
          <a:ln/>
        </p:spPr>
        <p:txBody>
          <a:bodyPr/>
          <a:lstStyle/>
          <a:p>
            <a:endParaRPr lang="id-ID"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1D8BD707-D9CF-40AE-B4C6-C98DA3205C09}" type="datetimeFigureOut">
              <a:rPr lang="en-US" smtClean="0"/>
              <a:pPr/>
              <a:t>12/12/2023</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B6F15528-21DE-4FAA-801E-634DDDAF4B2B}"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1D8BD707-D9CF-40AE-B4C6-C98DA3205C09}" type="datetimeFigureOut">
              <a:rPr lang="en-US" smtClean="0"/>
              <a:pPr/>
              <a:t>12/12/2023</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B6F15528-21DE-4FAA-801E-634DDDAF4B2B}"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12/12/2023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1D8BD707-D9CF-40AE-B4C6-C98DA3205C09}" type="datetimeFigureOut">
              <a:rPr lang="en-US" smtClean="0"/>
              <a:pPr/>
              <a:t>12/12/2023</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6F15528-21DE-4FAA-801E-634DDDAF4B2B}"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3886200"/>
            <a:ext cx="6858000" cy="2057400"/>
          </a:xfrm>
        </p:spPr>
        <p:txBody>
          <a:bodyPr>
            <a:normAutofit/>
          </a:bodyPr>
          <a:lstStyle/>
          <a:p>
            <a:r>
              <a:rPr lang="en-US" dirty="0" smtClean="0"/>
              <a:t>MENGEMBANGKAN FUNGSI –FUNGSI PERUSAHAAN STARTUP: MANAJEMEN ORGANISASI DAN PRODUKSI</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p:spPr>
        <p:txBody>
          <a:bodyPr/>
          <a:lstStyle/>
          <a:p>
            <a:fld id="{6D6B2976-E0D9-4C59-93B3-9ABFD866AC7B}" type="slidenum">
              <a:rPr lang="en-US" smtClean="0"/>
              <a:pPr/>
              <a:t>2</a:t>
            </a:fld>
            <a:endParaRPr lang="en-US" smtClean="0"/>
          </a:p>
        </p:txBody>
      </p:sp>
      <p:sp>
        <p:nvSpPr>
          <p:cNvPr id="77827" name="Rectangle 3"/>
          <p:cNvSpPr>
            <a:spLocks noGrp="1" noChangeArrowheads="1"/>
          </p:cNvSpPr>
          <p:nvPr>
            <p:ph type="body" idx="1"/>
          </p:nvPr>
        </p:nvSpPr>
        <p:spPr/>
        <p:txBody>
          <a:bodyPr/>
          <a:lstStyle/>
          <a:p>
            <a:pPr eaLnBrk="1" hangingPunct="1"/>
            <a:r>
              <a:rPr lang="en-US" sz="2700" b="1" smtClean="0"/>
              <a:t>Organisasi adalah sekelompok orang yang bekerjasama dalam struktur dan kordinasi tertentu dalam mencapai serangkaian tujuan tertentu.(Griffin,2002)</a:t>
            </a:r>
          </a:p>
          <a:p>
            <a:pPr eaLnBrk="1" hangingPunct="1">
              <a:buFont typeface="Wingdings" pitchFamily="2" charset="2"/>
              <a:buNone/>
            </a:pPr>
            <a:endParaRPr lang="en-US" sz="2700" b="1" smtClean="0"/>
          </a:p>
          <a:p>
            <a:pPr eaLnBrk="1" hangingPunct="1"/>
            <a:r>
              <a:rPr lang="en-US" sz="2700" b="1" smtClean="0"/>
              <a:t>Sekumpulan orang atau kelompok yang memiliki tujuan tertentu dan berupaya untuk mewujudkan tujuannya tersebut melalui kerjasama. (Ernie&amp;Kurniawan,2005)</a:t>
            </a:r>
          </a:p>
        </p:txBody>
      </p:sp>
      <p:sp>
        <p:nvSpPr>
          <p:cNvPr id="77826" name="Rectangle 2"/>
          <p:cNvSpPr>
            <a:spLocks noGrp="1" noChangeArrowheads="1"/>
          </p:cNvSpPr>
          <p:nvPr>
            <p:ph type="title"/>
          </p:nvPr>
        </p:nvSpPr>
        <p:spPr/>
        <p:txBody>
          <a:bodyPr/>
          <a:lstStyle/>
          <a:p>
            <a:pPr eaLnBrk="1" hangingPunct="1"/>
            <a:r>
              <a:rPr lang="en-US" smtClean="0">
                <a:solidFill>
                  <a:schemeClr val="tx1"/>
                </a:solidFill>
              </a:rPr>
              <a:t>Pengertian Organisasi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7826"/>
                                        </p:tgtEl>
                                        <p:attrNameLst>
                                          <p:attrName>style.visibility</p:attrName>
                                        </p:attrNameLst>
                                      </p:cBhvr>
                                      <p:to>
                                        <p:strVal val="visible"/>
                                      </p:to>
                                    </p:set>
                                    <p:animEffect transition="in" filter="box(in)">
                                      <p:cBhvr>
                                        <p:cTn id="7" dur="2000"/>
                                        <p:tgtEl>
                                          <p:spTgt spid="778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77827">
                                            <p:txEl>
                                              <p:pRg st="0" end="0"/>
                                            </p:txEl>
                                          </p:spTgt>
                                        </p:tgtEl>
                                        <p:attrNameLst>
                                          <p:attrName>style.visibility</p:attrName>
                                        </p:attrNameLst>
                                      </p:cBhvr>
                                      <p:to>
                                        <p:strVal val="visible"/>
                                      </p:to>
                                    </p:set>
                                    <p:anim calcmode="lin" valueType="num">
                                      <p:cBhvr additive="base">
                                        <p:cTn id="12" dur="500" fill="hold"/>
                                        <p:tgtEl>
                                          <p:spTgt spid="77827">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778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8" presetClass="entr" presetSubtype="12" fill="hold" nodeType="clickEffect">
                                  <p:stCondLst>
                                    <p:cond delay="0"/>
                                  </p:stCondLst>
                                  <p:childTnLst>
                                    <p:set>
                                      <p:cBhvr>
                                        <p:cTn id="17" dur="1" fill="hold">
                                          <p:stCondLst>
                                            <p:cond delay="0"/>
                                          </p:stCondLst>
                                        </p:cTn>
                                        <p:tgtEl>
                                          <p:spTgt spid="77827">
                                            <p:txEl>
                                              <p:pRg st="2" end="2"/>
                                            </p:txEl>
                                          </p:spTgt>
                                        </p:tgtEl>
                                        <p:attrNameLst>
                                          <p:attrName>style.visibility</p:attrName>
                                        </p:attrNameLst>
                                      </p:cBhvr>
                                      <p:to>
                                        <p:strVal val="visible"/>
                                      </p:to>
                                    </p:set>
                                    <p:animEffect transition="in" filter="strips(downLeft)">
                                      <p:cBhvr>
                                        <p:cTn id="18" dur="500"/>
                                        <p:tgtEl>
                                          <p:spTgt spid="778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p>
            <a:fld id="{B860F3D5-3DCE-46D2-969C-80064AE828FB}" type="slidenum">
              <a:rPr lang="en-US" smtClean="0"/>
              <a:pPr/>
              <a:t>3</a:t>
            </a:fld>
            <a:endParaRPr lang="en-US" smtClean="0"/>
          </a:p>
        </p:txBody>
      </p:sp>
      <p:sp>
        <p:nvSpPr>
          <p:cNvPr id="7171" name="Rectangle 2"/>
          <p:cNvSpPr>
            <a:spLocks noGrp="1" noChangeArrowheads="1"/>
          </p:cNvSpPr>
          <p:nvPr>
            <p:ph type="title"/>
          </p:nvPr>
        </p:nvSpPr>
        <p:spPr>
          <a:noFill/>
        </p:spPr>
        <p:txBody>
          <a:bodyPr lIns="90488" tIns="44450" rIns="90488" bIns="44450" anchor="ctr" anchorCtr="1"/>
          <a:lstStyle/>
          <a:p>
            <a:pPr eaLnBrk="1" hangingPunct="1"/>
            <a:r>
              <a:rPr lang="en-US" smtClean="0">
                <a:solidFill>
                  <a:schemeClr val="tx1"/>
                </a:solidFill>
              </a:rPr>
              <a:t>Jenis-jenis Organisasi</a:t>
            </a:r>
          </a:p>
        </p:txBody>
      </p:sp>
      <p:sp>
        <p:nvSpPr>
          <p:cNvPr id="7172" name="Rectangle 3"/>
          <p:cNvSpPr>
            <a:spLocks noGrp="1" noChangeArrowheads="1"/>
          </p:cNvSpPr>
          <p:nvPr>
            <p:ph type="body" idx="1"/>
          </p:nvPr>
        </p:nvSpPr>
        <p:spPr>
          <a:xfrm>
            <a:off x="457200" y="1676400"/>
            <a:ext cx="8153400" cy="4343400"/>
          </a:xfrm>
          <a:noFill/>
        </p:spPr>
        <p:txBody>
          <a:bodyPr lIns="90488" tIns="44450" rIns="90488" bIns="44450">
            <a:normAutofit lnSpcReduction="10000"/>
          </a:bodyPr>
          <a:lstStyle/>
          <a:p>
            <a:pPr eaLnBrk="1" hangingPunct="1">
              <a:buSzPct val="85000"/>
            </a:pPr>
            <a:r>
              <a:rPr lang="en-US" sz="2300" smtClean="0"/>
              <a:t>Organisasi Profit</a:t>
            </a:r>
          </a:p>
          <a:p>
            <a:pPr lvl="1" eaLnBrk="1" hangingPunct="1"/>
            <a:r>
              <a:rPr lang="en-US" sz="1800" b="1" smtClean="0"/>
              <a:t>Perusahaan Besar</a:t>
            </a:r>
          </a:p>
          <a:p>
            <a:pPr lvl="2" eaLnBrk="1" hangingPunct="1"/>
            <a:r>
              <a:rPr lang="en-US" sz="1800" b="1" smtClean="0"/>
              <a:t>Perusahaan manufaktur, Bank Umum, Perusahaan Asuransi, Perusahaan Ritel, dll</a:t>
            </a:r>
          </a:p>
          <a:p>
            <a:pPr lvl="1" eaLnBrk="1" hangingPunct="1"/>
            <a:r>
              <a:rPr lang="en-US" sz="1800" b="1" smtClean="0"/>
              <a:t>Perusahaan Kecil</a:t>
            </a:r>
          </a:p>
          <a:p>
            <a:pPr lvl="1" eaLnBrk="1" hangingPunct="1"/>
            <a:r>
              <a:rPr lang="en-US" sz="1800" b="1" smtClean="0"/>
              <a:t>Koperasi</a:t>
            </a:r>
          </a:p>
          <a:p>
            <a:pPr lvl="1" eaLnBrk="1" hangingPunct="1"/>
            <a:r>
              <a:rPr lang="en-US" sz="1800" b="1" smtClean="0"/>
              <a:t>Perusahaan Multinasional</a:t>
            </a:r>
          </a:p>
          <a:p>
            <a:pPr lvl="1" eaLnBrk="1" hangingPunct="1"/>
            <a:r>
              <a:rPr lang="en-US" sz="1800" b="1" smtClean="0"/>
              <a:t>dll</a:t>
            </a:r>
          </a:p>
          <a:p>
            <a:pPr eaLnBrk="1" hangingPunct="1">
              <a:buSzPct val="85000"/>
            </a:pPr>
            <a:r>
              <a:rPr lang="en-US" sz="2300" smtClean="0"/>
              <a:t>Organisasi Non Profit/Nirlaba</a:t>
            </a:r>
          </a:p>
          <a:p>
            <a:pPr lvl="1" eaLnBrk="1" hangingPunct="1"/>
            <a:r>
              <a:rPr lang="en-US" sz="1800" b="1" smtClean="0"/>
              <a:t>Pemerintah Pusat, Pemerintah Daerah, Pemerintah Kota</a:t>
            </a:r>
          </a:p>
          <a:p>
            <a:pPr lvl="1" eaLnBrk="1" hangingPunct="1"/>
            <a:r>
              <a:rPr lang="en-US" sz="1800" b="1" smtClean="0"/>
              <a:t>Lembaga Pendidikan Negeri</a:t>
            </a:r>
          </a:p>
          <a:p>
            <a:pPr lvl="1" eaLnBrk="1" hangingPunct="1"/>
            <a:r>
              <a:rPr lang="en-US" sz="1800" b="1" smtClean="0"/>
              <a:t>Yayasan Sosial,</a:t>
            </a:r>
          </a:p>
          <a:p>
            <a:pPr lvl="1" eaLnBrk="1" hangingPunct="1"/>
            <a:r>
              <a:rPr lang="en-US" sz="1800" b="1" smtClean="0"/>
              <a:t>dll</a:t>
            </a: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algn="ctr"/>
            <a:r>
              <a:rPr lang="id-ID" smtClean="0">
                <a:solidFill>
                  <a:schemeClr val="tx1"/>
                </a:solidFill>
              </a:rPr>
              <a:t>MANAJER DAN ORGANISASI</a:t>
            </a:r>
          </a:p>
        </p:txBody>
      </p:sp>
      <p:sp>
        <p:nvSpPr>
          <p:cNvPr id="8195" name="Content Placeholder 2"/>
          <p:cNvSpPr>
            <a:spLocks noGrp="1"/>
          </p:cNvSpPr>
          <p:nvPr>
            <p:ph idx="1"/>
          </p:nvPr>
        </p:nvSpPr>
        <p:spPr/>
        <p:txBody>
          <a:bodyPr/>
          <a:lstStyle/>
          <a:p>
            <a:pPr lvl="1" eaLnBrk="1" hangingPunct="1">
              <a:lnSpc>
                <a:spcPct val="90000"/>
              </a:lnSpc>
            </a:pPr>
            <a:r>
              <a:rPr lang="en-US" sz="2400" smtClean="0"/>
              <a:t>Manfaat Organisasi</a:t>
            </a:r>
          </a:p>
          <a:p>
            <a:pPr lvl="2" eaLnBrk="1" hangingPunct="1">
              <a:lnSpc>
                <a:spcPct val="90000"/>
              </a:lnSpc>
            </a:pPr>
            <a:r>
              <a:rPr lang="en-US" sz="2000" smtClean="0"/>
              <a:t>Melayani Masyarakat</a:t>
            </a:r>
          </a:p>
          <a:p>
            <a:pPr lvl="2" eaLnBrk="1" hangingPunct="1">
              <a:lnSpc>
                <a:spcPct val="90000"/>
              </a:lnSpc>
            </a:pPr>
            <a:r>
              <a:rPr lang="en-US" sz="2000" smtClean="0"/>
              <a:t>Mencapai Tujuan Tertentu</a:t>
            </a:r>
          </a:p>
          <a:p>
            <a:pPr lvl="2" eaLnBrk="1" hangingPunct="1">
              <a:lnSpc>
                <a:spcPct val="90000"/>
              </a:lnSpc>
            </a:pPr>
            <a:r>
              <a:rPr lang="en-US" sz="2000" smtClean="0"/>
              <a:t>Memberi Karir</a:t>
            </a:r>
          </a:p>
          <a:p>
            <a:pPr lvl="2" eaLnBrk="1" hangingPunct="1">
              <a:lnSpc>
                <a:spcPct val="90000"/>
              </a:lnSpc>
            </a:pPr>
            <a:r>
              <a:rPr lang="en-US" sz="2000" smtClean="0"/>
              <a:t>Memelihara Ilmu Pengetahuan</a:t>
            </a:r>
            <a:endParaRPr lang="id-ID" sz="2000" smtClean="0"/>
          </a:p>
          <a:p>
            <a:pPr lvl="2" eaLnBrk="1" hangingPunct="1">
              <a:lnSpc>
                <a:spcPct val="90000"/>
              </a:lnSpc>
              <a:buFontTx/>
              <a:buNone/>
            </a:pPr>
            <a:endParaRPr lang="en-US" sz="2000" smtClean="0"/>
          </a:p>
          <a:p>
            <a:pPr lvl="1" eaLnBrk="1" hangingPunct="1">
              <a:lnSpc>
                <a:spcPct val="90000"/>
              </a:lnSpc>
            </a:pPr>
            <a:r>
              <a:rPr lang="en-US" sz="2400" smtClean="0"/>
              <a:t>Kaitan antara Organisasi dengan Manajer</a:t>
            </a:r>
          </a:p>
          <a:p>
            <a:pPr lvl="2" eaLnBrk="1" hangingPunct="1">
              <a:lnSpc>
                <a:spcPct val="90000"/>
              </a:lnSpc>
            </a:pPr>
            <a:r>
              <a:rPr lang="en-US" sz="2000" smtClean="0"/>
              <a:t>Manajemen </a:t>
            </a:r>
            <a:r>
              <a:rPr lang="en-US" sz="2000" i="1" smtClean="0"/>
              <a:t>(Mary Parker Follet): </a:t>
            </a:r>
            <a:r>
              <a:rPr lang="en-US" sz="2000" smtClean="0"/>
              <a:t>Seni mencapai sesuatu melalui orang lain.</a:t>
            </a:r>
          </a:p>
          <a:p>
            <a:pPr lvl="2" eaLnBrk="1" hangingPunct="1">
              <a:lnSpc>
                <a:spcPct val="90000"/>
              </a:lnSpc>
            </a:pPr>
            <a:r>
              <a:rPr lang="en-US" sz="2000" smtClean="0"/>
              <a:t>Manajer: Orang yang melakukan kegiatan manajemen</a:t>
            </a:r>
          </a:p>
          <a:p>
            <a:endParaRPr lang="id-ID" smtClean="0"/>
          </a:p>
        </p:txBody>
      </p:sp>
      <p:sp>
        <p:nvSpPr>
          <p:cNvPr id="8196" name="Slide Number Placeholder 4"/>
          <p:cNvSpPr>
            <a:spLocks noGrp="1"/>
          </p:cNvSpPr>
          <p:nvPr>
            <p:ph type="sldNum" sz="quarter" idx="12"/>
          </p:nvPr>
        </p:nvSpPr>
        <p:spPr>
          <a:noFill/>
        </p:spPr>
        <p:txBody>
          <a:bodyPr/>
          <a:lstStyle/>
          <a:p>
            <a:fld id="{43E62F77-D9A0-4780-878C-2FF124400F15}" type="slidenum">
              <a:rPr lang="en-US" smtClean="0"/>
              <a:pPr/>
              <a:t>4</a:t>
            </a:fld>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685800" y="6248400"/>
            <a:ext cx="1905000" cy="457200"/>
          </a:xfrm>
          <a:prstGeom prst="rect">
            <a:avLst/>
          </a:prstGeom>
          <a:noFill/>
          <a:ln w="12700">
            <a:noFill/>
            <a:miter lim="800000"/>
            <a:headEnd/>
            <a:tailEnd/>
          </a:ln>
        </p:spPr>
        <p:txBody>
          <a:bodyPr wrap="none" anchor="ctr"/>
          <a:lstStyle/>
          <a:p>
            <a:endParaRPr lang="id-ID"/>
          </a:p>
        </p:txBody>
      </p:sp>
      <p:sp>
        <p:nvSpPr>
          <p:cNvPr id="10243"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endParaRPr lang="id-ID"/>
          </a:p>
        </p:txBody>
      </p:sp>
      <p:sp>
        <p:nvSpPr>
          <p:cNvPr id="10244" name="Rectangle 4"/>
          <p:cNvSpPr>
            <a:spLocks noGrp="1" noChangeArrowheads="1"/>
          </p:cNvSpPr>
          <p:nvPr>
            <p:ph type="title"/>
          </p:nvPr>
        </p:nvSpPr>
        <p:spPr>
          <a:xfrm>
            <a:off x="611188" y="115888"/>
            <a:ext cx="7772400" cy="1219200"/>
          </a:xfrm>
          <a:noFill/>
        </p:spPr>
        <p:txBody>
          <a:bodyPr lIns="90488" tIns="44450" rIns="90488" bIns="44450"/>
          <a:lstStyle/>
          <a:p>
            <a:r>
              <a:rPr lang="en-US" smtClean="0">
                <a:latin typeface="Impact" pitchFamily="34" charset="0"/>
              </a:rPr>
              <a:t>Tingkat Konsentrasi</a:t>
            </a:r>
          </a:p>
        </p:txBody>
      </p:sp>
      <p:sp>
        <p:nvSpPr>
          <p:cNvPr id="10245" name="Rectangle 5"/>
          <p:cNvSpPr>
            <a:spLocks noChangeArrowheads="1"/>
          </p:cNvSpPr>
          <p:nvPr/>
        </p:nvSpPr>
        <p:spPr bwMode="auto">
          <a:xfrm>
            <a:off x="590550" y="1763713"/>
            <a:ext cx="2593975" cy="942975"/>
          </a:xfrm>
          <a:prstGeom prst="rect">
            <a:avLst/>
          </a:prstGeom>
          <a:noFill/>
          <a:ln w="12700">
            <a:noFill/>
            <a:miter lim="800000"/>
            <a:headEnd/>
            <a:tailEnd/>
          </a:ln>
        </p:spPr>
        <p:txBody>
          <a:bodyPr lIns="90488" tIns="44450" rIns="90488" bIns="44450">
            <a:spAutoFit/>
          </a:bodyPr>
          <a:lstStyle/>
          <a:p>
            <a:pPr algn="ctr"/>
            <a:r>
              <a:rPr lang="en-US" sz="2800" b="1">
                <a:latin typeface="Times New Roman" pitchFamily="18" charset="0"/>
              </a:rPr>
              <a:t>Top Management</a:t>
            </a:r>
            <a:endParaRPr lang="en-US" sz="2000" b="1">
              <a:latin typeface="Times New Roman" pitchFamily="18" charset="0"/>
            </a:endParaRPr>
          </a:p>
        </p:txBody>
      </p:sp>
      <p:sp>
        <p:nvSpPr>
          <p:cNvPr id="10246" name="Rectangle 6"/>
          <p:cNvSpPr>
            <a:spLocks noChangeArrowheads="1"/>
          </p:cNvSpPr>
          <p:nvPr/>
        </p:nvSpPr>
        <p:spPr bwMode="auto">
          <a:xfrm>
            <a:off x="3051175" y="1763713"/>
            <a:ext cx="2663825" cy="942975"/>
          </a:xfrm>
          <a:prstGeom prst="rect">
            <a:avLst/>
          </a:prstGeom>
          <a:noFill/>
          <a:ln w="12700">
            <a:noFill/>
            <a:miter lim="800000"/>
            <a:headEnd/>
            <a:tailEnd/>
          </a:ln>
        </p:spPr>
        <p:txBody>
          <a:bodyPr lIns="90488" tIns="44450" rIns="90488" bIns="44450">
            <a:spAutoFit/>
          </a:bodyPr>
          <a:lstStyle/>
          <a:p>
            <a:pPr algn="ctr"/>
            <a:r>
              <a:rPr lang="en-US" sz="2800" b="1">
                <a:latin typeface="Times New Roman" pitchFamily="18" charset="0"/>
              </a:rPr>
              <a:t>Middle Management</a:t>
            </a:r>
            <a:endParaRPr lang="en-US" sz="2000" b="1">
              <a:latin typeface="Times New Roman" pitchFamily="18" charset="0"/>
            </a:endParaRPr>
          </a:p>
        </p:txBody>
      </p:sp>
      <p:sp>
        <p:nvSpPr>
          <p:cNvPr id="10247" name="Rectangle 7"/>
          <p:cNvSpPr>
            <a:spLocks noChangeArrowheads="1"/>
          </p:cNvSpPr>
          <p:nvPr/>
        </p:nvSpPr>
        <p:spPr bwMode="auto">
          <a:xfrm>
            <a:off x="5826125" y="1773238"/>
            <a:ext cx="2784475" cy="942975"/>
          </a:xfrm>
          <a:prstGeom prst="rect">
            <a:avLst/>
          </a:prstGeom>
          <a:noFill/>
          <a:ln w="12700">
            <a:noFill/>
            <a:miter lim="800000"/>
            <a:headEnd/>
            <a:tailEnd/>
          </a:ln>
        </p:spPr>
        <p:txBody>
          <a:bodyPr lIns="90488" tIns="44450" rIns="90488" bIns="44450">
            <a:spAutoFit/>
          </a:bodyPr>
          <a:lstStyle/>
          <a:p>
            <a:pPr algn="ctr"/>
            <a:r>
              <a:rPr lang="en-US" sz="2800" b="1">
                <a:latin typeface="Times New Roman" pitchFamily="18" charset="0"/>
              </a:rPr>
              <a:t>Operational Management</a:t>
            </a:r>
            <a:endParaRPr lang="en-US" sz="2000" b="1">
              <a:latin typeface="Times New Roman" pitchFamily="18" charset="0"/>
            </a:endParaRPr>
          </a:p>
        </p:txBody>
      </p:sp>
      <p:graphicFrame>
        <p:nvGraphicFramePr>
          <p:cNvPr id="10248" name="Object 2">
            <a:hlinkClick r:id="" action="ppaction://ole?verb=0"/>
          </p:cNvPr>
          <p:cNvGraphicFramePr>
            <a:graphicFrameLocks/>
          </p:cNvGraphicFramePr>
          <p:nvPr/>
        </p:nvGraphicFramePr>
        <p:xfrm>
          <a:off x="0" y="2609850"/>
          <a:ext cx="3676650" cy="3562350"/>
        </p:xfrm>
        <a:graphic>
          <a:graphicData uri="http://schemas.openxmlformats.org/presentationml/2006/ole">
            <p:oleObj spid="_x0000_s1026" name="Chart" r:id="rId4" imgW="5791099" imgH="5715000" progId="MSGraph.Chart.8">
              <p:embed followColorScheme="full"/>
            </p:oleObj>
          </a:graphicData>
        </a:graphic>
      </p:graphicFrame>
      <p:graphicFrame>
        <p:nvGraphicFramePr>
          <p:cNvPr id="10249" name="Object 3">
            <a:hlinkClick r:id="" action="ppaction://ole?verb=0"/>
          </p:cNvPr>
          <p:cNvGraphicFramePr>
            <a:graphicFrameLocks/>
          </p:cNvGraphicFramePr>
          <p:nvPr/>
        </p:nvGraphicFramePr>
        <p:xfrm>
          <a:off x="2590800" y="2609850"/>
          <a:ext cx="3821113" cy="3698875"/>
        </p:xfrm>
        <a:graphic>
          <a:graphicData uri="http://schemas.openxmlformats.org/presentationml/2006/ole">
            <p:oleObj spid="_x0000_s1027" name="Chart" r:id="rId5" imgW="5800825" imgH="5715000" progId="MSGraph.Chart.8">
              <p:embed followColorScheme="full"/>
            </p:oleObj>
          </a:graphicData>
        </a:graphic>
      </p:graphicFrame>
      <p:graphicFrame>
        <p:nvGraphicFramePr>
          <p:cNvPr id="10250" name="Object 4">
            <a:hlinkClick r:id="" action="ppaction://ole?verb=0"/>
          </p:cNvPr>
          <p:cNvGraphicFramePr>
            <a:graphicFrameLocks/>
          </p:cNvGraphicFramePr>
          <p:nvPr/>
        </p:nvGraphicFramePr>
        <p:xfrm>
          <a:off x="5399088" y="2609850"/>
          <a:ext cx="3678237" cy="3562350"/>
        </p:xfrm>
        <a:graphic>
          <a:graphicData uri="http://schemas.openxmlformats.org/presentationml/2006/ole">
            <p:oleObj spid="_x0000_s1028" name="Chart" r:id="rId6" imgW="5791099" imgH="5715000" progId="MSGraph.Chart.8">
              <p:embed followColorScheme="full"/>
            </p:oleObj>
          </a:graphicData>
        </a:graphic>
      </p:graphicFrame>
    </p:spTree>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6"/>
          <p:cNvSpPr>
            <a:spLocks noChangeArrowheads="1"/>
          </p:cNvSpPr>
          <p:nvPr/>
        </p:nvSpPr>
        <p:spPr bwMode="auto">
          <a:xfrm>
            <a:off x="2438400" y="381000"/>
            <a:ext cx="4038600" cy="52578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id-ID"/>
          </a:p>
        </p:txBody>
      </p:sp>
      <p:sp>
        <p:nvSpPr>
          <p:cNvPr id="11267" name="Line 7"/>
          <p:cNvSpPr>
            <a:spLocks noChangeShapeType="1"/>
          </p:cNvSpPr>
          <p:nvPr/>
        </p:nvSpPr>
        <p:spPr bwMode="auto">
          <a:xfrm>
            <a:off x="3733800" y="2286000"/>
            <a:ext cx="1447800" cy="0"/>
          </a:xfrm>
          <a:prstGeom prst="line">
            <a:avLst/>
          </a:prstGeom>
          <a:noFill/>
          <a:ln w="38100">
            <a:solidFill>
              <a:schemeClr val="tx1"/>
            </a:solidFill>
            <a:round/>
            <a:headEnd/>
            <a:tailEnd/>
          </a:ln>
        </p:spPr>
        <p:txBody>
          <a:bodyPr/>
          <a:lstStyle/>
          <a:p>
            <a:endParaRPr lang="en-US"/>
          </a:p>
        </p:txBody>
      </p:sp>
      <p:sp>
        <p:nvSpPr>
          <p:cNvPr id="11268" name="Line 8"/>
          <p:cNvSpPr>
            <a:spLocks noChangeShapeType="1"/>
          </p:cNvSpPr>
          <p:nvPr/>
        </p:nvSpPr>
        <p:spPr bwMode="auto">
          <a:xfrm>
            <a:off x="3124200" y="3962400"/>
            <a:ext cx="2667000" cy="0"/>
          </a:xfrm>
          <a:prstGeom prst="line">
            <a:avLst/>
          </a:prstGeom>
          <a:noFill/>
          <a:ln w="38100">
            <a:solidFill>
              <a:schemeClr val="tx1"/>
            </a:solidFill>
            <a:round/>
            <a:headEnd/>
            <a:tailEnd/>
          </a:ln>
        </p:spPr>
        <p:txBody>
          <a:bodyPr/>
          <a:lstStyle/>
          <a:p>
            <a:endParaRPr lang="en-US"/>
          </a:p>
        </p:txBody>
      </p:sp>
      <p:sp>
        <p:nvSpPr>
          <p:cNvPr id="11269" name="Text Box 9"/>
          <p:cNvSpPr txBox="1">
            <a:spLocks noChangeArrowheads="1"/>
          </p:cNvSpPr>
          <p:nvPr/>
        </p:nvSpPr>
        <p:spPr bwMode="auto">
          <a:xfrm>
            <a:off x="4114800" y="1524000"/>
            <a:ext cx="685800" cy="366713"/>
          </a:xfrm>
          <a:prstGeom prst="rect">
            <a:avLst/>
          </a:prstGeom>
          <a:noFill/>
          <a:ln w="9525">
            <a:noFill/>
            <a:miter lim="800000"/>
            <a:headEnd/>
            <a:tailEnd/>
          </a:ln>
        </p:spPr>
        <p:txBody>
          <a:bodyPr>
            <a:spAutoFit/>
          </a:bodyPr>
          <a:lstStyle/>
          <a:p>
            <a:pPr algn="ctr">
              <a:spcBef>
                <a:spcPct val="50000"/>
              </a:spcBef>
            </a:pPr>
            <a:r>
              <a:rPr lang="en-US">
                <a:solidFill>
                  <a:srgbClr val="000000"/>
                </a:solidFill>
              </a:rPr>
              <a:t>TM</a:t>
            </a:r>
          </a:p>
        </p:txBody>
      </p:sp>
      <p:sp>
        <p:nvSpPr>
          <p:cNvPr id="11270" name="Text Box 10"/>
          <p:cNvSpPr txBox="1">
            <a:spLocks noChangeArrowheads="1"/>
          </p:cNvSpPr>
          <p:nvPr/>
        </p:nvSpPr>
        <p:spPr bwMode="auto">
          <a:xfrm>
            <a:off x="4114800" y="2971800"/>
            <a:ext cx="685800" cy="366713"/>
          </a:xfrm>
          <a:prstGeom prst="rect">
            <a:avLst/>
          </a:prstGeom>
          <a:noFill/>
          <a:ln w="9525">
            <a:noFill/>
            <a:miter lim="800000"/>
            <a:headEnd/>
            <a:tailEnd/>
          </a:ln>
        </p:spPr>
        <p:txBody>
          <a:bodyPr>
            <a:spAutoFit/>
          </a:bodyPr>
          <a:lstStyle/>
          <a:p>
            <a:pPr algn="ctr">
              <a:spcBef>
                <a:spcPct val="50000"/>
              </a:spcBef>
            </a:pPr>
            <a:r>
              <a:rPr lang="en-US">
                <a:solidFill>
                  <a:srgbClr val="000000"/>
                </a:solidFill>
              </a:rPr>
              <a:t>MM</a:t>
            </a:r>
          </a:p>
        </p:txBody>
      </p:sp>
      <p:sp>
        <p:nvSpPr>
          <p:cNvPr id="11271" name="Text Box 11"/>
          <p:cNvSpPr txBox="1">
            <a:spLocks noChangeArrowheads="1"/>
          </p:cNvSpPr>
          <p:nvPr/>
        </p:nvSpPr>
        <p:spPr bwMode="auto">
          <a:xfrm>
            <a:off x="4114800" y="4495800"/>
            <a:ext cx="685800" cy="366713"/>
          </a:xfrm>
          <a:prstGeom prst="rect">
            <a:avLst/>
          </a:prstGeom>
          <a:noFill/>
          <a:ln w="9525">
            <a:noFill/>
            <a:miter lim="800000"/>
            <a:headEnd/>
            <a:tailEnd/>
          </a:ln>
        </p:spPr>
        <p:txBody>
          <a:bodyPr>
            <a:spAutoFit/>
          </a:bodyPr>
          <a:lstStyle/>
          <a:p>
            <a:pPr algn="ctr">
              <a:spcBef>
                <a:spcPct val="50000"/>
              </a:spcBef>
            </a:pPr>
            <a:r>
              <a:rPr lang="en-US">
                <a:solidFill>
                  <a:srgbClr val="000000"/>
                </a:solidFill>
              </a:rPr>
              <a:t>LM</a:t>
            </a:r>
          </a:p>
        </p:txBody>
      </p:sp>
      <p:sp>
        <p:nvSpPr>
          <p:cNvPr id="11272" name="Text Box 12"/>
          <p:cNvSpPr txBox="1">
            <a:spLocks noChangeArrowheads="1"/>
          </p:cNvSpPr>
          <p:nvPr/>
        </p:nvSpPr>
        <p:spPr bwMode="auto">
          <a:xfrm>
            <a:off x="990600" y="1295400"/>
            <a:ext cx="1828800" cy="366713"/>
          </a:xfrm>
          <a:prstGeom prst="rect">
            <a:avLst/>
          </a:prstGeom>
          <a:noFill/>
          <a:ln w="9525">
            <a:noFill/>
            <a:miter lim="800000"/>
            <a:headEnd/>
            <a:tailEnd/>
          </a:ln>
        </p:spPr>
        <p:txBody>
          <a:bodyPr>
            <a:spAutoFit/>
          </a:bodyPr>
          <a:lstStyle/>
          <a:p>
            <a:pPr>
              <a:spcBef>
                <a:spcPct val="50000"/>
              </a:spcBef>
            </a:pPr>
            <a:r>
              <a:rPr lang="en-US">
                <a:solidFill>
                  <a:srgbClr val="000000"/>
                </a:solidFill>
              </a:rPr>
              <a:t>Misal; Direksi</a:t>
            </a:r>
          </a:p>
        </p:txBody>
      </p:sp>
      <p:sp>
        <p:nvSpPr>
          <p:cNvPr id="11273" name="Text Box 13"/>
          <p:cNvSpPr txBox="1">
            <a:spLocks noChangeArrowheads="1"/>
          </p:cNvSpPr>
          <p:nvPr/>
        </p:nvSpPr>
        <p:spPr bwMode="auto">
          <a:xfrm>
            <a:off x="990600" y="2743200"/>
            <a:ext cx="1828800" cy="366713"/>
          </a:xfrm>
          <a:prstGeom prst="rect">
            <a:avLst/>
          </a:prstGeom>
          <a:noFill/>
          <a:ln w="9525">
            <a:noFill/>
            <a:miter lim="800000"/>
            <a:headEnd/>
            <a:tailEnd/>
          </a:ln>
        </p:spPr>
        <p:txBody>
          <a:bodyPr>
            <a:spAutoFit/>
          </a:bodyPr>
          <a:lstStyle/>
          <a:p>
            <a:pPr>
              <a:spcBef>
                <a:spcPct val="50000"/>
              </a:spcBef>
            </a:pPr>
            <a:r>
              <a:rPr lang="en-US">
                <a:solidFill>
                  <a:srgbClr val="000000"/>
                </a:solidFill>
              </a:rPr>
              <a:t>Kepala Divisi</a:t>
            </a:r>
          </a:p>
        </p:txBody>
      </p:sp>
      <p:sp>
        <p:nvSpPr>
          <p:cNvPr id="11274" name="Text Box 14"/>
          <p:cNvSpPr txBox="1">
            <a:spLocks noChangeArrowheads="1"/>
          </p:cNvSpPr>
          <p:nvPr/>
        </p:nvSpPr>
        <p:spPr bwMode="auto">
          <a:xfrm>
            <a:off x="990600" y="4648200"/>
            <a:ext cx="1447800" cy="366713"/>
          </a:xfrm>
          <a:prstGeom prst="rect">
            <a:avLst/>
          </a:prstGeom>
          <a:noFill/>
          <a:ln w="9525">
            <a:noFill/>
            <a:miter lim="800000"/>
            <a:headEnd/>
            <a:tailEnd/>
          </a:ln>
        </p:spPr>
        <p:txBody>
          <a:bodyPr>
            <a:spAutoFit/>
          </a:bodyPr>
          <a:lstStyle/>
          <a:p>
            <a:pPr>
              <a:spcBef>
                <a:spcPct val="50000"/>
              </a:spcBef>
            </a:pPr>
            <a:r>
              <a:rPr lang="en-US">
                <a:solidFill>
                  <a:srgbClr val="000000"/>
                </a:solidFill>
              </a:rPr>
              <a:t>Sub Divisi</a:t>
            </a:r>
          </a:p>
        </p:txBody>
      </p:sp>
      <p:sp>
        <p:nvSpPr>
          <p:cNvPr id="11275" name="Text Box 16"/>
          <p:cNvSpPr txBox="1">
            <a:spLocks noChangeArrowheads="1"/>
          </p:cNvSpPr>
          <p:nvPr/>
        </p:nvSpPr>
        <p:spPr bwMode="auto">
          <a:xfrm>
            <a:off x="1066800" y="6019800"/>
            <a:ext cx="7162800" cy="366713"/>
          </a:xfrm>
          <a:prstGeom prst="rect">
            <a:avLst/>
          </a:prstGeom>
          <a:noFill/>
          <a:ln w="9525">
            <a:noFill/>
            <a:miter lim="800000"/>
            <a:headEnd/>
            <a:tailEnd/>
          </a:ln>
        </p:spPr>
        <p:txBody>
          <a:bodyPr>
            <a:spAutoFit/>
          </a:bodyPr>
          <a:lstStyle/>
          <a:p>
            <a:pPr algn="ctr">
              <a:spcBef>
                <a:spcPct val="50000"/>
              </a:spcBef>
            </a:pPr>
            <a:r>
              <a:rPr lang="en-US"/>
              <a:t>Perbandingan jumlah manajemen pada tiap tingkatan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p:cNvSpPr>
            <a:spLocks noGrp="1"/>
          </p:cNvSpPr>
          <p:nvPr>
            <p:ph type="sldNum" sz="quarter" idx="12"/>
          </p:nvPr>
        </p:nvSpPr>
        <p:spPr>
          <a:noFill/>
        </p:spPr>
        <p:txBody>
          <a:bodyPr/>
          <a:lstStyle/>
          <a:p>
            <a:fld id="{A87C25B5-D2C1-4B60-A57C-75C25E6E5760}" type="slidenum">
              <a:rPr lang="en-US" smtClean="0"/>
              <a:pPr/>
              <a:t>7</a:t>
            </a:fld>
            <a:endParaRPr lang="en-US" smtClean="0"/>
          </a:p>
        </p:txBody>
      </p:sp>
      <p:sp>
        <p:nvSpPr>
          <p:cNvPr id="34819" name="Rectangle 2"/>
          <p:cNvSpPr>
            <a:spLocks noGrp="1" noChangeArrowheads="1"/>
          </p:cNvSpPr>
          <p:nvPr>
            <p:ph type="title"/>
          </p:nvPr>
        </p:nvSpPr>
        <p:spPr/>
        <p:txBody>
          <a:bodyPr/>
          <a:lstStyle/>
          <a:p>
            <a:pPr eaLnBrk="1" hangingPunct="1"/>
            <a:r>
              <a:rPr lang="en-US" smtClean="0">
                <a:solidFill>
                  <a:schemeClr val="tx1"/>
                </a:solidFill>
              </a:rPr>
              <a:t>Manajemen Produksi</a:t>
            </a:r>
          </a:p>
        </p:txBody>
      </p:sp>
      <p:sp>
        <p:nvSpPr>
          <p:cNvPr id="34820" name="Rectangle 3"/>
          <p:cNvSpPr>
            <a:spLocks noGrp="1" noChangeArrowheads="1"/>
          </p:cNvSpPr>
          <p:nvPr>
            <p:ph type="body" idx="1"/>
          </p:nvPr>
        </p:nvSpPr>
        <p:spPr/>
        <p:txBody>
          <a:bodyPr/>
          <a:lstStyle/>
          <a:p>
            <a:pPr eaLnBrk="1" hangingPunct="1">
              <a:lnSpc>
                <a:spcPct val="90000"/>
              </a:lnSpc>
            </a:pPr>
            <a:r>
              <a:rPr lang="en-US" b="1" smtClean="0"/>
              <a:t>Manajemen Produksi adalah penerapan manajemen berdasarkan fungsinya untuk menghasilkan produk yang sesuai dengan standar yang ditetapkan berdasarkan keinginan konsumen, dengan teknik produksi yang seefisien mungkin, dari mulai pilihan lokasi produksi hingga produk akhir yang dihasilkan dalam proses produksi</a:t>
            </a:r>
            <a:r>
              <a:rPr lang="en-US" smtClean="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p:cNvPicPr>
            <a:picLocks noGrp="1" noChangeAspect="1" noChangeArrowheads="1"/>
          </p:cNvPicPr>
          <p:nvPr>
            <p:ph sz="quarter" idx="1"/>
          </p:nvPr>
        </p:nvPicPr>
        <p:blipFill>
          <a:blip r:embed="rId2"/>
          <a:srcRect l="21296" t="25671" r="32407" b="22181"/>
          <a:stretch>
            <a:fillRect/>
          </a:stretch>
        </p:blipFill>
        <p:spPr bwMode="auto">
          <a:xfrm>
            <a:off x="609600" y="609600"/>
            <a:ext cx="8001000" cy="4953000"/>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FAKTOR PRODUKSI:</a:t>
            </a:r>
            <a:endParaRPr lang="en-US" dirty="0"/>
          </a:p>
        </p:txBody>
      </p:sp>
      <p:sp>
        <p:nvSpPr>
          <p:cNvPr id="3" name="Content Placeholder 2"/>
          <p:cNvSpPr>
            <a:spLocks noGrp="1"/>
          </p:cNvSpPr>
          <p:nvPr>
            <p:ph sz="quarter" idx="1"/>
          </p:nvPr>
        </p:nvSpPr>
        <p:spPr/>
        <p:txBody>
          <a:bodyPr/>
          <a:lstStyle/>
          <a:p>
            <a:r>
              <a:rPr lang="en-US" dirty="0" smtClean="0"/>
              <a:t>1.Material/</a:t>
            </a:r>
            <a:r>
              <a:rPr lang="en-US" dirty="0" err="1" smtClean="0"/>
              <a:t>bahan</a:t>
            </a:r>
            <a:endParaRPr lang="en-US" dirty="0" smtClean="0"/>
          </a:p>
          <a:p>
            <a:r>
              <a:rPr lang="en-US" dirty="0" smtClean="0"/>
              <a:t>2.mesin/ </a:t>
            </a:r>
            <a:r>
              <a:rPr lang="en-US" dirty="0" err="1" smtClean="0"/>
              <a:t>peralatan</a:t>
            </a:r>
            <a:endParaRPr lang="en-US" dirty="0" smtClean="0"/>
          </a:p>
          <a:p>
            <a:r>
              <a:rPr lang="en-US" dirty="0" smtClean="0"/>
              <a:t>3.manusia</a:t>
            </a:r>
          </a:p>
          <a:p>
            <a:r>
              <a:rPr lang="en-US" dirty="0" smtClean="0"/>
              <a:t>4.modal</a:t>
            </a:r>
          </a:p>
          <a:p>
            <a:r>
              <a:rPr lang="en-US" smtClean="0"/>
              <a:t>5.manajemen</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20</TotalTime>
  <Words>218</Words>
  <Application>Microsoft Office PowerPoint</Application>
  <PresentationFormat>On-screen Show (4:3)</PresentationFormat>
  <Paragraphs>54</Paragraphs>
  <Slides>9</Slides>
  <Notes>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1" baseType="lpstr">
      <vt:lpstr>Origin</vt:lpstr>
      <vt:lpstr>Microsoft Graph 97 Chart</vt:lpstr>
      <vt:lpstr>MENGEMBANGKAN FUNGSI –FUNGSI PERUSAHAAN STARTUP: MANAJEMEN ORGANISASI DAN PRODUKSI</vt:lpstr>
      <vt:lpstr>Pengertian Organisasi </vt:lpstr>
      <vt:lpstr>Jenis-jenis Organisasi</vt:lpstr>
      <vt:lpstr>MANAJER DAN ORGANISASI</vt:lpstr>
      <vt:lpstr>Tingkat Konsentrasi</vt:lpstr>
      <vt:lpstr>Slide 6</vt:lpstr>
      <vt:lpstr>Manajemen Produksi</vt:lpstr>
      <vt:lpstr>Slide 8</vt:lpstr>
      <vt:lpstr>FAKTOR PRODUKSI:</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MENGEMBANGKAN FUNGSI –FUNGSI PERUSAHAAN STARTUP: MANAJEMEN ORGANISASI DAN PRODUKSI</dc:title>
  <dc:creator>HANDSOME BEAUTIFUL</dc:creator>
  <cp:lastModifiedBy>user</cp:lastModifiedBy>
  <cp:revision>3</cp:revision>
  <dcterms:created xsi:type="dcterms:W3CDTF">2006-08-16T00:00:00Z</dcterms:created>
  <dcterms:modified xsi:type="dcterms:W3CDTF">2023-12-12T13:05:56Z</dcterms:modified>
</cp:coreProperties>
</file>