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83" r:id="rId5"/>
    <p:sldId id="386" r:id="rId6"/>
    <p:sldId id="379" r:id="rId7"/>
    <p:sldId id="329" r:id="rId8"/>
    <p:sldId id="385" r:id="rId9"/>
    <p:sldId id="391" r:id="rId10"/>
    <p:sldId id="388" r:id="rId11"/>
    <p:sldId id="389" r:id="rId12"/>
    <p:sldId id="390" r:id="rId13"/>
    <p:sldId id="384" r:id="rId14"/>
    <p:sldId id="361" r:id="rId15"/>
    <p:sldId id="387" r:id="rId16"/>
    <p:sldId id="362" r:id="rId17"/>
    <p:sldId id="381" r:id="rId18"/>
    <p:sldId id="331" r:id="rId19"/>
    <p:sldId id="341" r:id="rId20"/>
    <p:sldId id="352" r:id="rId21"/>
    <p:sldId id="354" r:id="rId22"/>
    <p:sldId id="356" r:id="rId23"/>
    <p:sldId id="363" r:id="rId24"/>
    <p:sldId id="380" r:id="rId25"/>
    <p:sldId id="378" r:id="rId26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BB928E10-A69C-42F6-8B07-A2FEAC067766}">
          <p14:sldIdLst>
            <p14:sldId id="383"/>
            <p14:sldId id="386"/>
          </p14:sldIdLst>
        </p14:section>
        <p14:section name="SLIDE STARTERS" id="{ACC24B29-0CC7-491A-A98A-CF7CBDBE501E}">
          <p14:sldIdLst>
            <p14:sldId id="379"/>
            <p14:sldId id="329"/>
            <p14:sldId id="385"/>
            <p14:sldId id="391"/>
            <p14:sldId id="388"/>
            <p14:sldId id="389"/>
            <p14:sldId id="390"/>
            <p14:sldId id="384"/>
            <p14:sldId id="361"/>
            <p14:sldId id="387"/>
            <p14:sldId id="362"/>
            <p14:sldId id="381"/>
            <p14:sldId id="331"/>
            <p14:sldId id="341"/>
            <p14:sldId id="352"/>
            <p14:sldId id="354"/>
            <p14:sldId id="356"/>
            <p14:sldId id="363"/>
            <p14:sldId id="380"/>
          </p14:sldIdLst>
        </p14:section>
        <p14:section name="THANK YOU" id="{6CD91DAB-8EC3-4802-89E9-0F1C7022FB28}">
          <p14:sldIdLst>
            <p14:sldId id="3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67" d="100"/>
          <a:sy n="67" d="100"/>
        </p:scale>
        <p:origin x="780" y="78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>
        <p:scale>
          <a:sx n="66" d="100"/>
          <a:sy n="66" d="100"/>
        </p:scale>
        <p:origin x="2539" y="2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36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Tip:</a:t>
            </a:r>
          </a:p>
          <a:p>
            <a:pPr algn="l"/>
            <a:r>
              <a:rPr lang="en-US" dirty="0"/>
              <a:t>When using complex image as full-bleed background add a transparency (70%-90%) fill layer to give contrast to text.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5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8/22/2021 9:43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7713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18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 a</a:t>
            </a:r>
            <a:r>
              <a:rPr lang="en-US" baseline="0" dirty="0"/>
              <a:t>n image and multiple key statements with a strong grid.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05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89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51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0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6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7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47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03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60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8/22/2021 9:43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0269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8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noProof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amabali.com/makna-yantra-segitiga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gamabali.com/makna-yantra-lingkaran/" TargetMode="External"/><Relationship Id="rId4" Type="http://schemas.openxmlformats.org/officeDocument/2006/relationships/hyperlink" Target="http://gamabali.com/makna-yantra-segiempat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-12888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7911254" y="4253573"/>
            <a:ext cx="3253274" cy="7040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en-US" sz="2800" dirty="0" err="1" smtClean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Sumber</a:t>
            </a:r>
            <a:r>
              <a:rPr lang="en-US" sz="2800" dirty="0" smtClean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 &amp; </a:t>
            </a:r>
            <a:r>
              <a:rPr lang="en-US" sz="2800" dirty="0" err="1" smtClean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Praktek</a:t>
            </a:r>
            <a:endParaRPr lang="en-US" sz="2800" dirty="0">
              <a:gradFill>
                <a:gsLst>
                  <a:gs pos="0">
                    <a:srgbClr val="75D1FF">
                      <a:lumMod val="5000"/>
                      <a:lumOff val="95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7847" y="2461199"/>
            <a:ext cx="8804365" cy="1311128"/>
          </a:xfrm>
        </p:spPr>
        <p:txBody>
          <a:bodyPr/>
          <a:lstStyle/>
          <a:p>
            <a:r>
              <a:rPr lang="en-US" dirty="0" smtClean="0"/>
              <a:t>TUNTUNAN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5994" y="3534998"/>
            <a:ext cx="9461500" cy="757130"/>
          </a:xfrm>
        </p:spPr>
        <p:txBody>
          <a:bodyPr/>
          <a:lstStyle/>
          <a:p>
            <a:r>
              <a:rPr lang="en-US" dirty="0" smtClean="0"/>
              <a:t>DOA &amp; SEMBAHYANG</a:t>
            </a:r>
            <a:endParaRPr lang="en-US" dirty="0"/>
          </a:p>
        </p:txBody>
      </p:sp>
      <p:sp>
        <p:nvSpPr>
          <p:cNvPr id="19" name="Freeform: Shape 18"/>
          <p:cNvSpPr/>
          <p:nvPr/>
        </p:nvSpPr>
        <p:spPr>
          <a:xfrm>
            <a:off x="7066536" y="4361548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6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5187" y="1004448"/>
            <a:ext cx="11361174" cy="480131"/>
          </a:xfrm>
        </p:spPr>
        <p:txBody>
          <a:bodyPr/>
          <a:lstStyle/>
          <a:p>
            <a:r>
              <a:rPr lang="en-US" b="1" dirty="0" err="1" smtClean="0"/>
              <a:t>Sikap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tata</a:t>
            </a:r>
            <a:r>
              <a:rPr lang="en-US" b="1" dirty="0" smtClean="0"/>
              <a:t> </a:t>
            </a:r>
            <a:r>
              <a:rPr lang="en-US" b="1" dirty="0" err="1" smtClean="0"/>
              <a:t>letak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melaksanakan</a:t>
            </a:r>
            <a:r>
              <a:rPr lang="en-US" b="1" dirty="0" smtClean="0"/>
              <a:t> </a:t>
            </a:r>
            <a:r>
              <a:rPr lang="en-US" b="1" dirty="0" err="1" smtClean="0"/>
              <a:t>Persembahyangan</a:t>
            </a:r>
            <a:endParaRPr lang="id-ID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5187" y="1828800"/>
            <a:ext cx="10972800" cy="4055871"/>
          </a:xfrm>
        </p:spPr>
        <p:txBody>
          <a:bodyPr/>
          <a:lstStyle/>
          <a:p>
            <a:r>
              <a:rPr lang="en-US" sz="2000" b="0" dirty="0" err="1" smtClean="0"/>
              <a:t>Letak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katupan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sesuai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keputusan</a:t>
            </a:r>
            <a:r>
              <a:rPr lang="en-US" sz="2000" b="0" dirty="0" smtClean="0"/>
              <a:t> seminar </a:t>
            </a:r>
            <a:r>
              <a:rPr lang="en-US" sz="2000" b="0" dirty="0" err="1" smtClean="0"/>
              <a:t>kesatuan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tafsir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terhadap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aspek-aspek</a:t>
            </a:r>
            <a:r>
              <a:rPr lang="en-US" sz="2000" b="0" dirty="0" smtClean="0"/>
              <a:t> Agama Hindu 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0" dirty="0" smtClean="0"/>
              <a:t>Ida Sang </a:t>
            </a:r>
            <a:r>
              <a:rPr lang="en-US" sz="2000" b="0" dirty="0" err="1" smtClean="0"/>
              <a:t>Hyang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Widha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Wasa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segala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manifestasinya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letak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cakupan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tangan</a:t>
            </a:r>
            <a:r>
              <a:rPr lang="en-US" sz="2000" b="0" dirty="0" smtClean="0"/>
              <a:t> di </a:t>
            </a:r>
            <a:r>
              <a:rPr lang="en-US" sz="2000" b="0" dirty="0" err="1" smtClean="0"/>
              <a:t>atas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ubun-ubun</a:t>
            </a:r>
            <a:r>
              <a:rPr lang="en-US" sz="2000" b="0" dirty="0" smtClean="0"/>
              <a:t> (</a:t>
            </a:r>
            <a:r>
              <a:rPr lang="en-US" sz="2000" b="0" dirty="0" err="1" smtClean="0"/>
              <a:t>itu</a:t>
            </a:r>
            <a:r>
              <a:rPr lang="en-US" sz="2000" b="0" dirty="0" smtClean="0"/>
              <a:t> : </a:t>
            </a:r>
            <a:r>
              <a:rPr lang="en-US" sz="2000" b="0" dirty="0" err="1" smtClean="0"/>
              <a:t>lebih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tinggi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ubun-ubun</a:t>
            </a:r>
            <a:r>
              <a:rPr lang="en-US" sz="2000" b="0" dirty="0" smtClean="0"/>
              <a:t>)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0" dirty="0" smtClean="0"/>
              <a:t>Para Deva, </a:t>
            </a:r>
            <a:r>
              <a:rPr lang="en-US" sz="2000" b="0" dirty="0" err="1" smtClean="0"/>
              <a:t>cakupan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tangan</a:t>
            </a:r>
            <a:r>
              <a:rPr lang="en-US" sz="2000" b="0" dirty="0" smtClean="0"/>
              <a:t> ring </a:t>
            </a:r>
            <a:r>
              <a:rPr lang="en-US" sz="2000" b="0" dirty="0" err="1" smtClean="0"/>
              <a:t>selaning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lelata</a:t>
            </a:r>
            <a:r>
              <a:rPr lang="en-US" sz="2000" b="0" dirty="0" smtClean="0"/>
              <a:t> (</a:t>
            </a:r>
            <a:r>
              <a:rPr lang="en-US" sz="2000" b="0" dirty="0" err="1" smtClean="0"/>
              <a:t>diantara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kedua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kening</a:t>
            </a:r>
            <a:r>
              <a:rPr lang="en-US" sz="2000" b="0" dirty="0" smtClean="0"/>
              <a:t>).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0" dirty="0" err="1" smtClean="0"/>
              <a:t>Pitara</a:t>
            </a:r>
            <a:r>
              <a:rPr lang="en-US" sz="2000" b="0" dirty="0" smtClean="0"/>
              <a:t> /</a:t>
            </a:r>
            <a:r>
              <a:rPr lang="en-US" sz="2000" b="0" dirty="0" err="1" smtClean="0"/>
              <a:t>leluhur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letak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diujung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hidung</a:t>
            </a:r>
            <a:r>
              <a:rPr lang="en-US" sz="2000" b="0" dirty="0" smtClean="0"/>
              <a:t> (ring </a:t>
            </a:r>
            <a:r>
              <a:rPr lang="en-US" sz="2000" b="0" dirty="0" err="1" smtClean="0"/>
              <a:t>tungtunging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ghrana</a:t>
            </a:r>
            <a:r>
              <a:rPr lang="en-US" sz="2000" b="0" dirty="0" smtClean="0"/>
              <a:t>).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0" dirty="0" err="1" smtClean="0"/>
              <a:t>Sesama</a:t>
            </a:r>
            <a:r>
              <a:rPr lang="en-US" sz="2000" b="0" dirty="0" smtClean="0"/>
              <a:t> (</a:t>
            </a:r>
            <a:r>
              <a:rPr lang="en-US" sz="2000" b="0" dirty="0" err="1" smtClean="0"/>
              <a:t>Ngañjali</a:t>
            </a:r>
            <a:r>
              <a:rPr lang="en-US" sz="2000" b="0" dirty="0" smtClean="0"/>
              <a:t>) </a:t>
            </a:r>
            <a:r>
              <a:rPr lang="en-US" sz="2000" b="0" dirty="0" err="1" smtClean="0"/>
              <a:t>cakupan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terletak</a:t>
            </a:r>
            <a:r>
              <a:rPr lang="en-US" sz="2000" b="0" dirty="0" smtClean="0"/>
              <a:t> di </a:t>
            </a:r>
            <a:r>
              <a:rPr lang="en-US" sz="2000" b="0" dirty="0" err="1" smtClean="0"/>
              <a:t>uluhati</a:t>
            </a:r>
            <a:r>
              <a:rPr lang="en-US" sz="2000" b="0" dirty="0" smtClean="0"/>
              <a:t> (</a:t>
            </a:r>
            <a:r>
              <a:rPr lang="en-US" sz="2000" b="0" dirty="0" err="1" smtClean="0"/>
              <a:t>mepes</a:t>
            </a:r>
            <a:r>
              <a:rPr lang="en-US" sz="2000" b="0" dirty="0" smtClean="0"/>
              <a:t> dada)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khusus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sulinggih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cakupan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tangan</a:t>
            </a:r>
            <a:r>
              <a:rPr lang="en-US" sz="2000" b="0" dirty="0" smtClean="0"/>
              <a:t> di </a:t>
            </a:r>
            <a:r>
              <a:rPr lang="en-US" sz="2000" b="0" dirty="0" err="1" smtClean="0"/>
              <a:t>dagu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sedikit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dibungkukkan</a:t>
            </a:r>
            <a:r>
              <a:rPr lang="en-US" sz="2000" b="0" dirty="0" smtClean="0"/>
              <a:t>, (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menghormat</a:t>
            </a:r>
            <a:r>
              <a:rPr lang="en-US" sz="2000" b="0" dirty="0" smtClean="0"/>
              <a:t>)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0" dirty="0" smtClean="0"/>
              <a:t>Para </a:t>
            </a:r>
            <a:r>
              <a:rPr lang="en-US" sz="2000" b="0" dirty="0" err="1" smtClean="0"/>
              <a:t>Bhūta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cakupan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terletak</a:t>
            </a:r>
            <a:r>
              <a:rPr lang="en-US" sz="2000" b="0" dirty="0" smtClean="0"/>
              <a:t> di </a:t>
            </a:r>
            <a:r>
              <a:rPr lang="en-US" sz="2000" b="0" dirty="0" err="1" smtClean="0"/>
              <a:t>pusar</a:t>
            </a:r>
            <a:r>
              <a:rPr lang="en-US" sz="2000" b="0" dirty="0" smtClean="0"/>
              <a:t> (</a:t>
            </a:r>
            <a:r>
              <a:rPr lang="en-US" sz="2000" b="0" dirty="0" err="1" smtClean="0"/>
              <a:t>nabhi</a:t>
            </a:r>
            <a:r>
              <a:rPr lang="en-US" sz="2000" b="0" dirty="0" smtClean="0"/>
              <a:t>)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ujung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menghadap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bawah</a:t>
            </a:r>
            <a:r>
              <a:rPr lang="en-US" sz="2000" b="0" dirty="0" smtClean="0"/>
              <a:t> (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konteks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menghormat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bukan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memujua</a:t>
            </a:r>
            <a:endParaRPr lang="id-ID" sz="2000" b="0" dirty="0"/>
          </a:p>
        </p:txBody>
      </p:sp>
    </p:spTree>
    <p:extLst>
      <p:ext uri="{BB962C8B-B14F-4D97-AF65-F5344CB8AC3E}">
        <p14:creationId xmlns:p14="http://schemas.microsoft.com/office/powerpoint/2010/main" val="33345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2920181"/>
            <a:ext cx="3714704" cy="252274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“</a:t>
            </a:r>
            <a:r>
              <a:rPr lang="en-US" dirty="0" err="1" smtClean="0"/>
              <a:t>Kṛtañjali</a:t>
            </a:r>
            <a:r>
              <a:rPr lang="en-US" dirty="0" smtClean="0"/>
              <a:t>”</a:t>
            </a:r>
            <a:endParaRPr lang="en-US" dirty="0"/>
          </a:p>
          <a:p>
            <a:pPr lvl="1"/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cakuping</a:t>
            </a:r>
            <a:r>
              <a:rPr lang="en-US" dirty="0" smtClean="0"/>
              <a:t> </a:t>
            </a:r>
            <a:r>
              <a:rPr lang="en-US" dirty="0" err="1" smtClean="0"/>
              <a:t>kara</a:t>
            </a:r>
            <a:r>
              <a:rPr lang="en-US" dirty="0" smtClean="0"/>
              <a:t> </a:t>
            </a:r>
            <a:r>
              <a:rPr lang="en-US" dirty="0" err="1" smtClean="0"/>
              <a:t>kalih</a:t>
            </a:r>
            <a:r>
              <a:rPr lang="en-US" dirty="0" smtClean="0"/>
              <a:t> (</a:t>
            </a:r>
            <a:r>
              <a:rPr lang="en-US" dirty="0" err="1" smtClean="0"/>
              <a:t>cakupan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belah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) </a:t>
            </a:r>
            <a:r>
              <a:rPr lang="en-US" dirty="0" err="1" smtClean="0"/>
              <a:t>dengan</a:t>
            </a:r>
            <a:r>
              <a:rPr lang="en-US" dirty="0" smtClean="0"/>
              <a:t> duduk </a:t>
            </a:r>
            <a:r>
              <a:rPr lang="en-US" dirty="0" err="1" smtClean="0"/>
              <a:t>bersila</a:t>
            </a:r>
            <a:r>
              <a:rPr lang="en-US" dirty="0" smtClean="0"/>
              <a:t> (</a:t>
            </a:r>
            <a:r>
              <a:rPr lang="en-US" dirty="0" err="1" smtClean="0"/>
              <a:t>padmasana</a:t>
            </a:r>
            <a:r>
              <a:rPr lang="en-US" dirty="0" smtClean="0"/>
              <a:t>)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metimpuh</a:t>
            </a:r>
            <a:r>
              <a:rPr lang="en-US" dirty="0" smtClean="0"/>
              <a:t> (</a:t>
            </a:r>
            <a:r>
              <a:rPr lang="en-US" dirty="0" err="1" smtClean="0"/>
              <a:t>bajrasana</a:t>
            </a:r>
            <a:r>
              <a:rPr lang="en-US" dirty="0" smtClean="0"/>
              <a:t>)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4"/>
          </p:nvPr>
        </p:nvSpPr>
        <p:spPr>
          <a:xfrm>
            <a:off x="4168631" y="2920181"/>
            <a:ext cx="3840480" cy="1691745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“</a:t>
            </a:r>
            <a:r>
              <a:rPr lang="en-US" dirty="0" err="1" smtClean="0"/>
              <a:t>Saṣṭaṅga</a:t>
            </a:r>
            <a:r>
              <a:rPr lang="en-US" dirty="0" smtClean="0"/>
              <a:t>”</a:t>
            </a:r>
            <a:endParaRPr lang="en-US" dirty="0"/>
          </a:p>
          <a:p>
            <a:pPr lvl="1"/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dikap</a:t>
            </a:r>
            <a:r>
              <a:rPr lang="en-US" dirty="0" smtClean="0"/>
              <a:t> duduk (</a:t>
            </a:r>
            <a:r>
              <a:rPr lang="en-US" dirty="0" err="1" smtClean="0"/>
              <a:t>padmasana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Bajrasana</a:t>
            </a:r>
            <a:r>
              <a:rPr lang="en-US" dirty="0" smtClean="0"/>
              <a:t>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dahi</a:t>
            </a:r>
            <a:r>
              <a:rPr lang="en-US" dirty="0" smtClean="0"/>
              <a:t> </a:t>
            </a:r>
            <a:r>
              <a:rPr lang="en-US" dirty="0" err="1" smtClean="0"/>
              <a:t>menyentuh</a:t>
            </a:r>
            <a:r>
              <a:rPr lang="en-US" dirty="0" smtClean="0"/>
              <a:t> altar /kaki Padma.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5"/>
          </p:nvPr>
        </p:nvSpPr>
        <p:spPr>
          <a:xfrm>
            <a:off x="8158238" y="2920181"/>
            <a:ext cx="3773077" cy="196874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“</a:t>
            </a:r>
            <a:r>
              <a:rPr lang="en-US" dirty="0" err="1" smtClean="0"/>
              <a:t>Danḍavat</a:t>
            </a:r>
            <a:r>
              <a:rPr lang="en-US" dirty="0" smtClean="0"/>
              <a:t>”</a:t>
            </a:r>
            <a:endParaRPr lang="en-US" dirty="0"/>
          </a:p>
          <a:p>
            <a:pPr lvl="1"/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tongkat</a:t>
            </a:r>
            <a:r>
              <a:rPr lang="en-US" dirty="0" smtClean="0"/>
              <a:t> (</a:t>
            </a:r>
            <a:r>
              <a:rPr lang="en-US" dirty="0" err="1" smtClean="0"/>
              <a:t>danda</a:t>
            </a:r>
            <a:r>
              <a:rPr lang="en-US" dirty="0" smtClean="0"/>
              <a:t>=</a:t>
            </a:r>
            <a:r>
              <a:rPr lang="en-US" dirty="0" err="1" smtClean="0"/>
              <a:t>tongkat</a:t>
            </a:r>
            <a:r>
              <a:rPr lang="en-US" dirty="0" smtClean="0"/>
              <a:t>, </a:t>
            </a:r>
            <a:r>
              <a:rPr lang="en-US" dirty="0" err="1" smtClean="0"/>
              <a:t>vata</a:t>
            </a:r>
            <a:r>
              <a:rPr lang="en-US" dirty="0" smtClean="0"/>
              <a:t>=</a:t>
            </a:r>
            <a:r>
              <a:rPr lang="en-US" dirty="0" err="1" smtClean="0"/>
              <a:t>lurus</a:t>
            </a:r>
            <a:r>
              <a:rPr lang="en-US" dirty="0" smtClean="0"/>
              <a:t>)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 </a:t>
            </a:r>
            <a:r>
              <a:rPr lang="en-US" dirty="0" err="1" smtClean="0"/>
              <a:t>terlentang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tongkat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SIKAP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424732"/>
          </a:xfrm>
        </p:spPr>
        <p:txBody>
          <a:bodyPr/>
          <a:lstStyle/>
          <a:p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75511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86838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5056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11432913" y="6316156"/>
            <a:ext cx="498402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28" y="4898518"/>
            <a:ext cx="28575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68" y="5442923"/>
            <a:ext cx="1905000" cy="133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4314" y="5073811"/>
            <a:ext cx="4011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Kedua</a:t>
            </a:r>
            <a:r>
              <a:rPr lang="en-US" i="1" dirty="0" smtClean="0"/>
              <a:t> </a:t>
            </a:r>
            <a:r>
              <a:rPr lang="en-US" i="1" dirty="0" err="1" smtClean="0"/>
              <a:t>sikap</a:t>
            </a:r>
            <a:r>
              <a:rPr lang="en-US" i="1" dirty="0" smtClean="0"/>
              <a:t> </a:t>
            </a:r>
            <a:r>
              <a:rPr lang="en-US" b="1" i="1" dirty="0" smtClean="0"/>
              <a:t>(</a:t>
            </a:r>
            <a:r>
              <a:rPr lang="en-US" b="1" i="1" dirty="0" err="1" smtClean="0"/>
              <a:t>Saṣṭaṅga</a:t>
            </a:r>
            <a:r>
              <a:rPr lang="en-US" b="1" i="1" dirty="0" smtClean="0"/>
              <a:t> &amp; </a:t>
            </a:r>
            <a:r>
              <a:rPr lang="en-US" b="1" i="1" dirty="0" err="1" smtClean="0"/>
              <a:t>Danḍavat</a:t>
            </a:r>
            <a:r>
              <a:rPr lang="en-US" b="1" i="1" dirty="0" smtClean="0"/>
              <a:t>) </a:t>
            </a:r>
            <a:r>
              <a:rPr lang="en-US" i="1" dirty="0" err="1" smtClean="0"/>
              <a:t>tidak</a:t>
            </a:r>
            <a:r>
              <a:rPr lang="en-US" i="1" dirty="0" smtClean="0"/>
              <a:t> </a:t>
            </a:r>
            <a:r>
              <a:rPr lang="en-US" i="1" dirty="0" err="1" smtClean="0"/>
              <a:t>dipergunakan</a:t>
            </a:r>
            <a:r>
              <a:rPr lang="en-US" i="1" dirty="0" smtClean="0"/>
              <a:t> di Indonesia, </a:t>
            </a:r>
            <a:r>
              <a:rPr lang="en-US" i="1" dirty="0" err="1" smtClean="0"/>
              <a:t>tetapi</a:t>
            </a:r>
            <a:r>
              <a:rPr lang="en-US" i="1" dirty="0" smtClean="0"/>
              <a:t> di India </a:t>
            </a:r>
            <a:r>
              <a:rPr lang="en-US" i="1" dirty="0" err="1" smtClean="0"/>
              <a:t>ke</a:t>
            </a:r>
            <a:r>
              <a:rPr lang="en-US" i="1" dirty="0" smtClean="0"/>
              <a:t> </a:t>
            </a:r>
            <a:r>
              <a:rPr lang="en-US" i="1" dirty="0" err="1" smtClean="0"/>
              <a:t>dua</a:t>
            </a:r>
            <a:r>
              <a:rPr lang="en-US" i="1" dirty="0" smtClean="0"/>
              <a:t> </a:t>
            </a:r>
            <a:r>
              <a:rPr lang="en-US" i="1" dirty="0" err="1" smtClean="0"/>
              <a:t>sikap</a:t>
            </a:r>
            <a:r>
              <a:rPr lang="en-US" i="1" dirty="0" smtClean="0"/>
              <a:t> </a:t>
            </a:r>
            <a:r>
              <a:rPr lang="en-US" i="1" dirty="0" err="1" smtClean="0"/>
              <a:t>ini</a:t>
            </a:r>
            <a:r>
              <a:rPr lang="en-US" i="1" dirty="0" smtClean="0"/>
              <a:t> </a:t>
            </a:r>
            <a:r>
              <a:rPr lang="en-US" i="1" dirty="0" err="1" smtClean="0"/>
              <a:t>biasa</a:t>
            </a:r>
            <a:r>
              <a:rPr lang="en-US" i="1" dirty="0" smtClean="0"/>
              <a:t> </a:t>
            </a:r>
            <a:r>
              <a:rPr lang="en-US" i="1" dirty="0" err="1" smtClean="0"/>
              <a:t>dilakukan</a:t>
            </a:r>
            <a:r>
              <a:rPr lang="en-US" i="1" dirty="0" smtClean="0"/>
              <a:t>  </a:t>
            </a:r>
            <a:endParaRPr lang="id-ID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5056" y="1801162"/>
            <a:ext cx="1133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sembahyang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10716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1.04167E-6 -4.44444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3 -4.44444E-6 L 3.95833E-6 -4.44444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8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8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-2.5E-6 -4.44444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  <p:bldP spid="18" grpId="0" uiExpand="1" build="p"/>
      <p:bldP spid="9" grpId="0" animBg="1"/>
      <p:bldP spid="9" grpId="1" animBg="1"/>
      <p:bldP spid="15" grpId="0" animBg="1"/>
      <p:bldP spid="15" grpId="1" animBg="1"/>
      <p:bldP spid="13" grpId="0" animBg="1"/>
      <p:bldP spid="13" grpId="1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659033"/>
            <a:ext cx="6096000" cy="1125522"/>
          </a:xfrm>
        </p:spPr>
        <p:txBody>
          <a:bodyPr/>
          <a:lstStyle/>
          <a:p>
            <a:r>
              <a:rPr lang="id-ID" b="1" dirty="0"/>
              <a:t>Sembahyang turunan bentuk Yantra dalam Yoga</a:t>
            </a:r>
          </a:p>
          <a:p>
            <a:endParaRPr lang="id-ID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10" y="659033"/>
            <a:ext cx="4125963" cy="28881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0220" y="1784555"/>
            <a:ext cx="60468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Yantra adalah bentuk “niyasa” (= simbol = pengganti yang sebenarnya) yang diwujudkan oleh manusia untuk mengkonsentrasikan baktinya ke hadapan Ida Sanghyang Widhi Wasa, misalnya dalam perpaduan warna, kembang, banten, gambar, arca, dan lain-lain.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220" y="3392129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/>
              <a:t>Dalam sikap sembahyang </a:t>
            </a:r>
            <a:r>
              <a:rPr lang="en-US" dirty="0" smtClean="0"/>
              <a:t>Hindu </a:t>
            </a:r>
            <a:r>
              <a:rPr lang="en-US" dirty="0" err="1" smtClean="0"/>
              <a:t>khusunya</a:t>
            </a:r>
            <a:r>
              <a:rPr lang="en-US" dirty="0" smtClean="0"/>
              <a:t> di Indonesia </a:t>
            </a:r>
            <a:r>
              <a:rPr lang="id-ID" dirty="0" smtClean="0"/>
              <a:t>merupakan </a:t>
            </a:r>
            <a:r>
              <a:rPr lang="id-ID" dirty="0"/>
              <a:t>gambaran umum dari sebuah yatra, dimana: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220" y="4672729"/>
            <a:ext cx="10922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"</a:t>
            </a:r>
            <a:r>
              <a:rPr lang="id-ID" b="1" dirty="0"/>
              <a:t>segi tiga</a:t>
            </a:r>
            <a:r>
              <a:rPr lang="id-ID" dirty="0"/>
              <a:t>", dibentuk oleh kaki yaitu sudut lutut kanan dan kiri serta jemari dengan tukang ekor (cakra muladhara) - sebagai simbol alam bawah (bhur), baca: </a:t>
            </a:r>
            <a:r>
              <a:rPr lang="id-ID" dirty="0">
                <a:hlinkClick r:id="rId3"/>
              </a:rPr>
              <a:t>Yantra Segitiga</a:t>
            </a:r>
            <a:endParaRPr lang="id-ID" dirty="0"/>
          </a:p>
          <a:p>
            <a:r>
              <a:rPr lang="id-ID" dirty="0"/>
              <a:t>"</a:t>
            </a:r>
            <a:r>
              <a:rPr lang="id-ID" b="1" dirty="0"/>
              <a:t>segi empat</a:t>
            </a:r>
            <a:r>
              <a:rPr lang="id-ID" dirty="0"/>
              <a:t>", dibentuk oleh tangan yaitu sudut kedua siku tangan dengan bahu kanan dan kiri - sebagai simbol alam tengah (bwah), baca:</a:t>
            </a:r>
            <a:r>
              <a:rPr lang="id-ID" dirty="0">
                <a:hlinkClick r:id="rId4"/>
              </a:rPr>
              <a:t>Yantra Segiempat</a:t>
            </a:r>
            <a:endParaRPr lang="id-ID" dirty="0"/>
          </a:p>
          <a:p>
            <a:r>
              <a:rPr lang="id-ID" dirty="0"/>
              <a:t>"</a:t>
            </a:r>
            <a:r>
              <a:rPr lang="id-ID" b="1" dirty="0"/>
              <a:t>lingkaran</a:t>
            </a:r>
            <a:r>
              <a:rPr lang="id-ID" dirty="0"/>
              <a:t>", merupakan bentuk kepala - sebagai simbol alam atas (swah), baca: </a:t>
            </a:r>
            <a:r>
              <a:rPr lang="id-ID" dirty="0">
                <a:hlinkClick r:id="rId5"/>
              </a:rPr>
              <a:t>Yantra Lingkaran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4277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63677" y="3243317"/>
            <a:ext cx="11651226" cy="634845"/>
          </a:xfrm>
        </p:spPr>
        <p:txBody>
          <a:bodyPr/>
          <a:lstStyle/>
          <a:p>
            <a:pPr algn="l"/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mengucapkan</a:t>
            </a:r>
            <a:r>
              <a:rPr lang="en-US" dirty="0" smtClean="0"/>
              <a:t> Mantra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775839" y="687506"/>
            <a:ext cx="4376615" cy="646331"/>
          </a:xfrm>
        </p:spPr>
        <p:txBody>
          <a:bodyPr/>
          <a:lstStyle/>
          <a:p>
            <a:r>
              <a:rPr lang="en-US" sz="4000" dirty="0" smtClean="0"/>
              <a:t>Mantra</a:t>
            </a:r>
            <a:endParaRPr lang="en-US" sz="4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13735" y="4192314"/>
            <a:ext cx="11449665" cy="16784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Vaikari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r>
              <a:rPr lang="en-US" dirty="0" smtClean="0"/>
              <a:t> </a:t>
            </a:r>
            <a:r>
              <a:rPr lang="en-US" dirty="0" err="1" smtClean="0"/>
              <a:t>mantram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terdengar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orang lain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Upāmṣu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pengucapan</a:t>
            </a:r>
            <a:r>
              <a:rPr lang="en-US" dirty="0" smtClean="0"/>
              <a:t> mantra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berbisik</a:t>
            </a:r>
            <a:r>
              <a:rPr lang="en-US" dirty="0" smtClean="0"/>
              <a:t> (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terdengar</a:t>
            </a:r>
            <a:r>
              <a:rPr lang="en-US" dirty="0" smtClean="0"/>
              <a:t>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Mānasa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Mānasika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terucap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, </a:t>
            </a:r>
            <a:r>
              <a:rPr lang="en-US" dirty="0" err="1" smtClean="0"/>
              <a:t>mulut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 </a:t>
            </a:r>
            <a:r>
              <a:rPr lang="en-US" dirty="0" err="1" smtClean="0"/>
              <a:t>rapat</a:t>
            </a:r>
            <a:r>
              <a:rPr lang="en-US" dirty="0" smtClean="0"/>
              <a:t>. Dari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Mānasika</a:t>
            </a:r>
            <a:r>
              <a:rPr lang="en-US" dirty="0" smtClean="0"/>
              <a:t> </a:t>
            </a:r>
            <a:r>
              <a:rPr lang="en-US" dirty="0" err="1" smtClean="0"/>
              <a:t>lah</a:t>
            </a:r>
            <a:r>
              <a:rPr lang="en-US" dirty="0" smtClean="0"/>
              <a:t> yang paling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3677" y="2282834"/>
            <a:ext cx="11299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S</a:t>
            </a:r>
            <a:r>
              <a:rPr lang="sv-SE" dirty="0" smtClean="0">
                <a:solidFill>
                  <a:schemeClr val="bg1"/>
                </a:solidFill>
              </a:rPr>
              <a:t>ecara </a:t>
            </a:r>
            <a:r>
              <a:rPr lang="sv-SE" dirty="0">
                <a:solidFill>
                  <a:schemeClr val="bg1"/>
                </a:solidFill>
              </a:rPr>
              <a:t>etimologi Mantra berasal dari suku kata Man (Manana) dan kata Tra (Trana) yang berarti pembebasan dari ikatan samsara atau dunia fenomena ini.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4619" y="6105832"/>
            <a:ext cx="1044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Catatan</a:t>
            </a:r>
            <a:r>
              <a:rPr lang="en-US" dirty="0" smtClean="0">
                <a:solidFill>
                  <a:schemeClr val="bg1"/>
                </a:solidFill>
              </a:rPr>
              <a:t> : </a:t>
            </a:r>
            <a:r>
              <a:rPr lang="en-US" dirty="0" err="1" smtClean="0">
                <a:solidFill>
                  <a:schemeClr val="bg1"/>
                </a:solidFill>
              </a:rPr>
              <a:t>bagi</a:t>
            </a:r>
            <a:r>
              <a:rPr lang="en-US" dirty="0" smtClean="0">
                <a:solidFill>
                  <a:schemeClr val="bg1"/>
                </a:solidFill>
              </a:rPr>
              <a:t> para </a:t>
            </a:r>
            <a:r>
              <a:rPr lang="en-US" dirty="0" err="1">
                <a:solidFill>
                  <a:schemeClr val="bg1"/>
                </a:solidFill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emangku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apalagi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Sulinggih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nganteb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ataupun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muput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bagi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Sulinggih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seyogyanya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suara</a:t>
            </a:r>
            <a:r>
              <a:rPr lang="en-US" dirty="0" smtClean="0">
                <a:solidFill>
                  <a:schemeClr val="bg1"/>
                </a:solidFill>
              </a:rPr>
              <a:t> Mantra </a:t>
            </a:r>
            <a:r>
              <a:rPr lang="en-US" dirty="0" err="1" smtClean="0">
                <a:solidFill>
                  <a:schemeClr val="bg1"/>
                </a:solidFill>
              </a:rPr>
              <a:t>atau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seha</a:t>
            </a:r>
            <a:r>
              <a:rPr lang="en-US" dirty="0" smtClean="0">
                <a:solidFill>
                  <a:schemeClr val="bg1"/>
                </a:solidFill>
              </a:rPr>
              <a:t> agar </a:t>
            </a:r>
            <a:r>
              <a:rPr lang="en-US" dirty="0" err="1" smtClean="0">
                <a:solidFill>
                  <a:schemeClr val="bg1"/>
                </a:solidFill>
              </a:rPr>
              <a:t>terdengar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oleh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umat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7903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2996" y="2704489"/>
            <a:ext cx="11660405" cy="2189336"/>
          </a:xfrm>
        </p:spPr>
        <p:txBody>
          <a:bodyPr/>
          <a:lstStyle/>
          <a:p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fungsinya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memohon</a:t>
            </a:r>
            <a:r>
              <a:rPr lang="en-US" sz="2800" dirty="0" smtClean="0"/>
              <a:t> </a:t>
            </a:r>
            <a:r>
              <a:rPr lang="en-US" sz="2800" dirty="0" err="1" smtClean="0"/>
              <a:t>perlindungan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mantram</a:t>
            </a:r>
            <a:r>
              <a:rPr lang="en-US" sz="2800" dirty="0" smtClean="0"/>
              <a:t> </a:t>
            </a:r>
            <a:r>
              <a:rPr lang="en-US" sz="2800" dirty="0" err="1" smtClean="0"/>
              <a:t>berfungsi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“</a:t>
            </a:r>
            <a:r>
              <a:rPr lang="en-US" sz="2800" dirty="0" err="1" smtClean="0"/>
              <a:t>kawa</a:t>
            </a:r>
            <a:r>
              <a:rPr lang="id-ID" sz="2800" dirty="0" smtClean="0"/>
              <a:t>c</a:t>
            </a:r>
            <a:r>
              <a:rPr lang="en-US" sz="2800" dirty="0" smtClean="0"/>
              <a:t>a</a:t>
            </a:r>
            <a:r>
              <a:rPr lang="en-US" sz="2800" dirty="0" smtClean="0"/>
              <a:t>” (</a:t>
            </a:r>
            <a:r>
              <a:rPr lang="en-US" sz="2800" dirty="0" err="1" smtClean="0"/>
              <a:t>baju</a:t>
            </a:r>
            <a:r>
              <a:rPr lang="en-US" sz="2800" dirty="0" smtClean="0"/>
              <a:t> </a:t>
            </a:r>
            <a:r>
              <a:rPr lang="en-US" sz="2800" dirty="0" err="1" smtClean="0"/>
              <a:t>gaib</a:t>
            </a:r>
            <a:r>
              <a:rPr lang="en-US" sz="2800" dirty="0" smtClean="0"/>
              <a:t>) yang </a:t>
            </a:r>
            <a:r>
              <a:rPr lang="en-US" sz="2800" dirty="0" err="1" smtClean="0"/>
              <a:t>melindungi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pikiran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kekuatan-kekuatan</a:t>
            </a:r>
            <a:r>
              <a:rPr lang="en-US" sz="2800" dirty="0" smtClean="0"/>
              <a:t> </a:t>
            </a:r>
            <a:r>
              <a:rPr lang="en-US" sz="2800" dirty="0" err="1" smtClean="0"/>
              <a:t>jahat</a:t>
            </a:r>
            <a:r>
              <a:rPr lang="en-US" sz="2800" dirty="0" smtClean="0"/>
              <a:t>. Dan “</a:t>
            </a:r>
            <a:r>
              <a:rPr lang="en-US" sz="2800" dirty="0" err="1" smtClean="0"/>
              <a:t>Panjara</a:t>
            </a:r>
            <a:r>
              <a:rPr lang="en-US" sz="2800" dirty="0" smtClean="0"/>
              <a:t>”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membentengi</a:t>
            </a:r>
            <a:r>
              <a:rPr lang="en-US" sz="2800" dirty="0" smtClean="0"/>
              <a:t> </a:t>
            </a:r>
            <a:r>
              <a:rPr lang="en-US" sz="2800" dirty="0" err="1" smtClean="0"/>
              <a:t>keluarga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halangan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kejahatan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075057" y="380217"/>
            <a:ext cx="2116284" cy="1439368"/>
          </a:xfrm>
        </p:spPr>
        <p:txBody>
          <a:bodyPr/>
          <a:lstStyle/>
          <a:p>
            <a:r>
              <a:rPr lang="en-US" sz="4400" dirty="0" err="1" smtClean="0"/>
              <a:t>Fungsi</a:t>
            </a:r>
            <a:r>
              <a:rPr lang="en-US" sz="4400" dirty="0" smtClean="0"/>
              <a:t> </a:t>
            </a:r>
          </a:p>
          <a:p>
            <a:r>
              <a:rPr lang="en-US" sz="4400" dirty="0" smtClean="0"/>
              <a:t>Mantra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4801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0" r="18020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/>
          </p:nvPr>
        </p:nvSpPr>
        <p:spPr>
          <a:xfrm>
            <a:off x="0" y="1865671"/>
            <a:ext cx="6096000" cy="1794337"/>
          </a:xfrm>
        </p:spPr>
        <p:txBody>
          <a:bodyPr/>
          <a:lstStyle/>
          <a:p>
            <a:r>
              <a:rPr lang="en-US" dirty="0" smtClean="0"/>
              <a:t>MANTRA </a:t>
            </a:r>
          </a:p>
          <a:p>
            <a:pPr lvl="2"/>
            <a:r>
              <a:rPr lang="en-US" dirty="0" err="1" smtClean="0"/>
              <a:t>Berikut</a:t>
            </a:r>
            <a:r>
              <a:rPr lang="en-US" dirty="0" smtClean="0"/>
              <a:t> Mantra-Mantra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dipraktikkan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29304" y="0"/>
            <a:ext cx="6062696" cy="6858000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13064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8" r="16668"/>
          <a:stretch>
            <a:fillRect/>
          </a:stretch>
        </p:blipFill>
        <p:spPr/>
      </p:pic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1683538"/>
          </a:xfrm>
        </p:spPr>
        <p:txBody>
          <a:bodyPr/>
          <a:lstStyle/>
          <a:p>
            <a:r>
              <a:rPr lang="en-US" sz="2800" dirty="0" err="1" smtClean="0"/>
              <a:t>Oṁ</a:t>
            </a:r>
            <a:r>
              <a:rPr lang="en-US" sz="2800" dirty="0" smtClean="0"/>
              <a:t> </a:t>
            </a:r>
            <a:r>
              <a:rPr lang="en-US" sz="2800" dirty="0" err="1" smtClean="0"/>
              <a:t>Avighnam</a:t>
            </a:r>
            <a:r>
              <a:rPr lang="en-US" sz="2800" dirty="0" smtClean="0"/>
              <a:t> </a:t>
            </a:r>
            <a:r>
              <a:rPr lang="en-US" sz="2800" dirty="0" err="1" smtClean="0"/>
              <a:t>astu</a:t>
            </a:r>
            <a:r>
              <a:rPr lang="en-US" sz="2800" dirty="0" smtClean="0"/>
              <a:t> </a:t>
            </a:r>
            <a:r>
              <a:rPr lang="en-US" sz="2800" dirty="0" err="1" smtClean="0"/>
              <a:t>namo</a:t>
            </a:r>
            <a:r>
              <a:rPr lang="en-US" sz="2800" dirty="0" smtClean="0"/>
              <a:t> </a:t>
            </a:r>
            <a:r>
              <a:rPr lang="en-US" sz="2800" dirty="0" err="1" smtClean="0"/>
              <a:t>siddham</a:t>
            </a:r>
            <a:endParaRPr lang="en-US" sz="2800" dirty="0"/>
          </a:p>
          <a:p>
            <a:pPr lvl="2"/>
            <a:r>
              <a:rPr lang="en-US" dirty="0" err="1" smtClean="0"/>
              <a:t>Artinya</a:t>
            </a:r>
            <a:r>
              <a:rPr lang="en-US" dirty="0" smtClean="0"/>
              <a:t>: Oh </a:t>
            </a:r>
            <a:r>
              <a:rPr lang="en-US" dirty="0" err="1" smtClean="0"/>
              <a:t>Hyang</a:t>
            </a:r>
            <a:r>
              <a:rPr lang="en-US" dirty="0" smtClean="0"/>
              <a:t> </a:t>
            </a:r>
            <a:r>
              <a:rPr lang="en-US" dirty="0" err="1" smtClean="0"/>
              <a:t>Widdhi</a:t>
            </a:r>
            <a:r>
              <a:rPr lang="en-US" dirty="0" smtClean="0"/>
              <a:t> </a:t>
            </a:r>
            <a:r>
              <a:rPr lang="en-US" dirty="0" err="1" smtClean="0"/>
              <a:t>Wasa</a:t>
            </a:r>
            <a:r>
              <a:rPr lang="en-US" dirty="0" smtClean="0"/>
              <a:t> </a:t>
            </a:r>
            <a:r>
              <a:rPr lang="en-US" dirty="0" err="1" smtClean="0"/>
              <a:t>semoga</a:t>
            </a:r>
            <a:r>
              <a:rPr lang="en-US" dirty="0" smtClean="0"/>
              <a:t> </a:t>
            </a:r>
            <a:r>
              <a:rPr lang="en-US" dirty="0" err="1" smtClean="0"/>
              <a:t>tiada</a:t>
            </a:r>
            <a:r>
              <a:rPr lang="en-US" dirty="0" smtClean="0"/>
              <a:t> </a:t>
            </a:r>
            <a:r>
              <a:rPr lang="en-US" dirty="0" err="1" smtClean="0"/>
              <a:t>halangan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867930"/>
          </a:xfrm>
        </p:spPr>
        <p:txBody>
          <a:bodyPr/>
          <a:lstStyle/>
          <a:p>
            <a:r>
              <a:rPr lang="en-US" sz="2800" dirty="0" smtClean="0"/>
              <a:t>Mantra </a:t>
            </a:r>
            <a:r>
              <a:rPr lang="en-US" sz="2800" dirty="0" err="1" smtClean="0"/>
              <a:t>sebelum</a:t>
            </a:r>
            <a:r>
              <a:rPr lang="en-US" sz="2800" dirty="0" smtClean="0"/>
              <a:t> </a:t>
            </a:r>
            <a:r>
              <a:rPr lang="en-US" sz="2800" dirty="0" err="1" smtClean="0"/>
              <a:t>memulai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pekerjaan</a:t>
            </a:r>
            <a:r>
              <a:rPr lang="en-US" sz="2800" dirty="0" smtClean="0"/>
              <a:t>/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(</a:t>
            </a:r>
            <a:r>
              <a:rPr lang="en-US" sz="2800" dirty="0" err="1" smtClean="0"/>
              <a:t>Mulāstava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0" name="Content Placeholder 39"/>
          <p:cNvSpPr>
            <a:spLocks noGrp="1"/>
          </p:cNvSpPr>
          <p:nvPr>
            <p:ph idx="18"/>
          </p:nvPr>
        </p:nvSpPr>
        <p:spPr>
          <a:xfrm>
            <a:off x="7954500" y="419100"/>
            <a:ext cx="2377440" cy="84023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916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b="7807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53512" y="6484937"/>
            <a:ext cx="419776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-2882" y="0"/>
            <a:ext cx="559252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8"/>
          </p:nvPr>
        </p:nvSpPr>
        <p:spPr>
          <a:xfrm>
            <a:off x="1713873" y="538922"/>
            <a:ext cx="1293937" cy="84023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4937" y="1918073"/>
            <a:ext cx="4451811" cy="4764381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en-US" sz="2400" dirty="0" err="1" smtClean="0">
                <a:solidFill>
                  <a:schemeClr val="bg1"/>
                </a:solidFill>
              </a:rPr>
              <a:t>Oṁ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tryambhakaṁ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yajāmahe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sugandhiṁ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puṣṭivardhanam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urv</a:t>
            </a:r>
            <a:r>
              <a:rPr lang="en-US" dirty="0" err="1" smtClean="0">
                <a:solidFill>
                  <a:schemeClr val="bg1"/>
                </a:solidFill>
              </a:rPr>
              <a:t>ārukam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bhandhanān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mṛtyor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mukṣīya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māmṛtat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lvl="3" algn="r">
              <a:spcAft>
                <a:spcPts val="12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Ṛg</a:t>
            </a:r>
            <a:r>
              <a:rPr lang="en-US" dirty="0" smtClean="0">
                <a:solidFill>
                  <a:schemeClr val="bg1"/>
                </a:solidFill>
              </a:rPr>
              <a:t> Veda VII.59.12 </a:t>
            </a:r>
            <a:r>
              <a:rPr lang="en-US" b="0" dirty="0" smtClean="0">
                <a:solidFill>
                  <a:schemeClr val="bg1"/>
                </a:solidFill>
              </a:rPr>
              <a:t>(</a:t>
            </a:r>
            <a:r>
              <a:rPr lang="en-US" b="0" dirty="0" err="1" smtClean="0">
                <a:solidFill>
                  <a:schemeClr val="bg1"/>
                </a:solidFill>
              </a:rPr>
              <a:t>dibaca</a:t>
            </a:r>
            <a:r>
              <a:rPr lang="en-US" b="0" dirty="0" smtClean="0">
                <a:solidFill>
                  <a:schemeClr val="bg1"/>
                </a:solidFill>
              </a:rPr>
              <a:t> : Mandala VII, </a:t>
            </a:r>
            <a:r>
              <a:rPr lang="en-US" b="0" dirty="0" err="1" smtClean="0">
                <a:solidFill>
                  <a:schemeClr val="bg1"/>
                </a:solidFill>
              </a:rPr>
              <a:t>Sukta</a:t>
            </a:r>
            <a:r>
              <a:rPr lang="en-US" b="0" dirty="0" smtClean="0">
                <a:solidFill>
                  <a:schemeClr val="bg1"/>
                </a:solidFill>
              </a:rPr>
              <a:t> 59, Mantra 12</a:t>
            </a:r>
          </a:p>
          <a:p>
            <a:pPr lvl="3" algn="l">
              <a:spcAft>
                <a:spcPts val="12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Artinya</a:t>
            </a:r>
            <a:r>
              <a:rPr lang="en-US" dirty="0" smtClean="0">
                <a:solidFill>
                  <a:schemeClr val="bg1"/>
                </a:solidFill>
              </a:rPr>
              <a:t> : </a:t>
            </a:r>
          </a:p>
          <a:p>
            <a:pPr lvl="3" algn="l">
              <a:spcAft>
                <a:spcPts val="1200"/>
              </a:spcAft>
            </a:pPr>
            <a:r>
              <a:rPr lang="en-US" b="0" dirty="0" smtClean="0">
                <a:solidFill>
                  <a:schemeClr val="bg1"/>
                </a:solidFill>
              </a:rPr>
              <a:t>Om kami </a:t>
            </a:r>
            <a:r>
              <a:rPr lang="en-US" b="0" dirty="0" err="1" smtClean="0">
                <a:solidFill>
                  <a:schemeClr val="bg1"/>
                </a:solidFill>
              </a:rPr>
              <a:t>memuja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Hyang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Rudra</a:t>
            </a:r>
            <a:r>
              <a:rPr lang="en-US" b="0" dirty="0" smtClean="0">
                <a:solidFill>
                  <a:schemeClr val="bg1"/>
                </a:solidFill>
              </a:rPr>
              <a:t> (</a:t>
            </a:r>
            <a:r>
              <a:rPr lang="en-US" b="0" dirty="0" err="1" smtClean="0">
                <a:solidFill>
                  <a:schemeClr val="bg1"/>
                </a:solidFill>
              </a:rPr>
              <a:t>Tryambhaka</a:t>
            </a:r>
            <a:r>
              <a:rPr lang="en-US" b="0" dirty="0" smtClean="0">
                <a:solidFill>
                  <a:schemeClr val="bg1"/>
                </a:solidFill>
              </a:rPr>
              <a:t>) yang </a:t>
            </a:r>
            <a:r>
              <a:rPr lang="en-US" b="0" dirty="0" err="1" smtClean="0">
                <a:solidFill>
                  <a:schemeClr val="bg1"/>
                </a:solidFill>
              </a:rPr>
              <a:t>menyebarkan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keharuman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dan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memperbanyak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makanan</a:t>
            </a:r>
            <a:r>
              <a:rPr lang="en-US" b="0" dirty="0" smtClean="0">
                <a:solidFill>
                  <a:schemeClr val="bg1"/>
                </a:solidFill>
              </a:rPr>
              <a:t>. </a:t>
            </a:r>
            <a:r>
              <a:rPr lang="en-US" b="0" dirty="0" err="1" smtClean="0">
                <a:solidFill>
                  <a:schemeClr val="bg1"/>
                </a:solidFill>
              </a:rPr>
              <a:t>Semoga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ia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melepaskan</a:t>
            </a:r>
            <a:r>
              <a:rPr lang="en-US" b="0" dirty="0" smtClean="0">
                <a:solidFill>
                  <a:schemeClr val="bg1"/>
                </a:solidFill>
              </a:rPr>
              <a:t> kami, </a:t>
            </a:r>
            <a:r>
              <a:rPr lang="en-US" b="0" dirty="0" err="1" smtClean="0">
                <a:solidFill>
                  <a:schemeClr val="bg1"/>
                </a:solidFill>
              </a:rPr>
              <a:t>seperti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buah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mentimun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batangnya</a:t>
            </a:r>
            <a:r>
              <a:rPr lang="en-US" b="0" dirty="0" smtClean="0">
                <a:solidFill>
                  <a:schemeClr val="bg1"/>
                </a:solidFill>
              </a:rPr>
              <a:t>, </a:t>
            </a:r>
            <a:r>
              <a:rPr lang="en-US" b="0" dirty="0" err="1" smtClean="0">
                <a:solidFill>
                  <a:schemeClr val="bg1"/>
                </a:solidFill>
              </a:rPr>
              <a:t>dari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kematian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dan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bukan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dari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kekekalan</a:t>
            </a:r>
            <a:r>
              <a:rPr lang="en-US" b="0" dirty="0" smtClean="0">
                <a:solidFill>
                  <a:schemeClr val="bg1"/>
                </a:solidFill>
              </a:rPr>
              <a:t>.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19"/>
          </p:nvPr>
        </p:nvSpPr>
        <p:spPr>
          <a:xfrm>
            <a:off x="304800" y="1289768"/>
            <a:ext cx="4281948" cy="424732"/>
          </a:xfrm>
        </p:spPr>
        <p:txBody>
          <a:bodyPr/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Mahāmṛtyuñjayamantra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7484550" y="1795091"/>
            <a:ext cx="4451811" cy="437658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Font typeface="Arial" panose="020B0604020202020204" pitchFamily="34" charset="0"/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2400" dirty="0" err="1" smtClean="0">
                <a:solidFill>
                  <a:schemeClr val="bg1"/>
                </a:solidFill>
              </a:rPr>
              <a:t>Oṁ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Asato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</a:t>
            </a:r>
            <a:r>
              <a:rPr lang="en-US" sz="2400" dirty="0" err="1">
                <a:solidFill>
                  <a:schemeClr val="bg1"/>
                </a:solidFill>
              </a:rPr>
              <a:t>ā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sadgamaya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tamaso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mā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jyotir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gamaya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mṛtyor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mā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amṛtam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gamaya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lvl="3" algn="r">
              <a:spcAft>
                <a:spcPts val="12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Brhad-aranyaka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Upaniṣad</a:t>
            </a:r>
            <a:r>
              <a:rPr lang="en-US" dirty="0" smtClean="0">
                <a:solidFill>
                  <a:schemeClr val="bg1"/>
                </a:solidFill>
              </a:rPr>
              <a:t> 1.3.28</a:t>
            </a:r>
          </a:p>
          <a:p>
            <a:pPr lvl="3" algn="l">
              <a:spcAft>
                <a:spcPts val="12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Artinya</a:t>
            </a:r>
            <a:r>
              <a:rPr lang="en-US" dirty="0" smtClean="0">
                <a:solidFill>
                  <a:schemeClr val="bg1"/>
                </a:solidFill>
              </a:rPr>
              <a:t> : </a:t>
            </a:r>
          </a:p>
          <a:p>
            <a:pPr lvl="3" algn="l">
              <a:spcAft>
                <a:spcPts val="1200"/>
              </a:spcAft>
            </a:pPr>
            <a:r>
              <a:rPr lang="en-US" b="0" dirty="0" smtClean="0">
                <a:solidFill>
                  <a:schemeClr val="bg1"/>
                </a:solidFill>
              </a:rPr>
              <a:t>Om </a:t>
            </a:r>
            <a:r>
              <a:rPr lang="en-US" b="0" dirty="0" err="1" smtClean="0">
                <a:solidFill>
                  <a:schemeClr val="bg1"/>
                </a:solidFill>
              </a:rPr>
              <a:t>Hyang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Widdhi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Wasa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smtClean="0">
                <a:solidFill>
                  <a:schemeClr val="bg1"/>
                </a:solidFill>
              </a:rPr>
              <a:t>(</a:t>
            </a:r>
            <a:r>
              <a:rPr lang="en-US" b="0" dirty="0" err="1" smtClean="0">
                <a:solidFill>
                  <a:schemeClr val="bg1"/>
                </a:solidFill>
              </a:rPr>
              <a:t>Tuhan</a:t>
            </a:r>
            <a:r>
              <a:rPr lang="en-US" b="0" dirty="0" smtClean="0">
                <a:solidFill>
                  <a:schemeClr val="bg1"/>
                </a:solidFill>
              </a:rPr>
              <a:t> Yang </a:t>
            </a:r>
            <a:r>
              <a:rPr lang="en-US" b="0" dirty="0" err="1" smtClean="0">
                <a:solidFill>
                  <a:schemeClr val="bg1"/>
                </a:solidFill>
              </a:rPr>
              <a:t>Maha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Esa</a:t>
            </a:r>
            <a:r>
              <a:rPr lang="en-US" b="0" dirty="0" smtClean="0">
                <a:solidFill>
                  <a:schemeClr val="bg1"/>
                </a:solidFill>
              </a:rPr>
              <a:t>) </a:t>
            </a:r>
            <a:r>
              <a:rPr lang="en-US" b="0" dirty="0" err="1" smtClean="0">
                <a:solidFill>
                  <a:schemeClr val="bg1"/>
                </a:solidFill>
              </a:rPr>
              <a:t>bimbinglah</a:t>
            </a:r>
            <a:r>
              <a:rPr lang="en-US" b="0" dirty="0" smtClean="0">
                <a:solidFill>
                  <a:schemeClr val="bg1"/>
                </a:solidFill>
              </a:rPr>
              <a:t> kami </a:t>
            </a:r>
            <a:r>
              <a:rPr lang="en-US" b="0" dirty="0" err="1" smtClean="0">
                <a:solidFill>
                  <a:schemeClr val="bg1"/>
                </a:solidFill>
              </a:rPr>
              <a:t>dari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ketidakbenaran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menuju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pada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kebenaran</a:t>
            </a:r>
            <a:r>
              <a:rPr lang="en-US" b="0" dirty="0" smtClean="0">
                <a:solidFill>
                  <a:schemeClr val="bg1"/>
                </a:solidFill>
              </a:rPr>
              <a:t>. </a:t>
            </a:r>
            <a:r>
              <a:rPr lang="en-US" b="0" dirty="0" err="1" smtClean="0">
                <a:solidFill>
                  <a:schemeClr val="bg1"/>
                </a:solidFill>
              </a:rPr>
              <a:t>Bimbinglah</a:t>
            </a:r>
            <a:r>
              <a:rPr lang="en-US" b="0" dirty="0" smtClean="0">
                <a:solidFill>
                  <a:schemeClr val="bg1"/>
                </a:solidFill>
              </a:rPr>
              <a:t> kami </a:t>
            </a:r>
            <a:r>
              <a:rPr lang="en-US" b="0" dirty="0" err="1" smtClean="0">
                <a:solidFill>
                  <a:schemeClr val="bg1"/>
                </a:solidFill>
              </a:rPr>
              <a:t>dari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kegelapan</a:t>
            </a:r>
            <a:r>
              <a:rPr lang="en-US" b="0" dirty="0" smtClean="0">
                <a:solidFill>
                  <a:schemeClr val="bg1"/>
                </a:solidFill>
              </a:rPr>
              <a:t> (</a:t>
            </a:r>
            <a:r>
              <a:rPr lang="en-US" b="0" dirty="0" err="1" smtClean="0">
                <a:solidFill>
                  <a:schemeClr val="bg1"/>
                </a:solidFill>
              </a:rPr>
              <a:t>pikiran</a:t>
            </a:r>
            <a:r>
              <a:rPr lang="en-US" b="0" dirty="0" smtClean="0">
                <a:solidFill>
                  <a:schemeClr val="bg1"/>
                </a:solidFill>
              </a:rPr>
              <a:t>) </a:t>
            </a:r>
            <a:r>
              <a:rPr lang="en-US" b="0" dirty="0" err="1" smtClean="0">
                <a:solidFill>
                  <a:schemeClr val="bg1"/>
                </a:solidFill>
              </a:rPr>
              <a:t>menuju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cahaya</a:t>
            </a:r>
            <a:r>
              <a:rPr lang="en-US" b="0" dirty="0" smtClean="0">
                <a:solidFill>
                  <a:schemeClr val="bg1"/>
                </a:solidFill>
              </a:rPr>
              <a:t> (</a:t>
            </a:r>
            <a:r>
              <a:rPr lang="en-US" b="0" dirty="0" err="1" smtClean="0">
                <a:solidFill>
                  <a:schemeClr val="bg1"/>
                </a:solidFill>
              </a:rPr>
              <a:t>pengetahuan</a:t>
            </a:r>
            <a:r>
              <a:rPr lang="en-US" b="0" dirty="0" smtClean="0">
                <a:solidFill>
                  <a:schemeClr val="bg1"/>
                </a:solidFill>
              </a:rPr>
              <a:t>) yang </a:t>
            </a:r>
            <a:r>
              <a:rPr lang="en-US" b="0" dirty="0" err="1" smtClean="0">
                <a:solidFill>
                  <a:schemeClr val="bg1"/>
                </a:solidFill>
              </a:rPr>
              <a:t>terang</a:t>
            </a:r>
            <a:r>
              <a:rPr lang="en-US" b="0" dirty="0" smtClean="0">
                <a:solidFill>
                  <a:schemeClr val="bg1"/>
                </a:solidFill>
              </a:rPr>
              <a:t>. </a:t>
            </a:r>
            <a:r>
              <a:rPr lang="en-US" b="0" dirty="0" err="1" smtClean="0">
                <a:solidFill>
                  <a:schemeClr val="bg1"/>
                </a:solidFill>
              </a:rPr>
              <a:t>Bimbinglah</a:t>
            </a:r>
            <a:r>
              <a:rPr lang="en-US" b="0" dirty="0" smtClean="0">
                <a:solidFill>
                  <a:schemeClr val="bg1"/>
                </a:solidFill>
              </a:rPr>
              <a:t> kami </a:t>
            </a:r>
            <a:r>
              <a:rPr lang="en-US" b="0" dirty="0" err="1" smtClean="0">
                <a:solidFill>
                  <a:schemeClr val="bg1"/>
                </a:solidFill>
              </a:rPr>
              <a:t>dari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kematian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menju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kehiduoan</a:t>
            </a:r>
            <a:r>
              <a:rPr lang="en-US" b="0" dirty="0" smtClean="0">
                <a:solidFill>
                  <a:schemeClr val="bg1"/>
                </a:solidFill>
              </a:rPr>
              <a:t> yang </a:t>
            </a:r>
            <a:r>
              <a:rPr lang="en-US" b="0" dirty="0" err="1" smtClean="0">
                <a:solidFill>
                  <a:schemeClr val="bg1"/>
                </a:solidFill>
              </a:rPr>
              <a:t>Abadi</a:t>
            </a:r>
            <a:r>
              <a:rPr lang="en-US" b="0" dirty="0" smtClean="0">
                <a:solidFill>
                  <a:schemeClr val="bg1"/>
                </a:solidFill>
              </a:rPr>
              <a:t>.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0" name="Text Placeholder 70"/>
          <p:cNvSpPr txBox="1">
            <a:spLocks/>
          </p:cNvSpPr>
          <p:nvPr/>
        </p:nvSpPr>
        <p:spPr>
          <a:xfrm>
            <a:off x="7303512" y="1166786"/>
            <a:ext cx="4632849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Mantra </a:t>
            </a:r>
            <a:r>
              <a:rPr lang="en-US" sz="2400" b="1" dirty="0" err="1" smtClean="0">
                <a:solidFill>
                  <a:schemeClr val="bg1"/>
                </a:solidFill>
              </a:rPr>
              <a:t>mohon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bimbingan</a:t>
            </a:r>
            <a:r>
              <a:rPr lang="en-US" sz="2400" b="1" dirty="0" smtClean="0">
                <a:solidFill>
                  <a:schemeClr val="bg1"/>
                </a:solidFill>
              </a:rPr>
              <a:t> spiritual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263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r="5788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66616" y="6492875"/>
            <a:ext cx="393567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2247441"/>
            <a:ext cx="6129338" cy="4427996"/>
          </a:xfrm>
        </p:spPr>
        <p:txBody>
          <a:bodyPr/>
          <a:lstStyle/>
          <a:p>
            <a:pPr lvl="3"/>
            <a:r>
              <a:rPr lang="en-US" b="0" dirty="0" smtClean="0"/>
              <a:t>Ā no </a:t>
            </a:r>
            <a:r>
              <a:rPr lang="en-US" b="0" dirty="0" err="1" smtClean="0"/>
              <a:t>bhadrāḥ</a:t>
            </a:r>
            <a:r>
              <a:rPr lang="en-US" b="0" dirty="0" smtClean="0"/>
              <a:t> </a:t>
            </a:r>
            <a:r>
              <a:rPr lang="en-US" b="0" dirty="0" err="1" smtClean="0"/>
              <a:t>kratavo</a:t>
            </a:r>
            <a:r>
              <a:rPr lang="en-US" b="0" dirty="0" smtClean="0"/>
              <a:t> </a:t>
            </a:r>
            <a:r>
              <a:rPr lang="en-US" b="0" dirty="0" err="1" smtClean="0"/>
              <a:t>yantu</a:t>
            </a:r>
            <a:r>
              <a:rPr lang="en-US" b="0" dirty="0" smtClean="0"/>
              <a:t> </a:t>
            </a:r>
            <a:r>
              <a:rPr lang="en-US" b="0" dirty="0" err="1" smtClean="0"/>
              <a:t>viśvato</a:t>
            </a:r>
            <a:endParaRPr lang="en-US" b="0" dirty="0" smtClean="0"/>
          </a:p>
          <a:p>
            <a:pPr lvl="3"/>
            <a:r>
              <a:rPr lang="en-US" b="0" dirty="0" err="1" smtClean="0"/>
              <a:t>Adabdhāso</a:t>
            </a:r>
            <a:r>
              <a:rPr lang="en-US" b="0" dirty="0" smtClean="0"/>
              <a:t> </a:t>
            </a:r>
            <a:r>
              <a:rPr lang="en-US" b="0" dirty="0" err="1" smtClean="0"/>
              <a:t>aparītāsa</a:t>
            </a:r>
            <a:r>
              <a:rPr lang="en-US" b="0" dirty="0" smtClean="0"/>
              <a:t> </a:t>
            </a:r>
            <a:r>
              <a:rPr lang="en-US" b="0" dirty="0" err="1" smtClean="0"/>
              <a:t>udbhidaḥ</a:t>
            </a:r>
            <a:endParaRPr lang="en-US" b="0" dirty="0" smtClean="0"/>
          </a:p>
          <a:p>
            <a:pPr lvl="3"/>
            <a:r>
              <a:rPr lang="en-US" b="0" dirty="0" err="1" smtClean="0"/>
              <a:t>devā</a:t>
            </a:r>
            <a:r>
              <a:rPr lang="en-US" b="0" dirty="0" smtClean="0"/>
              <a:t> no </a:t>
            </a:r>
            <a:r>
              <a:rPr lang="en-US" b="0" dirty="0" err="1" smtClean="0"/>
              <a:t>yathā</a:t>
            </a:r>
            <a:r>
              <a:rPr lang="en-US" b="0" dirty="0" smtClean="0"/>
              <a:t> </a:t>
            </a:r>
            <a:r>
              <a:rPr lang="en-US" b="0" dirty="0" err="1" smtClean="0"/>
              <a:t>sadamid</a:t>
            </a:r>
            <a:r>
              <a:rPr lang="en-US" b="0" dirty="0" smtClean="0"/>
              <a:t> </a:t>
            </a:r>
            <a:r>
              <a:rPr lang="en-US" b="0" dirty="0" err="1" smtClean="0"/>
              <a:t>vṛdhe</a:t>
            </a:r>
            <a:r>
              <a:rPr lang="en-US" b="0" dirty="0" smtClean="0"/>
              <a:t> </a:t>
            </a:r>
            <a:r>
              <a:rPr lang="en-US" b="0" dirty="0" err="1" smtClean="0"/>
              <a:t>asan</a:t>
            </a:r>
            <a:r>
              <a:rPr lang="en-US" b="0" dirty="0" smtClean="0"/>
              <a:t>,</a:t>
            </a:r>
          </a:p>
          <a:p>
            <a:pPr lvl="3"/>
            <a:r>
              <a:rPr lang="en-US" b="0" dirty="0" err="1" smtClean="0"/>
              <a:t>aprāyuvo</a:t>
            </a:r>
            <a:r>
              <a:rPr lang="en-US" b="0" dirty="0" smtClean="0"/>
              <a:t> </a:t>
            </a:r>
            <a:r>
              <a:rPr lang="en-US" b="0" dirty="0" err="1" smtClean="0"/>
              <a:t>rakṣitāro</a:t>
            </a:r>
            <a:r>
              <a:rPr lang="en-US" b="0" dirty="0" smtClean="0"/>
              <a:t> dive </a:t>
            </a:r>
            <a:r>
              <a:rPr lang="en-US" b="0" dirty="0" err="1" smtClean="0"/>
              <a:t>dive</a:t>
            </a:r>
            <a:endParaRPr lang="en-US" b="0" dirty="0" smtClean="0"/>
          </a:p>
          <a:p>
            <a:pPr lvl="3"/>
            <a:r>
              <a:rPr lang="en-US" b="0" dirty="0" smtClean="0"/>
              <a:t>  </a:t>
            </a:r>
          </a:p>
          <a:p>
            <a:pPr lvl="3" algn="r"/>
            <a:r>
              <a:rPr lang="en-US" b="0" dirty="0" smtClean="0"/>
              <a:t>Yajurveda XXV.14</a:t>
            </a:r>
          </a:p>
          <a:p>
            <a:pPr lvl="3" algn="l"/>
            <a:r>
              <a:rPr lang="en-US" b="0" dirty="0" err="1" smtClean="0"/>
              <a:t>Artinya</a:t>
            </a:r>
            <a:r>
              <a:rPr lang="en-US" b="0" dirty="0" smtClean="0"/>
              <a:t> :</a:t>
            </a:r>
          </a:p>
          <a:p>
            <a:pPr lvl="3" algn="l"/>
            <a:r>
              <a:rPr lang="en-US" b="0" dirty="0" err="1" smtClean="0"/>
              <a:t>Semogalah</a:t>
            </a:r>
            <a:r>
              <a:rPr lang="en-US" b="0" dirty="0" smtClean="0"/>
              <a:t> </a:t>
            </a:r>
            <a:r>
              <a:rPr lang="en-US" b="0" dirty="0" err="1" smtClean="0"/>
              <a:t>pikiran-pikiran</a:t>
            </a:r>
            <a:r>
              <a:rPr lang="en-US" b="0" dirty="0" smtClean="0"/>
              <a:t> yang </a:t>
            </a:r>
            <a:r>
              <a:rPr lang="en-US" b="0" dirty="0" err="1" smtClean="0"/>
              <a:t>mulia</a:t>
            </a:r>
            <a:r>
              <a:rPr lang="en-US" b="0" dirty="0" smtClean="0"/>
              <a:t>, </a:t>
            </a:r>
            <a:r>
              <a:rPr lang="en-US" b="0" dirty="0" err="1" smtClean="0"/>
              <a:t>pikiran</a:t>
            </a:r>
            <a:r>
              <a:rPr lang="en-US" b="0" dirty="0" smtClean="0"/>
              <a:t> –</a:t>
            </a:r>
            <a:r>
              <a:rPr lang="en-US" b="0" dirty="0" err="1" smtClean="0"/>
              <a:t>pikiran</a:t>
            </a:r>
            <a:r>
              <a:rPr lang="en-US" b="0" dirty="0" smtClean="0"/>
              <a:t> yang </a:t>
            </a:r>
            <a:r>
              <a:rPr lang="en-US" b="0" dirty="0" err="1" smtClean="0"/>
              <a:t>tidak</a:t>
            </a:r>
            <a:r>
              <a:rPr lang="en-US" b="0" dirty="0" smtClean="0"/>
              <a:t> </a:t>
            </a:r>
            <a:r>
              <a:rPr lang="en-US" b="0" dirty="0" err="1" smtClean="0"/>
              <a:t>berbahaya</a:t>
            </a:r>
            <a:r>
              <a:rPr lang="en-US" b="0" dirty="0" smtClean="0"/>
              <a:t>, </a:t>
            </a:r>
            <a:r>
              <a:rPr lang="en-US" b="0" dirty="0" err="1" smtClean="0"/>
              <a:t>gagasan-gagasan</a:t>
            </a:r>
            <a:r>
              <a:rPr lang="en-US" b="0" dirty="0" smtClean="0"/>
              <a:t> yang </a:t>
            </a:r>
            <a:r>
              <a:rPr lang="en-US" b="0" dirty="0" err="1" smtClean="0"/>
              <a:t>menguntungkan</a:t>
            </a:r>
            <a:r>
              <a:rPr lang="en-US" b="0" dirty="0" smtClean="0"/>
              <a:t> </a:t>
            </a:r>
            <a:r>
              <a:rPr lang="en-US" b="0" dirty="0" err="1" smtClean="0"/>
              <a:t>datang</a:t>
            </a:r>
            <a:r>
              <a:rPr lang="en-US" b="0" dirty="0" smtClean="0"/>
              <a:t> </a:t>
            </a:r>
            <a:r>
              <a:rPr lang="en-US" b="0" dirty="0" err="1" smtClean="0"/>
              <a:t>kepada</a:t>
            </a:r>
            <a:r>
              <a:rPr lang="en-US" b="0" dirty="0" smtClean="0"/>
              <a:t> kami </a:t>
            </a:r>
            <a:r>
              <a:rPr lang="en-US" b="0" dirty="0" err="1" smtClean="0"/>
              <a:t>dari</a:t>
            </a:r>
            <a:r>
              <a:rPr lang="en-US" b="0" dirty="0" smtClean="0"/>
              <a:t> </a:t>
            </a:r>
            <a:r>
              <a:rPr lang="en-US" b="0" dirty="0" err="1" smtClean="0"/>
              <a:t>semua</a:t>
            </a:r>
            <a:r>
              <a:rPr lang="en-US" b="0" dirty="0" smtClean="0"/>
              <a:t> </a:t>
            </a:r>
            <a:r>
              <a:rPr lang="en-US" b="0" dirty="0" err="1" smtClean="0"/>
              <a:t>arah</a:t>
            </a:r>
            <a:r>
              <a:rPr lang="en-US" b="0" dirty="0" smtClean="0"/>
              <a:t>. Para </a:t>
            </a:r>
            <a:r>
              <a:rPr lang="en-US" b="0" dirty="0" err="1" smtClean="0"/>
              <a:t>dewata</a:t>
            </a:r>
            <a:r>
              <a:rPr lang="en-US" b="0" dirty="0" smtClean="0"/>
              <a:t> yang </a:t>
            </a:r>
            <a:r>
              <a:rPr lang="en-US" b="0" dirty="0" err="1" smtClean="0"/>
              <a:t>senantiasa</a:t>
            </a:r>
            <a:r>
              <a:rPr lang="en-US" b="0" dirty="0" smtClean="0"/>
              <a:t> </a:t>
            </a:r>
            <a:r>
              <a:rPr lang="en-US" b="0" dirty="0" err="1" smtClean="0"/>
              <a:t>waspada</a:t>
            </a:r>
            <a:r>
              <a:rPr lang="en-US" b="0" dirty="0" smtClean="0"/>
              <a:t> </a:t>
            </a:r>
            <a:r>
              <a:rPr lang="en-US" b="0" dirty="0" err="1" smtClean="0"/>
              <a:t>memberi</a:t>
            </a:r>
            <a:r>
              <a:rPr lang="en-US" b="0" dirty="0" smtClean="0"/>
              <a:t> </a:t>
            </a:r>
            <a:r>
              <a:rPr lang="en-US" b="0" dirty="0" err="1" smtClean="0"/>
              <a:t>berkah</a:t>
            </a:r>
            <a:r>
              <a:rPr lang="en-US" b="0" dirty="0" smtClean="0"/>
              <a:t> </a:t>
            </a:r>
            <a:r>
              <a:rPr lang="en-US" b="0" dirty="0" err="1" smtClean="0"/>
              <a:t>setiap</a:t>
            </a:r>
            <a:r>
              <a:rPr lang="en-US" b="0" dirty="0" smtClean="0"/>
              <a:t> </a:t>
            </a:r>
            <a:r>
              <a:rPr lang="en-US" b="0" dirty="0" err="1" smtClean="0"/>
              <a:t>hari</a:t>
            </a:r>
            <a:r>
              <a:rPr lang="en-US" b="0" dirty="0" smtClean="0"/>
              <a:t> </a:t>
            </a:r>
            <a:r>
              <a:rPr lang="en-US" b="0" dirty="0" err="1" smtClean="0"/>
              <a:t>dan</a:t>
            </a:r>
            <a:r>
              <a:rPr lang="en-US" b="0" dirty="0" smtClean="0"/>
              <a:t> </a:t>
            </a:r>
            <a:r>
              <a:rPr lang="en-US" b="0" dirty="0" err="1" smtClean="0"/>
              <a:t>bermanfaat</a:t>
            </a:r>
            <a:r>
              <a:rPr lang="en-US" b="0" dirty="0" smtClean="0"/>
              <a:t> </a:t>
            </a:r>
            <a:r>
              <a:rPr lang="en-US" b="0" dirty="0" err="1" smtClean="0"/>
              <a:t>bagi</a:t>
            </a:r>
            <a:r>
              <a:rPr lang="en-US" b="0" dirty="0" smtClean="0"/>
              <a:t> </a:t>
            </a:r>
            <a:r>
              <a:rPr lang="en-US" b="0" dirty="0" err="1" smtClean="0"/>
              <a:t>kemajuan</a:t>
            </a:r>
            <a:r>
              <a:rPr lang="en-US" b="0" dirty="0" smtClean="0"/>
              <a:t> kami </a:t>
            </a:r>
            <a:endParaRPr lang="en-US" b="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69069" y="1259330"/>
            <a:ext cx="5791200" cy="757130"/>
          </a:xfrm>
        </p:spPr>
        <p:txBody>
          <a:bodyPr/>
          <a:lstStyle/>
          <a:p>
            <a:r>
              <a:rPr lang="en-US" sz="2400" dirty="0" err="1" smtClean="0"/>
              <a:t>Mantram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memohon</a:t>
            </a:r>
            <a:r>
              <a:rPr lang="en-US" sz="2400" dirty="0" smtClean="0"/>
              <a:t> </a:t>
            </a:r>
            <a:r>
              <a:rPr lang="en-US" sz="2400" dirty="0" err="1" smtClean="0"/>
              <a:t>pikiran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mulia</a:t>
            </a:r>
            <a:r>
              <a:rPr lang="en-US" sz="2400" dirty="0" smtClean="0"/>
              <a:t> </a:t>
            </a:r>
            <a:r>
              <a:rPr lang="en-US" sz="2400" dirty="0" err="1" smtClean="0"/>
              <a:t>datang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arah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67218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r="5557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696726" y="6484937"/>
            <a:ext cx="533348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172200" y="743721"/>
            <a:ext cx="5791200" cy="369332"/>
          </a:xfrm>
        </p:spPr>
        <p:txBody>
          <a:bodyPr/>
          <a:lstStyle/>
          <a:p>
            <a:r>
              <a:rPr lang="en-US" sz="2000" dirty="0" err="1" smtClean="0"/>
              <a:t>Do’a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pembukaan</a:t>
            </a:r>
            <a:r>
              <a:rPr lang="en-US" sz="2000" dirty="0" smtClean="0"/>
              <a:t> </a:t>
            </a:r>
            <a:r>
              <a:rPr lang="en-US" sz="2000" dirty="0" err="1" smtClean="0"/>
              <a:t>sidang</a:t>
            </a:r>
            <a:r>
              <a:rPr lang="en-US" sz="2000" dirty="0" smtClean="0"/>
              <a:t>, </a:t>
            </a:r>
            <a:r>
              <a:rPr lang="en-US" sz="2000" dirty="0" err="1" smtClean="0"/>
              <a:t>rapat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seminar</a:t>
            </a:r>
            <a:endParaRPr lang="en-US" sz="2000" dirty="0"/>
          </a:p>
        </p:txBody>
      </p:sp>
      <p:sp>
        <p:nvSpPr>
          <p:cNvPr id="20" name="Content Placeholder 19"/>
          <p:cNvSpPr>
            <a:spLocks noGrp="1"/>
          </p:cNvSpPr>
          <p:nvPr>
            <p:ph idx="18"/>
          </p:nvPr>
        </p:nvSpPr>
        <p:spPr>
          <a:xfrm>
            <a:off x="7887414" y="0"/>
            <a:ext cx="2377440" cy="530942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2756" y="-7938"/>
            <a:ext cx="6094443" cy="68580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69956" y="1325832"/>
            <a:ext cx="54123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000" i="1" dirty="0" err="1"/>
              <a:t>Oṁ</a:t>
            </a:r>
            <a:r>
              <a:rPr lang="en-US" sz="2000" i="1" dirty="0"/>
              <a:t> </a:t>
            </a:r>
            <a:r>
              <a:rPr lang="en-US" sz="2000" i="1" dirty="0" err="1"/>
              <a:t>Saṁ</a:t>
            </a:r>
            <a:r>
              <a:rPr lang="en-US" sz="2000" i="1" dirty="0"/>
              <a:t> </a:t>
            </a:r>
            <a:r>
              <a:rPr lang="en-US" sz="2000" i="1" dirty="0" err="1"/>
              <a:t>gacchadhvam</a:t>
            </a:r>
            <a:r>
              <a:rPr lang="en-US" sz="2000" i="1" dirty="0"/>
              <a:t> </a:t>
            </a:r>
            <a:r>
              <a:rPr lang="en-US" sz="2000" i="1" dirty="0" err="1"/>
              <a:t>saṁ</a:t>
            </a:r>
            <a:r>
              <a:rPr lang="en-US" sz="2000" i="1" dirty="0"/>
              <a:t> </a:t>
            </a:r>
            <a:r>
              <a:rPr lang="en-US" sz="2000" i="1" dirty="0" err="1"/>
              <a:t>vadadhvaṁ</a:t>
            </a:r>
            <a:r>
              <a:rPr lang="en-US" sz="2000" i="1" dirty="0"/>
              <a:t> </a:t>
            </a:r>
            <a:endParaRPr lang="en-US" sz="2000" i="1" dirty="0" smtClean="0"/>
          </a:p>
          <a:p>
            <a:pPr marL="0" lvl="2" algn="ctr"/>
            <a:r>
              <a:rPr lang="en-US" sz="2000" i="1" dirty="0" err="1" smtClean="0"/>
              <a:t>saṁ</a:t>
            </a:r>
            <a:r>
              <a:rPr lang="en-US" sz="2000" i="1" dirty="0" smtClean="0"/>
              <a:t> </a:t>
            </a:r>
            <a:r>
              <a:rPr lang="en-US" sz="2000" i="1" dirty="0" err="1"/>
              <a:t>vo</a:t>
            </a:r>
            <a:r>
              <a:rPr lang="en-US" sz="2000" i="1" dirty="0"/>
              <a:t> </a:t>
            </a:r>
            <a:r>
              <a:rPr lang="en-US" sz="2000" i="1" dirty="0" err="1"/>
              <a:t>manāmsi</a:t>
            </a:r>
            <a:r>
              <a:rPr lang="en-US" sz="2000" i="1" dirty="0"/>
              <a:t> </a:t>
            </a:r>
            <a:r>
              <a:rPr lang="en-US" sz="2000" i="1" dirty="0" err="1" smtClean="0"/>
              <a:t>jānatām</a:t>
            </a:r>
            <a:r>
              <a:rPr lang="en-US" sz="2000" i="1" dirty="0" smtClean="0"/>
              <a:t>.</a:t>
            </a:r>
          </a:p>
          <a:p>
            <a:pPr marL="0" lvl="2" algn="ctr"/>
            <a:r>
              <a:rPr lang="en-US" sz="2000" i="1" dirty="0" err="1"/>
              <a:t>d</a:t>
            </a:r>
            <a:r>
              <a:rPr lang="en-US" sz="2000" i="1" dirty="0" err="1" smtClean="0"/>
              <a:t>evā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bhāgam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yatha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pūrve</a:t>
            </a:r>
            <a:r>
              <a:rPr lang="en-US" sz="2000" i="1" dirty="0" smtClean="0"/>
              <a:t> </a:t>
            </a:r>
          </a:p>
          <a:p>
            <a:pPr marL="0" lvl="2" algn="ctr"/>
            <a:r>
              <a:rPr lang="en-US" sz="2000" i="1" dirty="0" err="1" smtClean="0"/>
              <a:t>Saṁjānānā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upāsate</a:t>
            </a:r>
            <a:r>
              <a:rPr lang="en-US" sz="2000" i="1" dirty="0" smtClean="0"/>
              <a:t>.</a:t>
            </a:r>
          </a:p>
          <a:p>
            <a:pPr marL="0" lvl="2" algn="ctr"/>
            <a:endParaRPr lang="en-US" sz="2000" i="1" dirty="0"/>
          </a:p>
          <a:p>
            <a:pPr marL="0" lvl="2" algn="ctr"/>
            <a:r>
              <a:rPr lang="en-US" sz="2000" i="1" dirty="0" err="1" smtClean="0"/>
              <a:t>Samāno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mantraḥ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samitiḥ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samānī</a:t>
            </a:r>
            <a:endParaRPr lang="en-US" sz="2000" i="1" dirty="0" smtClean="0"/>
          </a:p>
          <a:p>
            <a:pPr marL="0" lvl="2" algn="ctr"/>
            <a:r>
              <a:rPr lang="en-US" sz="2000" i="1" dirty="0" err="1" smtClean="0"/>
              <a:t>Samānaṁ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manaḥ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saha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cittam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esām</a:t>
            </a:r>
            <a:r>
              <a:rPr lang="en-US" sz="2000" i="1" dirty="0" smtClean="0"/>
              <a:t>.</a:t>
            </a:r>
          </a:p>
          <a:p>
            <a:pPr marL="0" lvl="2" algn="ctr"/>
            <a:r>
              <a:rPr lang="en-US" sz="2000" i="1" dirty="0" err="1" smtClean="0"/>
              <a:t>Samānaṁ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mantram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abhi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mantraye</a:t>
            </a:r>
            <a:endParaRPr lang="en-US" sz="2000" i="1" dirty="0" smtClean="0"/>
          </a:p>
          <a:p>
            <a:pPr marL="0" lvl="2" algn="ctr"/>
            <a:r>
              <a:rPr lang="en-US" sz="2000" i="1" dirty="0" err="1" smtClean="0"/>
              <a:t>vaḥ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samānena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haviṣā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juhomi</a:t>
            </a:r>
            <a:endParaRPr lang="en-US" sz="2000" i="1" dirty="0" smtClean="0"/>
          </a:p>
          <a:p>
            <a:pPr marL="0" lvl="2" algn="ctr"/>
            <a:endParaRPr lang="en-US" sz="2000" i="1" dirty="0"/>
          </a:p>
          <a:p>
            <a:pPr marL="0" lvl="2" algn="ctr"/>
            <a:r>
              <a:rPr lang="en-US" sz="2000" i="1" dirty="0" err="1" smtClean="0"/>
              <a:t>Samāni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ākūtiḥ</a:t>
            </a:r>
            <a:endParaRPr lang="en-US" sz="2000" i="1" dirty="0" smtClean="0"/>
          </a:p>
          <a:p>
            <a:pPr marL="0" lvl="2" algn="ctr"/>
            <a:r>
              <a:rPr lang="en-US" sz="2000" i="1" dirty="0" err="1" smtClean="0"/>
              <a:t>Samānā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hṛdayāni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vaḥ</a:t>
            </a:r>
            <a:r>
              <a:rPr lang="en-US" sz="2000" i="1" dirty="0" smtClean="0"/>
              <a:t>.</a:t>
            </a:r>
          </a:p>
          <a:p>
            <a:pPr marL="0" lvl="2" algn="ctr"/>
            <a:r>
              <a:rPr lang="en-US" sz="2000" i="1" dirty="0" err="1" smtClean="0"/>
              <a:t>Samānām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astu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mano</a:t>
            </a:r>
            <a:endParaRPr lang="en-US" sz="2000" i="1" dirty="0" smtClean="0"/>
          </a:p>
          <a:p>
            <a:pPr marL="0" lvl="2" algn="ctr"/>
            <a:r>
              <a:rPr lang="en-US" sz="2000" i="1" dirty="0" err="1" smtClean="0"/>
              <a:t>Yathā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vaḥ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susahāsati</a:t>
            </a:r>
            <a:r>
              <a:rPr lang="en-US" sz="2000" i="1" dirty="0" smtClean="0"/>
              <a:t>.</a:t>
            </a:r>
          </a:p>
          <a:p>
            <a:pPr marL="0" lvl="2" algn="ctr"/>
            <a:r>
              <a:rPr lang="en-US" sz="2000" i="1" dirty="0" smtClean="0"/>
              <a:t>  </a:t>
            </a:r>
            <a:endParaRPr lang="en-US" sz="2000" dirty="0"/>
          </a:p>
          <a:p>
            <a:pPr marL="0" lvl="2" algn="r"/>
            <a:r>
              <a:rPr lang="en-US" sz="2000" dirty="0" err="1" smtClean="0"/>
              <a:t>Ṛgveda</a:t>
            </a:r>
            <a:r>
              <a:rPr lang="en-US" sz="2000" dirty="0"/>
              <a:t> </a:t>
            </a:r>
            <a:r>
              <a:rPr lang="en-US" sz="2000" dirty="0" smtClean="0"/>
              <a:t>X.191.2,3 &amp; 4</a:t>
            </a:r>
          </a:p>
        </p:txBody>
      </p:sp>
    </p:spTree>
    <p:extLst>
      <p:ext uri="{BB962C8B-B14F-4D97-AF65-F5344CB8AC3E}">
        <p14:creationId xmlns:p14="http://schemas.microsoft.com/office/powerpoint/2010/main" val="21779182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19939" y="3348225"/>
            <a:ext cx="9107555" cy="1200329"/>
          </a:xfrm>
        </p:spPr>
        <p:txBody>
          <a:bodyPr/>
          <a:lstStyle/>
          <a:p>
            <a:r>
              <a:rPr lang="en-US" dirty="0" smtClean="0"/>
              <a:t>OṀ SWASTYASTU</a:t>
            </a:r>
            <a:endParaRPr lang="en-US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34BDD74C-5263-464C-AA3C-D945D23978FF}"/>
              </a:ext>
            </a:extLst>
          </p:cNvPr>
          <p:cNvSpPr txBox="1">
            <a:spLocks/>
          </p:cNvSpPr>
          <p:nvPr/>
        </p:nvSpPr>
        <p:spPr>
          <a:xfrm>
            <a:off x="4433852" y="4256429"/>
            <a:ext cx="5756957" cy="927824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8B99DC0F-548E-4A58-81EB-85144506AC7B}"/>
              </a:ext>
            </a:extLst>
          </p:cNvPr>
          <p:cNvSpPr txBox="1"/>
          <p:nvPr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noProof="0" dirty="0">
                <a:solidFill>
                  <a:schemeClr val="tx1"/>
                </a:solidFill>
              </a:rPr>
              <a:t>Neal Creative</a:t>
            </a:r>
            <a:r>
              <a:rPr lang="en-US" sz="1100" baseline="0" noProof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noProof="0" dirty="0">
                <a:solidFill>
                  <a:schemeClr val="tx1"/>
                </a:solidFill>
              </a:rPr>
              <a:t>Learn more</a:t>
            </a:r>
            <a:endParaRPr lang="en-US" sz="1100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5" r="12655"/>
          <a:stretch>
            <a:fillRect/>
          </a:stretch>
        </p:blipFill>
        <p:spPr>
          <a:xfrm flipH="1">
            <a:off x="0" y="-6350"/>
            <a:ext cx="6094413" cy="6856413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94413" y="454717"/>
            <a:ext cx="6096000" cy="757130"/>
          </a:xfrm>
        </p:spPr>
        <p:txBody>
          <a:bodyPr/>
          <a:lstStyle/>
          <a:p>
            <a:r>
              <a:rPr lang="en-US" sz="2400" dirty="0" err="1" smtClean="0"/>
              <a:t>Mantram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memperlakukan</a:t>
            </a:r>
            <a:r>
              <a:rPr lang="en-US" sz="2400" dirty="0" smtClean="0"/>
              <a:t> orang lain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sahabat</a:t>
            </a:r>
            <a:endParaRPr lang="en-US" sz="2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4542" y="1681316"/>
            <a:ext cx="51940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Mitrasya</a:t>
            </a:r>
            <a:r>
              <a:rPr lang="en-US" i="1" dirty="0" smtClean="0"/>
              <a:t> </a:t>
            </a:r>
            <a:r>
              <a:rPr lang="en-US" i="1" dirty="0" err="1" smtClean="0"/>
              <a:t>mā</a:t>
            </a:r>
            <a:r>
              <a:rPr lang="en-US" i="1" dirty="0" smtClean="0"/>
              <a:t> </a:t>
            </a:r>
            <a:r>
              <a:rPr lang="en-US" i="1" dirty="0" err="1" smtClean="0"/>
              <a:t>caksusā</a:t>
            </a:r>
            <a:r>
              <a:rPr lang="en-US" i="1" dirty="0" smtClean="0"/>
              <a:t> </a:t>
            </a:r>
            <a:r>
              <a:rPr lang="en-US" i="1" dirty="0" err="1" smtClean="0"/>
              <a:t>sarvāni</a:t>
            </a:r>
            <a:r>
              <a:rPr lang="en-US" i="1" dirty="0" smtClean="0"/>
              <a:t> </a:t>
            </a:r>
          </a:p>
          <a:p>
            <a:pPr algn="ctr"/>
            <a:r>
              <a:rPr lang="en-US" i="1" dirty="0" err="1" smtClean="0"/>
              <a:t>Bhūtāni</a:t>
            </a:r>
            <a:r>
              <a:rPr lang="en-US" i="1" dirty="0" smtClean="0"/>
              <a:t> </a:t>
            </a:r>
            <a:r>
              <a:rPr lang="en-US" i="1" dirty="0" err="1" smtClean="0"/>
              <a:t>samīksantām</a:t>
            </a:r>
            <a:r>
              <a:rPr lang="en-US" i="1" dirty="0" smtClean="0"/>
              <a:t>.</a:t>
            </a:r>
          </a:p>
          <a:p>
            <a:pPr algn="ctr"/>
            <a:r>
              <a:rPr lang="en-US" i="1" dirty="0" err="1" smtClean="0"/>
              <a:t>Mitrasyahām</a:t>
            </a:r>
            <a:r>
              <a:rPr lang="en-US" i="1" dirty="0" smtClean="0"/>
              <a:t> </a:t>
            </a:r>
            <a:r>
              <a:rPr lang="en-US" i="1" dirty="0" err="1" smtClean="0"/>
              <a:t>cakṣuṣā</a:t>
            </a:r>
            <a:r>
              <a:rPr lang="en-US" i="1" dirty="0" smtClean="0"/>
              <a:t> </a:t>
            </a:r>
            <a:r>
              <a:rPr lang="en-US" i="1" dirty="0" err="1" smtClean="0"/>
              <a:t>sarvāṇi</a:t>
            </a:r>
            <a:r>
              <a:rPr lang="en-US" i="1" dirty="0" smtClean="0"/>
              <a:t> </a:t>
            </a:r>
          </a:p>
          <a:p>
            <a:pPr algn="ctr"/>
            <a:r>
              <a:rPr lang="en-US" i="1" dirty="0" err="1" smtClean="0"/>
              <a:t>Bhūthāni</a:t>
            </a:r>
            <a:r>
              <a:rPr lang="en-US" i="1" dirty="0" smtClean="0"/>
              <a:t> </a:t>
            </a:r>
            <a:r>
              <a:rPr lang="en-US" i="1" dirty="0" err="1" smtClean="0"/>
              <a:t>samīkṣe</a:t>
            </a:r>
            <a:r>
              <a:rPr lang="en-US" i="1" dirty="0" smtClean="0"/>
              <a:t>.</a:t>
            </a:r>
          </a:p>
          <a:p>
            <a:pPr algn="ctr"/>
            <a:r>
              <a:rPr lang="en-US" i="1" dirty="0" err="1" smtClean="0"/>
              <a:t>Mitrasya</a:t>
            </a:r>
            <a:r>
              <a:rPr lang="en-US" i="1" dirty="0" smtClean="0"/>
              <a:t> </a:t>
            </a:r>
            <a:r>
              <a:rPr lang="en-US" i="1" dirty="0" err="1" smtClean="0"/>
              <a:t>cakṣuṣā</a:t>
            </a:r>
            <a:r>
              <a:rPr lang="en-US" i="1" dirty="0" smtClean="0"/>
              <a:t> </a:t>
            </a:r>
            <a:r>
              <a:rPr lang="en-US" i="1" dirty="0" err="1" smtClean="0"/>
              <a:t>samīkṣāmahe</a:t>
            </a:r>
            <a:r>
              <a:rPr lang="en-US" i="1" dirty="0" smtClean="0"/>
              <a:t>.</a:t>
            </a:r>
          </a:p>
          <a:p>
            <a:pPr algn="ctr"/>
            <a:endParaRPr lang="en-US" i="1" dirty="0"/>
          </a:p>
          <a:p>
            <a:pPr algn="r"/>
            <a:r>
              <a:rPr lang="en-US" i="1" dirty="0" smtClean="0"/>
              <a:t>Yajurveda XXXVI.18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887497" y="4159045"/>
            <a:ext cx="5132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Artinya</a:t>
            </a:r>
            <a:r>
              <a:rPr lang="en-US" dirty="0" smtClean="0"/>
              <a:t> :</a:t>
            </a:r>
          </a:p>
          <a:p>
            <a:pPr algn="just"/>
            <a:r>
              <a:rPr lang="en-US" dirty="0" err="1" smtClean="0"/>
              <a:t>Semoga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memperlakukan</a:t>
            </a:r>
            <a:r>
              <a:rPr lang="en-US" dirty="0" smtClean="0"/>
              <a:t> kami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ramah</a:t>
            </a:r>
            <a:r>
              <a:rPr lang="en-US" dirty="0" smtClean="0"/>
              <a:t> (</a:t>
            </a:r>
            <a:r>
              <a:rPr lang="en-US" dirty="0" err="1" smtClean="0"/>
              <a:t>bersahabat</a:t>
            </a:r>
            <a:r>
              <a:rPr lang="en-US" dirty="0" smtClean="0"/>
              <a:t>).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timbal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semoga</a:t>
            </a:r>
            <a:r>
              <a:rPr lang="en-US" dirty="0" smtClean="0"/>
              <a:t> kami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memperlakukan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bersahabat</a:t>
            </a:r>
            <a:r>
              <a:rPr lang="en-US" dirty="0" smtClean="0"/>
              <a:t>. </a:t>
            </a:r>
            <a:r>
              <a:rPr lang="en-US" dirty="0" err="1" smtClean="0"/>
              <a:t>Semoga</a:t>
            </a:r>
            <a:r>
              <a:rPr lang="en-US" dirty="0" smtClean="0"/>
              <a:t> kami </a:t>
            </a:r>
            <a:r>
              <a:rPr lang="en-US" dirty="0" err="1" smtClean="0"/>
              <a:t>semuanya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berkelakuan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sahabat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27444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47687" y="6492875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200737" y="1753166"/>
            <a:ext cx="79486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Sarva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bhuta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namaskāram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keshavam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pratigachchati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Sarva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bhuta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tiraskāram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keshavam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gachchati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010237" y="2908197"/>
            <a:ext cx="83296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id-ID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Apapun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engkau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hormati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d-ID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penghormatan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Tuhan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id-ID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Apapun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engkau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d-ID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penghinaan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Tuhan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6273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49436" y="3416199"/>
            <a:ext cx="9107555" cy="840230"/>
          </a:xfrm>
        </p:spPr>
        <p:txBody>
          <a:bodyPr/>
          <a:lstStyle/>
          <a:p>
            <a:r>
              <a:rPr lang="en-US" sz="5400" dirty="0" smtClean="0"/>
              <a:t>OṀ </a:t>
            </a:r>
            <a:r>
              <a:rPr lang="en-US" sz="5400" dirty="0" err="1" smtClean="0"/>
              <a:t>Śāntiḥ</a:t>
            </a:r>
            <a:r>
              <a:rPr lang="en-US" sz="5400" dirty="0"/>
              <a:t>, </a:t>
            </a:r>
            <a:r>
              <a:rPr lang="en-US" sz="5400" dirty="0" err="1" smtClean="0"/>
              <a:t>Śāntiḥ</a:t>
            </a:r>
            <a:r>
              <a:rPr lang="en-US" sz="5400" dirty="0" smtClean="0"/>
              <a:t>, </a:t>
            </a:r>
            <a:r>
              <a:rPr lang="en-US" sz="5400" dirty="0" err="1" smtClean="0"/>
              <a:t>Śāntiḥ</a:t>
            </a:r>
            <a:r>
              <a:rPr lang="en-US" sz="5400" dirty="0" smtClean="0"/>
              <a:t> O</a:t>
            </a:r>
            <a:r>
              <a:rPr lang="en-US" sz="5400" dirty="0"/>
              <a:t>Ṁ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34BDD74C-5263-464C-AA3C-D945D23978FF}"/>
              </a:ext>
            </a:extLst>
          </p:cNvPr>
          <p:cNvSpPr txBox="1">
            <a:spLocks/>
          </p:cNvSpPr>
          <p:nvPr/>
        </p:nvSpPr>
        <p:spPr>
          <a:xfrm>
            <a:off x="4433852" y="4513005"/>
            <a:ext cx="5756957" cy="671247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 smtClean="0"/>
              <a:t>SUKSME</a:t>
            </a:r>
            <a:endParaRPr lang="en-US" dirty="0"/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8B99DC0F-548E-4A58-81EB-85144506AC7B}"/>
              </a:ext>
            </a:extLst>
          </p:cNvPr>
          <p:cNvSpPr txBox="1"/>
          <p:nvPr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noProof="0" dirty="0">
                <a:solidFill>
                  <a:schemeClr val="tx1"/>
                </a:solidFill>
              </a:rPr>
              <a:t>Neal Creative</a:t>
            </a:r>
            <a:r>
              <a:rPr lang="en-US" sz="1100" baseline="0" noProof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noProof="0" dirty="0">
                <a:solidFill>
                  <a:schemeClr val="tx1"/>
                </a:solidFill>
              </a:rPr>
              <a:t>Learn more</a:t>
            </a:r>
            <a:endParaRPr lang="en-US" sz="1100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747252" y="1627402"/>
            <a:ext cx="10830232" cy="535531"/>
          </a:xfrm>
        </p:spPr>
        <p:txBody>
          <a:bodyPr/>
          <a:lstStyle/>
          <a:p>
            <a:pPr algn="ctr"/>
            <a:r>
              <a:rPr lang="en-US" sz="3200" b="1" dirty="0" smtClean="0"/>
              <a:t>SEMBAHYANG TRI SANDYĀ &amp; KRAMANING SEMBAH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9269" y="5902350"/>
            <a:ext cx="8097838" cy="369332"/>
          </a:xfrm>
        </p:spPr>
        <p:txBody>
          <a:bodyPr/>
          <a:lstStyle/>
          <a:p>
            <a:r>
              <a:rPr lang="en-US" dirty="0" smtClean="0"/>
              <a:t>—RINEH KETUT,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252" y="2462981"/>
            <a:ext cx="110129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err="1" smtClean="0">
                <a:solidFill>
                  <a:schemeClr val="bg1"/>
                </a:solidFill>
              </a:rPr>
              <a:t>Pengertian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Secara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Umum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Kata </a:t>
            </a:r>
            <a:r>
              <a:rPr lang="en-US" dirty="0" err="1" smtClean="0">
                <a:solidFill>
                  <a:schemeClr val="bg1"/>
                </a:solidFill>
              </a:rPr>
              <a:t>sembahyang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Bahasa Indonesia </a:t>
            </a:r>
            <a:r>
              <a:rPr lang="en-US" dirty="0" err="1" smtClean="0">
                <a:solidFill>
                  <a:schemeClr val="bg1"/>
                </a:solidFill>
              </a:rPr>
              <a:t>berarti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pernyataan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hormat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khidmat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Tuhan</a:t>
            </a:r>
            <a:r>
              <a:rPr lang="en-US" dirty="0" smtClean="0">
                <a:solidFill>
                  <a:schemeClr val="bg1"/>
                </a:solidFill>
              </a:rPr>
              <a:t> Yang    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dirty="0" err="1" smtClean="0">
                <a:solidFill>
                  <a:schemeClr val="bg1"/>
                </a:solidFill>
              </a:rPr>
              <a:t>Maha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(Ida Sang </a:t>
            </a:r>
            <a:r>
              <a:rPr lang="en-US" dirty="0" err="1" smtClean="0">
                <a:solidFill>
                  <a:schemeClr val="bg1"/>
                </a:solidFill>
              </a:rPr>
              <a:t>Hyang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Widhi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Wasa</a:t>
            </a:r>
            <a:r>
              <a:rPr lang="en-US" dirty="0" smtClean="0">
                <a:solidFill>
                  <a:schemeClr val="bg1"/>
                </a:solidFill>
              </a:rPr>
              <a:t>) yang </a:t>
            </a:r>
            <a:r>
              <a:rPr lang="en-US" dirty="0" err="1" smtClean="0">
                <a:solidFill>
                  <a:schemeClr val="bg1"/>
                </a:solidFill>
              </a:rPr>
              <a:t>diwujudkan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melalui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cakupan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tangan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diikuti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doa</a:t>
            </a:r>
            <a:r>
              <a:rPr lang="en-US" dirty="0" smtClean="0">
                <a:solidFill>
                  <a:schemeClr val="bg1"/>
                </a:solidFill>
              </a:rPr>
              <a:t>    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dirty="0" err="1" smtClean="0">
                <a:solidFill>
                  <a:schemeClr val="bg1"/>
                </a:solidFill>
              </a:rPr>
              <a:t>tertentu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memuja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keagungan</a:t>
            </a:r>
            <a:r>
              <a:rPr lang="en-US" dirty="0" smtClean="0">
                <a:solidFill>
                  <a:schemeClr val="bg1"/>
                </a:solidFill>
              </a:rPr>
              <a:t>-Nya </a:t>
            </a:r>
            <a:r>
              <a:rPr lang="en-US" dirty="0" err="1" smtClean="0">
                <a:solidFill>
                  <a:schemeClr val="bg1"/>
                </a:solidFill>
              </a:rPr>
              <a:t>serta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memohon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karunianya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mendapatkan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kerahayuan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kesejahteraan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lahir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batin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</a:t>
            </a:r>
            <a:r>
              <a:rPr lang="en-US" dirty="0" err="1" smtClean="0">
                <a:solidFill>
                  <a:schemeClr val="bg1"/>
                </a:solidFill>
              </a:rPr>
              <a:t>Sembahyang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Sanskerta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dapat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ditemukan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berbagai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istilah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Prārthanā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Ārādhanā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Dhyāna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</a:t>
            </a:r>
            <a:r>
              <a:rPr lang="en-US" dirty="0" err="1" smtClean="0">
                <a:solidFill>
                  <a:schemeClr val="bg1"/>
                </a:solidFill>
              </a:rPr>
              <a:t>Japa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Svādyayā</a:t>
            </a:r>
            <a:r>
              <a:rPr lang="en-US" dirty="0" smtClean="0">
                <a:solidFill>
                  <a:schemeClr val="bg1"/>
                </a:solidFill>
              </a:rPr>
              <a:t>, Sandhya, </a:t>
            </a:r>
            <a:r>
              <a:rPr lang="en-US" dirty="0" err="1" smtClean="0">
                <a:solidFill>
                  <a:schemeClr val="bg1"/>
                </a:solidFill>
              </a:rPr>
              <a:t>Upāsanā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Sandyopāsanā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Pūjā</a:t>
            </a:r>
            <a:r>
              <a:rPr lang="en-US" dirty="0" smtClean="0">
                <a:solidFill>
                  <a:schemeClr val="bg1"/>
                </a:solidFill>
              </a:rPr>
              <a:t> , </a:t>
            </a:r>
            <a:r>
              <a:rPr lang="en-US" dirty="0" err="1" smtClean="0">
                <a:solidFill>
                  <a:schemeClr val="bg1"/>
                </a:solidFill>
              </a:rPr>
              <a:t>atau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Pūjānam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Stuti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Stava</a:t>
            </a:r>
            <a:r>
              <a:rPr lang="en-US" dirty="0" smtClean="0">
                <a:solidFill>
                  <a:schemeClr val="bg1"/>
                </a:solidFill>
              </a:rPr>
              <a:t> Bhakti, </a:t>
            </a:r>
            <a:r>
              <a:rPr lang="en-US" dirty="0" err="1" smtClean="0">
                <a:solidFill>
                  <a:schemeClr val="bg1"/>
                </a:solidFill>
              </a:rPr>
              <a:t>dll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Kata </a:t>
            </a:r>
            <a:r>
              <a:rPr lang="en-US" dirty="0" err="1" smtClean="0">
                <a:solidFill>
                  <a:schemeClr val="bg1"/>
                </a:solidFill>
              </a:rPr>
              <a:t>Prārthana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atau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Prārthanām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sangat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dekat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artinya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sembahyang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atau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melakukan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</a:t>
            </a:r>
            <a:r>
              <a:rPr lang="en-US" dirty="0" err="1" smtClean="0">
                <a:solidFill>
                  <a:schemeClr val="bg1"/>
                </a:solidFill>
              </a:rPr>
              <a:t>persembahyangan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Bahasa Indonesia.  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44881" y="2662267"/>
            <a:ext cx="4674254" cy="1631216"/>
          </a:xfrm>
        </p:spPr>
        <p:txBody>
          <a:bodyPr/>
          <a:lstStyle/>
          <a:p>
            <a:r>
              <a:rPr lang="en-US" sz="2000" b="1" dirty="0" err="1" smtClean="0"/>
              <a:t>Sandhyā</a:t>
            </a:r>
            <a:r>
              <a:rPr lang="en-US" sz="2000" b="1" dirty="0" smtClean="0"/>
              <a:t> </a:t>
            </a:r>
            <a:r>
              <a:rPr lang="en-US" sz="2000" dirty="0" err="1" smtClean="0"/>
              <a:t>artinya</a:t>
            </a:r>
            <a:r>
              <a:rPr lang="en-US" sz="2000" dirty="0" smtClean="0"/>
              <a:t> </a:t>
            </a:r>
            <a:r>
              <a:rPr lang="en-US" sz="2000" dirty="0" err="1" smtClean="0"/>
              <a:t>pertemuan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. </a:t>
            </a:r>
          </a:p>
          <a:p>
            <a:r>
              <a:rPr lang="en-US" sz="2000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Tri </a:t>
            </a:r>
            <a:r>
              <a:rPr lang="en-US" sz="2000" b="1" dirty="0" err="1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Sandhyā</a:t>
            </a:r>
            <a:r>
              <a:rPr lang="en-US" sz="2000" b="1" dirty="0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 </a:t>
            </a:r>
            <a:r>
              <a:rPr lang="en-US" sz="2000" b="1" dirty="0" err="1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artinya</a:t>
            </a:r>
            <a:r>
              <a:rPr lang="en-US" sz="2000" b="1" dirty="0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 </a:t>
            </a:r>
            <a:r>
              <a:rPr lang="en-US" sz="2000" b="1" dirty="0" err="1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tiga</a:t>
            </a:r>
            <a:r>
              <a:rPr lang="en-US" sz="2000" b="1" dirty="0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 kali </a:t>
            </a:r>
            <a:r>
              <a:rPr lang="en-US" sz="2000" b="1" dirty="0" err="1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melakukan</a:t>
            </a:r>
            <a:r>
              <a:rPr lang="en-US" sz="2000" b="1" dirty="0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 </a:t>
            </a:r>
            <a:r>
              <a:rPr lang="en-US" sz="2000" b="1" dirty="0" err="1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hubungan</a:t>
            </a:r>
            <a:r>
              <a:rPr lang="en-US" sz="2000" b="1" dirty="0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/</a:t>
            </a:r>
            <a:r>
              <a:rPr lang="en-US" sz="2000" b="1" dirty="0" err="1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pemujaan</a:t>
            </a:r>
            <a:r>
              <a:rPr lang="en-US" sz="2000" b="1" dirty="0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 </a:t>
            </a:r>
            <a:r>
              <a:rPr lang="en-US" sz="2000" b="1" dirty="0" err="1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kehadapan</a:t>
            </a:r>
            <a:r>
              <a:rPr lang="en-US" sz="2000" b="1" dirty="0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 Ida Sang </a:t>
            </a:r>
            <a:r>
              <a:rPr lang="en-US" sz="2000" b="1" dirty="0" err="1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Hyang</a:t>
            </a:r>
            <a:r>
              <a:rPr lang="en-US" sz="2000" b="1" dirty="0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 </a:t>
            </a:r>
            <a:r>
              <a:rPr lang="en-US" sz="2000" b="1" dirty="0" err="1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Widhi</a:t>
            </a:r>
            <a:r>
              <a:rPr lang="en-US" sz="2000" b="1" dirty="0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 </a:t>
            </a:r>
            <a:r>
              <a:rPr lang="en-US" sz="2000" b="1" dirty="0" err="1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Wasa</a:t>
            </a:r>
            <a:endParaRPr lang="en-US" sz="20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5785173"/>
          </a:xfrm>
        </p:spPr>
        <p:txBody>
          <a:bodyPr/>
          <a:lstStyle/>
          <a:p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/>
              <a:t> </a:t>
            </a:r>
            <a:r>
              <a:rPr lang="en-US" dirty="0" err="1"/>
              <a:t>Pūjā</a:t>
            </a:r>
            <a:r>
              <a:rPr lang="en-US" dirty="0"/>
              <a:t> Tri </a:t>
            </a:r>
            <a:r>
              <a:rPr lang="en-US" dirty="0" err="1" smtClean="0"/>
              <a:t>Sandhyā</a:t>
            </a:r>
            <a:endParaRPr lang="en-US" dirty="0" smtClean="0"/>
          </a:p>
          <a:p>
            <a:r>
              <a:rPr lang="en-US" b="0" dirty="0" err="1" smtClean="0"/>
              <a:t>Berdasarkan</a:t>
            </a:r>
            <a:r>
              <a:rPr lang="en-US" b="0" dirty="0" smtClean="0"/>
              <a:t> </a:t>
            </a:r>
            <a:r>
              <a:rPr lang="en-US" b="0" dirty="0" err="1" smtClean="0"/>
              <a:t>Keputusan</a:t>
            </a:r>
            <a:r>
              <a:rPr lang="en-US" b="0" dirty="0" smtClean="0"/>
              <a:t> seminar </a:t>
            </a:r>
            <a:r>
              <a:rPr lang="en-US" b="0" dirty="0" err="1" smtClean="0"/>
              <a:t>kesatuan</a:t>
            </a:r>
            <a:r>
              <a:rPr lang="en-US" b="0" dirty="0" smtClean="0"/>
              <a:t> </a:t>
            </a:r>
            <a:r>
              <a:rPr lang="en-US" b="0" dirty="0" err="1" smtClean="0"/>
              <a:t>Tafsir</a:t>
            </a:r>
            <a:r>
              <a:rPr lang="en-US" b="0" dirty="0" smtClean="0"/>
              <a:t> </a:t>
            </a:r>
            <a:r>
              <a:rPr lang="en-US" b="0" dirty="0" err="1" smtClean="0"/>
              <a:t>terhadap</a:t>
            </a:r>
            <a:r>
              <a:rPr lang="en-US" b="0" dirty="0" smtClean="0"/>
              <a:t> </a:t>
            </a:r>
            <a:r>
              <a:rPr lang="en-US" b="0" dirty="0" err="1" smtClean="0"/>
              <a:t>aspek-aspek</a:t>
            </a:r>
            <a:r>
              <a:rPr lang="en-US" b="0" dirty="0" smtClean="0"/>
              <a:t> Agama Hindu 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err="1" smtClean="0"/>
              <a:t>Cakuping</a:t>
            </a:r>
            <a:r>
              <a:rPr lang="en-US" b="0" dirty="0" smtClean="0"/>
              <a:t> Kara </a:t>
            </a:r>
            <a:r>
              <a:rPr lang="en-US" b="0" dirty="0" err="1" smtClean="0"/>
              <a:t>Kalih</a:t>
            </a:r>
            <a:r>
              <a:rPr lang="en-US" b="0" dirty="0" smtClean="0"/>
              <a:t>, </a:t>
            </a:r>
            <a:r>
              <a:rPr lang="en-US" b="0" dirty="0" err="1" smtClean="0"/>
              <a:t>adalah</a:t>
            </a:r>
            <a:r>
              <a:rPr lang="en-US" b="0" dirty="0" smtClean="0"/>
              <a:t> </a:t>
            </a:r>
            <a:r>
              <a:rPr lang="en-US" b="0" dirty="0" err="1" smtClean="0"/>
              <a:t>cakupan</a:t>
            </a:r>
            <a:r>
              <a:rPr lang="en-US" b="0" dirty="0" smtClean="0"/>
              <a:t> </a:t>
            </a:r>
            <a:r>
              <a:rPr lang="en-US" b="0" dirty="0" err="1" smtClean="0"/>
              <a:t>kedua</a:t>
            </a:r>
            <a:r>
              <a:rPr lang="en-US" b="0" dirty="0" smtClean="0"/>
              <a:t> </a:t>
            </a:r>
            <a:r>
              <a:rPr lang="en-US" b="0" dirty="0" err="1" smtClean="0"/>
              <a:t>belah</a:t>
            </a:r>
            <a:r>
              <a:rPr lang="en-US" b="0" dirty="0" smtClean="0"/>
              <a:t> </a:t>
            </a:r>
            <a:r>
              <a:rPr lang="en-US" b="0" dirty="0" err="1" smtClean="0"/>
              <a:t>tangan</a:t>
            </a:r>
            <a:r>
              <a:rPr lang="en-US" b="0" dirty="0" smtClean="0"/>
              <a:t>, yang </a:t>
            </a:r>
            <a:r>
              <a:rPr lang="en-US" b="0" dirty="0" err="1" smtClean="0"/>
              <a:t>digunakan</a:t>
            </a:r>
            <a:r>
              <a:rPr lang="en-US" b="0" dirty="0" smtClean="0"/>
              <a:t> </a:t>
            </a:r>
            <a:r>
              <a:rPr lang="en-US" b="0" dirty="0" err="1" smtClean="0"/>
              <a:t>dalam</a:t>
            </a:r>
            <a:r>
              <a:rPr lang="en-US" b="0" dirty="0" smtClean="0"/>
              <a:t> </a:t>
            </a:r>
            <a:r>
              <a:rPr lang="en-US" b="0" dirty="0" err="1" smtClean="0"/>
              <a:t>kramaning</a:t>
            </a:r>
            <a:r>
              <a:rPr lang="en-US" b="0" dirty="0" smtClean="0"/>
              <a:t> </a:t>
            </a:r>
            <a:r>
              <a:rPr lang="en-US" b="0" dirty="0" err="1" smtClean="0"/>
              <a:t>sembah</a:t>
            </a:r>
            <a:r>
              <a:rPr lang="en-US" b="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Deva </a:t>
            </a:r>
            <a:r>
              <a:rPr lang="en-US" b="0" dirty="0" err="1" smtClean="0"/>
              <a:t>Pratistha</a:t>
            </a:r>
            <a:r>
              <a:rPr lang="en-US" b="0" dirty="0" smtClean="0"/>
              <a:t> </a:t>
            </a:r>
            <a:r>
              <a:rPr lang="en-US" b="0" dirty="0" err="1" smtClean="0"/>
              <a:t>adalah</a:t>
            </a:r>
            <a:r>
              <a:rPr lang="en-US" b="0" dirty="0" smtClean="0"/>
              <a:t> </a:t>
            </a:r>
            <a:r>
              <a:rPr lang="en-US" b="0" dirty="0" err="1" smtClean="0"/>
              <a:t>sikap</a:t>
            </a:r>
            <a:r>
              <a:rPr lang="en-US" b="0" dirty="0" smtClean="0"/>
              <a:t> </a:t>
            </a:r>
            <a:r>
              <a:rPr lang="en-US" b="0" dirty="0" err="1" smtClean="0"/>
              <a:t>tangan</a:t>
            </a:r>
            <a:r>
              <a:rPr lang="en-US" b="0" dirty="0" smtClean="0"/>
              <a:t> </a:t>
            </a:r>
            <a:r>
              <a:rPr lang="en-US" b="0" dirty="0" err="1" smtClean="0"/>
              <a:t>berbentuk</a:t>
            </a:r>
            <a:r>
              <a:rPr lang="en-US" b="0" dirty="0" smtClean="0"/>
              <a:t> </a:t>
            </a:r>
            <a:r>
              <a:rPr lang="en-US" b="0" dirty="0" err="1" smtClean="0"/>
              <a:t>kojong</a:t>
            </a:r>
            <a:r>
              <a:rPr lang="en-US" b="0" dirty="0" smtClean="0"/>
              <a:t> </a:t>
            </a:r>
            <a:r>
              <a:rPr lang="en-US" b="0" dirty="0" err="1" smtClean="0"/>
              <a:t>bertemunya</a:t>
            </a:r>
            <a:r>
              <a:rPr lang="en-US" b="0" dirty="0" smtClean="0"/>
              <a:t> </a:t>
            </a:r>
            <a:r>
              <a:rPr lang="en-US" b="0" dirty="0" err="1" smtClean="0"/>
              <a:t>dua</a:t>
            </a:r>
            <a:r>
              <a:rPr lang="en-US" b="0" dirty="0" smtClean="0"/>
              <a:t> </a:t>
            </a:r>
            <a:r>
              <a:rPr lang="en-US" b="0" dirty="0" err="1" smtClean="0"/>
              <a:t>ibu</a:t>
            </a:r>
            <a:r>
              <a:rPr lang="en-US" b="0" dirty="0" smtClean="0"/>
              <a:t> </a:t>
            </a:r>
            <a:r>
              <a:rPr lang="en-US" b="0" dirty="0" err="1" smtClean="0"/>
              <a:t>jari</a:t>
            </a:r>
            <a:r>
              <a:rPr lang="en-US" b="0" dirty="0"/>
              <a:t> </a:t>
            </a:r>
            <a:r>
              <a:rPr lang="en-US" b="0" dirty="0" err="1" smtClean="0"/>
              <a:t>dan</a:t>
            </a:r>
            <a:r>
              <a:rPr lang="en-US" b="0" dirty="0" smtClean="0"/>
              <a:t> </a:t>
            </a:r>
            <a:r>
              <a:rPr lang="en-US" b="0" dirty="0" err="1" smtClean="0"/>
              <a:t>satu</a:t>
            </a:r>
            <a:r>
              <a:rPr lang="en-US" b="0" dirty="0" smtClean="0"/>
              <a:t> </a:t>
            </a:r>
            <a:r>
              <a:rPr lang="en-US" b="0" dirty="0" err="1" smtClean="0"/>
              <a:t>telunjuk</a:t>
            </a:r>
            <a:r>
              <a:rPr lang="en-US" b="0" dirty="0" smtClean="0"/>
              <a:t> </a:t>
            </a:r>
            <a:r>
              <a:rPr lang="en-US" b="0" dirty="0" err="1" smtClean="0"/>
              <a:t>tangan</a:t>
            </a:r>
            <a:r>
              <a:rPr lang="en-US" b="0" dirty="0" smtClean="0"/>
              <a:t> </a:t>
            </a:r>
            <a:r>
              <a:rPr lang="en-US" b="0" dirty="0" err="1" smtClean="0"/>
              <a:t>kanan</a:t>
            </a:r>
            <a:r>
              <a:rPr lang="en-US" b="0" dirty="0" smtClean="0"/>
              <a:t>) </a:t>
            </a:r>
            <a:r>
              <a:rPr lang="en-US" b="0" dirty="0" err="1" smtClean="0"/>
              <a:t>yaitu</a:t>
            </a:r>
            <a:r>
              <a:rPr lang="en-US" b="0" dirty="0" smtClean="0"/>
              <a:t> </a:t>
            </a:r>
            <a:r>
              <a:rPr lang="en-US" b="0" dirty="0" err="1" smtClean="0"/>
              <a:t>sikap</a:t>
            </a:r>
            <a:r>
              <a:rPr lang="en-US" b="0" dirty="0" smtClean="0"/>
              <a:t> </a:t>
            </a:r>
            <a:r>
              <a:rPr lang="en-US" b="0" dirty="0" err="1" smtClean="0"/>
              <a:t>dalam</a:t>
            </a:r>
            <a:r>
              <a:rPr lang="en-US" b="0" dirty="0" smtClean="0"/>
              <a:t> </a:t>
            </a:r>
            <a:r>
              <a:rPr lang="en-US" b="0" dirty="0" err="1" smtClean="0"/>
              <a:t>Suddhi</a:t>
            </a:r>
            <a:r>
              <a:rPr lang="en-US" b="0" dirty="0" smtClean="0"/>
              <a:t> </a:t>
            </a:r>
            <a:r>
              <a:rPr lang="en-US" b="0" dirty="0" err="1" smtClean="0"/>
              <a:t>Vadani</a:t>
            </a:r>
            <a:r>
              <a:rPr lang="en-US" b="0" dirty="0" smtClean="0"/>
              <a:t>, </a:t>
            </a:r>
            <a:r>
              <a:rPr lang="en-US" b="0" dirty="0" err="1" smtClean="0"/>
              <a:t>penyumpahan</a:t>
            </a:r>
            <a:r>
              <a:rPr lang="en-US" b="0" dirty="0" smtClean="0"/>
              <a:t>, </a:t>
            </a:r>
            <a:r>
              <a:rPr lang="en-US" b="0" dirty="0" err="1" smtClean="0"/>
              <a:t>dll</a:t>
            </a:r>
            <a:r>
              <a:rPr lang="en-US" b="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err="1" smtClean="0"/>
              <a:t>Amusti</a:t>
            </a:r>
            <a:r>
              <a:rPr lang="en-US" b="0" dirty="0" smtClean="0"/>
              <a:t> Karana </a:t>
            </a:r>
            <a:r>
              <a:rPr lang="en-US" b="0" dirty="0" err="1" smtClean="0"/>
              <a:t>adalah</a:t>
            </a:r>
            <a:r>
              <a:rPr lang="en-US" b="0" dirty="0" smtClean="0"/>
              <a:t> </a:t>
            </a:r>
            <a:r>
              <a:rPr lang="en-US" b="0" dirty="0" err="1" smtClean="0"/>
              <a:t>sikap</a:t>
            </a:r>
            <a:r>
              <a:rPr lang="en-US" b="0" dirty="0" smtClean="0"/>
              <a:t> </a:t>
            </a:r>
            <a:r>
              <a:rPr lang="en-US" b="0" dirty="0" err="1" smtClean="0"/>
              <a:t>tangan</a:t>
            </a:r>
            <a:r>
              <a:rPr lang="en-US" b="0" dirty="0"/>
              <a:t> </a:t>
            </a:r>
            <a:r>
              <a:rPr lang="en-US" b="0" dirty="0" smtClean="0"/>
              <a:t>yang </a:t>
            </a:r>
            <a:r>
              <a:rPr lang="en-US" b="0" dirty="0" err="1" smtClean="0"/>
              <a:t>digunakan</a:t>
            </a:r>
            <a:r>
              <a:rPr lang="en-US" b="0" dirty="0" smtClean="0"/>
              <a:t> </a:t>
            </a:r>
            <a:r>
              <a:rPr lang="en-US" b="0" dirty="0" err="1" smtClean="0"/>
              <a:t>saat</a:t>
            </a:r>
            <a:r>
              <a:rPr lang="en-US" b="0" dirty="0" smtClean="0"/>
              <a:t> </a:t>
            </a:r>
            <a:r>
              <a:rPr lang="en-US" b="0" dirty="0" err="1" smtClean="0"/>
              <a:t>melaksanakan</a:t>
            </a:r>
            <a:r>
              <a:rPr lang="en-US" b="0" dirty="0" smtClean="0"/>
              <a:t> </a:t>
            </a:r>
            <a:r>
              <a:rPr lang="en-US" dirty="0" err="1"/>
              <a:t>Pūjā</a:t>
            </a:r>
            <a:r>
              <a:rPr lang="en-US" dirty="0"/>
              <a:t> Tri </a:t>
            </a:r>
            <a:r>
              <a:rPr lang="en-US" dirty="0" err="1" smtClean="0"/>
              <a:t>Sandhyā</a:t>
            </a:r>
            <a:r>
              <a:rPr lang="en-US" dirty="0" smtClean="0"/>
              <a:t>, </a:t>
            </a:r>
            <a:r>
              <a:rPr lang="en-US" b="0" dirty="0" err="1" smtClean="0"/>
              <a:t>yaitu</a:t>
            </a:r>
            <a:r>
              <a:rPr lang="en-US" b="0" dirty="0" smtClean="0"/>
              <a:t> </a:t>
            </a:r>
            <a:r>
              <a:rPr lang="en-US" b="0" dirty="0" err="1" smtClean="0"/>
              <a:t>bertemunya</a:t>
            </a:r>
            <a:r>
              <a:rPr lang="en-US" b="0" dirty="0" smtClean="0"/>
              <a:t> </a:t>
            </a:r>
            <a:r>
              <a:rPr lang="en-US" b="0" dirty="0" err="1" smtClean="0"/>
              <a:t>kedua</a:t>
            </a:r>
            <a:r>
              <a:rPr lang="en-US" b="0" dirty="0" smtClean="0"/>
              <a:t> </a:t>
            </a:r>
            <a:r>
              <a:rPr lang="en-US" b="0" dirty="0" err="1" smtClean="0"/>
              <a:t>ibu</a:t>
            </a:r>
            <a:r>
              <a:rPr lang="en-US" b="0" dirty="0" smtClean="0"/>
              <a:t> </a:t>
            </a:r>
            <a:r>
              <a:rPr lang="en-US" b="0" dirty="0" err="1" smtClean="0"/>
              <a:t>jari</a:t>
            </a:r>
            <a:r>
              <a:rPr lang="en-US" b="0" dirty="0" smtClean="0"/>
              <a:t> </a:t>
            </a:r>
            <a:r>
              <a:rPr lang="en-US" b="0" dirty="0" err="1" smtClean="0"/>
              <a:t>dan</a:t>
            </a:r>
            <a:r>
              <a:rPr lang="en-US" b="0" dirty="0" smtClean="0"/>
              <a:t> </a:t>
            </a:r>
            <a:r>
              <a:rPr lang="en-US" b="0" dirty="0" err="1" smtClean="0"/>
              <a:t>kepalan</a:t>
            </a:r>
            <a:r>
              <a:rPr lang="en-US" b="0" dirty="0" smtClean="0"/>
              <a:t> </a:t>
            </a:r>
            <a:r>
              <a:rPr lang="en-US" b="0" dirty="0" err="1" smtClean="0"/>
              <a:t>tangan</a:t>
            </a:r>
            <a:r>
              <a:rPr lang="en-US" b="0" dirty="0" smtClean="0"/>
              <a:t> </a:t>
            </a:r>
            <a:r>
              <a:rPr lang="en-US" b="0" dirty="0" err="1" smtClean="0"/>
              <a:t>kanan</a:t>
            </a:r>
            <a:r>
              <a:rPr lang="en-US" b="0" dirty="0" smtClean="0"/>
              <a:t> </a:t>
            </a:r>
            <a:r>
              <a:rPr lang="en-US" b="0" dirty="0" err="1" smtClean="0"/>
              <a:t>dipegang</a:t>
            </a:r>
            <a:r>
              <a:rPr lang="en-US" b="0" dirty="0" smtClean="0"/>
              <a:t> </a:t>
            </a:r>
            <a:r>
              <a:rPr lang="en-US" b="0" dirty="0" err="1" smtClean="0"/>
              <a:t>oleh</a:t>
            </a:r>
            <a:r>
              <a:rPr lang="en-US" b="0" dirty="0" smtClean="0"/>
              <a:t> </a:t>
            </a:r>
            <a:r>
              <a:rPr lang="en-US" b="0" dirty="0" err="1" smtClean="0"/>
              <a:t>tangan</a:t>
            </a:r>
            <a:r>
              <a:rPr lang="en-US" b="0" dirty="0" smtClean="0"/>
              <a:t> </a:t>
            </a:r>
            <a:r>
              <a:rPr lang="en-US" b="0" dirty="0" err="1" smtClean="0"/>
              <a:t>kiri</a:t>
            </a:r>
            <a:r>
              <a:rPr lang="en-US" b="0" dirty="0" smtClean="0"/>
              <a:t>. </a:t>
            </a:r>
            <a:endParaRPr lang="en-US" b="0" dirty="0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357295"/>
          </a:xfrm>
        </p:spPr>
        <p:txBody>
          <a:bodyPr/>
          <a:lstStyle/>
          <a:p>
            <a:r>
              <a:rPr lang="en-US" b="1" dirty="0" err="1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Pengertian</a:t>
            </a:r>
            <a:r>
              <a:rPr lang="en-US" b="1" dirty="0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 </a:t>
            </a:r>
            <a:r>
              <a:rPr lang="en-US" dirty="0" err="1"/>
              <a:t>Pūjā</a:t>
            </a:r>
            <a:r>
              <a:rPr lang="en-US" b="1" dirty="0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 Tri </a:t>
            </a:r>
            <a:r>
              <a:rPr lang="en-US" b="1" dirty="0" err="1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Sandhyā</a:t>
            </a:r>
            <a:endParaRPr lang="en-US" b="1" dirty="0">
              <a:gradFill>
                <a:gsLst>
                  <a:gs pos="15000">
                    <a:schemeClr val="bg1"/>
                  </a:gs>
                  <a:gs pos="47000">
                    <a:schemeClr val="bg1"/>
                  </a:gs>
                </a:gsLst>
                <a:lin ang="5400000" scaled="1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244" y="5643834"/>
            <a:ext cx="5417853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demikian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sikap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melakukan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Pūjā</a:t>
            </a:r>
            <a:r>
              <a:rPr lang="en-US" b="1" dirty="0">
                <a:solidFill>
                  <a:schemeClr val="bg1"/>
                </a:solidFill>
              </a:rPr>
              <a:t> Tri </a:t>
            </a:r>
            <a:r>
              <a:rPr lang="en-US" b="1" dirty="0" err="1" smtClean="0">
                <a:solidFill>
                  <a:schemeClr val="bg1"/>
                </a:solidFill>
              </a:rPr>
              <a:t>Sandhyā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“</a:t>
            </a:r>
            <a:r>
              <a:rPr lang="en-US" dirty="0" err="1" smtClean="0">
                <a:solidFill>
                  <a:schemeClr val="bg1"/>
                </a:solidFill>
              </a:rPr>
              <a:t>Amusti</a:t>
            </a:r>
            <a:r>
              <a:rPr lang="en-US" dirty="0" smtClean="0">
                <a:solidFill>
                  <a:schemeClr val="bg1"/>
                </a:solidFill>
              </a:rPr>
              <a:t> Karana”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49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uiExpand="1" build="p"/>
      <p:bldP spid="15" grpId="0"/>
      <p:bldP spid="3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70155" y="2599498"/>
            <a:ext cx="10500851" cy="39703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-Tata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Mantram</a:t>
            </a:r>
            <a:r>
              <a:rPr lang="en-US" dirty="0" smtClean="0"/>
              <a:t> </a:t>
            </a:r>
            <a:r>
              <a:rPr lang="en-US" dirty="0" err="1"/>
              <a:t>Pūjā</a:t>
            </a:r>
            <a:r>
              <a:rPr lang="en-US" dirty="0"/>
              <a:t> Tri </a:t>
            </a:r>
            <a:r>
              <a:rPr lang="en-US" dirty="0" err="1" smtClean="0"/>
              <a:t>Sandhyā</a:t>
            </a:r>
            <a:r>
              <a:rPr lang="en-US" dirty="0" smtClean="0"/>
              <a:t>-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941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1808" t="17774" r="21852" b="41299"/>
          <a:stretch/>
        </p:blipFill>
        <p:spPr>
          <a:xfrm>
            <a:off x="2325377" y="0"/>
            <a:ext cx="8611719" cy="4276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808" t="58789" r="21852" b="4297"/>
          <a:stretch/>
        </p:blipFill>
        <p:spPr>
          <a:xfrm>
            <a:off x="2325377" y="3001092"/>
            <a:ext cx="8611719" cy="385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0529" y="4605566"/>
            <a:ext cx="2762250" cy="1089529"/>
          </a:xfrm>
        </p:spPr>
        <p:txBody>
          <a:bodyPr/>
          <a:lstStyle/>
          <a:p>
            <a:pPr algn="l"/>
            <a:r>
              <a:rPr lang="id-ID" sz="1800" dirty="0" smtClean="0"/>
              <a:t>oṁ</a:t>
            </a:r>
            <a:r>
              <a:rPr lang="id-ID" sz="1800" dirty="0"/>
              <a:t> bhūr bhuvaḥ </a:t>
            </a:r>
            <a:r>
              <a:rPr lang="id-ID" sz="1800" dirty="0" smtClean="0"/>
              <a:t>svaḥ tat </a:t>
            </a:r>
            <a:r>
              <a:rPr lang="id-ID" sz="1800" dirty="0"/>
              <a:t>savitur </a:t>
            </a:r>
            <a:r>
              <a:rPr lang="id-ID" sz="1800" dirty="0" smtClean="0"/>
              <a:t>vareṇyaṁ bhargo </a:t>
            </a:r>
            <a:r>
              <a:rPr lang="id-ID" sz="1800" dirty="0"/>
              <a:t>devasya </a:t>
            </a:r>
            <a:r>
              <a:rPr lang="id-ID" sz="1800" dirty="0" smtClean="0"/>
              <a:t>dhīmahi dhiyo </a:t>
            </a:r>
            <a:r>
              <a:rPr lang="id-ID" sz="1800" dirty="0"/>
              <a:t>yo naḥ pracodayāt </a:t>
            </a:r>
            <a:endParaRPr lang="id-ID" sz="18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71488" y="254000"/>
            <a:ext cx="11187112" cy="369332"/>
          </a:xfrm>
        </p:spPr>
        <p:txBody>
          <a:bodyPr/>
          <a:lstStyle/>
          <a:p>
            <a:r>
              <a:rPr lang="id-ID" sz="2000" b="1" dirty="0" smtClean="0"/>
              <a:t>6 (enam) Bait Tri Sandhya diambil dari kitab-kitab apa saja?</a:t>
            </a:r>
            <a:endParaRPr lang="id-ID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14625" y="47863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23888" y="934186"/>
            <a:ext cx="10863262" cy="122495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Font typeface="Arial" panose="020B0604020202020204" pitchFamily="34" charset="0"/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1800" dirty="0" smtClean="0"/>
              <a:t>#Repost @filsafat_hindu...</a:t>
            </a:r>
          </a:p>
          <a:p>
            <a:pPr algn="just"/>
            <a:r>
              <a:rPr lang="id-ID" sz="1800" dirty="0" smtClean="0"/>
              <a:t>Jika kita perhatikan bait 1-3 berisi tentang keagungan serta puji-pujian kepada Hyang Widhi, sedangkan bait 4-6 berisi permohonan ampun atas segala kesalahan kita 6 atau 12 jam terakhir.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3888" y="2409883"/>
            <a:ext cx="575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Darimana masing-masing ke 6 mantra ini dikutip?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9076" y="3029961"/>
            <a:ext cx="78084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Inti dari sembahyang Sańdhyā adalah Gāyatrī japa ini. Mahānirvāṇa Tantra (8.76-77).—"Ibadah Sańdhyā, apakah baik Vaidika (Veda) atau Tāntrika (Tantra) harus dilakukan tiga kali sehari, seorang Sādhaka (praktisi) dikatakan telah melakukan Sańdhyā mereka ketika telah melantunkan Gāyatrī japa." </a:t>
            </a:r>
            <a:endParaRPr lang="id-ID" dirty="0" smtClean="0"/>
          </a:p>
          <a:p>
            <a:endParaRPr lang="id-ID" dirty="0"/>
          </a:p>
          <a:p>
            <a:r>
              <a:rPr lang="id-ID" dirty="0" smtClean="0"/>
              <a:t>Mānava-Dharmaśāstra </a:t>
            </a:r>
            <a:r>
              <a:rPr lang="id-ID" dirty="0"/>
              <a:t>(Manu Smṛti 2.101) menyatakan, pūrvāṃ sandhyāṃ japaṃstiṣṭhet sāvitrīmā'rkadarśanāt = Hendaknya seseorang melakukan ibadah Sańdhyā dengan mengucapkan Sāvitrī mantra (Gāyatrī). </a:t>
            </a:r>
          </a:p>
          <a:p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630529" y="3029961"/>
            <a:ext cx="3405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Bait pertama (Gāyatrī), </a:t>
            </a:r>
            <a:endParaRPr lang="id-ID" dirty="0" smtClean="0"/>
          </a:p>
          <a:p>
            <a:r>
              <a:rPr lang="id-ID" dirty="0" smtClean="0"/>
              <a:t>berasal </a:t>
            </a:r>
            <a:r>
              <a:rPr lang="id-ID" dirty="0"/>
              <a:t>dari Ṛegveda (3.62.10). </a:t>
            </a:r>
          </a:p>
          <a:p>
            <a:endParaRPr lang="id-ID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35762" t="43164" r="40849" b="44141"/>
          <a:stretch/>
        </p:blipFill>
        <p:spPr>
          <a:xfrm>
            <a:off x="623888" y="3707789"/>
            <a:ext cx="2693194" cy="82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8650" y="1453698"/>
            <a:ext cx="6829426" cy="2585323"/>
          </a:xfrm>
        </p:spPr>
        <p:txBody>
          <a:bodyPr/>
          <a:lstStyle/>
          <a:p>
            <a:pPr algn="l"/>
            <a:r>
              <a:rPr lang="id-ID" dirty="0" smtClean="0"/>
              <a:t>oṁ</a:t>
            </a:r>
            <a:r>
              <a:rPr lang="id-ID" dirty="0"/>
              <a:t> nārāyaṇa evedaṁ </a:t>
            </a:r>
            <a:r>
              <a:rPr lang="id-ID" dirty="0" smtClean="0"/>
              <a:t>sarvaṁ yad </a:t>
            </a:r>
            <a:r>
              <a:rPr lang="id-ID" dirty="0"/>
              <a:t>bhūtaṁ yac ca </a:t>
            </a:r>
            <a:r>
              <a:rPr lang="id-ID" dirty="0" smtClean="0"/>
              <a:t>bhavyam niṣkalaṅko </a:t>
            </a:r>
            <a:r>
              <a:rPr lang="id-ID" dirty="0"/>
              <a:t>nirañjano </a:t>
            </a:r>
            <a:r>
              <a:rPr lang="id-ID" dirty="0" smtClean="0"/>
              <a:t>nirvikalpo nirākhyātaḥ</a:t>
            </a:r>
            <a:r>
              <a:rPr lang="id-ID" dirty="0"/>
              <a:t> śuddho devo </a:t>
            </a:r>
            <a:r>
              <a:rPr lang="id-ID" dirty="0" smtClean="0"/>
              <a:t>eko nārāyaṇaḥ</a:t>
            </a:r>
            <a:r>
              <a:rPr lang="id-ID" dirty="0"/>
              <a:t> na dvitīyo ‘sti kaścit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300037" y="368302"/>
            <a:ext cx="10315575" cy="885371"/>
          </a:xfrm>
        </p:spPr>
        <p:txBody>
          <a:bodyPr/>
          <a:lstStyle/>
          <a:p>
            <a:pPr algn="l"/>
            <a:r>
              <a:rPr lang="id-ID" sz="2400" dirty="0"/>
              <a:t>2. Bait kedua, berasal dari lontar Catur Weda Sirah yang merupakan salinan </a:t>
            </a:r>
            <a:r>
              <a:rPr lang="id-ID" sz="2400" dirty="0" smtClean="0"/>
              <a:t>    </a:t>
            </a:r>
          </a:p>
          <a:p>
            <a:pPr algn="l"/>
            <a:r>
              <a:rPr lang="id-ID" sz="2400" dirty="0"/>
              <a:t> </a:t>
            </a:r>
            <a:r>
              <a:rPr lang="id-ID" sz="2400" dirty="0" smtClean="0"/>
              <a:t>   kitab </a:t>
            </a:r>
            <a:r>
              <a:rPr lang="id-ID" sz="2400" dirty="0"/>
              <a:t>Nārāyaṇa Upaniṣad (1.2) dari Kṛṣṇa Yajur Veda.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908746" y="4379583"/>
            <a:ext cx="7122686" cy="20867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Font typeface="Arial" panose="020B0604020202020204" pitchFamily="34" charset="0"/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dirty="0"/>
              <a:t>oṁ tvaṁ śivaḥ tvaṁ </a:t>
            </a:r>
            <a:r>
              <a:rPr lang="id-ID" dirty="0" smtClean="0"/>
              <a:t>mahādevaḥ īśvaraḥ</a:t>
            </a:r>
            <a:r>
              <a:rPr lang="id-ID" dirty="0"/>
              <a:t> </a:t>
            </a:r>
            <a:r>
              <a:rPr lang="id-ID" dirty="0" smtClean="0"/>
              <a:t>parameśvaraḥ        brahmā </a:t>
            </a:r>
            <a:r>
              <a:rPr lang="id-ID" dirty="0"/>
              <a:t>viṣṇuśca </a:t>
            </a:r>
            <a:r>
              <a:rPr lang="id-ID" dirty="0" smtClean="0"/>
              <a:t>rudraśca puruṣaḥ</a:t>
            </a:r>
            <a:r>
              <a:rPr lang="id-ID" dirty="0"/>
              <a:t> parikīrtitāḥ 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300037" y="4537574"/>
            <a:ext cx="4357688" cy="8853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400" dirty="0"/>
              <a:t>3. Bait ketiga, berasal dari lontar </a:t>
            </a:r>
            <a:r>
              <a:rPr lang="id-ID" sz="2400" dirty="0" smtClean="0"/>
              <a:t>  </a:t>
            </a:r>
          </a:p>
          <a:p>
            <a:pPr algn="l"/>
            <a:r>
              <a:rPr lang="id-ID" sz="2400" dirty="0"/>
              <a:t> </a:t>
            </a:r>
            <a:r>
              <a:rPr lang="id-ID" sz="2400" dirty="0" smtClean="0"/>
              <a:t>  Śiwa </a:t>
            </a:r>
            <a:r>
              <a:rPr lang="id-ID" sz="2400" dirty="0"/>
              <a:t>Stawa (3).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0703" t="29687" r="32065" b="53711"/>
          <a:stretch/>
        </p:blipFill>
        <p:spPr>
          <a:xfrm>
            <a:off x="7458076" y="1874820"/>
            <a:ext cx="4201057" cy="1439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1337" t="69306" r="36716" b="19001"/>
          <a:stretch/>
        </p:blipFill>
        <p:spPr>
          <a:xfrm>
            <a:off x="628649" y="5422945"/>
            <a:ext cx="3884357" cy="116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28687" y="871537"/>
            <a:ext cx="6100763" cy="1728788"/>
          </a:xfrm>
        </p:spPr>
        <p:txBody>
          <a:bodyPr/>
          <a:lstStyle/>
          <a:p>
            <a:pPr algn="l"/>
            <a:r>
              <a:rPr lang="id-ID" sz="2800" dirty="0"/>
              <a:t>oṁ pāpo ‘haṁ </a:t>
            </a:r>
            <a:r>
              <a:rPr lang="id-ID" sz="2800" dirty="0" smtClean="0"/>
              <a:t>pāpakarmāhaṁ pāpātmā pāpasaṁbhavaḥ trāhimāṁ</a:t>
            </a:r>
            <a:r>
              <a:rPr lang="id-ID" sz="2800" dirty="0"/>
              <a:t> </a:t>
            </a:r>
            <a:r>
              <a:rPr lang="id-ID" sz="2800" dirty="0" smtClean="0"/>
              <a:t>puṇḍarīkākṣaḥ              sabāhyā bhyantaraḥ</a:t>
            </a:r>
            <a:r>
              <a:rPr lang="id-ID" sz="2800" dirty="0"/>
              <a:t> ‘śuciḥ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71489" y="339726"/>
            <a:ext cx="9029700" cy="369332"/>
          </a:xfrm>
        </p:spPr>
        <p:txBody>
          <a:bodyPr/>
          <a:lstStyle/>
          <a:p>
            <a:r>
              <a:rPr lang="id-ID" sz="2000" dirty="0"/>
              <a:t>4. Bait keempat sampai keenam, berasal dari lontar Ksama Mahadewa Stuti (2-5).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928687" y="2762804"/>
            <a:ext cx="5300663" cy="164352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Font typeface="Arial" panose="020B0604020202020204" pitchFamily="34" charset="0"/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800" dirty="0"/>
              <a:t>oṁ kṣamasva maṁ </a:t>
            </a:r>
            <a:r>
              <a:rPr lang="id-ID" sz="2800" dirty="0" smtClean="0"/>
              <a:t>mahādevaḥ sarva </a:t>
            </a:r>
            <a:r>
              <a:rPr lang="id-ID" sz="2800" dirty="0"/>
              <a:t>prāṇi </a:t>
            </a:r>
            <a:r>
              <a:rPr lang="id-ID" sz="2800" dirty="0" smtClean="0"/>
              <a:t>hitaṅkaraḥ maṁ</a:t>
            </a:r>
            <a:r>
              <a:rPr lang="id-ID" sz="2800" dirty="0"/>
              <a:t> moca sarva </a:t>
            </a:r>
            <a:r>
              <a:rPr lang="id-ID" sz="2800" dirty="0" smtClean="0"/>
              <a:t>pāpebhyaḥ pālayasva </a:t>
            </a:r>
            <a:r>
              <a:rPr lang="id-ID" sz="2800" dirty="0"/>
              <a:t>sadāśiva 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928686" y="4568810"/>
            <a:ext cx="5014914" cy="164352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Font typeface="Arial" panose="020B0604020202020204" pitchFamily="34" charset="0"/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800" dirty="0"/>
              <a:t>oṁ kṣantavyaḥ kāyiko </a:t>
            </a:r>
            <a:r>
              <a:rPr lang="id-ID" sz="2800" dirty="0" smtClean="0"/>
              <a:t>doṣaḥ kṣantavyo </a:t>
            </a:r>
            <a:r>
              <a:rPr lang="id-ID" sz="2800" dirty="0"/>
              <a:t>vāciko </a:t>
            </a:r>
            <a:r>
              <a:rPr lang="id-ID" sz="2800" dirty="0" smtClean="0"/>
              <a:t>mama kṣantavyo </a:t>
            </a:r>
            <a:r>
              <a:rPr lang="id-ID" sz="2800" dirty="0"/>
              <a:t>mānaso </a:t>
            </a:r>
            <a:r>
              <a:rPr lang="id-ID" sz="2800" dirty="0" smtClean="0"/>
              <a:t>doṣaḥ    tat </a:t>
            </a:r>
            <a:r>
              <a:rPr lang="id-ID" sz="2800" dirty="0"/>
              <a:t>pramādāt </a:t>
            </a:r>
            <a:r>
              <a:rPr lang="id-ID" sz="2800" dirty="0" smtClean="0"/>
              <a:t>kṣamasva </a:t>
            </a:r>
            <a:r>
              <a:rPr lang="id-ID" sz="2800" dirty="0"/>
              <a:t>mām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2020" t="54101" r="34536" b="34961"/>
          <a:stretch/>
        </p:blipFill>
        <p:spPr>
          <a:xfrm>
            <a:off x="6229350" y="871537"/>
            <a:ext cx="5392380" cy="14144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3346" t="39062" r="43264" b="49878"/>
          <a:stretch/>
        </p:blipFill>
        <p:spPr>
          <a:xfrm>
            <a:off x="6315666" y="2855863"/>
            <a:ext cx="5219747" cy="1387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3346" t="71468" r="40080" b="18555"/>
          <a:stretch/>
        </p:blipFill>
        <p:spPr>
          <a:xfrm>
            <a:off x="6277665" y="4813441"/>
            <a:ext cx="5468382" cy="115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425_Powerful Presentations_Win32_mlw - v2" id="{7CBB6D80-F69F-4458-A96A-A39B855A93D5}" vid="{827664DE-2D82-4B7F-8582-8671022436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2E6351-E64A-42DD-A554-7DF752222129}">
  <ds:schemaRefs>
    <ds:schemaRef ds:uri="http://purl.org/dc/elements/1.1/"/>
    <ds:schemaRef ds:uri="http://schemas.microsoft.com/office/2006/metadata/properties"/>
    <ds:schemaRef ds:uri="16c05727-aa75-4e4a-9b5f-8a80a1165891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Powerful Presentations(3)</Template>
  <TotalTime>0</TotalTime>
  <Words>1515</Words>
  <Application>Microsoft Office PowerPoint</Application>
  <PresentationFormat>Widescreen</PresentationFormat>
  <Paragraphs>181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Times New Roman</vt:lpstr>
      <vt:lpstr>Wingdings</vt:lpstr>
      <vt:lpstr>Storybuilding Neal Creative</vt:lpstr>
      <vt:lpstr>TUNTUNAN </vt:lpstr>
      <vt:lpstr>OṀ SWASTYASTU</vt:lpstr>
      <vt:lpstr>PowerPoint Presentation</vt:lpstr>
      <vt:lpstr>Pengertian Pūjā Tri Sandhyā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SIKAP</vt:lpstr>
      <vt:lpstr>PowerPoint Presentation</vt:lpstr>
      <vt:lpstr>Suara dalam mengucapkan Mantra</vt:lpstr>
      <vt:lpstr>Dalam fungsinya untuk memohon perlindungan diri, maka mantram berfungsi sebagai “kawaca” (baju gaib) yang melindungi tubuh dan pikiran kita dari kekuatan-kekuatan jahat. Dan “Panjara” yaitu membentengi keluarga dari berbagai halangan atau kejahatan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OṀ Śāntiḥ, Śāntiḥ, Śāntiḥ OṀ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2020-10-11T02:56:08Z</dcterms:created>
  <dcterms:modified xsi:type="dcterms:W3CDTF">2021-08-22T04:50:46Z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