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5"/>
  </p:notesMasterIdLst>
  <p:handoutMasterIdLst>
    <p:handoutMasterId r:id="rId46"/>
  </p:handoutMasterIdLst>
  <p:sldIdLst>
    <p:sldId id="256" r:id="rId2"/>
    <p:sldId id="271" r:id="rId3"/>
    <p:sldId id="339" r:id="rId4"/>
    <p:sldId id="322" r:id="rId5"/>
    <p:sldId id="323" r:id="rId6"/>
    <p:sldId id="340" r:id="rId7"/>
    <p:sldId id="341" r:id="rId8"/>
    <p:sldId id="343" r:id="rId9"/>
    <p:sldId id="324" r:id="rId10"/>
    <p:sldId id="346" r:id="rId11"/>
    <p:sldId id="345" r:id="rId12"/>
    <p:sldId id="347" r:id="rId13"/>
    <p:sldId id="349" r:id="rId14"/>
    <p:sldId id="350" r:id="rId15"/>
    <p:sldId id="351" r:id="rId16"/>
    <p:sldId id="352" r:id="rId17"/>
    <p:sldId id="314" r:id="rId18"/>
    <p:sldId id="353" r:id="rId19"/>
    <p:sldId id="327" r:id="rId20"/>
    <p:sldId id="313" r:id="rId21"/>
    <p:sldId id="328" r:id="rId22"/>
    <p:sldId id="354" r:id="rId23"/>
    <p:sldId id="355" r:id="rId24"/>
    <p:sldId id="329" r:id="rId25"/>
    <p:sldId id="356" r:id="rId26"/>
    <p:sldId id="317" r:id="rId27"/>
    <p:sldId id="357" r:id="rId28"/>
    <p:sldId id="316" r:id="rId29"/>
    <p:sldId id="358" r:id="rId30"/>
    <p:sldId id="318" r:id="rId31"/>
    <p:sldId id="320" r:id="rId32"/>
    <p:sldId id="359" r:id="rId33"/>
    <p:sldId id="360" r:id="rId34"/>
    <p:sldId id="319" r:id="rId35"/>
    <p:sldId id="330" r:id="rId36"/>
    <p:sldId id="331" r:id="rId37"/>
    <p:sldId id="333" r:id="rId38"/>
    <p:sldId id="334" r:id="rId39"/>
    <p:sldId id="335" r:id="rId40"/>
    <p:sldId id="336" r:id="rId41"/>
    <p:sldId id="362" r:id="rId42"/>
    <p:sldId id="337" r:id="rId43"/>
    <p:sldId id="338"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80835" autoAdjust="0"/>
  </p:normalViewPr>
  <p:slideViewPr>
    <p:cSldViewPr>
      <p:cViewPr varScale="1">
        <p:scale>
          <a:sx n="89" d="100"/>
          <a:sy n="89" d="100"/>
        </p:scale>
        <p:origin x="2288"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s/slide22.xml"/><Relationship Id="rId7"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8.xml"/><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18.xml"/><Relationship Id="rId7" Type="http://schemas.openxmlformats.org/officeDocument/2006/relationships/image" Target="../media/image8.png"/><Relationship Id="rId2" Type="http://schemas.openxmlformats.org/officeDocument/2006/relationships/slide" Target="../slides/slide22.xml"/><Relationship Id="rId1" Type="http://schemas.openxmlformats.org/officeDocument/2006/relationships/slide" Target="../slides/slide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18.xml"/><Relationship Id="rId7" Type="http://schemas.openxmlformats.org/officeDocument/2006/relationships/image" Target="../media/image8.png"/><Relationship Id="rId2" Type="http://schemas.openxmlformats.org/officeDocument/2006/relationships/slide" Target="../slides/slide22.xml"/><Relationship Id="rId1" Type="http://schemas.openxmlformats.org/officeDocument/2006/relationships/slide" Target="../slides/slide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ata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s/slide18.xml"/><Relationship Id="rId7"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22.xml"/><Relationship Id="rId9" Type="http://schemas.openxmlformats.org/officeDocument/2006/relationships/image" Target="../media/image9.png"/></Relationships>
</file>

<file path=ppt/diagrams/_rels/data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22.xml"/><Relationship Id="rId7" Type="http://schemas.openxmlformats.org/officeDocument/2006/relationships/image" Target="../media/image8.png"/><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ata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s/slide22.xml"/><Relationship Id="rId7"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8.xml"/><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a:hlinkClick xmlns:r="http://schemas.openxmlformats.org/officeDocument/2006/relationships" r:id="rId1" action="ppaction://hlinksldjump"/>
            </a:rPr>
            <a:t>Electronic Business: E-Commerce and E-Government</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a:t>Describe different business models used to compete in cyberspace as well as different forms of electronic government.</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a:hlinkClick xmlns:r="http://schemas.openxmlformats.org/officeDocument/2006/relationships" r:id="rId2" action="ppaction://hlinksldjump"/>
            </a:rPr>
            <a:t>Business-to-Consumer E-Commerce</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a:t>Describe business-to-consumer electronic commerce strategies.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E158F942-9CA0-47CD-BF20-BAC49C8142F5}">
      <dgm:prSet custT="1"/>
      <dgm:spPr/>
      <dgm:t>
        <a:bodyPr/>
        <a:lstStyle/>
        <a:p>
          <a:r>
            <a:rPr lang="en-US" sz="1400" dirty="0"/>
            <a:t>Understand the keys to successful electronic commerce Web sites, and explain the different forms of Internet marketing.</a:t>
          </a:r>
        </a:p>
      </dgm:t>
    </dgm:pt>
    <dgm:pt modelId="{AECECD48-C5E4-4B1D-828F-DD9E0A90274D}">
      <dgm:prSet custT="1"/>
      <dgm:spPr/>
      <dgm:t>
        <a:bodyPr/>
        <a:lstStyle/>
        <a:p>
          <a:r>
            <a:rPr lang="en-US" sz="1600" b="1" dirty="0">
              <a:hlinkClick xmlns:r="http://schemas.openxmlformats.org/officeDocument/2006/relationships" r:id="rId3" action="ppaction://hlinksldjump"/>
            </a:rPr>
            <a:t>Electronic Commerce Websites and Internet Marketing</a:t>
          </a:r>
          <a:endParaRPr lang="en-US" sz="1600" dirty="0"/>
        </a:p>
      </dgm:t>
    </dgm:pt>
    <dgm:pt modelId="{06826EBE-8D13-453B-B822-8C195E6947E1}" type="sibTrans" cxnId="{AAD18608-F8B2-4CE8-86FF-887828D70638}">
      <dgm:prSet/>
      <dgm:spPr/>
      <dgm:t>
        <a:bodyPr/>
        <a:lstStyle/>
        <a:p>
          <a:endParaRPr lang="en-US" sz="2000"/>
        </a:p>
      </dgm:t>
    </dgm:pt>
    <dgm:pt modelId="{83588EAC-9746-4704-81BA-BB10DA868C11}" type="parTrans" cxnId="{AAD18608-F8B2-4CE8-86FF-887828D70638}">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B7BDAF5C-E7FB-49F5-812D-654C2CD5A8EB}" type="parTrans" cxnId="{2EB7E772-9B0F-41BF-9241-715218B72860}">
      <dgm:prSet/>
      <dgm:spPr/>
      <dgm:t>
        <a:bodyPr/>
        <a:lstStyle/>
        <a:p>
          <a:endParaRPr lang="en-US" sz="2000"/>
        </a:p>
      </dgm:t>
    </dgm:pt>
    <dgm:pt modelId="{FCF5D6D7-E501-41E7-B32A-5D458F27189A}">
      <dgm:prSet phldrT="[Text]" custT="1"/>
      <dgm:spPr/>
      <dgm:t>
        <a:bodyPr/>
        <a:lstStyle/>
        <a:p>
          <a:r>
            <a:rPr lang="en-US" sz="1500" b="1" dirty="0">
              <a:hlinkClick xmlns:r="http://schemas.openxmlformats.org/officeDocument/2006/relationships" r:id="rId4" action="ppaction://hlinksldjump"/>
            </a:rPr>
            <a:t>Mobile Commerce, Consumer-to-Consumer EC, and Consumer-to-Business EC</a:t>
          </a:r>
          <a:endParaRPr lang="en-US" sz="1500" dirty="0"/>
        </a:p>
      </dgm:t>
    </dgm:pt>
    <dgm:pt modelId="{CE506A9E-34A0-428E-9572-E517FDC55B0B}" type="parTrans" cxnId="{03BDEBFF-8386-4314-BF82-C571D6397EE4}">
      <dgm:prSet/>
      <dgm:spPr/>
      <dgm:t>
        <a:bodyPr/>
        <a:lstStyle/>
        <a:p>
          <a:endParaRPr lang="en-US"/>
        </a:p>
      </dgm:t>
    </dgm:pt>
    <dgm:pt modelId="{6BDE0096-6B99-4816-A00E-EA800315B584}" type="sibTrans" cxnId="{03BDEBFF-8386-4314-BF82-C571D6397EE4}">
      <dgm:prSet/>
      <dgm:spPr/>
      <dgm:t>
        <a:bodyPr/>
        <a:lstStyle/>
        <a:p>
          <a:endParaRPr lang="en-US"/>
        </a:p>
      </dgm:t>
    </dgm:pt>
    <dgm:pt modelId="{95516A35-BA6F-43ED-B6B0-B2BAB8FAEB90}">
      <dgm:prSet phldrT="[Text]" custT="1"/>
      <dgm:spPr/>
      <dgm:t>
        <a:bodyPr/>
        <a:lstStyle/>
        <a:p>
          <a:r>
            <a:rPr lang="en-US" sz="1400" dirty="0"/>
            <a:t>Describe mobile commerce, consumer-to-consumer electronic commerce, and consumer-to-business electronic commerce.</a:t>
          </a:r>
        </a:p>
      </dgm:t>
    </dgm:pt>
    <dgm:pt modelId="{0016BA32-86AD-4498-9E3A-444F7A69DC8F}" type="parTrans" cxnId="{1E6C160C-4C01-4568-861E-94121FCBFE0C}">
      <dgm:prSet/>
      <dgm:spPr/>
      <dgm:t>
        <a:bodyPr/>
        <a:lstStyle/>
        <a:p>
          <a:endParaRPr lang="en-US"/>
        </a:p>
      </dgm:t>
    </dgm:pt>
    <dgm:pt modelId="{82EDC54B-F8EC-40DF-B3D2-C77E481C3B49}" type="sibTrans" cxnId="{1E6C160C-4C01-4568-861E-94121FCBFE0C}">
      <dgm:prSet/>
      <dgm:spPr/>
      <dgm:t>
        <a:bodyPr/>
        <a:lstStyle/>
        <a:p>
          <a:endParaRPr lang="en-US"/>
        </a:p>
      </dgm:t>
    </dgm:pt>
    <dgm:pt modelId="{A26CEF6C-32A2-4877-AA88-DA65123E4C08}">
      <dgm:prSet phldrT="[Text]"/>
      <dgm:spPr/>
      <dgm:t>
        <a:bodyPr/>
        <a:lstStyle/>
        <a:p>
          <a:endParaRPr lang="en-US" sz="1100" dirty="0"/>
        </a:p>
      </dgm:t>
    </dgm:pt>
    <dgm:pt modelId="{A88D77DE-A678-4380-B621-07B3BFAF7449}" type="parTrans" cxnId="{D2FD4B3E-1C88-4FD8-BADF-D1E6E4E3B218}">
      <dgm:prSet/>
      <dgm:spPr/>
      <dgm:t>
        <a:bodyPr/>
        <a:lstStyle/>
        <a:p>
          <a:endParaRPr lang="en-US"/>
        </a:p>
      </dgm:t>
    </dgm:pt>
    <dgm:pt modelId="{40A56219-6464-4039-8B6A-D84E5714C8CA}" type="sibTrans" cxnId="{D2FD4B3E-1C88-4FD8-BADF-D1E6E4E3B218}">
      <dgm:prSet/>
      <dgm:spPr/>
      <dgm:t>
        <a:bodyPr/>
        <a:lstStyle/>
        <a:p>
          <a:endParaRPr lang="en-US"/>
        </a:p>
      </dgm:t>
    </dgm:pt>
    <dgm:pt modelId="{E8F930AA-641A-440B-AEF4-08EF5A4FCAE8}">
      <dgm:prSet/>
      <dgm:spPr/>
      <dgm:t>
        <a:bodyPr/>
        <a:lstStyle/>
        <a:p>
          <a:r>
            <a:rPr lang="en-US" b="1" dirty="0">
              <a:hlinkClick xmlns:r="http://schemas.openxmlformats.org/officeDocument/2006/relationships" r:id="rId3" action="ppaction://hlinksldjump"/>
            </a:rPr>
            <a:t>Managing Finances and Navigating Legal Issues in EC</a:t>
          </a:r>
          <a:endParaRPr lang="en-US" dirty="0"/>
        </a:p>
        <a:p>
          <a:r>
            <a:rPr lang="en-US" dirty="0"/>
            <a:t>Describe how to conduct financial transactions and navigate the legal issues of electronic commerce.</a:t>
          </a:r>
        </a:p>
      </dgm:t>
    </dgm:pt>
    <dgm:pt modelId="{969746D7-C71A-423F-8C79-B9B3518A7261}" type="parTrans" cxnId="{13C0EB20-8B8D-48A5-BF6C-325AD434640B}">
      <dgm:prSet/>
      <dgm:spPr/>
      <dgm:t>
        <a:bodyPr/>
        <a:lstStyle/>
        <a:p>
          <a:endParaRPr lang="en-US"/>
        </a:p>
      </dgm:t>
    </dgm:pt>
    <dgm:pt modelId="{75E236E9-F033-4BDE-AF63-2BD050DFAC98}" type="sibTrans" cxnId="{13C0EB20-8B8D-48A5-BF6C-325AD434640B}">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5"/>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6"/>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5" custLinFactNeighborX="926" custLinFactNeighborY="-2189"/>
      <dgm:spPr/>
    </dgm:pt>
    <dgm:pt modelId="{0C6B9C41-271F-4061-9955-70DED635DAC1}" type="pres">
      <dgm:prSet presAssocID="{AECECD48-C5E4-4B1D-828F-DD9E0A90274D}" presName="img" presStyleLbl="fgImgPlace1" presStyleIdx="2" presStyleCnt="5" custScaleX="83650"/>
      <dgm:spPr>
        <a:blipFill rotWithShape="1">
          <a:blip xmlns:r="http://schemas.openxmlformats.org/officeDocument/2006/relationships" r:embed="rId7"/>
          <a:stretch>
            <a:fillRect/>
          </a:stretch>
        </a:blipFill>
      </dgm:spPr>
    </dgm:pt>
    <dgm:pt modelId="{5E310E1C-7377-4CBD-AD7A-3ED403513640}" type="pres">
      <dgm:prSet presAssocID="{AECECD48-C5E4-4B1D-828F-DD9E0A90274D}" presName="text" presStyleLbl="node1" presStyleIdx="2" presStyleCnt="5">
        <dgm:presLayoutVars>
          <dgm:bulletEnabled val="1"/>
        </dgm:presLayoutVars>
      </dgm:prSet>
      <dgm:spPr/>
    </dgm:pt>
    <dgm:pt modelId="{F89176E6-859D-4FD9-8DED-11CCE6D56F7C}" type="pres">
      <dgm:prSet presAssocID="{06826EBE-8D13-453B-B822-8C195E6947E1}" presName="spacer" presStyleCnt="0"/>
      <dgm:spPr/>
    </dgm:pt>
    <dgm:pt modelId="{030DFF91-9BF9-4218-BE07-F458D6DEFCF1}" type="pres">
      <dgm:prSet presAssocID="{FCF5D6D7-E501-41E7-B32A-5D458F27189A}" presName="comp" presStyleCnt="0"/>
      <dgm:spPr/>
    </dgm:pt>
    <dgm:pt modelId="{F410C858-A471-46BA-A9D4-1B81C2427A12}" type="pres">
      <dgm:prSet presAssocID="{FCF5D6D7-E501-41E7-B32A-5D458F27189A}" presName="box" presStyleLbl="node1" presStyleIdx="3" presStyleCnt="5"/>
      <dgm:spPr/>
    </dgm:pt>
    <dgm:pt modelId="{0B620CD0-3446-402D-AAF4-49BCF59B7ACF}" type="pres">
      <dgm:prSet presAssocID="{FCF5D6D7-E501-41E7-B32A-5D458F27189A}" presName="img" presStyleLbl="fgImgPlace1" presStyleIdx="3" presStyleCnt="5"/>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074097ED-D0C5-4585-8F75-1466A0492E63}" type="pres">
      <dgm:prSet presAssocID="{FCF5D6D7-E501-41E7-B32A-5D458F27189A}" presName="text" presStyleLbl="node1" presStyleIdx="3" presStyleCnt="5">
        <dgm:presLayoutVars>
          <dgm:bulletEnabled val="1"/>
        </dgm:presLayoutVars>
      </dgm:prSet>
      <dgm:spPr/>
    </dgm:pt>
    <dgm:pt modelId="{AF1B0902-4BF8-4219-9D47-2A681EBAF277}" type="pres">
      <dgm:prSet presAssocID="{6BDE0096-6B99-4816-A00E-EA800315B584}" presName="spacer" presStyleCnt="0"/>
      <dgm:spPr/>
    </dgm:pt>
    <dgm:pt modelId="{38207A5F-9227-4280-BB9C-A84D987C9376}" type="pres">
      <dgm:prSet presAssocID="{E8F930AA-641A-440B-AEF4-08EF5A4FCAE8}" presName="comp" presStyleCnt="0"/>
      <dgm:spPr/>
    </dgm:pt>
    <dgm:pt modelId="{62363E00-8352-46E3-8ADB-BC886F1189D4}" type="pres">
      <dgm:prSet presAssocID="{E8F930AA-641A-440B-AEF4-08EF5A4FCAE8}" presName="box" presStyleLbl="node1" presStyleIdx="4" presStyleCnt="5"/>
      <dgm:spPr/>
    </dgm:pt>
    <dgm:pt modelId="{5C8AFFBB-DD61-4FEA-B75C-D6D623E299D4}" type="pres">
      <dgm:prSet presAssocID="{E8F930AA-641A-440B-AEF4-08EF5A4FCAE8}" presName="img" presStyleLbl="fgImgPlace1" presStyleIdx="4" presStyleCnt="5"/>
      <dgm:spPr>
        <a:blipFill rotWithShape="1">
          <a:blip xmlns:r="http://schemas.openxmlformats.org/officeDocument/2006/relationships" r:embed="rId9"/>
          <a:stretch>
            <a:fillRect/>
          </a:stretch>
        </a:blipFill>
      </dgm:spPr>
    </dgm:pt>
    <dgm:pt modelId="{197F9BF0-2AA6-48D9-A1B8-6BDC514CFECF}" type="pres">
      <dgm:prSet presAssocID="{E8F930AA-641A-440B-AEF4-08EF5A4FCAE8}" presName="text" presStyleLbl="node1" presStyleIdx="4" presStyleCnt="5">
        <dgm:presLayoutVars>
          <dgm:bulletEnabled val="1"/>
        </dgm:presLayoutVars>
      </dgm:prSet>
      <dgm:spPr/>
    </dgm:pt>
  </dgm:ptLst>
  <dgm:cxnLst>
    <dgm:cxn modelId="{019C5F00-2F63-41D9-BE65-EA74111B8BAC}" type="presOf" srcId="{95516A35-BA6F-43ED-B6B0-B2BAB8FAEB90}" destId="{F410C858-A471-46BA-A9D4-1B81C2427A12}" srcOrd="0" destOrd="1" presId="urn:microsoft.com/office/officeart/2005/8/layout/vList4#1"/>
    <dgm:cxn modelId="{AAD18608-F8B2-4CE8-86FF-887828D70638}" srcId="{482F2C61-E41B-4642-B082-EF9C103085B5}" destId="{AECECD48-C5E4-4B1D-828F-DD9E0A90274D}" srcOrd="2" destOrd="0" parTransId="{83588EAC-9746-4704-81BA-BB10DA868C11}" sibTransId="{06826EBE-8D13-453B-B822-8C195E6947E1}"/>
    <dgm:cxn modelId="{1E6C160C-4C01-4568-861E-94121FCBFE0C}" srcId="{FCF5D6D7-E501-41E7-B32A-5D458F27189A}" destId="{95516A35-BA6F-43ED-B6B0-B2BAB8FAEB90}" srcOrd="0" destOrd="0" parTransId="{0016BA32-86AD-4498-9E3A-444F7A69DC8F}" sibTransId="{82EDC54B-F8EC-40DF-B3D2-C77E481C3B49}"/>
    <dgm:cxn modelId="{1838800D-1EA9-47AF-8F3F-9566BF2FAEE5}" type="presOf" srcId="{95516A35-BA6F-43ED-B6B0-B2BAB8FAEB90}" destId="{074097ED-D0C5-4585-8F75-1466A0492E63}" srcOrd="1" destOrd="1" presId="urn:microsoft.com/office/officeart/2005/8/layout/vList4#1"/>
    <dgm:cxn modelId="{F7DB3415-AE15-47F5-A1FD-5B065562CB99}" type="presOf" srcId="{E8F930AA-641A-440B-AEF4-08EF5A4FCAE8}" destId="{197F9BF0-2AA6-48D9-A1B8-6BDC514CFECF}"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13C0EB20-8B8D-48A5-BF6C-325AD434640B}" srcId="{482F2C61-E41B-4642-B082-EF9C103085B5}" destId="{E8F930AA-641A-440B-AEF4-08EF5A4FCAE8}" srcOrd="4" destOrd="0" parTransId="{969746D7-C71A-423F-8C79-B9B3518A7261}" sibTransId="{75E236E9-F033-4BDE-AF63-2BD050DFAC98}"/>
    <dgm:cxn modelId="{5787E137-0A5F-4F45-A330-BF65147102C9}" type="presOf" srcId="{E158F942-9CA0-47CD-BF20-BAC49C8142F5}" destId="{471ACDAA-8EBB-4B3F-89FD-E777335919BA}" srcOrd="0" destOrd="1" presId="urn:microsoft.com/office/officeart/2005/8/layout/vList4#1"/>
    <dgm:cxn modelId="{D2FD4B3E-1C88-4FD8-BADF-D1E6E4E3B218}" srcId="{FCF5D6D7-E501-41E7-B32A-5D458F27189A}" destId="{A26CEF6C-32A2-4877-AA88-DA65123E4C08}" srcOrd="1" destOrd="0" parTransId="{A88D77DE-A678-4380-B621-07B3BFAF7449}" sibTransId="{40A56219-6464-4039-8B6A-D84E5714C8CA}"/>
    <dgm:cxn modelId="{6110EF44-5760-46AD-88E0-A5EC417BA8A8}" type="presOf" srcId="{482F2C61-E41B-4642-B082-EF9C103085B5}" destId="{25E29AB1-DE1E-48E4-B66F-1D7048CC3527}" srcOrd="0" destOrd="0" presId="urn:microsoft.com/office/officeart/2005/8/layout/vList4#1"/>
    <dgm:cxn modelId="{93C04D55-4E47-4177-8EC7-2E6023C5AA90}" type="presOf" srcId="{FCF5D6D7-E501-41E7-B32A-5D458F27189A}" destId="{074097ED-D0C5-4585-8F75-1466A0492E63}" srcOrd="1"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7DD17957-3CF6-4F84-9B42-2D5B12D19F2A}" type="presOf" srcId="{A8E9C07B-48B2-4B9C-8EC7-0782825D816E}" destId="{49E2F980-7E69-446B-A4B0-923DF6DEFA98}" srcOrd="1" destOrd="0"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81119266-33C7-4C38-9F58-AFCB7915D88E}" type="presOf" srcId="{E8F930AA-641A-440B-AEF4-08EF5A4FCAE8}" destId="{62363E00-8352-46E3-8ADB-BC886F1189D4}" srcOrd="0" destOrd="0" presId="urn:microsoft.com/office/officeart/2005/8/layout/vList4#1"/>
    <dgm:cxn modelId="{75BADD6D-3B09-41EB-BFCF-6D45064E94D0}" type="presOf" srcId="{A8E9C07B-48B2-4B9C-8EC7-0782825D816E}" destId="{BA89CFF3-74C1-4F32-B093-38D94D4D20CF}" srcOrd="0" destOrd="0"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5EF40979-97FC-4938-9D34-9EF52BDE61C2}" type="presOf" srcId="{AECECD48-C5E4-4B1D-828F-DD9E0A90274D}" destId="{5E310E1C-7377-4CBD-AD7A-3ED403513640}" srcOrd="1" destOrd="0" presId="urn:microsoft.com/office/officeart/2005/8/layout/vList4#1"/>
    <dgm:cxn modelId="{8B673F7C-BE2D-49A5-B6F2-D9DEE7E4E328}" type="presOf" srcId="{AECECD48-C5E4-4B1D-828F-DD9E0A90274D}" destId="{471ACDAA-8EBB-4B3F-89FD-E777335919BA}" srcOrd="0" destOrd="0" presId="urn:microsoft.com/office/officeart/2005/8/layout/vList4#1"/>
    <dgm:cxn modelId="{3D013E87-6494-4A77-88D2-22713D273BB2}" type="presOf" srcId="{A26CEF6C-32A2-4877-AA88-DA65123E4C08}" destId="{F410C858-A471-46BA-A9D4-1B81C2427A12}" srcOrd="0" destOrd="2" presId="urn:microsoft.com/office/officeart/2005/8/layout/vList4#1"/>
    <dgm:cxn modelId="{8FC1C289-405D-4CEF-9444-717625D82210}" type="presOf" srcId="{FCF5D6D7-E501-41E7-B32A-5D458F27189A}" destId="{F410C858-A471-46BA-A9D4-1B81C2427A12}"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0F7A3AB2-9204-4402-9483-42F377DAA274}" type="presOf" srcId="{A26CEF6C-32A2-4877-AA88-DA65123E4C08}" destId="{074097ED-D0C5-4585-8F75-1466A0492E63}" srcOrd="1" destOrd="2" presId="urn:microsoft.com/office/officeart/2005/8/layout/vList4#1"/>
    <dgm:cxn modelId="{D3B5C6B8-970A-4AE4-AF41-D9B6EC46DB45}" type="presOf" srcId="{629933C8-186B-4311-BF2D-DC99990EFBF2}" destId="{7B44DBCB-1EB0-418C-B751-858BAE4753CC}"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CFBF21C2-21BA-4949-AE7B-A1680EDBC722}" type="presOf" srcId="{363F0ED0-6985-439E-857A-EC47F8A3DAB0}" destId="{A93B6B1D-06C6-4860-8EBA-32C502FF8641}" srcOrd="0" destOrd="1" presId="urn:microsoft.com/office/officeart/2005/8/layout/vList4#1"/>
    <dgm:cxn modelId="{98D67BD8-8427-47B0-B5AA-EB45D304815F}" type="presOf" srcId="{6D011581-C5DD-419A-AAED-AD05631CDF0A}" destId="{49E2F980-7E69-446B-A4B0-923DF6DEFA98}"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03BDEBFF-8386-4314-BF82-C571D6397EE4}" srcId="{482F2C61-E41B-4642-B082-EF9C103085B5}" destId="{FCF5D6D7-E501-41E7-B32A-5D458F27189A}" srcOrd="3" destOrd="0" parTransId="{CE506A9E-34A0-428E-9572-E517FDC55B0B}" sibTransId="{6BDE0096-6B99-4816-A00E-EA800315B584}"/>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DCB4C042-4ED7-4BE1-B5FA-211A350980B1}" type="presParOf" srcId="{25E29AB1-DE1E-48E4-B66F-1D7048CC3527}" destId="{1ED16A2B-8516-4F79-8954-C053F3BC0B6B}" srcOrd="4"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EA4FE38C-0846-446D-BEDE-1C0D3F992C29}" type="presParOf" srcId="{25E29AB1-DE1E-48E4-B66F-1D7048CC3527}" destId="{F89176E6-859D-4FD9-8DED-11CCE6D56F7C}" srcOrd="5" destOrd="0" presId="urn:microsoft.com/office/officeart/2005/8/layout/vList4#1"/>
    <dgm:cxn modelId="{27B2033D-B06E-4EB9-8257-3E9C12C7DC20}" type="presParOf" srcId="{25E29AB1-DE1E-48E4-B66F-1D7048CC3527}" destId="{030DFF91-9BF9-4218-BE07-F458D6DEFCF1}" srcOrd="6" destOrd="0" presId="urn:microsoft.com/office/officeart/2005/8/layout/vList4#1"/>
    <dgm:cxn modelId="{FF7D488B-AEEB-4418-A88C-66FEE20D3C8C}" type="presParOf" srcId="{030DFF91-9BF9-4218-BE07-F458D6DEFCF1}" destId="{F410C858-A471-46BA-A9D4-1B81C2427A12}" srcOrd="0" destOrd="0" presId="urn:microsoft.com/office/officeart/2005/8/layout/vList4#1"/>
    <dgm:cxn modelId="{30042AA7-4DC9-4574-B284-1DB0BBEB5813}" type="presParOf" srcId="{030DFF91-9BF9-4218-BE07-F458D6DEFCF1}" destId="{0B620CD0-3446-402D-AAF4-49BCF59B7ACF}" srcOrd="1" destOrd="0" presId="urn:microsoft.com/office/officeart/2005/8/layout/vList4#1"/>
    <dgm:cxn modelId="{66688A03-9833-425C-9D74-152C5EB1359D}" type="presParOf" srcId="{030DFF91-9BF9-4218-BE07-F458D6DEFCF1}" destId="{074097ED-D0C5-4585-8F75-1466A0492E63}" srcOrd="2" destOrd="0" presId="urn:microsoft.com/office/officeart/2005/8/layout/vList4#1"/>
    <dgm:cxn modelId="{156A4E90-72C7-4F06-ABAD-CFE482605989}" type="presParOf" srcId="{25E29AB1-DE1E-48E4-B66F-1D7048CC3527}" destId="{AF1B0902-4BF8-4219-9D47-2A681EBAF277}" srcOrd="7" destOrd="0" presId="urn:microsoft.com/office/officeart/2005/8/layout/vList4#1"/>
    <dgm:cxn modelId="{90E99963-2990-4581-9F22-E1F7EE52B6F1}" type="presParOf" srcId="{25E29AB1-DE1E-48E4-B66F-1D7048CC3527}" destId="{38207A5F-9227-4280-BB9C-A84D987C9376}" srcOrd="8" destOrd="0" presId="urn:microsoft.com/office/officeart/2005/8/layout/vList4#1"/>
    <dgm:cxn modelId="{A5A862E8-BD2C-47A1-8506-99FACEA304D7}" type="presParOf" srcId="{38207A5F-9227-4280-BB9C-A84D987C9376}" destId="{62363E00-8352-46E3-8ADB-BC886F1189D4}" srcOrd="0" destOrd="0" presId="urn:microsoft.com/office/officeart/2005/8/layout/vList4#1"/>
    <dgm:cxn modelId="{E52AB4DB-E774-465E-929D-70F197ADE0D4}" type="presParOf" srcId="{38207A5F-9227-4280-BB9C-A84D987C9376}" destId="{5C8AFFBB-DD61-4FEA-B75C-D6D623E299D4}" srcOrd="1" destOrd="0" presId="urn:microsoft.com/office/officeart/2005/8/layout/vList4#1"/>
    <dgm:cxn modelId="{DC5A8782-A6CD-4312-907B-E9682D75D814}" type="presParOf" srcId="{38207A5F-9227-4280-BB9C-A84D987C9376}" destId="{197F9BF0-2AA6-48D9-A1B8-6BDC514CFEC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2400" b="1" dirty="0"/>
            <a:t>Electronic Business: E-Commerce and E-Government</a:t>
          </a:r>
        </a:p>
        <a:p>
          <a:r>
            <a:rPr lang="en-US" sz="2000" dirty="0"/>
            <a:t>Describe different business models used to compete in cyberspace as well as different forms of electronic government.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600" b="1" dirty="0">
              <a:hlinkClick xmlns:r="http://schemas.openxmlformats.org/officeDocument/2006/relationships" r:id="rId1" action="ppaction://hlinksldjump"/>
            </a:rPr>
            <a:t>Business-to-Consumer E-Commerce</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a:t>Describe business-to-consumer electronic commerce strategies.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E158F942-9CA0-47CD-BF20-BAC49C8142F5}">
      <dgm:prSet custT="1"/>
      <dgm:spPr/>
      <dgm:t>
        <a:bodyPr/>
        <a:lstStyle/>
        <a:p>
          <a:r>
            <a:rPr lang="en-US" sz="1400" dirty="0"/>
            <a:t>Understand the keys to successful electronic commerce Web sites, and explain the different forms of Internet marketing.</a:t>
          </a:r>
        </a:p>
      </dgm:t>
    </dgm:pt>
    <dgm:pt modelId="{AECECD48-C5E4-4B1D-828F-DD9E0A90274D}">
      <dgm:prSet custT="1"/>
      <dgm:spPr/>
      <dgm:t>
        <a:bodyPr/>
        <a:lstStyle/>
        <a:p>
          <a:r>
            <a:rPr lang="en-US" sz="1600" b="1" dirty="0">
              <a:hlinkClick xmlns:r="http://schemas.openxmlformats.org/officeDocument/2006/relationships" r:id="rId2" action="ppaction://hlinksldjump"/>
            </a:rPr>
            <a:t>Electronic Commerce Websites and Internet Marketing</a:t>
          </a:r>
          <a:endParaRPr lang="en-US" sz="1600" dirty="0"/>
        </a:p>
      </dgm:t>
    </dgm:pt>
    <dgm:pt modelId="{06826EBE-8D13-453B-B822-8C195E6947E1}" type="sibTrans" cxnId="{AAD18608-F8B2-4CE8-86FF-887828D70638}">
      <dgm:prSet/>
      <dgm:spPr/>
      <dgm:t>
        <a:bodyPr/>
        <a:lstStyle/>
        <a:p>
          <a:endParaRPr lang="en-US" sz="2000"/>
        </a:p>
      </dgm:t>
    </dgm:pt>
    <dgm:pt modelId="{83588EAC-9746-4704-81BA-BB10DA868C11}" type="parTrans" cxnId="{AAD18608-F8B2-4CE8-86FF-887828D70638}">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B7BDAF5C-E7FB-49F5-812D-654C2CD5A8EB}" type="parTrans" cxnId="{2EB7E772-9B0F-41BF-9241-715218B72860}">
      <dgm:prSet/>
      <dgm:spPr/>
      <dgm:t>
        <a:bodyPr/>
        <a:lstStyle/>
        <a:p>
          <a:endParaRPr lang="en-US" sz="2000"/>
        </a:p>
      </dgm:t>
    </dgm:pt>
    <dgm:pt modelId="{FCF5D6D7-E501-41E7-B32A-5D458F27189A}">
      <dgm:prSet phldrT="[Text]" custT="1"/>
      <dgm:spPr/>
      <dgm:t>
        <a:bodyPr/>
        <a:lstStyle/>
        <a:p>
          <a:r>
            <a:rPr lang="en-US" sz="1500" b="1" dirty="0">
              <a:hlinkClick xmlns:r="http://schemas.openxmlformats.org/officeDocument/2006/relationships" r:id="rId3" action="ppaction://hlinksldjump"/>
            </a:rPr>
            <a:t>Mobile Commerce, Consumer-to-Consumer EC, and Consumer-to-Business EC</a:t>
          </a:r>
          <a:endParaRPr lang="en-US" sz="1500" dirty="0"/>
        </a:p>
      </dgm:t>
    </dgm:pt>
    <dgm:pt modelId="{CE506A9E-34A0-428E-9572-E517FDC55B0B}" type="parTrans" cxnId="{03BDEBFF-8386-4314-BF82-C571D6397EE4}">
      <dgm:prSet/>
      <dgm:spPr/>
      <dgm:t>
        <a:bodyPr/>
        <a:lstStyle/>
        <a:p>
          <a:endParaRPr lang="en-US"/>
        </a:p>
      </dgm:t>
    </dgm:pt>
    <dgm:pt modelId="{6BDE0096-6B99-4816-A00E-EA800315B584}" type="sibTrans" cxnId="{03BDEBFF-8386-4314-BF82-C571D6397EE4}">
      <dgm:prSet/>
      <dgm:spPr/>
      <dgm:t>
        <a:bodyPr/>
        <a:lstStyle/>
        <a:p>
          <a:endParaRPr lang="en-US"/>
        </a:p>
      </dgm:t>
    </dgm:pt>
    <dgm:pt modelId="{95516A35-BA6F-43ED-B6B0-B2BAB8FAEB90}">
      <dgm:prSet phldrT="[Text]" custT="1"/>
      <dgm:spPr/>
      <dgm:t>
        <a:bodyPr/>
        <a:lstStyle/>
        <a:p>
          <a:r>
            <a:rPr lang="en-US" sz="1400" dirty="0"/>
            <a:t>Describe mobile commerce, consumer-to-consumer electronic commerce, and consumer-to-business electronic commerce.</a:t>
          </a:r>
        </a:p>
      </dgm:t>
    </dgm:pt>
    <dgm:pt modelId="{0016BA32-86AD-4498-9E3A-444F7A69DC8F}" type="parTrans" cxnId="{1E6C160C-4C01-4568-861E-94121FCBFE0C}">
      <dgm:prSet/>
      <dgm:spPr/>
      <dgm:t>
        <a:bodyPr/>
        <a:lstStyle/>
        <a:p>
          <a:endParaRPr lang="en-US"/>
        </a:p>
      </dgm:t>
    </dgm:pt>
    <dgm:pt modelId="{82EDC54B-F8EC-40DF-B3D2-C77E481C3B49}" type="sibTrans" cxnId="{1E6C160C-4C01-4568-861E-94121FCBFE0C}">
      <dgm:prSet/>
      <dgm:spPr/>
      <dgm:t>
        <a:bodyPr/>
        <a:lstStyle/>
        <a:p>
          <a:endParaRPr lang="en-US"/>
        </a:p>
      </dgm:t>
    </dgm:pt>
    <dgm:pt modelId="{A26CEF6C-32A2-4877-AA88-DA65123E4C08}">
      <dgm:prSet phldrT="[Text]"/>
      <dgm:spPr/>
      <dgm:t>
        <a:bodyPr/>
        <a:lstStyle/>
        <a:p>
          <a:endParaRPr lang="en-US" sz="1100" dirty="0"/>
        </a:p>
      </dgm:t>
    </dgm:pt>
    <dgm:pt modelId="{A88D77DE-A678-4380-B621-07B3BFAF7449}" type="parTrans" cxnId="{D2FD4B3E-1C88-4FD8-BADF-D1E6E4E3B218}">
      <dgm:prSet/>
      <dgm:spPr/>
      <dgm:t>
        <a:bodyPr/>
        <a:lstStyle/>
        <a:p>
          <a:endParaRPr lang="en-US"/>
        </a:p>
      </dgm:t>
    </dgm:pt>
    <dgm:pt modelId="{40A56219-6464-4039-8B6A-D84E5714C8CA}" type="sibTrans" cxnId="{D2FD4B3E-1C88-4FD8-BADF-D1E6E4E3B218}">
      <dgm:prSet/>
      <dgm:spPr/>
      <dgm:t>
        <a:bodyPr/>
        <a:lstStyle/>
        <a:p>
          <a:endParaRPr lang="en-US"/>
        </a:p>
      </dgm:t>
    </dgm:pt>
    <dgm:pt modelId="{E8F930AA-641A-440B-AEF4-08EF5A4FCAE8}">
      <dgm:prSet/>
      <dgm:spPr/>
      <dgm:t>
        <a:bodyPr/>
        <a:lstStyle/>
        <a:p>
          <a:r>
            <a:rPr lang="en-US" b="1" dirty="0">
              <a:hlinkClick xmlns:r="http://schemas.openxmlformats.org/officeDocument/2006/relationships" r:id="rId2" action="ppaction://hlinksldjump"/>
            </a:rPr>
            <a:t>Managing Finances and Navigating Legal Issues in EC</a:t>
          </a:r>
          <a:endParaRPr lang="en-US" dirty="0"/>
        </a:p>
        <a:p>
          <a:r>
            <a:rPr lang="en-US" dirty="0"/>
            <a:t>Describe how to conduct financial transactions and navigate the legal issues of electronic commerce.</a:t>
          </a:r>
        </a:p>
      </dgm:t>
    </dgm:pt>
    <dgm:pt modelId="{969746D7-C71A-423F-8C79-B9B3518A7261}" type="parTrans" cxnId="{13C0EB20-8B8D-48A5-BF6C-325AD434640B}">
      <dgm:prSet/>
      <dgm:spPr/>
      <dgm:t>
        <a:bodyPr/>
        <a:lstStyle/>
        <a:p>
          <a:endParaRPr lang="en-US"/>
        </a:p>
      </dgm:t>
    </dgm:pt>
    <dgm:pt modelId="{75E236E9-F033-4BDE-AF63-2BD050DFAC98}" type="sibTrans" cxnId="{13C0EB20-8B8D-48A5-BF6C-325AD434640B}">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64749" custLinFactNeighborX="-1250" custLinFactNeighborY="-2000"/>
      <dgm:spPr/>
    </dgm:pt>
    <dgm:pt modelId="{7D7D61F9-D1AA-4F6A-8715-FD6AC3E01198}" type="pres">
      <dgm:prSet presAssocID="{A8E9C07B-48B2-4B9C-8EC7-0782825D816E}" presName="img" presStyleLbl="fgImgPlace1" presStyleIdx="0" presStyleCnt="5" custScaleX="83650" custScaleY="256557"/>
      <dgm:spPr>
        <a:blipFill rotWithShape="1">
          <a:blip xmlns:r="http://schemas.openxmlformats.org/officeDocument/2006/relationships" r:embed="rId4"/>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5" custLinFactNeighborX="926" custLinFactNeighborY="-2189"/>
      <dgm:spPr/>
    </dgm:pt>
    <dgm:pt modelId="{0C6B9C41-271F-4061-9955-70DED635DAC1}" type="pres">
      <dgm:prSet presAssocID="{AECECD48-C5E4-4B1D-828F-DD9E0A90274D}" presName="img" presStyleLbl="fgImgPlace1" presStyleIdx="2" presStyleCnt="5" custScaleX="83650"/>
      <dgm:spPr>
        <a:blipFill rotWithShape="1">
          <a:blip xmlns:r="http://schemas.openxmlformats.org/officeDocument/2006/relationships" r:embed="rId6"/>
          <a:stretch>
            <a:fillRect/>
          </a:stretch>
        </a:blipFill>
      </dgm:spPr>
    </dgm:pt>
    <dgm:pt modelId="{5E310E1C-7377-4CBD-AD7A-3ED403513640}" type="pres">
      <dgm:prSet presAssocID="{AECECD48-C5E4-4B1D-828F-DD9E0A90274D}" presName="text" presStyleLbl="node1" presStyleIdx="2" presStyleCnt="5">
        <dgm:presLayoutVars>
          <dgm:bulletEnabled val="1"/>
        </dgm:presLayoutVars>
      </dgm:prSet>
      <dgm:spPr/>
    </dgm:pt>
    <dgm:pt modelId="{F89176E6-859D-4FD9-8DED-11CCE6D56F7C}" type="pres">
      <dgm:prSet presAssocID="{06826EBE-8D13-453B-B822-8C195E6947E1}" presName="spacer" presStyleCnt="0"/>
      <dgm:spPr/>
    </dgm:pt>
    <dgm:pt modelId="{030DFF91-9BF9-4218-BE07-F458D6DEFCF1}" type="pres">
      <dgm:prSet presAssocID="{FCF5D6D7-E501-41E7-B32A-5D458F27189A}" presName="comp" presStyleCnt="0"/>
      <dgm:spPr/>
    </dgm:pt>
    <dgm:pt modelId="{F410C858-A471-46BA-A9D4-1B81C2427A12}" type="pres">
      <dgm:prSet presAssocID="{FCF5D6D7-E501-41E7-B32A-5D458F27189A}" presName="box" presStyleLbl="node1" presStyleIdx="3" presStyleCnt="5"/>
      <dgm:spPr/>
    </dgm:pt>
    <dgm:pt modelId="{0B620CD0-3446-402D-AAF4-49BCF59B7ACF}" type="pres">
      <dgm:prSet presAssocID="{FCF5D6D7-E501-41E7-B32A-5D458F27189A}" presName="img" presStyleLbl="fgImgPlace1" presStyleIdx="3" presStyleCnt="5"/>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074097ED-D0C5-4585-8F75-1466A0492E63}" type="pres">
      <dgm:prSet presAssocID="{FCF5D6D7-E501-41E7-B32A-5D458F27189A}" presName="text" presStyleLbl="node1" presStyleIdx="3" presStyleCnt="5">
        <dgm:presLayoutVars>
          <dgm:bulletEnabled val="1"/>
        </dgm:presLayoutVars>
      </dgm:prSet>
      <dgm:spPr/>
    </dgm:pt>
    <dgm:pt modelId="{AF1B0902-4BF8-4219-9D47-2A681EBAF277}" type="pres">
      <dgm:prSet presAssocID="{6BDE0096-6B99-4816-A00E-EA800315B584}" presName="spacer" presStyleCnt="0"/>
      <dgm:spPr/>
    </dgm:pt>
    <dgm:pt modelId="{38207A5F-9227-4280-BB9C-A84D987C9376}" type="pres">
      <dgm:prSet presAssocID="{E8F930AA-641A-440B-AEF4-08EF5A4FCAE8}" presName="comp" presStyleCnt="0"/>
      <dgm:spPr/>
    </dgm:pt>
    <dgm:pt modelId="{62363E00-8352-46E3-8ADB-BC886F1189D4}" type="pres">
      <dgm:prSet presAssocID="{E8F930AA-641A-440B-AEF4-08EF5A4FCAE8}" presName="box" presStyleLbl="node1" presStyleIdx="4" presStyleCnt="5"/>
      <dgm:spPr/>
    </dgm:pt>
    <dgm:pt modelId="{5C8AFFBB-DD61-4FEA-B75C-D6D623E299D4}" type="pres">
      <dgm:prSet presAssocID="{E8F930AA-641A-440B-AEF4-08EF5A4FCAE8}" presName="img" presStyleLbl="fgImgPlace1" presStyleIdx="4" presStyleCnt="5"/>
      <dgm:spPr>
        <a:blipFill rotWithShape="1">
          <a:blip xmlns:r="http://schemas.openxmlformats.org/officeDocument/2006/relationships" r:embed="rId8"/>
          <a:stretch>
            <a:fillRect/>
          </a:stretch>
        </a:blipFill>
      </dgm:spPr>
    </dgm:pt>
    <dgm:pt modelId="{197F9BF0-2AA6-48D9-A1B8-6BDC514CFECF}" type="pres">
      <dgm:prSet presAssocID="{E8F930AA-641A-440B-AEF4-08EF5A4FCAE8}" presName="text" presStyleLbl="node1" presStyleIdx="4" presStyleCnt="5">
        <dgm:presLayoutVars>
          <dgm:bulletEnabled val="1"/>
        </dgm:presLayoutVars>
      </dgm:prSet>
      <dgm:spPr/>
    </dgm:pt>
  </dgm:ptLst>
  <dgm:cxnLst>
    <dgm:cxn modelId="{4671AD00-C257-4CEB-B1E1-025B0E689170}" type="presOf" srcId="{A26CEF6C-32A2-4877-AA88-DA65123E4C08}" destId="{074097ED-D0C5-4585-8F75-1466A0492E63}" srcOrd="1" destOrd="2" presId="urn:microsoft.com/office/officeart/2005/8/layout/vList4#1"/>
    <dgm:cxn modelId="{0C2B4805-68CB-44A8-9970-4138B92F2167}" type="presOf" srcId="{A8E9C07B-48B2-4B9C-8EC7-0782825D816E}" destId="{BA89CFF3-74C1-4F32-B093-38D94D4D20CF}" srcOrd="0" destOrd="0" presId="urn:microsoft.com/office/officeart/2005/8/layout/vList4#1"/>
    <dgm:cxn modelId="{DD95FC05-8010-4E11-9934-CA9A8C74D759}" type="presOf" srcId="{FCF5D6D7-E501-41E7-B32A-5D458F27189A}" destId="{074097ED-D0C5-4585-8F75-1466A0492E63}" srcOrd="1" destOrd="0" presId="urn:microsoft.com/office/officeart/2005/8/layout/vList4#1"/>
    <dgm:cxn modelId="{AAD18608-F8B2-4CE8-86FF-887828D70638}" srcId="{482F2C61-E41B-4642-B082-EF9C103085B5}" destId="{AECECD48-C5E4-4B1D-828F-DD9E0A90274D}" srcOrd="2" destOrd="0" parTransId="{83588EAC-9746-4704-81BA-BB10DA868C11}" sibTransId="{06826EBE-8D13-453B-B822-8C195E6947E1}"/>
    <dgm:cxn modelId="{1E6C160C-4C01-4568-861E-94121FCBFE0C}" srcId="{FCF5D6D7-E501-41E7-B32A-5D458F27189A}" destId="{95516A35-BA6F-43ED-B6B0-B2BAB8FAEB90}" srcOrd="0" destOrd="0" parTransId="{0016BA32-86AD-4498-9E3A-444F7A69DC8F}" sibTransId="{82EDC54B-F8EC-40DF-B3D2-C77E481C3B49}"/>
    <dgm:cxn modelId="{52711A17-B63B-4933-99E4-6EEE07E635FC}" type="presOf" srcId="{629933C8-186B-4311-BF2D-DC99990EFBF2}" destId="{7B44DBCB-1EB0-418C-B751-858BAE4753CC}" srcOrd="1" destOrd="0" presId="urn:microsoft.com/office/officeart/2005/8/layout/vList4#1"/>
    <dgm:cxn modelId="{13C0EB20-8B8D-48A5-BF6C-325AD434640B}" srcId="{482F2C61-E41B-4642-B082-EF9C103085B5}" destId="{E8F930AA-641A-440B-AEF4-08EF5A4FCAE8}" srcOrd="4" destOrd="0" parTransId="{969746D7-C71A-423F-8C79-B9B3518A7261}" sibTransId="{75E236E9-F033-4BDE-AF63-2BD050DFAC98}"/>
    <dgm:cxn modelId="{D8132B2F-6E0E-4501-A51C-661CDC094FBB}" type="presOf" srcId="{363F0ED0-6985-439E-857A-EC47F8A3DAB0}" destId="{7B44DBCB-1EB0-418C-B751-858BAE4753CC}" srcOrd="1" destOrd="1" presId="urn:microsoft.com/office/officeart/2005/8/layout/vList4#1"/>
    <dgm:cxn modelId="{4F91403A-8DDA-47C9-8485-8582025C6571}" type="presOf" srcId="{AECECD48-C5E4-4B1D-828F-DD9E0A90274D}" destId="{471ACDAA-8EBB-4B3F-89FD-E777335919BA}" srcOrd="0" destOrd="0" presId="urn:microsoft.com/office/officeart/2005/8/layout/vList4#1"/>
    <dgm:cxn modelId="{D2FD4B3E-1C88-4FD8-BADF-D1E6E4E3B218}" srcId="{FCF5D6D7-E501-41E7-B32A-5D458F27189A}" destId="{A26CEF6C-32A2-4877-AA88-DA65123E4C08}" srcOrd="1" destOrd="0" parTransId="{A88D77DE-A678-4380-B621-07B3BFAF7449}" sibTransId="{40A56219-6464-4039-8B6A-D84E5714C8CA}"/>
    <dgm:cxn modelId="{0DF5DB4D-778E-4848-A80F-B685E1A60A29}" type="presOf" srcId="{E8F930AA-641A-440B-AEF4-08EF5A4FCAE8}" destId="{197F9BF0-2AA6-48D9-A1B8-6BDC514CFECF}" srcOrd="1" destOrd="0" presId="urn:microsoft.com/office/officeart/2005/8/layout/vList4#1"/>
    <dgm:cxn modelId="{BF396B4F-0539-49F0-9DB7-3CC72089C604}" type="presOf" srcId="{629933C8-186B-4311-BF2D-DC99990EFBF2}" destId="{A93B6B1D-06C6-4860-8EBA-32C502FF8641}" srcOrd="0"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D5B9F659-8CBF-4A9E-8F23-50F0F4493C62}" type="presOf" srcId="{95516A35-BA6F-43ED-B6B0-B2BAB8FAEB90}" destId="{074097ED-D0C5-4585-8F75-1466A0492E63}" srcOrd="1" destOrd="1"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92473C7D-1C4E-4199-8B8E-F9954445B3F2}" type="presOf" srcId="{A26CEF6C-32A2-4877-AA88-DA65123E4C08}" destId="{F410C858-A471-46BA-A9D4-1B81C2427A12}" srcOrd="0" destOrd="2" presId="urn:microsoft.com/office/officeart/2005/8/layout/vList4#1"/>
    <dgm:cxn modelId="{60C4427E-7938-45F7-9707-808DFA7F9DA3}" type="presOf" srcId="{482F2C61-E41B-4642-B082-EF9C103085B5}" destId="{25E29AB1-DE1E-48E4-B66F-1D7048CC3527}" srcOrd="0" destOrd="0" presId="urn:microsoft.com/office/officeart/2005/8/layout/vList4#1"/>
    <dgm:cxn modelId="{09BE3883-7B85-4E41-8D31-2987FB91675A}" type="presOf" srcId="{363F0ED0-6985-439E-857A-EC47F8A3DAB0}" destId="{A93B6B1D-06C6-4860-8EBA-32C502FF8641}" srcOrd="0"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B648E1BF-D8E2-44AC-84B2-11E201E883AE}" type="presOf" srcId="{95516A35-BA6F-43ED-B6B0-B2BAB8FAEB90}" destId="{F410C858-A471-46BA-A9D4-1B81C2427A12}" srcOrd="0" destOrd="1" presId="urn:microsoft.com/office/officeart/2005/8/layout/vList4#1"/>
    <dgm:cxn modelId="{6CF602D4-2824-48CC-B3F6-790D1BD7BE37}" type="presOf" srcId="{E8F930AA-641A-440B-AEF4-08EF5A4FCAE8}" destId="{62363E00-8352-46E3-8ADB-BC886F1189D4}" srcOrd="0" destOrd="0" presId="urn:microsoft.com/office/officeart/2005/8/layout/vList4#1"/>
    <dgm:cxn modelId="{DAFA34E1-96B3-4EC7-9168-E823A7ED1D89}" type="presOf" srcId="{AECECD48-C5E4-4B1D-828F-DD9E0A90274D}" destId="{5E310E1C-7377-4CBD-AD7A-3ED403513640}" srcOrd="1" destOrd="0" presId="urn:microsoft.com/office/officeart/2005/8/layout/vList4#1"/>
    <dgm:cxn modelId="{9E8371E2-3F5A-4F63-9F7C-E52D12CF0B8B}" type="presOf" srcId="{A8E9C07B-48B2-4B9C-8EC7-0782825D816E}" destId="{49E2F980-7E69-446B-A4B0-923DF6DEFA98}" srcOrd="1" destOrd="0" presId="urn:microsoft.com/office/officeart/2005/8/layout/vList4#1"/>
    <dgm:cxn modelId="{C01845E8-E486-4B87-A50A-AD231CB95F50}" type="presOf" srcId="{E158F942-9CA0-47CD-BF20-BAC49C8142F5}" destId="{5E310E1C-7377-4CBD-AD7A-3ED403513640}" srcOrd="1" destOrd="1" presId="urn:microsoft.com/office/officeart/2005/8/layout/vList4#1"/>
    <dgm:cxn modelId="{B865CEF3-085A-4B1C-8FC6-27C04E74E29A}" type="presOf" srcId="{E158F942-9CA0-47CD-BF20-BAC49C8142F5}" destId="{471ACDAA-8EBB-4B3F-89FD-E777335919BA}" srcOrd="0" destOrd="1" presId="urn:microsoft.com/office/officeart/2005/8/layout/vList4#1"/>
    <dgm:cxn modelId="{D2F287F6-6029-4826-A6A2-A677524A3B04}" type="presOf" srcId="{FCF5D6D7-E501-41E7-B32A-5D458F27189A}" destId="{F410C858-A471-46BA-A9D4-1B81C2427A12}" srcOrd="0"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03BDEBFF-8386-4314-BF82-C571D6397EE4}" srcId="{482F2C61-E41B-4642-B082-EF9C103085B5}" destId="{FCF5D6D7-E501-41E7-B32A-5D458F27189A}" srcOrd="3" destOrd="0" parTransId="{CE506A9E-34A0-428E-9572-E517FDC55B0B}" sibTransId="{6BDE0096-6B99-4816-A00E-EA800315B584}"/>
    <dgm:cxn modelId="{D6C75366-185C-4951-A13B-739964FD7919}" type="presParOf" srcId="{25E29AB1-DE1E-48E4-B66F-1D7048CC3527}" destId="{056847C0-F8DB-4977-A3FD-5A95306D8B69}" srcOrd="0" destOrd="0" presId="urn:microsoft.com/office/officeart/2005/8/layout/vList4#1"/>
    <dgm:cxn modelId="{D63B8DE3-24A6-49A5-972C-79C0C3E75074}" type="presParOf" srcId="{056847C0-F8DB-4977-A3FD-5A95306D8B69}" destId="{BA89CFF3-74C1-4F32-B093-38D94D4D20CF}" srcOrd="0" destOrd="0" presId="urn:microsoft.com/office/officeart/2005/8/layout/vList4#1"/>
    <dgm:cxn modelId="{346429E4-A226-44A6-AFF5-86BA6BBF8F43}" type="presParOf" srcId="{056847C0-F8DB-4977-A3FD-5A95306D8B69}" destId="{7D7D61F9-D1AA-4F6A-8715-FD6AC3E01198}" srcOrd="1" destOrd="0" presId="urn:microsoft.com/office/officeart/2005/8/layout/vList4#1"/>
    <dgm:cxn modelId="{06323F8B-0A1C-4DEA-BC0C-93017ABD3285}" type="presParOf" srcId="{056847C0-F8DB-4977-A3FD-5A95306D8B69}" destId="{49E2F980-7E69-446B-A4B0-923DF6DEFA98}" srcOrd="2" destOrd="0" presId="urn:microsoft.com/office/officeart/2005/8/layout/vList4#1"/>
    <dgm:cxn modelId="{C0642BBF-3912-492A-9AD2-5AC275943276}" type="presParOf" srcId="{25E29AB1-DE1E-48E4-B66F-1D7048CC3527}" destId="{02C83B37-0F1D-4FEA-B7E7-FF6719B27A33}" srcOrd="1" destOrd="0" presId="urn:microsoft.com/office/officeart/2005/8/layout/vList4#1"/>
    <dgm:cxn modelId="{B6654522-DFB2-44B0-8F4B-604FE2B3C3BC}" type="presParOf" srcId="{25E29AB1-DE1E-48E4-B66F-1D7048CC3527}" destId="{129D03A9-9EE6-42F0-9D54-DE111F5C82E8}" srcOrd="2" destOrd="0" presId="urn:microsoft.com/office/officeart/2005/8/layout/vList4#1"/>
    <dgm:cxn modelId="{0808FFF4-348B-488E-B05C-892C874559B9}" type="presParOf" srcId="{129D03A9-9EE6-42F0-9D54-DE111F5C82E8}" destId="{A93B6B1D-06C6-4860-8EBA-32C502FF8641}" srcOrd="0" destOrd="0" presId="urn:microsoft.com/office/officeart/2005/8/layout/vList4#1"/>
    <dgm:cxn modelId="{7A67638D-F35D-49A4-A9D7-06ED5D4519DC}" type="presParOf" srcId="{129D03A9-9EE6-42F0-9D54-DE111F5C82E8}" destId="{7AEC1603-E11D-41B0-BE2A-F6201D5BEDCD}" srcOrd="1" destOrd="0" presId="urn:microsoft.com/office/officeart/2005/8/layout/vList4#1"/>
    <dgm:cxn modelId="{AC9B518C-5B79-4302-968A-51A0DB9E860E}" type="presParOf" srcId="{129D03A9-9EE6-42F0-9D54-DE111F5C82E8}" destId="{7B44DBCB-1EB0-418C-B751-858BAE4753CC}" srcOrd="2" destOrd="0" presId="urn:microsoft.com/office/officeart/2005/8/layout/vList4#1"/>
    <dgm:cxn modelId="{79F146A6-C411-4497-8CFB-0813B86151AC}" type="presParOf" srcId="{25E29AB1-DE1E-48E4-B66F-1D7048CC3527}" destId="{2A6A015C-E28C-44A4-9412-971012033AAE}" srcOrd="3" destOrd="0" presId="urn:microsoft.com/office/officeart/2005/8/layout/vList4#1"/>
    <dgm:cxn modelId="{8FB96301-0A40-4AA4-BA9F-3A1B3CE224C1}" type="presParOf" srcId="{25E29AB1-DE1E-48E4-B66F-1D7048CC3527}" destId="{1ED16A2B-8516-4F79-8954-C053F3BC0B6B}" srcOrd="4" destOrd="0" presId="urn:microsoft.com/office/officeart/2005/8/layout/vList4#1"/>
    <dgm:cxn modelId="{EE1A2194-0833-4288-9DEE-51E5171DD9A4}" type="presParOf" srcId="{1ED16A2B-8516-4F79-8954-C053F3BC0B6B}" destId="{471ACDAA-8EBB-4B3F-89FD-E777335919BA}" srcOrd="0" destOrd="0" presId="urn:microsoft.com/office/officeart/2005/8/layout/vList4#1"/>
    <dgm:cxn modelId="{71AFBF4A-DBBC-4B1B-905E-C8B200F5CA0A}" type="presParOf" srcId="{1ED16A2B-8516-4F79-8954-C053F3BC0B6B}" destId="{0C6B9C41-271F-4061-9955-70DED635DAC1}" srcOrd="1" destOrd="0" presId="urn:microsoft.com/office/officeart/2005/8/layout/vList4#1"/>
    <dgm:cxn modelId="{2B829719-9E2C-4163-8A54-1C4F50472944}" type="presParOf" srcId="{1ED16A2B-8516-4F79-8954-C053F3BC0B6B}" destId="{5E310E1C-7377-4CBD-AD7A-3ED403513640}" srcOrd="2" destOrd="0" presId="urn:microsoft.com/office/officeart/2005/8/layout/vList4#1"/>
    <dgm:cxn modelId="{85E15C62-FEE9-4B10-B96F-DC1FC6EF9C83}" type="presParOf" srcId="{25E29AB1-DE1E-48E4-B66F-1D7048CC3527}" destId="{F89176E6-859D-4FD9-8DED-11CCE6D56F7C}" srcOrd="5" destOrd="0" presId="urn:microsoft.com/office/officeart/2005/8/layout/vList4#1"/>
    <dgm:cxn modelId="{ACC1FD9C-003B-41C5-8434-4ACA0FF7B077}" type="presParOf" srcId="{25E29AB1-DE1E-48E4-B66F-1D7048CC3527}" destId="{030DFF91-9BF9-4218-BE07-F458D6DEFCF1}" srcOrd="6" destOrd="0" presId="urn:microsoft.com/office/officeart/2005/8/layout/vList4#1"/>
    <dgm:cxn modelId="{2F3B701C-D318-4F68-9776-913E95248C83}" type="presParOf" srcId="{030DFF91-9BF9-4218-BE07-F458D6DEFCF1}" destId="{F410C858-A471-46BA-A9D4-1B81C2427A12}" srcOrd="0" destOrd="0" presId="urn:microsoft.com/office/officeart/2005/8/layout/vList4#1"/>
    <dgm:cxn modelId="{17570E1C-1BB6-46E0-B63B-08BFB51AEB56}" type="presParOf" srcId="{030DFF91-9BF9-4218-BE07-F458D6DEFCF1}" destId="{0B620CD0-3446-402D-AAF4-49BCF59B7ACF}" srcOrd="1" destOrd="0" presId="urn:microsoft.com/office/officeart/2005/8/layout/vList4#1"/>
    <dgm:cxn modelId="{3F70CA48-C7A8-43F9-8605-2FFC92614747}" type="presParOf" srcId="{030DFF91-9BF9-4218-BE07-F458D6DEFCF1}" destId="{074097ED-D0C5-4585-8F75-1466A0492E63}" srcOrd="2" destOrd="0" presId="urn:microsoft.com/office/officeart/2005/8/layout/vList4#1"/>
    <dgm:cxn modelId="{74C96C78-F0B7-4E38-833F-D486243A8D35}" type="presParOf" srcId="{25E29AB1-DE1E-48E4-B66F-1D7048CC3527}" destId="{AF1B0902-4BF8-4219-9D47-2A681EBAF277}" srcOrd="7" destOrd="0" presId="urn:microsoft.com/office/officeart/2005/8/layout/vList4#1"/>
    <dgm:cxn modelId="{81F59DA3-C0FB-42D0-B858-71E1C5AC3FE3}" type="presParOf" srcId="{25E29AB1-DE1E-48E4-B66F-1D7048CC3527}" destId="{38207A5F-9227-4280-BB9C-A84D987C9376}" srcOrd="8" destOrd="0" presId="urn:microsoft.com/office/officeart/2005/8/layout/vList4#1"/>
    <dgm:cxn modelId="{E63D4375-7B1C-4F9C-AF0E-6075D778A011}" type="presParOf" srcId="{38207A5F-9227-4280-BB9C-A84D987C9376}" destId="{62363E00-8352-46E3-8ADB-BC886F1189D4}" srcOrd="0" destOrd="0" presId="urn:microsoft.com/office/officeart/2005/8/layout/vList4#1"/>
    <dgm:cxn modelId="{E0D4881C-BBD8-4E9C-8311-21FAA9F6648A}" type="presParOf" srcId="{38207A5F-9227-4280-BB9C-A84D987C9376}" destId="{5C8AFFBB-DD61-4FEA-B75C-D6D623E299D4}" srcOrd="1" destOrd="0" presId="urn:microsoft.com/office/officeart/2005/8/layout/vList4#1"/>
    <dgm:cxn modelId="{8B613728-6E85-4FC1-93F3-743996A6A18D}" type="presParOf" srcId="{38207A5F-9227-4280-BB9C-A84D987C9376}" destId="{197F9BF0-2AA6-48D9-A1B8-6BDC514CFEC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a:hlinkClick xmlns:r="http://schemas.openxmlformats.org/officeDocument/2006/relationships" r:id="rId1" action="ppaction://hlinksldjump"/>
            </a:rPr>
            <a:t>Electronic Business: E-Commerce and E-Government</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a:t>Describe different business models used to compete in cyberspace as well as different forms of electronic government.</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2400" b="1" dirty="0"/>
            <a:t>Business-to-Consumer</a:t>
          </a:r>
          <a:r>
            <a:rPr lang="en-US" sz="2400" b="1" baseline="0" dirty="0"/>
            <a:t> E-Commerce</a:t>
          </a:r>
        </a:p>
        <a:p>
          <a:r>
            <a:rPr lang="en-US" sz="2000" dirty="0"/>
            <a:t>Describe business-to-consumer electronic commerce strategies.</a:t>
          </a:r>
          <a:endParaRPr lang="en-US" sz="3600" b="1"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E158F942-9CA0-47CD-BF20-BAC49C8142F5}">
      <dgm:prSet custT="1"/>
      <dgm:spPr/>
      <dgm:t>
        <a:bodyPr/>
        <a:lstStyle/>
        <a:p>
          <a:r>
            <a:rPr lang="en-US" sz="1400" dirty="0"/>
            <a:t>Understand the keys to successful electronic commerce Web sites, and explain the different forms of Internet marketing.</a:t>
          </a:r>
        </a:p>
      </dgm:t>
    </dgm:pt>
    <dgm:pt modelId="{AECECD48-C5E4-4B1D-828F-DD9E0A90274D}">
      <dgm:prSet custT="1"/>
      <dgm:spPr/>
      <dgm:t>
        <a:bodyPr/>
        <a:lstStyle/>
        <a:p>
          <a:r>
            <a:rPr lang="en-US" sz="1600" b="1" dirty="0">
              <a:hlinkClick xmlns:r="http://schemas.openxmlformats.org/officeDocument/2006/relationships" r:id="rId2" action="ppaction://hlinksldjump"/>
            </a:rPr>
            <a:t>Electronic Commerce Websites and Internet Marketing</a:t>
          </a:r>
          <a:endParaRPr lang="en-US" sz="1600" dirty="0"/>
        </a:p>
      </dgm:t>
    </dgm:pt>
    <dgm:pt modelId="{06826EBE-8D13-453B-B822-8C195E6947E1}" type="sibTrans" cxnId="{AAD18608-F8B2-4CE8-86FF-887828D70638}">
      <dgm:prSet/>
      <dgm:spPr/>
      <dgm:t>
        <a:bodyPr/>
        <a:lstStyle/>
        <a:p>
          <a:endParaRPr lang="en-US" sz="2000"/>
        </a:p>
      </dgm:t>
    </dgm:pt>
    <dgm:pt modelId="{83588EAC-9746-4704-81BA-BB10DA868C11}" type="parTrans" cxnId="{AAD18608-F8B2-4CE8-86FF-887828D70638}">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B7BDAF5C-E7FB-49F5-812D-654C2CD5A8EB}" type="parTrans" cxnId="{2EB7E772-9B0F-41BF-9241-715218B72860}">
      <dgm:prSet/>
      <dgm:spPr/>
      <dgm:t>
        <a:bodyPr/>
        <a:lstStyle/>
        <a:p>
          <a:endParaRPr lang="en-US" sz="2000"/>
        </a:p>
      </dgm:t>
    </dgm:pt>
    <dgm:pt modelId="{FCF5D6D7-E501-41E7-B32A-5D458F27189A}">
      <dgm:prSet phldrT="[Text]" custT="1"/>
      <dgm:spPr/>
      <dgm:t>
        <a:bodyPr/>
        <a:lstStyle/>
        <a:p>
          <a:r>
            <a:rPr lang="en-US" sz="1500" b="1" dirty="0">
              <a:hlinkClick xmlns:r="http://schemas.openxmlformats.org/officeDocument/2006/relationships" r:id="rId3" action="ppaction://hlinksldjump"/>
            </a:rPr>
            <a:t>Mobile Commerce, Consumer-to-Consumer EC, and Consumer-to-Business EC</a:t>
          </a:r>
          <a:endParaRPr lang="en-US" sz="1500" dirty="0"/>
        </a:p>
      </dgm:t>
    </dgm:pt>
    <dgm:pt modelId="{CE506A9E-34A0-428E-9572-E517FDC55B0B}" type="parTrans" cxnId="{03BDEBFF-8386-4314-BF82-C571D6397EE4}">
      <dgm:prSet/>
      <dgm:spPr/>
      <dgm:t>
        <a:bodyPr/>
        <a:lstStyle/>
        <a:p>
          <a:endParaRPr lang="en-US"/>
        </a:p>
      </dgm:t>
    </dgm:pt>
    <dgm:pt modelId="{6BDE0096-6B99-4816-A00E-EA800315B584}" type="sibTrans" cxnId="{03BDEBFF-8386-4314-BF82-C571D6397EE4}">
      <dgm:prSet/>
      <dgm:spPr/>
      <dgm:t>
        <a:bodyPr/>
        <a:lstStyle/>
        <a:p>
          <a:endParaRPr lang="en-US"/>
        </a:p>
      </dgm:t>
    </dgm:pt>
    <dgm:pt modelId="{95516A35-BA6F-43ED-B6B0-B2BAB8FAEB90}">
      <dgm:prSet phldrT="[Text]" custT="1"/>
      <dgm:spPr/>
      <dgm:t>
        <a:bodyPr/>
        <a:lstStyle/>
        <a:p>
          <a:r>
            <a:rPr lang="en-US" sz="1400" dirty="0"/>
            <a:t>Describe mobile commerce, consumer-to-consumer electronic commerce, and consumer-to-business electronic commerce.</a:t>
          </a:r>
        </a:p>
      </dgm:t>
    </dgm:pt>
    <dgm:pt modelId="{0016BA32-86AD-4498-9E3A-444F7A69DC8F}" type="parTrans" cxnId="{1E6C160C-4C01-4568-861E-94121FCBFE0C}">
      <dgm:prSet/>
      <dgm:spPr/>
      <dgm:t>
        <a:bodyPr/>
        <a:lstStyle/>
        <a:p>
          <a:endParaRPr lang="en-US"/>
        </a:p>
      </dgm:t>
    </dgm:pt>
    <dgm:pt modelId="{82EDC54B-F8EC-40DF-B3D2-C77E481C3B49}" type="sibTrans" cxnId="{1E6C160C-4C01-4568-861E-94121FCBFE0C}">
      <dgm:prSet/>
      <dgm:spPr/>
      <dgm:t>
        <a:bodyPr/>
        <a:lstStyle/>
        <a:p>
          <a:endParaRPr lang="en-US"/>
        </a:p>
      </dgm:t>
    </dgm:pt>
    <dgm:pt modelId="{A26CEF6C-32A2-4877-AA88-DA65123E4C08}">
      <dgm:prSet phldrT="[Text]"/>
      <dgm:spPr/>
      <dgm:t>
        <a:bodyPr/>
        <a:lstStyle/>
        <a:p>
          <a:endParaRPr lang="en-US" sz="1100" dirty="0"/>
        </a:p>
      </dgm:t>
    </dgm:pt>
    <dgm:pt modelId="{A88D77DE-A678-4380-B621-07B3BFAF7449}" type="parTrans" cxnId="{D2FD4B3E-1C88-4FD8-BADF-D1E6E4E3B218}">
      <dgm:prSet/>
      <dgm:spPr/>
      <dgm:t>
        <a:bodyPr/>
        <a:lstStyle/>
        <a:p>
          <a:endParaRPr lang="en-US"/>
        </a:p>
      </dgm:t>
    </dgm:pt>
    <dgm:pt modelId="{40A56219-6464-4039-8B6A-D84E5714C8CA}" type="sibTrans" cxnId="{D2FD4B3E-1C88-4FD8-BADF-D1E6E4E3B218}">
      <dgm:prSet/>
      <dgm:spPr/>
      <dgm:t>
        <a:bodyPr/>
        <a:lstStyle/>
        <a:p>
          <a:endParaRPr lang="en-US"/>
        </a:p>
      </dgm:t>
    </dgm:pt>
    <dgm:pt modelId="{E8F930AA-641A-440B-AEF4-08EF5A4FCAE8}">
      <dgm:prSet/>
      <dgm:spPr/>
      <dgm:t>
        <a:bodyPr/>
        <a:lstStyle/>
        <a:p>
          <a:r>
            <a:rPr lang="en-US" b="1" dirty="0">
              <a:hlinkClick xmlns:r="http://schemas.openxmlformats.org/officeDocument/2006/relationships" r:id="rId2" action="ppaction://hlinksldjump"/>
            </a:rPr>
            <a:t>Managing Finances and Navigating Legal Issues in EC</a:t>
          </a:r>
          <a:endParaRPr lang="en-US" dirty="0"/>
        </a:p>
        <a:p>
          <a:r>
            <a:rPr lang="en-US" dirty="0"/>
            <a:t>Describe how to conduct financial transactions and navigate the legal issues of electronic commerce.</a:t>
          </a:r>
        </a:p>
      </dgm:t>
    </dgm:pt>
    <dgm:pt modelId="{969746D7-C71A-423F-8C79-B9B3518A7261}" type="parTrans" cxnId="{13C0EB20-8B8D-48A5-BF6C-325AD434640B}">
      <dgm:prSet/>
      <dgm:spPr/>
      <dgm:t>
        <a:bodyPr/>
        <a:lstStyle/>
        <a:p>
          <a:endParaRPr lang="en-US"/>
        </a:p>
      </dgm:t>
    </dgm:pt>
    <dgm:pt modelId="{75E236E9-F033-4BDE-AF63-2BD050DFAC98}" type="sibTrans" cxnId="{13C0EB20-8B8D-48A5-BF6C-325AD434640B}">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102706" custLinFactNeighborX="-1250" custLinFactNeighborY="-2000"/>
      <dgm:spPr/>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4"/>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196629"/>
      <dgm:spPr/>
    </dgm:pt>
    <dgm:pt modelId="{7AEC1603-E11D-41B0-BE2A-F6201D5BEDCD}" type="pres">
      <dgm:prSet presAssocID="{629933C8-186B-4311-BF2D-DC99990EFBF2}" presName="img" presStyleLbl="fgImgPlace1" presStyleIdx="1" presStyleCnt="5" custScaleX="83650" custScaleY="208383"/>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5" custLinFactNeighborX="926" custLinFactNeighborY="-2189"/>
      <dgm:spPr/>
    </dgm:pt>
    <dgm:pt modelId="{0C6B9C41-271F-4061-9955-70DED635DAC1}" type="pres">
      <dgm:prSet presAssocID="{AECECD48-C5E4-4B1D-828F-DD9E0A90274D}" presName="img" presStyleLbl="fgImgPlace1" presStyleIdx="2" presStyleCnt="5" custScaleX="83650"/>
      <dgm:spPr>
        <a:blipFill rotWithShape="1">
          <a:blip xmlns:r="http://schemas.openxmlformats.org/officeDocument/2006/relationships" r:embed="rId6"/>
          <a:stretch>
            <a:fillRect/>
          </a:stretch>
        </a:blipFill>
      </dgm:spPr>
    </dgm:pt>
    <dgm:pt modelId="{5E310E1C-7377-4CBD-AD7A-3ED403513640}" type="pres">
      <dgm:prSet presAssocID="{AECECD48-C5E4-4B1D-828F-DD9E0A90274D}" presName="text" presStyleLbl="node1" presStyleIdx="2" presStyleCnt="5">
        <dgm:presLayoutVars>
          <dgm:bulletEnabled val="1"/>
        </dgm:presLayoutVars>
      </dgm:prSet>
      <dgm:spPr/>
    </dgm:pt>
    <dgm:pt modelId="{F89176E6-859D-4FD9-8DED-11CCE6D56F7C}" type="pres">
      <dgm:prSet presAssocID="{06826EBE-8D13-453B-B822-8C195E6947E1}" presName="spacer" presStyleCnt="0"/>
      <dgm:spPr/>
    </dgm:pt>
    <dgm:pt modelId="{030DFF91-9BF9-4218-BE07-F458D6DEFCF1}" type="pres">
      <dgm:prSet presAssocID="{FCF5D6D7-E501-41E7-B32A-5D458F27189A}" presName="comp" presStyleCnt="0"/>
      <dgm:spPr/>
    </dgm:pt>
    <dgm:pt modelId="{F410C858-A471-46BA-A9D4-1B81C2427A12}" type="pres">
      <dgm:prSet presAssocID="{FCF5D6D7-E501-41E7-B32A-5D458F27189A}" presName="box" presStyleLbl="node1" presStyleIdx="3" presStyleCnt="5"/>
      <dgm:spPr/>
    </dgm:pt>
    <dgm:pt modelId="{0B620CD0-3446-402D-AAF4-49BCF59B7ACF}" type="pres">
      <dgm:prSet presAssocID="{FCF5D6D7-E501-41E7-B32A-5D458F27189A}" presName="img" presStyleLbl="fgImgPlace1" presStyleIdx="3" presStyleCnt="5"/>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074097ED-D0C5-4585-8F75-1466A0492E63}" type="pres">
      <dgm:prSet presAssocID="{FCF5D6D7-E501-41E7-B32A-5D458F27189A}" presName="text" presStyleLbl="node1" presStyleIdx="3" presStyleCnt="5">
        <dgm:presLayoutVars>
          <dgm:bulletEnabled val="1"/>
        </dgm:presLayoutVars>
      </dgm:prSet>
      <dgm:spPr/>
    </dgm:pt>
    <dgm:pt modelId="{AF1B0902-4BF8-4219-9D47-2A681EBAF277}" type="pres">
      <dgm:prSet presAssocID="{6BDE0096-6B99-4816-A00E-EA800315B584}" presName="spacer" presStyleCnt="0"/>
      <dgm:spPr/>
    </dgm:pt>
    <dgm:pt modelId="{38207A5F-9227-4280-BB9C-A84D987C9376}" type="pres">
      <dgm:prSet presAssocID="{E8F930AA-641A-440B-AEF4-08EF5A4FCAE8}" presName="comp" presStyleCnt="0"/>
      <dgm:spPr/>
    </dgm:pt>
    <dgm:pt modelId="{62363E00-8352-46E3-8ADB-BC886F1189D4}" type="pres">
      <dgm:prSet presAssocID="{E8F930AA-641A-440B-AEF4-08EF5A4FCAE8}" presName="box" presStyleLbl="node1" presStyleIdx="4" presStyleCnt="5"/>
      <dgm:spPr/>
    </dgm:pt>
    <dgm:pt modelId="{5C8AFFBB-DD61-4FEA-B75C-D6D623E299D4}" type="pres">
      <dgm:prSet presAssocID="{E8F930AA-641A-440B-AEF4-08EF5A4FCAE8}" presName="img" presStyleLbl="fgImgPlace1" presStyleIdx="4" presStyleCnt="5"/>
      <dgm:spPr>
        <a:blipFill rotWithShape="1">
          <a:blip xmlns:r="http://schemas.openxmlformats.org/officeDocument/2006/relationships" r:embed="rId8"/>
          <a:stretch>
            <a:fillRect/>
          </a:stretch>
        </a:blipFill>
      </dgm:spPr>
    </dgm:pt>
    <dgm:pt modelId="{197F9BF0-2AA6-48D9-A1B8-6BDC514CFECF}" type="pres">
      <dgm:prSet presAssocID="{E8F930AA-641A-440B-AEF4-08EF5A4FCAE8}" presName="text" presStyleLbl="node1" presStyleIdx="4" presStyleCnt="5">
        <dgm:presLayoutVars>
          <dgm:bulletEnabled val="1"/>
        </dgm:presLayoutVars>
      </dgm:prSet>
      <dgm:spPr/>
    </dgm:pt>
  </dgm:ptLst>
  <dgm:cxnLst>
    <dgm:cxn modelId="{AC117B03-ECD6-4598-9D8C-4FA506EAC240}" type="presOf" srcId="{AECECD48-C5E4-4B1D-828F-DD9E0A90274D}" destId="{5E310E1C-7377-4CBD-AD7A-3ED403513640}" srcOrd="1" destOrd="0" presId="urn:microsoft.com/office/officeart/2005/8/layout/vList4#1"/>
    <dgm:cxn modelId="{68273307-0120-43D3-923F-8134A64C3A28}" type="presOf" srcId="{6D011581-C5DD-419A-AAED-AD05631CDF0A}" destId="{49E2F980-7E69-446B-A4B0-923DF6DEFA98}" srcOrd="1" destOrd="1" presId="urn:microsoft.com/office/officeart/2005/8/layout/vList4#1"/>
    <dgm:cxn modelId="{AAD18608-F8B2-4CE8-86FF-887828D70638}" srcId="{482F2C61-E41B-4642-B082-EF9C103085B5}" destId="{AECECD48-C5E4-4B1D-828F-DD9E0A90274D}" srcOrd="2" destOrd="0" parTransId="{83588EAC-9746-4704-81BA-BB10DA868C11}" sibTransId="{06826EBE-8D13-453B-B822-8C195E6947E1}"/>
    <dgm:cxn modelId="{15576F0B-A162-4AC3-A032-4340209A8F45}" type="presOf" srcId="{95516A35-BA6F-43ED-B6B0-B2BAB8FAEB90}" destId="{F410C858-A471-46BA-A9D4-1B81C2427A12}" srcOrd="0" destOrd="1" presId="urn:microsoft.com/office/officeart/2005/8/layout/vList4#1"/>
    <dgm:cxn modelId="{1E6C160C-4C01-4568-861E-94121FCBFE0C}" srcId="{FCF5D6D7-E501-41E7-B32A-5D458F27189A}" destId="{95516A35-BA6F-43ED-B6B0-B2BAB8FAEB90}" srcOrd="0" destOrd="0" parTransId="{0016BA32-86AD-4498-9E3A-444F7A69DC8F}" sibTransId="{82EDC54B-F8EC-40DF-B3D2-C77E481C3B49}"/>
    <dgm:cxn modelId="{8951950F-A3D4-412A-A8A5-1CB42612A230}" type="presOf" srcId="{FCF5D6D7-E501-41E7-B32A-5D458F27189A}" destId="{F410C858-A471-46BA-A9D4-1B81C2427A12}" srcOrd="0" destOrd="0" presId="urn:microsoft.com/office/officeart/2005/8/layout/vList4#1"/>
    <dgm:cxn modelId="{13C0EB20-8B8D-48A5-BF6C-325AD434640B}" srcId="{482F2C61-E41B-4642-B082-EF9C103085B5}" destId="{E8F930AA-641A-440B-AEF4-08EF5A4FCAE8}" srcOrd="4" destOrd="0" parTransId="{969746D7-C71A-423F-8C79-B9B3518A7261}" sibTransId="{75E236E9-F033-4BDE-AF63-2BD050DFAC98}"/>
    <dgm:cxn modelId="{79999B38-C742-49A3-B02E-19013DF3D957}" type="presOf" srcId="{E8F930AA-641A-440B-AEF4-08EF5A4FCAE8}" destId="{197F9BF0-2AA6-48D9-A1B8-6BDC514CFECF}" srcOrd="1" destOrd="0" presId="urn:microsoft.com/office/officeart/2005/8/layout/vList4#1"/>
    <dgm:cxn modelId="{66AABB39-9DF0-45DB-B6F1-7585B67F0A1C}" type="presOf" srcId="{A8E9C07B-48B2-4B9C-8EC7-0782825D816E}" destId="{BA89CFF3-74C1-4F32-B093-38D94D4D20CF}" srcOrd="0" destOrd="0" presId="urn:microsoft.com/office/officeart/2005/8/layout/vList4#1"/>
    <dgm:cxn modelId="{D2FD4B3E-1C88-4FD8-BADF-D1E6E4E3B218}" srcId="{FCF5D6D7-E501-41E7-B32A-5D458F27189A}" destId="{A26CEF6C-32A2-4877-AA88-DA65123E4C08}" srcOrd="1" destOrd="0" parTransId="{A88D77DE-A678-4380-B621-07B3BFAF7449}" sibTransId="{40A56219-6464-4039-8B6A-D84E5714C8CA}"/>
    <dgm:cxn modelId="{DC512852-8166-403D-BA4C-F41A2B72466A}" type="presOf" srcId="{E158F942-9CA0-47CD-BF20-BAC49C8142F5}" destId="{5E310E1C-7377-4CBD-AD7A-3ED403513640}" srcOrd="1" destOrd="1" presId="urn:microsoft.com/office/officeart/2005/8/layout/vList4#1"/>
    <dgm:cxn modelId="{9258B054-A21A-4333-9FCD-BB6961A1F141}" type="presOf" srcId="{A26CEF6C-32A2-4877-AA88-DA65123E4C08}" destId="{F410C858-A471-46BA-A9D4-1B81C2427A12}" srcOrd="0" destOrd="2" presId="urn:microsoft.com/office/officeart/2005/8/layout/vList4#1"/>
    <dgm:cxn modelId="{531B405D-D1C2-42AE-A178-4657AC1C8B8E}" type="presOf" srcId="{95516A35-BA6F-43ED-B6B0-B2BAB8FAEB90}" destId="{074097ED-D0C5-4585-8F75-1466A0492E63}" srcOrd="1"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BC5D9666-2CA5-4A9C-9273-1551C06E9BA8}" type="presOf" srcId="{FCF5D6D7-E501-41E7-B32A-5D458F27189A}" destId="{074097ED-D0C5-4585-8F75-1466A0492E63}" srcOrd="1" destOrd="0" presId="urn:microsoft.com/office/officeart/2005/8/layout/vList4#1"/>
    <dgm:cxn modelId="{4ABBFD67-2368-4E0A-9A2E-F3069246DD6E}" type="presOf" srcId="{6D011581-C5DD-419A-AAED-AD05631CDF0A}" destId="{BA89CFF3-74C1-4F32-B093-38D94D4D20CF}" srcOrd="0" destOrd="1" presId="urn:microsoft.com/office/officeart/2005/8/layout/vList4#1"/>
    <dgm:cxn modelId="{05D0B272-D94A-446A-A60B-65DDABC530F8}" type="presOf" srcId="{E158F942-9CA0-47CD-BF20-BAC49C8142F5}" destId="{471ACDAA-8EBB-4B3F-89FD-E777335919BA}" srcOrd="0" destOrd="1"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4F9E507E-C936-4D73-BD8B-C6A155B5FCF4}" type="presOf" srcId="{629933C8-186B-4311-BF2D-DC99990EFBF2}" destId="{A93B6B1D-06C6-4860-8EBA-32C502FF8641}" srcOrd="0" destOrd="0" presId="urn:microsoft.com/office/officeart/2005/8/layout/vList4#1"/>
    <dgm:cxn modelId="{2AEB149F-2AA5-4C3F-AD1C-25CFCB90E2A7}" type="presOf" srcId="{E8F930AA-641A-440B-AEF4-08EF5A4FCAE8}" destId="{62363E00-8352-46E3-8ADB-BC886F1189D4}" srcOrd="0" destOrd="0" presId="urn:microsoft.com/office/officeart/2005/8/layout/vList4#1"/>
    <dgm:cxn modelId="{1345D3A3-A507-425F-BFC0-94F5FE6970E1}" type="presOf" srcId="{482F2C61-E41B-4642-B082-EF9C103085B5}" destId="{25E29AB1-DE1E-48E4-B66F-1D7048CC3527}" srcOrd="0" destOrd="0" presId="urn:microsoft.com/office/officeart/2005/8/layout/vList4#1"/>
    <dgm:cxn modelId="{056BEFA4-16F0-438C-A983-5866C8B8FF55}" type="presOf" srcId="{629933C8-186B-4311-BF2D-DC99990EFBF2}" destId="{7B44DBCB-1EB0-418C-B751-858BAE4753CC}"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6DA0CEBE-96D3-45D4-9B8A-3A11CC8DE849}" type="presOf" srcId="{AECECD48-C5E4-4B1D-828F-DD9E0A90274D}" destId="{471ACDAA-8EBB-4B3F-89FD-E777335919BA}" srcOrd="0" destOrd="0" presId="urn:microsoft.com/office/officeart/2005/8/layout/vList4#1"/>
    <dgm:cxn modelId="{7FBF65CF-5729-4CB2-B60C-F34A2667CADA}" type="presOf" srcId="{A26CEF6C-32A2-4877-AA88-DA65123E4C08}" destId="{074097ED-D0C5-4585-8F75-1466A0492E63}" srcOrd="1" destOrd="2" presId="urn:microsoft.com/office/officeart/2005/8/layout/vList4#1"/>
    <dgm:cxn modelId="{A28F10DA-A2BB-4327-BCA7-A39D05867CD2}" type="presOf" srcId="{A8E9C07B-48B2-4B9C-8EC7-0782825D816E}" destId="{49E2F980-7E69-446B-A4B0-923DF6DEFA98}" srcOrd="1"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03BDEBFF-8386-4314-BF82-C571D6397EE4}" srcId="{482F2C61-E41B-4642-B082-EF9C103085B5}" destId="{FCF5D6D7-E501-41E7-B32A-5D458F27189A}" srcOrd="3" destOrd="0" parTransId="{CE506A9E-34A0-428E-9572-E517FDC55B0B}" sibTransId="{6BDE0096-6B99-4816-A00E-EA800315B584}"/>
    <dgm:cxn modelId="{C46D1B82-EB57-4900-A8CE-7138F46AC518}" type="presParOf" srcId="{25E29AB1-DE1E-48E4-B66F-1D7048CC3527}" destId="{056847C0-F8DB-4977-A3FD-5A95306D8B69}" srcOrd="0" destOrd="0" presId="urn:microsoft.com/office/officeart/2005/8/layout/vList4#1"/>
    <dgm:cxn modelId="{B5792CEB-F8EB-4F63-92C8-ACA7F754093B}" type="presParOf" srcId="{056847C0-F8DB-4977-A3FD-5A95306D8B69}" destId="{BA89CFF3-74C1-4F32-B093-38D94D4D20CF}" srcOrd="0" destOrd="0" presId="urn:microsoft.com/office/officeart/2005/8/layout/vList4#1"/>
    <dgm:cxn modelId="{DBD1DCEC-8AC9-4348-A838-1AA3670B94CE}" type="presParOf" srcId="{056847C0-F8DB-4977-A3FD-5A95306D8B69}" destId="{7D7D61F9-D1AA-4F6A-8715-FD6AC3E01198}" srcOrd="1" destOrd="0" presId="urn:microsoft.com/office/officeart/2005/8/layout/vList4#1"/>
    <dgm:cxn modelId="{323F3950-C6EB-4ABA-B09D-52C03E2E19A2}" type="presParOf" srcId="{056847C0-F8DB-4977-A3FD-5A95306D8B69}" destId="{49E2F980-7E69-446B-A4B0-923DF6DEFA98}" srcOrd="2" destOrd="0" presId="urn:microsoft.com/office/officeart/2005/8/layout/vList4#1"/>
    <dgm:cxn modelId="{1A1742F8-7487-4730-B08B-21047E0BD76B}" type="presParOf" srcId="{25E29AB1-DE1E-48E4-B66F-1D7048CC3527}" destId="{02C83B37-0F1D-4FEA-B7E7-FF6719B27A33}" srcOrd="1" destOrd="0" presId="urn:microsoft.com/office/officeart/2005/8/layout/vList4#1"/>
    <dgm:cxn modelId="{C9F25315-C9FB-4923-96C9-13419C08FE98}" type="presParOf" srcId="{25E29AB1-DE1E-48E4-B66F-1D7048CC3527}" destId="{129D03A9-9EE6-42F0-9D54-DE111F5C82E8}" srcOrd="2" destOrd="0" presId="urn:microsoft.com/office/officeart/2005/8/layout/vList4#1"/>
    <dgm:cxn modelId="{11B05045-8B80-4720-9896-B71E5C923EE2}" type="presParOf" srcId="{129D03A9-9EE6-42F0-9D54-DE111F5C82E8}" destId="{A93B6B1D-06C6-4860-8EBA-32C502FF8641}" srcOrd="0" destOrd="0" presId="urn:microsoft.com/office/officeart/2005/8/layout/vList4#1"/>
    <dgm:cxn modelId="{57EAFE94-5A53-4402-B446-8B1DD1F26635}" type="presParOf" srcId="{129D03A9-9EE6-42F0-9D54-DE111F5C82E8}" destId="{7AEC1603-E11D-41B0-BE2A-F6201D5BEDCD}" srcOrd="1" destOrd="0" presId="urn:microsoft.com/office/officeart/2005/8/layout/vList4#1"/>
    <dgm:cxn modelId="{DD178DA4-196D-444F-94B1-9FF9F1DB07E7}" type="presParOf" srcId="{129D03A9-9EE6-42F0-9D54-DE111F5C82E8}" destId="{7B44DBCB-1EB0-418C-B751-858BAE4753CC}" srcOrd="2" destOrd="0" presId="urn:microsoft.com/office/officeart/2005/8/layout/vList4#1"/>
    <dgm:cxn modelId="{2A0802BE-77F6-4D40-A62E-A1D26E196657}" type="presParOf" srcId="{25E29AB1-DE1E-48E4-B66F-1D7048CC3527}" destId="{2A6A015C-E28C-44A4-9412-971012033AAE}" srcOrd="3" destOrd="0" presId="urn:microsoft.com/office/officeart/2005/8/layout/vList4#1"/>
    <dgm:cxn modelId="{9E45EC4B-4020-474B-BC36-F4F27659B9B4}" type="presParOf" srcId="{25E29AB1-DE1E-48E4-B66F-1D7048CC3527}" destId="{1ED16A2B-8516-4F79-8954-C053F3BC0B6B}" srcOrd="4" destOrd="0" presId="urn:microsoft.com/office/officeart/2005/8/layout/vList4#1"/>
    <dgm:cxn modelId="{84069E0C-5565-482D-959C-D544B368DD27}" type="presParOf" srcId="{1ED16A2B-8516-4F79-8954-C053F3BC0B6B}" destId="{471ACDAA-8EBB-4B3F-89FD-E777335919BA}" srcOrd="0" destOrd="0" presId="urn:microsoft.com/office/officeart/2005/8/layout/vList4#1"/>
    <dgm:cxn modelId="{6A296521-884A-4B17-8D4C-0F8F6D24ABF8}" type="presParOf" srcId="{1ED16A2B-8516-4F79-8954-C053F3BC0B6B}" destId="{0C6B9C41-271F-4061-9955-70DED635DAC1}" srcOrd="1" destOrd="0" presId="urn:microsoft.com/office/officeart/2005/8/layout/vList4#1"/>
    <dgm:cxn modelId="{F14DC17C-BA16-45C9-A631-2F969BB77CE8}" type="presParOf" srcId="{1ED16A2B-8516-4F79-8954-C053F3BC0B6B}" destId="{5E310E1C-7377-4CBD-AD7A-3ED403513640}" srcOrd="2" destOrd="0" presId="urn:microsoft.com/office/officeart/2005/8/layout/vList4#1"/>
    <dgm:cxn modelId="{95CC37B3-4694-4C71-89D2-D5F02AC7D125}" type="presParOf" srcId="{25E29AB1-DE1E-48E4-B66F-1D7048CC3527}" destId="{F89176E6-859D-4FD9-8DED-11CCE6D56F7C}" srcOrd="5" destOrd="0" presId="urn:microsoft.com/office/officeart/2005/8/layout/vList4#1"/>
    <dgm:cxn modelId="{47A8348C-2BB7-40E4-B9D5-A8144C9F7C0B}" type="presParOf" srcId="{25E29AB1-DE1E-48E4-B66F-1D7048CC3527}" destId="{030DFF91-9BF9-4218-BE07-F458D6DEFCF1}" srcOrd="6" destOrd="0" presId="urn:microsoft.com/office/officeart/2005/8/layout/vList4#1"/>
    <dgm:cxn modelId="{27A25D42-6764-45D7-9C36-E22524329246}" type="presParOf" srcId="{030DFF91-9BF9-4218-BE07-F458D6DEFCF1}" destId="{F410C858-A471-46BA-A9D4-1B81C2427A12}" srcOrd="0" destOrd="0" presId="urn:microsoft.com/office/officeart/2005/8/layout/vList4#1"/>
    <dgm:cxn modelId="{681A4D00-C8B8-48B4-B280-3237FD6E09DD}" type="presParOf" srcId="{030DFF91-9BF9-4218-BE07-F458D6DEFCF1}" destId="{0B620CD0-3446-402D-AAF4-49BCF59B7ACF}" srcOrd="1" destOrd="0" presId="urn:microsoft.com/office/officeart/2005/8/layout/vList4#1"/>
    <dgm:cxn modelId="{AFC87953-8040-47DB-82EF-8A104D6F758E}" type="presParOf" srcId="{030DFF91-9BF9-4218-BE07-F458D6DEFCF1}" destId="{074097ED-D0C5-4585-8F75-1466A0492E63}" srcOrd="2" destOrd="0" presId="urn:microsoft.com/office/officeart/2005/8/layout/vList4#1"/>
    <dgm:cxn modelId="{2CCB5E9D-0971-4DB2-8304-98E89C4343DD}" type="presParOf" srcId="{25E29AB1-DE1E-48E4-B66F-1D7048CC3527}" destId="{AF1B0902-4BF8-4219-9D47-2A681EBAF277}" srcOrd="7" destOrd="0" presId="urn:microsoft.com/office/officeart/2005/8/layout/vList4#1"/>
    <dgm:cxn modelId="{88FF8BEB-E53A-4338-A59F-077EA7E07CD7}" type="presParOf" srcId="{25E29AB1-DE1E-48E4-B66F-1D7048CC3527}" destId="{38207A5F-9227-4280-BB9C-A84D987C9376}" srcOrd="8" destOrd="0" presId="urn:microsoft.com/office/officeart/2005/8/layout/vList4#1"/>
    <dgm:cxn modelId="{CB638AFF-7512-47DC-81A7-8AD15972E952}" type="presParOf" srcId="{38207A5F-9227-4280-BB9C-A84D987C9376}" destId="{62363E00-8352-46E3-8ADB-BC886F1189D4}" srcOrd="0" destOrd="0" presId="urn:microsoft.com/office/officeart/2005/8/layout/vList4#1"/>
    <dgm:cxn modelId="{4DBA77B3-1D85-4A08-BB47-E136E712F596}" type="presParOf" srcId="{38207A5F-9227-4280-BB9C-A84D987C9376}" destId="{5C8AFFBB-DD61-4FEA-B75C-D6D623E299D4}" srcOrd="1" destOrd="0" presId="urn:microsoft.com/office/officeart/2005/8/layout/vList4#1"/>
    <dgm:cxn modelId="{93993118-C949-47BB-9F15-01982A701113}" type="presParOf" srcId="{38207A5F-9227-4280-BB9C-A84D987C9376}" destId="{197F9BF0-2AA6-48D9-A1B8-6BDC514CFEC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a:hlinkClick xmlns:r="http://schemas.openxmlformats.org/officeDocument/2006/relationships" r:id="rId1" action="ppaction://hlinksldjump"/>
            </a:rPr>
            <a:t>Electronic Business: E-Commerce and E-Government</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a:t>Describe different business models used to compete in cyberspace as well as different forms of electronic government.</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a:hlinkClick xmlns:r="http://schemas.openxmlformats.org/officeDocument/2006/relationships" r:id="rId2" action="ppaction://hlinksldjump"/>
            </a:rPr>
            <a:t>Business-to-Consumer E-Commerce</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a:t>Describe business-to-consumer electronic commerce strategies.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AECECD48-C5E4-4B1D-828F-DD9E0A90274D}">
      <dgm:prSet custT="1"/>
      <dgm:spPr/>
      <dgm:t>
        <a:bodyPr/>
        <a:lstStyle/>
        <a:p>
          <a:r>
            <a:rPr lang="en-US" sz="2000" b="1" dirty="0"/>
            <a:t>Electronic Commerce Websites and Internet Marketing</a:t>
          </a:r>
        </a:p>
        <a:p>
          <a:r>
            <a:rPr lang="en-US" sz="1800" dirty="0"/>
            <a:t>Understand the keys to successful electronic commerce Web sites, and explain the different forms of Internet marketing.</a:t>
          </a:r>
          <a:endParaRPr lang="en-US" sz="2800" b="1" dirty="0"/>
        </a:p>
      </dgm:t>
    </dgm:pt>
    <dgm:pt modelId="{06826EBE-8D13-453B-B822-8C195E6947E1}" type="sibTrans" cxnId="{AAD18608-F8B2-4CE8-86FF-887828D70638}">
      <dgm:prSet/>
      <dgm:spPr/>
      <dgm:t>
        <a:bodyPr/>
        <a:lstStyle/>
        <a:p>
          <a:endParaRPr lang="en-US" sz="2000"/>
        </a:p>
      </dgm:t>
    </dgm:pt>
    <dgm:pt modelId="{83588EAC-9746-4704-81BA-BB10DA868C11}" type="parTrans" cxnId="{AAD18608-F8B2-4CE8-86FF-887828D70638}">
      <dgm:prSet/>
      <dgm:spPr/>
      <dgm:t>
        <a:bodyPr/>
        <a:lstStyle/>
        <a:p>
          <a:endParaRPr lang="en-US" sz="2000"/>
        </a:p>
      </dgm:t>
    </dgm:pt>
    <dgm:pt modelId="{FCF5D6D7-E501-41E7-B32A-5D458F27189A}">
      <dgm:prSet phldrT="[Text]" custT="1"/>
      <dgm:spPr/>
      <dgm:t>
        <a:bodyPr/>
        <a:lstStyle/>
        <a:p>
          <a:r>
            <a:rPr lang="en-US" sz="1500" b="1" dirty="0">
              <a:hlinkClick xmlns:r="http://schemas.openxmlformats.org/officeDocument/2006/relationships" r:id="rId3" action="ppaction://hlinksldjump"/>
            </a:rPr>
            <a:t>Mobile Commerce, Consumer-to-Consumer EC, and Consumer-to-Business EC</a:t>
          </a:r>
          <a:endParaRPr lang="en-US" sz="1500" dirty="0"/>
        </a:p>
      </dgm:t>
    </dgm:pt>
    <dgm:pt modelId="{CE506A9E-34A0-428E-9572-E517FDC55B0B}" type="parTrans" cxnId="{03BDEBFF-8386-4314-BF82-C571D6397EE4}">
      <dgm:prSet/>
      <dgm:spPr/>
      <dgm:t>
        <a:bodyPr/>
        <a:lstStyle/>
        <a:p>
          <a:endParaRPr lang="en-US"/>
        </a:p>
      </dgm:t>
    </dgm:pt>
    <dgm:pt modelId="{6BDE0096-6B99-4816-A00E-EA800315B584}" type="sibTrans" cxnId="{03BDEBFF-8386-4314-BF82-C571D6397EE4}">
      <dgm:prSet/>
      <dgm:spPr/>
      <dgm:t>
        <a:bodyPr/>
        <a:lstStyle/>
        <a:p>
          <a:endParaRPr lang="en-US"/>
        </a:p>
      </dgm:t>
    </dgm:pt>
    <dgm:pt modelId="{95516A35-BA6F-43ED-B6B0-B2BAB8FAEB90}">
      <dgm:prSet phldrT="[Text]" custT="1"/>
      <dgm:spPr/>
      <dgm:t>
        <a:bodyPr/>
        <a:lstStyle/>
        <a:p>
          <a:r>
            <a:rPr lang="en-US" sz="1400" dirty="0"/>
            <a:t>Describe mobile commerce, consumer-to-consumer electronic commerce, and consumer-to-business electronic commerce.</a:t>
          </a:r>
        </a:p>
      </dgm:t>
    </dgm:pt>
    <dgm:pt modelId="{0016BA32-86AD-4498-9E3A-444F7A69DC8F}" type="parTrans" cxnId="{1E6C160C-4C01-4568-861E-94121FCBFE0C}">
      <dgm:prSet/>
      <dgm:spPr/>
      <dgm:t>
        <a:bodyPr/>
        <a:lstStyle/>
        <a:p>
          <a:endParaRPr lang="en-US"/>
        </a:p>
      </dgm:t>
    </dgm:pt>
    <dgm:pt modelId="{82EDC54B-F8EC-40DF-B3D2-C77E481C3B49}" type="sibTrans" cxnId="{1E6C160C-4C01-4568-861E-94121FCBFE0C}">
      <dgm:prSet/>
      <dgm:spPr/>
      <dgm:t>
        <a:bodyPr/>
        <a:lstStyle/>
        <a:p>
          <a:endParaRPr lang="en-US"/>
        </a:p>
      </dgm:t>
    </dgm:pt>
    <dgm:pt modelId="{A26CEF6C-32A2-4877-AA88-DA65123E4C08}">
      <dgm:prSet phldrT="[Text]"/>
      <dgm:spPr/>
      <dgm:t>
        <a:bodyPr/>
        <a:lstStyle/>
        <a:p>
          <a:endParaRPr lang="en-US" sz="1100" dirty="0"/>
        </a:p>
      </dgm:t>
    </dgm:pt>
    <dgm:pt modelId="{A88D77DE-A678-4380-B621-07B3BFAF7449}" type="parTrans" cxnId="{D2FD4B3E-1C88-4FD8-BADF-D1E6E4E3B218}">
      <dgm:prSet/>
      <dgm:spPr/>
      <dgm:t>
        <a:bodyPr/>
        <a:lstStyle/>
        <a:p>
          <a:endParaRPr lang="en-US"/>
        </a:p>
      </dgm:t>
    </dgm:pt>
    <dgm:pt modelId="{40A56219-6464-4039-8B6A-D84E5714C8CA}" type="sibTrans" cxnId="{D2FD4B3E-1C88-4FD8-BADF-D1E6E4E3B218}">
      <dgm:prSet/>
      <dgm:spPr/>
      <dgm:t>
        <a:bodyPr/>
        <a:lstStyle/>
        <a:p>
          <a:endParaRPr lang="en-US"/>
        </a:p>
      </dgm:t>
    </dgm:pt>
    <dgm:pt modelId="{E8F930AA-641A-440B-AEF4-08EF5A4FCAE8}">
      <dgm:prSet/>
      <dgm:spPr/>
      <dgm:t>
        <a:bodyPr/>
        <a:lstStyle/>
        <a:p>
          <a:r>
            <a:rPr lang="en-US" b="1" dirty="0">
              <a:hlinkClick xmlns:r="http://schemas.openxmlformats.org/officeDocument/2006/relationships" r:id="rId4" action="ppaction://hlinksldjump"/>
            </a:rPr>
            <a:t>Managing Finances and Navigating Legal Issues in EC</a:t>
          </a:r>
          <a:endParaRPr lang="en-US" dirty="0"/>
        </a:p>
        <a:p>
          <a:r>
            <a:rPr lang="en-US" dirty="0"/>
            <a:t>Describe how to conduct financial transactions and navigate the legal issues of electronic commerce.</a:t>
          </a:r>
        </a:p>
      </dgm:t>
    </dgm:pt>
    <dgm:pt modelId="{969746D7-C71A-423F-8C79-B9B3518A7261}" type="parTrans" cxnId="{13C0EB20-8B8D-48A5-BF6C-325AD434640B}">
      <dgm:prSet/>
      <dgm:spPr/>
      <dgm:t>
        <a:bodyPr/>
        <a:lstStyle/>
        <a:p>
          <a:endParaRPr lang="en-US"/>
        </a:p>
      </dgm:t>
    </dgm:pt>
    <dgm:pt modelId="{75E236E9-F033-4BDE-AF63-2BD050DFAC98}" type="sibTrans" cxnId="{13C0EB20-8B8D-48A5-BF6C-325AD434640B}">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5"/>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6"/>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5" custScaleY="168491" custLinFactNeighborX="926" custLinFactNeighborY="-2189"/>
      <dgm:spPr/>
    </dgm:pt>
    <dgm:pt modelId="{0C6B9C41-271F-4061-9955-70DED635DAC1}" type="pres">
      <dgm:prSet presAssocID="{AECECD48-C5E4-4B1D-828F-DD9E0A90274D}" presName="img" presStyleLbl="fgImgPlace1" presStyleIdx="2" presStyleCnt="5" custScaleX="83650" custScaleY="157144"/>
      <dgm:spPr>
        <a:blipFill rotWithShape="1">
          <a:blip xmlns:r="http://schemas.openxmlformats.org/officeDocument/2006/relationships" r:embed="rId7"/>
          <a:stretch>
            <a:fillRect/>
          </a:stretch>
        </a:blipFill>
      </dgm:spPr>
    </dgm:pt>
    <dgm:pt modelId="{5E310E1C-7377-4CBD-AD7A-3ED403513640}" type="pres">
      <dgm:prSet presAssocID="{AECECD48-C5E4-4B1D-828F-DD9E0A90274D}" presName="text" presStyleLbl="node1" presStyleIdx="2" presStyleCnt="5">
        <dgm:presLayoutVars>
          <dgm:bulletEnabled val="1"/>
        </dgm:presLayoutVars>
      </dgm:prSet>
      <dgm:spPr/>
    </dgm:pt>
    <dgm:pt modelId="{F89176E6-859D-4FD9-8DED-11CCE6D56F7C}" type="pres">
      <dgm:prSet presAssocID="{06826EBE-8D13-453B-B822-8C195E6947E1}" presName="spacer" presStyleCnt="0"/>
      <dgm:spPr/>
    </dgm:pt>
    <dgm:pt modelId="{030DFF91-9BF9-4218-BE07-F458D6DEFCF1}" type="pres">
      <dgm:prSet presAssocID="{FCF5D6D7-E501-41E7-B32A-5D458F27189A}" presName="comp" presStyleCnt="0"/>
      <dgm:spPr/>
    </dgm:pt>
    <dgm:pt modelId="{F410C858-A471-46BA-A9D4-1B81C2427A12}" type="pres">
      <dgm:prSet presAssocID="{FCF5D6D7-E501-41E7-B32A-5D458F27189A}" presName="box" presStyleLbl="node1" presStyleIdx="3" presStyleCnt="5"/>
      <dgm:spPr/>
    </dgm:pt>
    <dgm:pt modelId="{0B620CD0-3446-402D-AAF4-49BCF59B7ACF}" type="pres">
      <dgm:prSet presAssocID="{FCF5D6D7-E501-41E7-B32A-5D458F27189A}" presName="img" presStyleLbl="fgImgPlace1" presStyleIdx="3" presStyleCnt="5"/>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074097ED-D0C5-4585-8F75-1466A0492E63}" type="pres">
      <dgm:prSet presAssocID="{FCF5D6D7-E501-41E7-B32A-5D458F27189A}" presName="text" presStyleLbl="node1" presStyleIdx="3" presStyleCnt="5">
        <dgm:presLayoutVars>
          <dgm:bulletEnabled val="1"/>
        </dgm:presLayoutVars>
      </dgm:prSet>
      <dgm:spPr/>
    </dgm:pt>
    <dgm:pt modelId="{AF1B0902-4BF8-4219-9D47-2A681EBAF277}" type="pres">
      <dgm:prSet presAssocID="{6BDE0096-6B99-4816-A00E-EA800315B584}" presName="spacer" presStyleCnt="0"/>
      <dgm:spPr/>
    </dgm:pt>
    <dgm:pt modelId="{38207A5F-9227-4280-BB9C-A84D987C9376}" type="pres">
      <dgm:prSet presAssocID="{E8F930AA-641A-440B-AEF4-08EF5A4FCAE8}" presName="comp" presStyleCnt="0"/>
      <dgm:spPr/>
    </dgm:pt>
    <dgm:pt modelId="{62363E00-8352-46E3-8ADB-BC886F1189D4}" type="pres">
      <dgm:prSet presAssocID="{E8F930AA-641A-440B-AEF4-08EF5A4FCAE8}" presName="box" presStyleLbl="node1" presStyleIdx="4" presStyleCnt="5"/>
      <dgm:spPr/>
    </dgm:pt>
    <dgm:pt modelId="{5C8AFFBB-DD61-4FEA-B75C-D6D623E299D4}" type="pres">
      <dgm:prSet presAssocID="{E8F930AA-641A-440B-AEF4-08EF5A4FCAE8}" presName="img" presStyleLbl="fgImgPlace1" presStyleIdx="4" presStyleCnt="5"/>
      <dgm:spPr>
        <a:blipFill rotWithShape="1">
          <a:blip xmlns:r="http://schemas.openxmlformats.org/officeDocument/2006/relationships" r:embed="rId9"/>
          <a:stretch>
            <a:fillRect/>
          </a:stretch>
        </a:blipFill>
      </dgm:spPr>
    </dgm:pt>
    <dgm:pt modelId="{197F9BF0-2AA6-48D9-A1B8-6BDC514CFECF}" type="pres">
      <dgm:prSet presAssocID="{E8F930AA-641A-440B-AEF4-08EF5A4FCAE8}"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2" destOrd="0" parTransId="{83588EAC-9746-4704-81BA-BB10DA868C11}" sibTransId="{06826EBE-8D13-453B-B822-8C195E6947E1}"/>
    <dgm:cxn modelId="{74797D09-1D2C-4706-9CBD-39C98DC5E964}" type="presOf" srcId="{95516A35-BA6F-43ED-B6B0-B2BAB8FAEB90}" destId="{074097ED-D0C5-4585-8F75-1466A0492E63}" srcOrd="1" destOrd="1" presId="urn:microsoft.com/office/officeart/2005/8/layout/vList4#1"/>
    <dgm:cxn modelId="{1E6C160C-4C01-4568-861E-94121FCBFE0C}" srcId="{FCF5D6D7-E501-41E7-B32A-5D458F27189A}" destId="{95516A35-BA6F-43ED-B6B0-B2BAB8FAEB90}" srcOrd="0" destOrd="0" parTransId="{0016BA32-86AD-4498-9E3A-444F7A69DC8F}" sibTransId="{82EDC54B-F8EC-40DF-B3D2-C77E481C3B49}"/>
    <dgm:cxn modelId="{83B41A18-EC47-41A4-84D0-89A848F7275F}" type="presOf" srcId="{FCF5D6D7-E501-41E7-B32A-5D458F27189A}" destId="{074097ED-D0C5-4585-8F75-1466A0492E63}" srcOrd="1" destOrd="0" presId="urn:microsoft.com/office/officeart/2005/8/layout/vList4#1"/>
    <dgm:cxn modelId="{13C0EB20-8B8D-48A5-BF6C-325AD434640B}" srcId="{482F2C61-E41B-4642-B082-EF9C103085B5}" destId="{E8F930AA-641A-440B-AEF4-08EF5A4FCAE8}" srcOrd="4" destOrd="0" parTransId="{969746D7-C71A-423F-8C79-B9B3518A7261}" sibTransId="{75E236E9-F033-4BDE-AF63-2BD050DFAC98}"/>
    <dgm:cxn modelId="{40BD2029-2AD4-4530-8C5D-DB0558D89555}" type="presOf" srcId="{A8E9C07B-48B2-4B9C-8EC7-0782825D816E}" destId="{49E2F980-7E69-446B-A4B0-923DF6DEFA98}" srcOrd="1" destOrd="0" presId="urn:microsoft.com/office/officeart/2005/8/layout/vList4#1"/>
    <dgm:cxn modelId="{E1B0142D-05DD-41AA-97E7-301C4C5CF0E2}" type="presOf" srcId="{A8E9C07B-48B2-4B9C-8EC7-0782825D816E}" destId="{BA89CFF3-74C1-4F32-B093-38D94D4D20CF}" srcOrd="0" destOrd="0" presId="urn:microsoft.com/office/officeart/2005/8/layout/vList4#1"/>
    <dgm:cxn modelId="{D2FD4B3E-1C88-4FD8-BADF-D1E6E4E3B218}" srcId="{FCF5D6D7-E501-41E7-B32A-5D458F27189A}" destId="{A26CEF6C-32A2-4877-AA88-DA65123E4C08}" srcOrd="1" destOrd="0" parTransId="{A88D77DE-A678-4380-B621-07B3BFAF7449}" sibTransId="{40A56219-6464-4039-8B6A-D84E5714C8CA}"/>
    <dgm:cxn modelId="{680EC648-154D-4EEF-BD6E-FB4488575545}" type="presOf" srcId="{363F0ED0-6985-439E-857A-EC47F8A3DAB0}" destId="{7B44DBCB-1EB0-418C-B751-858BAE4753CC}"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27AF655E-BB1D-4732-8A07-03E7E00B3EC5}" srcId="{A8E9C07B-48B2-4B9C-8EC7-0782825D816E}" destId="{6D011581-C5DD-419A-AAED-AD05631CDF0A}" srcOrd="0" destOrd="0" parTransId="{9AD826C6-DA8A-4FF7-A064-27557BE243B8}" sibTransId="{C1639196-CA28-4BD6-A52D-AF603368A606}"/>
    <dgm:cxn modelId="{7DA11E68-BBFF-4A20-B791-56FE9D6B6335}" type="presOf" srcId="{6D011581-C5DD-419A-AAED-AD05631CDF0A}" destId="{BA89CFF3-74C1-4F32-B093-38D94D4D20CF}" srcOrd="0" destOrd="1" presId="urn:microsoft.com/office/officeart/2005/8/layout/vList4#1"/>
    <dgm:cxn modelId="{DD572A72-8673-4A1A-814B-09BA49F6F9A7}" type="presOf" srcId="{482F2C61-E41B-4642-B082-EF9C103085B5}" destId="{25E29AB1-DE1E-48E4-B66F-1D7048CC3527}" srcOrd="0" destOrd="0" presId="urn:microsoft.com/office/officeart/2005/8/layout/vList4#1"/>
    <dgm:cxn modelId="{290FA175-FF44-420A-82A2-D097F6004CED}" type="presOf" srcId="{FCF5D6D7-E501-41E7-B32A-5D458F27189A}" destId="{F410C858-A471-46BA-A9D4-1B81C2427A12}" srcOrd="0" destOrd="0" presId="urn:microsoft.com/office/officeart/2005/8/layout/vList4#1"/>
    <dgm:cxn modelId="{3AC8E190-7E91-4575-8476-43D16286CA41}" type="presOf" srcId="{A26CEF6C-32A2-4877-AA88-DA65123E4C08}" destId="{074097ED-D0C5-4585-8F75-1466A0492E63}" srcOrd="1" destOrd="2" presId="urn:microsoft.com/office/officeart/2005/8/layout/vList4#1"/>
    <dgm:cxn modelId="{474A789F-0B14-4C07-8DAC-8C7E9470BBB0}" type="presOf" srcId="{A26CEF6C-32A2-4877-AA88-DA65123E4C08}" destId="{F410C858-A471-46BA-A9D4-1B81C2427A12}" srcOrd="0" destOrd="2"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8A6C86D0-126F-442E-8AC3-35D15A92917E}" type="presOf" srcId="{E8F930AA-641A-440B-AEF4-08EF5A4FCAE8}" destId="{62363E00-8352-46E3-8ADB-BC886F1189D4}" srcOrd="0" destOrd="0" presId="urn:microsoft.com/office/officeart/2005/8/layout/vList4#1"/>
    <dgm:cxn modelId="{466F48E0-393A-467B-9F7D-98001A1FAE2D}" type="presOf" srcId="{AECECD48-C5E4-4B1D-828F-DD9E0A90274D}" destId="{471ACDAA-8EBB-4B3F-89FD-E777335919BA}" srcOrd="0" destOrd="0" presId="urn:microsoft.com/office/officeart/2005/8/layout/vList4#1"/>
    <dgm:cxn modelId="{1E2FEBE3-701D-43F7-995D-5EFF40E55F74}" type="presOf" srcId="{629933C8-186B-4311-BF2D-DC99990EFBF2}" destId="{A93B6B1D-06C6-4860-8EBA-32C502FF8641}" srcOrd="0" destOrd="0" presId="urn:microsoft.com/office/officeart/2005/8/layout/vList4#1"/>
    <dgm:cxn modelId="{8B6731E7-B2FD-41B7-BB6A-0BF2DEA81BBC}" type="presOf" srcId="{6D011581-C5DD-419A-AAED-AD05631CDF0A}" destId="{49E2F980-7E69-446B-A4B0-923DF6DEFA98}" srcOrd="1" destOrd="1" presId="urn:microsoft.com/office/officeart/2005/8/layout/vList4#1"/>
    <dgm:cxn modelId="{7C0108ED-476A-412D-AA5A-C6B9546FBF7F}" type="presOf" srcId="{95516A35-BA6F-43ED-B6B0-B2BAB8FAEB90}" destId="{F410C858-A471-46BA-A9D4-1B81C2427A12}" srcOrd="0" destOrd="1" presId="urn:microsoft.com/office/officeart/2005/8/layout/vList4#1"/>
    <dgm:cxn modelId="{1204DFED-02C7-4CBD-BB20-0CB627CB71D0}" type="presOf" srcId="{629933C8-186B-4311-BF2D-DC99990EFBF2}" destId="{7B44DBCB-1EB0-418C-B751-858BAE4753CC}" srcOrd="1"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D0A458FB-A8E9-4610-8153-53939DD09E5F}" type="presOf" srcId="{AECECD48-C5E4-4B1D-828F-DD9E0A90274D}" destId="{5E310E1C-7377-4CBD-AD7A-3ED403513640}" srcOrd="1" destOrd="0" presId="urn:microsoft.com/office/officeart/2005/8/layout/vList4#1"/>
    <dgm:cxn modelId="{AD7C6BFD-C0D6-4F76-B3AF-D19A022DBA0E}" type="presOf" srcId="{E8F930AA-641A-440B-AEF4-08EF5A4FCAE8}" destId="{197F9BF0-2AA6-48D9-A1B8-6BDC514CFECF}" srcOrd="1" destOrd="0" presId="urn:microsoft.com/office/officeart/2005/8/layout/vList4#1"/>
    <dgm:cxn modelId="{A1B562FE-DE66-49F2-B6AF-B133BD29A447}" type="presOf" srcId="{363F0ED0-6985-439E-857A-EC47F8A3DAB0}" destId="{A93B6B1D-06C6-4860-8EBA-32C502FF8641}" srcOrd="0" destOrd="1" presId="urn:microsoft.com/office/officeart/2005/8/layout/vList4#1"/>
    <dgm:cxn modelId="{03BDEBFF-8386-4314-BF82-C571D6397EE4}" srcId="{482F2C61-E41B-4642-B082-EF9C103085B5}" destId="{FCF5D6D7-E501-41E7-B32A-5D458F27189A}" srcOrd="3" destOrd="0" parTransId="{CE506A9E-34A0-428E-9572-E517FDC55B0B}" sibTransId="{6BDE0096-6B99-4816-A00E-EA800315B584}"/>
    <dgm:cxn modelId="{BE7FA77E-F135-4717-BEFE-7D12522888DF}" type="presParOf" srcId="{25E29AB1-DE1E-48E4-B66F-1D7048CC3527}" destId="{056847C0-F8DB-4977-A3FD-5A95306D8B69}" srcOrd="0" destOrd="0" presId="urn:microsoft.com/office/officeart/2005/8/layout/vList4#1"/>
    <dgm:cxn modelId="{2A00254D-DE65-4143-AAE5-47B50FB0C68A}" type="presParOf" srcId="{056847C0-F8DB-4977-A3FD-5A95306D8B69}" destId="{BA89CFF3-74C1-4F32-B093-38D94D4D20CF}" srcOrd="0" destOrd="0" presId="urn:microsoft.com/office/officeart/2005/8/layout/vList4#1"/>
    <dgm:cxn modelId="{28469C69-99A8-4051-86C9-D93CD25AEBDC}" type="presParOf" srcId="{056847C0-F8DB-4977-A3FD-5A95306D8B69}" destId="{7D7D61F9-D1AA-4F6A-8715-FD6AC3E01198}" srcOrd="1" destOrd="0" presId="urn:microsoft.com/office/officeart/2005/8/layout/vList4#1"/>
    <dgm:cxn modelId="{FFD68BC5-507D-4E6B-B7EE-8CB3EC2591D5}" type="presParOf" srcId="{056847C0-F8DB-4977-A3FD-5A95306D8B69}" destId="{49E2F980-7E69-446B-A4B0-923DF6DEFA98}" srcOrd="2" destOrd="0" presId="urn:microsoft.com/office/officeart/2005/8/layout/vList4#1"/>
    <dgm:cxn modelId="{3B51E8FD-8139-4CFC-AA48-7AF8A0313400}" type="presParOf" srcId="{25E29AB1-DE1E-48E4-B66F-1D7048CC3527}" destId="{02C83B37-0F1D-4FEA-B7E7-FF6719B27A33}" srcOrd="1" destOrd="0" presId="urn:microsoft.com/office/officeart/2005/8/layout/vList4#1"/>
    <dgm:cxn modelId="{0DF3710B-3BCC-4796-AD09-140C0DF6D664}" type="presParOf" srcId="{25E29AB1-DE1E-48E4-B66F-1D7048CC3527}" destId="{129D03A9-9EE6-42F0-9D54-DE111F5C82E8}" srcOrd="2" destOrd="0" presId="urn:microsoft.com/office/officeart/2005/8/layout/vList4#1"/>
    <dgm:cxn modelId="{499B6B63-C0DA-43C4-B170-9E2AB25E7423}" type="presParOf" srcId="{129D03A9-9EE6-42F0-9D54-DE111F5C82E8}" destId="{A93B6B1D-06C6-4860-8EBA-32C502FF8641}" srcOrd="0" destOrd="0" presId="urn:microsoft.com/office/officeart/2005/8/layout/vList4#1"/>
    <dgm:cxn modelId="{684B910C-CD48-44B3-99C4-C07F2797CE59}" type="presParOf" srcId="{129D03A9-9EE6-42F0-9D54-DE111F5C82E8}" destId="{7AEC1603-E11D-41B0-BE2A-F6201D5BEDCD}" srcOrd="1" destOrd="0" presId="urn:microsoft.com/office/officeart/2005/8/layout/vList4#1"/>
    <dgm:cxn modelId="{9A72F49F-5176-4480-A744-EE765A3087F6}" type="presParOf" srcId="{129D03A9-9EE6-42F0-9D54-DE111F5C82E8}" destId="{7B44DBCB-1EB0-418C-B751-858BAE4753CC}" srcOrd="2" destOrd="0" presId="urn:microsoft.com/office/officeart/2005/8/layout/vList4#1"/>
    <dgm:cxn modelId="{FA9C1F79-FF86-4DC5-BDE0-35E84A1CA22F}" type="presParOf" srcId="{25E29AB1-DE1E-48E4-B66F-1D7048CC3527}" destId="{2A6A015C-E28C-44A4-9412-971012033AAE}" srcOrd="3" destOrd="0" presId="urn:microsoft.com/office/officeart/2005/8/layout/vList4#1"/>
    <dgm:cxn modelId="{9FB1F8D0-4781-46F9-BF8E-45A6B9BBD2E9}" type="presParOf" srcId="{25E29AB1-DE1E-48E4-B66F-1D7048CC3527}" destId="{1ED16A2B-8516-4F79-8954-C053F3BC0B6B}" srcOrd="4" destOrd="0" presId="urn:microsoft.com/office/officeart/2005/8/layout/vList4#1"/>
    <dgm:cxn modelId="{64A8606E-A2D9-4BF8-BB42-4A5252B25452}" type="presParOf" srcId="{1ED16A2B-8516-4F79-8954-C053F3BC0B6B}" destId="{471ACDAA-8EBB-4B3F-89FD-E777335919BA}" srcOrd="0" destOrd="0" presId="urn:microsoft.com/office/officeart/2005/8/layout/vList4#1"/>
    <dgm:cxn modelId="{5931520C-0F0B-4E29-9E35-8B8CE2EF70AE}" type="presParOf" srcId="{1ED16A2B-8516-4F79-8954-C053F3BC0B6B}" destId="{0C6B9C41-271F-4061-9955-70DED635DAC1}" srcOrd="1" destOrd="0" presId="urn:microsoft.com/office/officeart/2005/8/layout/vList4#1"/>
    <dgm:cxn modelId="{1BF5F254-E7CF-47EF-B05A-43D8D2491022}" type="presParOf" srcId="{1ED16A2B-8516-4F79-8954-C053F3BC0B6B}" destId="{5E310E1C-7377-4CBD-AD7A-3ED403513640}" srcOrd="2" destOrd="0" presId="urn:microsoft.com/office/officeart/2005/8/layout/vList4#1"/>
    <dgm:cxn modelId="{A0BC77A8-9B0C-4744-949E-071BE9A198FD}" type="presParOf" srcId="{25E29AB1-DE1E-48E4-B66F-1D7048CC3527}" destId="{F89176E6-859D-4FD9-8DED-11CCE6D56F7C}" srcOrd="5" destOrd="0" presId="urn:microsoft.com/office/officeart/2005/8/layout/vList4#1"/>
    <dgm:cxn modelId="{6F470682-E75E-4282-941F-888558AD64DF}" type="presParOf" srcId="{25E29AB1-DE1E-48E4-B66F-1D7048CC3527}" destId="{030DFF91-9BF9-4218-BE07-F458D6DEFCF1}" srcOrd="6" destOrd="0" presId="urn:microsoft.com/office/officeart/2005/8/layout/vList4#1"/>
    <dgm:cxn modelId="{C1BE54CE-D51A-4B67-9C32-6500323C4568}" type="presParOf" srcId="{030DFF91-9BF9-4218-BE07-F458D6DEFCF1}" destId="{F410C858-A471-46BA-A9D4-1B81C2427A12}" srcOrd="0" destOrd="0" presId="urn:microsoft.com/office/officeart/2005/8/layout/vList4#1"/>
    <dgm:cxn modelId="{44B97B3C-9C0F-42F9-8410-0FF780F4089B}" type="presParOf" srcId="{030DFF91-9BF9-4218-BE07-F458D6DEFCF1}" destId="{0B620CD0-3446-402D-AAF4-49BCF59B7ACF}" srcOrd="1" destOrd="0" presId="urn:microsoft.com/office/officeart/2005/8/layout/vList4#1"/>
    <dgm:cxn modelId="{8730FFF5-A55A-4030-8A37-D410DFFDACDE}" type="presParOf" srcId="{030DFF91-9BF9-4218-BE07-F458D6DEFCF1}" destId="{074097ED-D0C5-4585-8F75-1466A0492E63}" srcOrd="2" destOrd="0" presId="urn:microsoft.com/office/officeart/2005/8/layout/vList4#1"/>
    <dgm:cxn modelId="{175DFE68-E730-4B9F-A43A-94111B43A57B}" type="presParOf" srcId="{25E29AB1-DE1E-48E4-B66F-1D7048CC3527}" destId="{AF1B0902-4BF8-4219-9D47-2A681EBAF277}" srcOrd="7" destOrd="0" presId="urn:microsoft.com/office/officeart/2005/8/layout/vList4#1"/>
    <dgm:cxn modelId="{DA3BAF0C-083B-416B-9D18-426E2E5CB430}" type="presParOf" srcId="{25E29AB1-DE1E-48E4-B66F-1D7048CC3527}" destId="{38207A5F-9227-4280-BB9C-A84D987C9376}" srcOrd="8" destOrd="0" presId="urn:microsoft.com/office/officeart/2005/8/layout/vList4#1"/>
    <dgm:cxn modelId="{3727602C-5D8C-4881-B7CF-D6CE0D59CA41}" type="presParOf" srcId="{38207A5F-9227-4280-BB9C-A84D987C9376}" destId="{62363E00-8352-46E3-8ADB-BC886F1189D4}" srcOrd="0" destOrd="0" presId="urn:microsoft.com/office/officeart/2005/8/layout/vList4#1"/>
    <dgm:cxn modelId="{6EE963B6-53F9-4980-BA77-870456C3FB6F}" type="presParOf" srcId="{38207A5F-9227-4280-BB9C-A84D987C9376}" destId="{5C8AFFBB-DD61-4FEA-B75C-D6D623E299D4}" srcOrd="1" destOrd="0" presId="urn:microsoft.com/office/officeart/2005/8/layout/vList4#1"/>
    <dgm:cxn modelId="{5910170D-D0B2-4719-81AE-64A6259FFE21}" type="presParOf" srcId="{38207A5F-9227-4280-BB9C-A84D987C9376}" destId="{197F9BF0-2AA6-48D9-A1B8-6BDC514CFEC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a:hlinkClick xmlns:r="http://schemas.openxmlformats.org/officeDocument/2006/relationships" r:id="rId1" action="ppaction://hlinksldjump"/>
            </a:rPr>
            <a:t>Electronic Business: E-Commerce and E-Government</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a:t>Describe different business models used to compete in cyberspace as well as different forms of electronic government.</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a:hlinkClick xmlns:r="http://schemas.openxmlformats.org/officeDocument/2006/relationships" r:id="rId2" action="ppaction://hlinksldjump"/>
            </a:rPr>
            <a:t>Business-to-Consumer E-Commerce</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a:t>Describe business-to-consumer electronic commerce strategies.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E158F942-9CA0-47CD-BF20-BAC49C8142F5}">
      <dgm:prSet custT="1"/>
      <dgm:spPr/>
      <dgm:t>
        <a:bodyPr/>
        <a:lstStyle/>
        <a:p>
          <a:r>
            <a:rPr lang="en-US" sz="1400" dirty="0"/>
            <a:t>Understand the keys to successful electronic commerce Web sites, and explain the different forms of Internet marketing.</a:t>
          </a:r>
        </a:p>
      </dgm:t>
    </dgm:pt>
    <dgm:pt modelId="{AECECD48-C5E4-4B1D-828F-DD9E0A90274D}">
      <dgm:prSet custT="1"/>
      <dgm:spPr/>
      <dgm:t>
        <a:bodyPr/>
        <a:lstStyle/>
        <a:p>
          <a:r>
            <a:rPr lang="en-US" sz="1600" b="1" dirty="0">
              <a:hlinkClick xmlns:r="http://schemas.openxmlformats.org/officeDocument/2006/relationships" r:id="rId3" action="ppaction://hlinksldjump"/>
            </a:rPr>
            <a:t>Electronic Commerce Websites and Internet Marketing</a:t>
          </a:r>
          <a:endParaRPr lang="en-US" sz="1600" dirty="0"/>
        </a:p>
      </dgm:t>
    </dgm:pt>
    <dgm:pt modelId="{06826EBE-8D13-453B-B822-8C195E6947E1}" type="sibTrans" cxnId="{AAD18608-F8B2-4CE8-86FF-887828D70638}">
      <dgm:prSet/>
      <dgm:spPr/>
      <dgm:t>
        <a:bodyPr/>
        <a:lstStyle/>
        <a:p>
          <a:endParaRPr lang="en-US" sz="2000"/>
        </a:p>
      </dgm:t>
    </dgm:pt>
    <dgm:pt modelId="{83588EAC-9746-4704-81BA-BB10DA868C11}" type="parTrans" cxnId="{AAD18608-F8B2-4CE8-86FF-887828D70638}">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B7BDAF5C-E7FB-49F5-812D-654C2CD5A8EB}" type="parTrans" cxnId="{2EB7E772-9B0F-41BF-9241-715218B72860}">
      <dgm:prSet/>
      <dgm:spPr/>
      <dgm:t>
        <a:bodyPr/>
        <a:lstStyle/>
        <a:p>
          <a:endParaRPr lang="en-US" sz="2000"/>
        </a:p>
      </dgm:t>
    </dgm:pt>
    <dgm:pt modelId="{FCF5D6D7-E501-41E7-B32A-5D458F27189A}">
      <dgm:prSet phldrT="[Text]" custT="1"/>
      <dgm:spPr/>
      <dgm:t>
        <a:bodyPr/>
        <a:lstStyle/>
        <a:p>
          <a:r>
            <a:rPr lang="en-US" sz="2000" b="1" dirty="0"/>
            <a:t>Mobile Commerce, Consumer-to-Consumer EC, and Consumer-to-Business EC</a:t>
          </a:r>
        </a:p>
        <a:p>
          <a:r>
            <a:rPr lang="en-US" sz="1800" dirty="0"/>
            <a:t>Describe mobile commerce, consumer-to-consumer electronic commerce, and consumer-to-business electronic commerce.</a:t>
          </a:r>
        </a:p>
      </dgm:t>
    </dgm:pt>
    <dgm:pt modelId="{CE506A9E-34A0-428E-9572-E517FDC55B0B}" type="parTrans" cxnId="{03BDEBFF-8386-4314-BF82-C571D6397EE4}">
      <dgm:prSet/>
      <dgm:spPr/>
      <dgm:t>
        <a:bodyPr/>
        <a:lstStyle/>
        <a:p>
          <a:endParaRPr lang="en-US"/>
        </a:p>
      </dgm:t>
    </dgm:pt>
    <dgm:pt modelId="{6BDE0096-6B99-4816-A00E-EA800315B584}" type="sibTrans" cxnId="{03BDEBFF-8386-4314-BF82-C571D6397EE4}">
      <dgm:prSet/>
      <dgm:spPr/>
      <dgm:t>
        <a:bodyPr/>
        <a:lstStyle/>
        <a:p>
          <a:endParaRPr lang="en-US"/>
        </a:p>
      </dgm:t>
    </dgm:pt>
    <dgm:pt modelId="{A26CEF6C-32A2-4877-AA88-DA65123E4C08}">
      <dgm:prSet phldrT="[Text]"/>
      <dgm:spPr/>
      <dgm:t>
        <a:bodyPr/>
        <a:lstStyle/>
        <a:p>
          <a:endParaRPr lang="en-US" sz="1100" dirty="0"/>
        </a:p>
      </dgm:t>
    </dgm:pt>
    <dgm:pt modelId="{A88D77DE-A678-4380-B621-07B3BFAF7449}" type="parTrans" cxnId="{D2FD4B3E-1C88-4FD8-BADF-D1E6E4E3B218}">
      <dgm:prSet/>
      <dgm:spPr/>
      <dgm:t>
        <a:bodyPr/>
        <a:lstStyle/>
        <a:p>
          <a:endParaRPr lang="en-US"/>
        </a:p>
      </dgm:t>
    </dgm:pt>
    <dgm:pt modelId="{40A56219-6464-4039-8B6A-D84E5714C8CA}" type="sibTrans" cxnId="{D2FD4B3E-1C88-4FD8-BADF-D1E6E4E3B218}">
      <dgm:prSet/>
      <dgm:spPr/>
      <dgm:t>
        <a:bodyPr/>
        <a:lstStyle/>
        <a:p>
          <a:endParaRPr lang="en-US"/>
        </a:p>
      </dgm:t>
    </dgm:pt>
    <dgm:pt modelId="{E8F930AA-641A-440B-AEF4-08EF5A4FCAE8}">
      <dgm:prSet/>
      <dgm:spPr/>
      <dgm:t>
        <a:bodyPr/>
        <a:lstStyle/>
        <a:p>
          <a:r>
            <a:rPr lang="en-US" b="1" dirty="0">
              <a:hlinkClick xmlns:r="http://schemas.openxmlformats.org/officeDocument/2006/relationships" r:id="rId3" action="ppaction://hlinksldjump"/>
            </a:rPr>
            <a:t>Managing Finances and Navigating Legal Issues in EC</a:t>
          </a:r>
          <a:endParaRPr lang="en-US" dirty="0"/>
        </a:p>
        <a:p>
          <a:r>
            <a:rPr lang="en-US" dirty="0"/>
            <a:t>Describe how to conduct financial transactions and navigate the legal issues of electronic commerce.</a:t>
          </a:r>
        </a:p>
      </dgm:t>
    </dgm:pt>
    <dgm:pt modelId="{969746D7-C71A-423F-8C79-B9B3518A7261}" type="parTrans" cxnId="{13C0EB20-8B8D-48A5-BF6C-325AD434640B}">
      <dgm:prSet/>
      <dgm:spPr/>
      <dgm:t>
        <a:bodyPr/>
        <a:lstStyle/>
        <a:p>
          <a:endParaRPr lang="en-US"/>
        </a:p>
      </dgm:t>
    </dgm:pt>
    <dgm:pt modelId="{75E236E9-F033-4BDE-AF63-2BD050DFAC98}" type="sibTrans" cxnId="{13C0EB20-8B8D-48A5-BF6C-325AD434640B}">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4"/>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5"/>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5" custLinFactNeighborX="926" custLinFactNeighborY="-2189"/>
      <dgm:spPr/>
    </dgm:pt>
    <dgm:pt modelId="{0C6B9C41-271F-4061-9955-70DED635DAC1}" type="pres">
      <dgm:prSet presAssocID="{AECECD48-C5E4-4B1D-828F-DD9E0A90274D}" presName="img" presStyleLbl="fgImgPlace1" presStyleIdx="2" presStyleCnt="5" custScaleX="83650"/>
      <dgm:spPr>
        <a:blipFill rotWithShape="1">
          <a:blip xmlns:r="http://schemas.openxmlformats.org/officeDocument/2006/relationships" r:embed="rId6"/>
          <a:stretch>
            <a:fillRect/>
          </a:stretch>
        </a:blipFill>
      </dgm:spPr>
    </dgm:pt>
    <dgm:pt modelId="{5E310E1C-7377-4CBD-AD7A-3ED403513640}" type="pres">
      <dgm:prSet presAssocID="{AECECD48-C5E4-4B1D-828F-DD9E0A90274D}" presName="text" presStyleLbl="node1" presStyleIdx="2" presStyleCnt="5">
        <dgm:presLayoutVars>
          <dgm:bulletEnabled val="1"/>
        </dgm:presLayoutVars>
      </dgm:prSet>
      <dgm:spPr/>
    </dgm:pt>
    <dgm:pt modelId="{F89176E6-859D-4FD9-8DED-11CCE6D56F7C}" type="pres">
      <dgm:prSet presAssocID="{06826EBE-8D13-453B-B822-8C195E6947E1}" presName="spacer" presStyleCnt="0"/>
      <dgm:spPr/>
    </dgm:pt>
    <dgm:pt modelId="{030DFF91-9BF9-4218-BE07-F458D6DEFCF1}" type="pres">
      <dgm:prSet presAssocID="{FCF5D6D7-E501-41E7-B32A-5D458F27189A}" presName="comp" presStyleCnt="0"/>
      <dgm:spPr/>
    </dgm:pt>
    <dgm:pt modelId="{F410C858-A471-46BA-A9D4-1B81C2427A12}" type="pres">
      <dgm:prSet presAssocID="{FCF5D6D7-E501-41E7-B32A-5D458F27189A}" presName="box" presStyleLbl="node1" presStyleIdx="3" presStyleCnt="5" custScaleY="173958"/>
      <dgm:spPr/>
    </dgm:pt>
    <dgm:pt modelId="{0B620CD0-3446-402D-AAF4-49BCF59B7ACF}" type="pres">
      <dgm:prSet presAssocID="{FCF5D6D7-E501-41E7-B32A-5D458F27189A}" presName="img" presStyleLbl="fgImgPlace1" presStyleIdx="3" presStyleCnt="5" custScaleY="20036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pt>
    <dgm:pt modelId="{074097ED-D0C5-4585-8F75-1466A0492E63}" type="pres">
      <dgm:prSet presAssocID="{FCF5D6D7-E501-41E7-B32A-5D458F27189A}" presName="text" presStyleLbl="node1" presStyleIdx="3" presStyleCnt="5">
        <dgm:presLayoutVars>
          <dgm:bulletEnabled val="1"/>
        </dgm:presLayoutVars>
      </dgm:prSet>
      <dgm:spPr/>
    </dgm:pt>
    <dgm:pt modelId="{AF1B0902-4BF8-4219-9D47-2A681EBAF277}" type="pres">
      <dgm:prSet presAssocID="{6BDE0096-6B99-4816-A00E-EA800315B584}" presName="spacer" presStyleCnt="0"/>
      <dgm:spPr/>
    </dgm:pt>
    <dgm:pt modelId="{38207A5F-9227-4280-BB9C-A84D987C9376}" type="pres">
      <dgm:prSet presAssocID="{E8F930AA-641A-440B-AEF4-08EF5A4FCAE8}" presName="comp" presStyleCnt="0"/>
      <dgm:spPr/>
    </dgm:pt>
    <dgm:pt modelId="{62363E00-8352-46E3-8ADB-BC886F1189D4}" type="pres">
      <dgm:prSet presAssocID="{E8F930AA-641A-440B-AEF4-08EF5A4FCAE8}" presName="box" presStyleLbl="node1" presStyleIdx="4" presStyleCnt="5"/>
      <dgm:spPr/>
    </dgm:pt>
    <dgm:pt modelId="{5C8AFFBB-DD61-4FEA-B75C-D6D623E299D4}" type="pres">
      <dgm:prSet presAssocID="{E8F930AA-641A-440B-AEF4-08EF5A4FCAE8}" presName="img" presStyleLbl="fgImgPlace1" presStyleIdx="4" presStyleCnt="5"/>
      <dgm:spPr>
        <a:blipFill rotWithShape="1">
          <a:blip xmlns:r="http://schemas.openxmlformats.org/officeDocument/2006/relationships" r:embed="rId8"/>
          <a:stretch>
            <a:fillRect/>
          </a:stretch>
        </a:blipFill>
      </dgm:spPr>
    </dgm:pt>
    <dgm:pt modelId="{197F9BF0-2AA6-48D9-A1B8-6BDC514CFECF}" type="pres">
      <dgm:prSet presAssocID="{E8F930AA-641A-440B-AEF4-08EF5A4FCAE8}"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2" destOrd="0" parTransId="{83588EAC-9746-4704-81BA-BB10DA868C11}" sibTransId="{06826EBE-8D13-453B-B822-8C195E6947E1}"/>
    <dgm:cxn modelId="{E7F9580A-0F31-427D-A743-B36369DB018A}" type="presOf" srcId="{363F0ED0-6985-439E-857A-EC47F8A3DAB0}" destId="{7B44DBCB-1EB0-418C-B751-858BAE4753CC}" srcOrd="1" destOrd="1" presId="urn:microsoft.com/office/officeart/2005/8/layout/vList4#1"/>
    <dgm:cxn modelId="{9F2F3B1B-D7E9-437F-9844-0D45EA23A063}" type="presOf" srcId="{6D011581-C5DD-419A-AAED-AD05631CDF0A}" destId="{BA89CFF3-74C1-4F32-B093-38D94D4D20CF}" srcOrd="0" destOrd="1" presId="urn:microsoft.com/office/officeart/2005/8/layout/vList4#1"/>
    <dgm:cxn modelId="{13C0EB20-8B8D-48A5-BF6C-325AD434640B}" srcId="{482F2C61-E41B-4642-B082-EF9C103085B5}" destId="{E8F930AA-641A-440B-AEF4-08EF5A4FCAE8}" srcOrd="4" destOrd="0" parTransId="{969746D7-C71A-423F-8C79-B9B3518A7261}" sibTransId="{75E236E9-F033-4BDE-AF63-2BD050DFAC98}"/>
    <dgm:cxn modelId="{B3538A29-B432-49CB-873A-12292B1AEC8B}" type="presOf" srcId="{363F0ED0-6985-439E-857A-EC47F8A3DAB0}" destId="{A93B6B1D-06C6-4860-8EBA-32C502FF8641}" srcOrd="0" destOrd="1" presId="urn:microsoft.com/office/officeart/2005/8/layout/vList4#1"/>
    <dgm:cxn modelId="{129EA431-4425-4B1D-BD25-183B39CF119E}" type="presOf" srcId="{E8F930AA-641A-440B-AEF4-08EF5A4FCAE8}" destId="{62363E00-8352-46E3-8ADB-BC886F1189D4}" srcOrd="0" destOrd="0" presId="urn:microsoft.com/office/officeart/2005/8/layout/vList4#1"/>
    <dgm:cxn modelId="{288A383D-E776-4ACF-9FE2-75AE7FDD52CF}" type="presOf" srcId="{FCF5D6D7-E501-41E7-B32A-5D458F27189A}" destId="{074097ED-D0C5-4585-8F75-1466A0492E63}" srcOrd="1" destOrd="0" presId="urn:microsoft.com/office/officeart/2005/8/layout/vList4#1"/>
    <dgm:cxn modelId="{D2FD4B3E-1C88-4FD8-BADF-D1E6E4E3B218}" srcId="{FCF5D6D7-E501-41E7-B32A-5D458F27189A}" destId="{A26CEF6C-32A2-4877-AA88-DA65123E4C08}" srcOrd="0" destOrd="0" parTransId="{A88D77DE-A678-4380-B621-07B3BFAF7449}" sibTransId="{40A56219-6464-4039-8B6A-D84E5714C8CA}"/>
    <dgm:cxn modelId="{0612CD49-3EA3-4D37-BC15-D662F607B9CF}" type="presOf" srcId="{A8E9C07B-48B2-4B9C-8EC7-0782825D816E}" destId="{49E2F980-7E69-446B-A4B0-923DF6DEFA98}" srcOrd="1" destOrd="0" presId="urn:microsoft.com/office/officeart/2005/8/layout/vList4#1"/>
    <dgm:cxn modelId="{03D6394B-E623-462E-A3A1-3376D390C33F}" type="presOf" srcId="{A26CEF6C-32A2-4877-AA88-DA65123E4C08}" destId="{F410C858-A471-46BA-A9D4-1B81C2427A12}" srcOrd="0"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5F075257-9ABB-46DD-82C8-E1EB416FCC9E}" type="presOf" srcId="{6D011581-C5DD-419A-AAED-AD05631CDF0A}" destId="{49E2F980-7E69-446B-A4B0-923DF6DEFA98}" srcOrd="1"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C9A6B66C-9D96-4F1F-9F7E-CBEEFC814AB4}" type="presOf" srcId="{E8F930AA-641A-440B-AEF4-08EF5A4FCAE8}" destId="{197F9BF0-2AA6-48D9-A1B8-6BDC514CFECF}" srcOrd="1" destOrd="0"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50C9577D-81F7-41E1-90E1-936B20AFB425}" type="presOf" srcId="{482F2C61-E41B-4642-B082-EF9C103085B5}" destId="{25E29AB1-DE1E-48E4-B66F-1D7048CC3527}" srcOrd="0" destOrd="0" presId="urn:microsoft.com/office/officeart/2005/8/layout/vList4#1"/>
    <dgm:cxn modelId="{A858587F-D6BD-4CCB-8B3B-DA5D7EC29531}" type="presOf" srcId="{A26CEF6C-32A2-4877-AA88-DA65123E4C08}" destId="{074097ED-D0C5-4585-8F75-1466A0492E63}" srcOrd="1" destOrd="1" presId="urn:microsoft.com/office/officeart/2005/8/layout/vList4#1"/>
    <dgm:cxn modelId="{1C4F1785-EF29-450E-89FB-643FFA2CC855}" type="presOf" srcId="{FCF5D6D7-E501-41E7-B32A-5D458F27189A}" destId="{F410C858-A471-46BA-A9D4-1B81C2427A12}" srcOrd="0" destOrd="0" presId="urn:microsoft.com/office/officeart/2005/8/layout/vList4#1"/>
    <dgm:cxn modelId="{59AD1487-4A42-4301-AC59-4B51EC9E9F10}" type="presOf" srcId="{AECECD48-C5E4-4B1D-828F-DD9E0A90274D}" destId="{471ACDAA-8EBB-4B3F-89FD-E777335919BA}" srcOrd="0" destOrd="0" presId="urn:microsoft.com/office/officeart/2005/8/layout/vList4#1"/>
    <dgm:cxn modelId="{42FBC8B4-DA8A-42F5-8010-4846A72808C6}" type="presOf" srcId="{AECECD48-C5E4-4B1D-828F-DD9E0A90274D}" destId="{5E310E1C-7377-4CBD-AD7A-3ED403513640}" srcOrd="1"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26308DCD-087D-42D4-AAA9-E288BC4AA176}" type="presOf" srcId="{E158F942-9CA0-47CD-BF20-BAC49C8142F5}" destId="{5E310E1C-7377-4CBD-AD7A-3ED403513640}" srcOrd="1" destOrd="1" presId="urn:microsoft.com/office/officeart/2005/8/layout/vList4#1"/>
    <dgm:cxn modelId="{2420D5E7-57F7-483C-A5BF-240115665225}" type="presOf" srcId="{629933C8-186B-4311-BF2D-DC99990EFBF2}" destId="{7B44DBCB-1EB0-418C-B751-858BAE4753CC}" srcOrd="1" destOrd="0" presId="urn:microsoft.com/office/officeart/2005/8/layout/vList4#1"/>
    <dgm:cxn modelId="{562886EE-2E34-4E28-8C8A-BFAA077E0F26}" type="presOf" srcId="{A8E9C07B-48B2-4B9C-8EC7-0782825D816E}" destId="{BA89CFF3-74C1-4F32-B093-38D94D4D20CF}" srcOrd="0" destOrd="0" presId="urn:microsoft.com/office/officeart/2005/8/layout/vList4#1"/>
    <dgm:cxn modelId="{837608EF-7319-4597-B9C6-7E6775B28D14}" type="presOf" srcId="{E158F942-9CA0-47CD-BF20-BAC49C8142F5}" destId="{471ACDAA-8EBB-4B3F-89FD-E777335919BA}" srcOrd="0" destOrd="1" presId="urn:microsoft.com/office/officeart/2005/8/layout/vList4#1"/>
    <dgm:cxn modelId="{F2D77BF6-D565-48D8-B105-228CA3CEB772}" type="presOf" srcId="{629933C8-186B-4311-BF2D-DC99990EFBF2}" destId="{A93B6B1D-06C6-4860-8EBA-32C502FF8641}" srcOrd="0"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03BDEBFF-8386-4314-BF82-C571D6397EE4}" srcId="{482F2C61-E41B-4642-B082-EF9C103085B5}" destId="{FCF5D6D7-E501-41E7-B32A-5D458F27189A}" srcOrd="3" destOrd="0" parTransId="{CE506A9E-34A0-428E-9572-E517FDC55B0B}" sibTransId="{6BDE0096-6B99-4816-A00E-EA800315B584}"/>
    <dgm:cxn modelId="{F9913BCF-C3AF-4DF1-82D8-E1628F089AB1}" type="presParOf" srcId="{25E29AB1-DE1E-48E4-B66F-1D7048CC3527}" destId="{056847C0-F8DB-4977-A3FD-5A95306D8B69}" srcOrd="0" destOrd="0" presId="urn:microsoft.com/office/officeart/2005/8/layout/vList4#1"/>
    <dgm:cxn modelId="{7335FBD2-7097-491A-9C6B-00346C3E0FF4}" type="presParOf" srcId="{056847C0-F8DB-4977-A3FD-5A95306D8B69}" destId="{BA89CFF3-74C1-4F32-B093-38D94D4D20CF}" srcOrd="0" destOrd="0" presId="urn:microsoft.com/office/officeart/2005/8/layout/vList4#1"/>
    <dgm:cxn modelId="{21C0C0B0-D299-42CD-A512-7171154ACEB5}" type="presParOf" srcId="{056847C0-F8DB-4977-A3FD-5A95306D8B69}" destId="{7D7D61F9-D1AA-4F6A-8715-FD6AC3E01198}" srcOrd="1" destOrd="0" presId="urn:microsoft.com/office/officeart/2005/8/layout/vList4#1"/>
    <dgm:cxn modelId="{3F073964-B05A-4690-B4B1-3314FCE746B5}" type="presParOf" srcId="{056847C0-F8DB-4977-A3FD-5A95306D8B69}" destId="{49E2F980-7E69-446B-A4B0-923DF6DEFA98}" srcOrd="2" destOrd="0" presId="urn:microsoft.com/office/officeart/2005/8/layout/vList4#1"/>
    <dgm:cxn modelId="{7D9D5B3F-31E1-4F61-B3F1-9A61AD257B7A}" type="presParOf" srcId="{25E29AB1-DE1E-48E4-B66F-1D7048CC3527}" destId="{02C83B37-0F1D-4FEA-B7E7-FF6719B27A33}" srcOrd="1" destOrd="0" presId="urn:microsoft.com/office/officeart/2005/8/layout/vList4#1"/>
    <dgm:cxn modelId="{C690A850-8413-4782-A54D-BFB0922B4A00}" type="presParOf" srcId="{25E29AB1-DE1E-48E4-B66F-1D7048CC3527}" destId="{129D03A9-9EE6-42F0-9D54-DE111F5C82E8}" srcOrd="2" destOrd="0" presId="urn:microsoft.com/office/officeart/2005/8/layout/vList4#1"/>
    <dgm:cxn modelId="{94E7C08F-7772-4EF0-9A07-C84D9BFB2764}" type="presParOf" srcId="{129D03A9-9EE6-42F0-9D54-DE111F5C82E8}" destId="{A93B6B1D-06C6-4860-8EBA-32C502FF8641}" srcOrd="0" destOrd="0" presId="urn:microsoft.com/office/officeart/2005/8/layout/vList4#1"/>
    <dgm:cxn modelId="{437ECA37-641C-43DD-A679-A4272F768D26}" type="presParOf" srcId="{129D03A9-9EE6-42F0-9D54-DE111F5C82E8}" destId="{7AEC1603-E11D-41B0-BE2A-F6201D5BEDCD}" srcOrd="1" destOrd="0" presId="urn:microsoft.com/office/officeart/2005/8/layout/vList4#1"/>
    <dgm:cxn modelId="{096F8928-8A97-4FE8-815D-99358A57D4D2}" type="presParOf" srcId="{129D03A9-9EE6-42F0-9D54-DE111F5C82E8}" destId="{7B44DBCB-1EB0-418C-B751-858BAE4753CC}" srcOrd="2" destOrd="0" presId="urn:microsoft.com/office/officeart/2005/8/layout/vList4#1"/>
    <dgm:cxn modelId="{8F696AF4-AFA2-4147-B455-F5A61553FE5D}" type="presParOf" srcId="{25E29AB1-DE1E-48E4-B66F-1D7048CC3527}" destId="{2A6A015C-E28C-44A4-9412-971012033AAE}" srcOrd="3" destOrd="0" presId="urn:microsoft.com/office/officeart/2005/8/layout/vList4#1"/>
    <dgm:cxn modelId="{7F69553A-2F36-4AD3-BD32-FA910089CFF1}" type="presParOf" srcId="{25E29AB1-DE1E-48E4-B66F-1D7048CC3527}" destId="{1ED16A2B-8516-4F79-8954-C053F3BC0B6B}" srcOrd="4" destOrd="0" presId="urn:microsoft.com/office/officeart/2005/8/layout/vList4#1"/>
    <dgm:cxn modelId="{E990281E-BD2C-4125-B746-DC89EE14EFEC}" type="presParOf" srcId="{1ED16A2B-8516-4F79-8954-C053F3BC0B6B}" destId="{471ACDAA-8EBB-4B3F-89FD-E777335919BA}" srcOrd="0" destOrd="0" presId="urn:microsoft.com/office/officeart/2005/8/layout/vList4#1"/>
    <dgm:cxn modelId="{36DF860E-8C3B-4CEA-BDC2-52742D1AD026}" type="presParOf" srcId="{1ED16A2B-8516-4F79-8954-C053F3BC0B6B}" destId="{0C6B9C41-271F-4061-9955-70DED635DAC1}" srcOrd="1" destOrd="0" presId="urn:microsoft.com/office/officeart/2005/8/layout/vList4#1"/>
    <dgm:cxn modelId="{E39A844A-0090-44A9-8C78-26838E0E7A3E}" type="presParOf" srcId="{1ED16A2B-8516-4F79-8954-C053F3BC0B6B}" destId="{5E310E1C-7377-4CBD-AD7A-3ED403513640}" srcOrd="2" destOrd="0" presId="urn:microsoft.com/office/officeart/2005/8/layout/vList4#1"/>
    <dgm:cxn modelId="{ACCAAC5E-732C-4E45-8E3E-B4873131C0B6}" type="presParOf" srcId="{25E29AB1-DE1E-48E4-B66F-1D7048CC3527}" destId="{F89176E6-859D-4FD9-8DED-11CCE6D56F7C}" srcOrd="5" destOrd="0" presId="urn:microsoft.com/office/officeart/2005/8/layout/vList4#1"/>
    <dgm:cxn modelId="{87EC97FB-39F6-429B-9642-DC3A1E2B0BDD}" type="presParOf" srcId="{25E29AB1-DE1E-48E4-B66F-1D7048CC3527}" destId="{030DFF91-9BF9-4218-BE07-F458D6DEFCF1}" srcOrd="6" destOrd="0" presId="urn:microsoft.com/office/officeart/2005/8/layout/vList4#1"/>
    <dgm:cxn modelId="{F07798B5-9A5E-4A75-A83B-ACCDCD628163}" type="presParOf" srcId="{030DFF91-9BF9-4218-BE07-F458D6DEFCF1}" destId="{F410C858-A471-46BA-A9D4-1B81C2427A12}" srcOrd="0" destOrd="0" presId="urn:microsoft.com/office/officeart/2005/8/layout/vList4#1"/>
    <dgm:cxn modelId="{27B352D9-C0E5-499F-8FC3-4C1AED74EF06}" type="presParOf" srcId="{030DFF91-9BF9-4218-BE07-F458D6DEFCF1}" destId="{0B620CD0-3446-402D-AAF4-49BCF59B7ACF}" srcOrd="1" destOrd="0" presId="urn:microsoft.com/office/officeart/2005/8/layout/vList4#1"/>
    <dgm:cxn modelId="{A391DA05-C9B6-44A2-9E64-8A3D7164569D}" type="presParOf" srcId="{030DFF91-9BF9-4218-BE07-F458D6DEFCF1}" destId="{074097ED-D0C5-4585-8F75-1466A0492E63}" srcOrd="2" destOrd="0" presId="urn:microsoft.com/office/officeart/2005/8/layout/vList4#1"/>
    <dgm:cxn modelId="{A33C7EAE-13FB-45F2-A38C-4338CFB0CC75}" type="presParOf" srcId="{25E29AB1-DE1E-48E4-B66F-1D7048CC3527}" destId="{AF1B0902-4BF8-4219-9D47-2A681EBAF277}" srcOrd="7" destOrd="0" presId="urn:microsoft.com/office/officeart/2005/8/layout/vList4#1"/>
    <dgm:cxn modelId="{72624038-D30A-46D8-88C2-B782E89C31BD}" type="presParOf" srcId="{25E29AB1-DE1E-48E4-B66F-1D7048CC3527}" destId="{38207A5F-9227-4280-BB9C-A84D987C9376}" srcOrd="8" destOrd="0" presId="urn:microsoft.com/office/officeart/2005/8/layout/vList4#1"/>
    <dgm:cxn modelId="{419A8573-0FF7-48A2-B60F-8F53C320F5C9}" type="presParOf" srcId="{38207A5F-9227-4280-BB9C-A84D987C9376}" destId="{62363E00-8352-46E3-8ADB-BC886F1189D4}" srcOrd="0" destOrd="0" presId="urn:microsoft.com/office/officeart/2005/8/layout/vList4#1"/>
    <dgm:cxn modelId="{C27545FF-19F8-4958-BBA6-6B2E48E18732}" type="presParOf" srcId="{38207A5F-9227-4280-BB9C-A84D987C9376}" destId="{5C8AFFBB-DD61-4FEA-B75C-D6D623E299D4}" srcOrd="1" destOrd="0" presId="urn:microsoft.com/office/officeart/2005/8/layout/vList4#1"/>
    <dgm:cxn modelId="{0AE4E0CB-13E1-4193-B124-953764A0B90A}" type="presParOf" srcId="{38207A5F-9227-4280-BB9C-A84D987C9376}" destId="{197F9BF0-2AA6-48D9-A1B8-6BDC514CFEC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a:hlinkClick xmlns:r="http://schemas.openxmlformats.org/officeDocument/2006/relationships" r:id="rId1" action="ppaction://hlinksldjump"/>
            </a:rPr>
            <a:t>Electronic Business: E-Commerce and E-Government</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a:t>Describe different business models used to compete in cyberspace as well as different forms of electronic government.</a:t>
          </a:r>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a:hlinkClick xmlns:r="http://schemas.openxmlformats.org/officeDocument/2006/relationships" r:id="rId2" action="ppaction://hlinksldjump"/>
            </a:rPr>
            <a:t>Business-to-Consumer E-Commerce</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400" dirty="0"/>
            <a:t>Describe business-to-consumer electronic commerce strategies.</a:t>
          </a:r>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E158F942-9CA0-47CD-BF20-BAC49C8142F5}">
      <dgm:prSet custT="1"/>
      <dgm:spPr/>
      <dgm:t>
        <a:bodyPr/>
        <a:lstStyle/>
        <a:p>
          <a:r>
            <a:rPr lang="en-US" sz="1400" dirty="0"/>
            <a:t>Understand the keys to successful electronic commerce Web sites, and explain the different forms of Internet marketing.</a:t>
          </a:r>
        </a:p>
      </dgm:t>
    </dgm:pt>
    <dgm:pt modelId="{AECECD48-C5E4-4B1D-828F-DD9E0A90274D}">
      <dgm:prSet custT="1"/>
      <dgm:spPr/>
      <dgm:t>
        <a:bodyPr/>
        <a:lstStyle/>
        <a:p>
          <a:r>
            <a:rPr lang="en-US" sz="1600" b="1" dirty="0">
              <a:hlinkClick xmlns:r="http://schemas.openxmlformats.org/officeDocument/2006/relationships" r:id="rId3" action="ppaction://hlinksldjump"/>
            </a:rPr>
            <a:t>Electronic Commerce Websites and Internet Marketing</a:t>
          </a:r>
          <a:endParaRPr lang="en-US" sz="1600" dirty="0"/>
        </a:p>
      </dgm:t>
    </dgm:pt>
    <dgm:pt modelId="{06826EBE-8D13-453B-B822-8C195E6947E1}" type="sibTrans" cxnId="{AAD18608-F8B2-4CE8-86FF-887828D70638}">
      <dgm:prSet/>
      <dgm:spPr/>
      <dgm:t>
        <a:bodyPr/>
        <a:lstStyle/>
        <a:p>
          <a:endParaRPr lang="en-US" sz="2000"/>
        </a:p>
      </dgm:t>
    </dgm:pt>
    <dgm:pt modelId="{83588EAC-9746-4704-81BA-BB10DA868C11}" type="parTrans" cxnId="{AAD18608-F8B2-4CE8-86FF-887828D70638}">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B7BDAF5C-E7FB-49F5-812D-654C2CD5A8EB}" type="parTrans" cxnId="{2EB7E772-9B0F-41BF-9241-715218B72860}">
      <dgm:prSet/>
      <dgm:spPr/>
      <dgm:t>
        <a:bodyPr/>
        <a:lstStyle/>
        <a:p>
          <a:endParaRPr lang="en-US" sz="2000"/>
        </a:p>
      </dgm:t>
    </dgm:pt>
    <dgm:pt modelId="{FCF5D6D7-E501-41E7-B32A-5D458F27189A}">
      <dgm:prSet phldrT="[Text]" custT="1"/>
      <dgm:spPr/>
      <dgm:t>
        <a:bodyPr/>
        <a:lstStyle/>
        <a:p>
          <a:r>
            <a:rPr lang="en-US" sz="1500" b="1" dirty="0">
              <a:hlinkClick xmlns:r="http://schemas.openxmlformats.org/officeDocument/2006/relationships" r:id="rId4" action="ppaction://hlinksldjump"/>
            </a:rPr>
            <a:t>Mobile Commerce, Consumer-to-Consumer EC, and Consumer-to-Business EC</a:t>
          </a:r>
          <a:endParaRPr lang="en-US" sz="1500" dirty="0"/>
        </a:p>
      </dgm:t>
    </dgm:pt>
    <dgm:pt modelId="{CE506A9E-34A0-428E-9572-E517FDC55B0B}" type="parTrans" cxnId="{03BDEBFF-8386-4314-BF82-C571D6397EE4}">
      <dgm:prSet/>
      <dgm:spPr/>
      <dgm:t>
        <a:bodyPr/>
        <a:lstStyle/>
        <a:p>
          <a:endParaRPr lang="en-US"/>
        </a:p>
      </dgm:t>
    </dgm:pt>
    <dgm:pt modelId="{6BDE0096-6B99-4816-A00E-EA800315B584}" type="sibTrans" cxnId="{03BDEBFF-8386-4314-BF82-C571D6397EE4}">
      <dgm:prSet/>
      <dgm:spPr/>
      <dgm:t>
        <a:bodyPr/>
        <a:lstStyle/>
        <a:p>
          <a:endParaRPr lang="en-US"/>
        </a:p>
      </dgm:t>
    </dgm:pt>
    <dgm:pt modelId="{95516A35-BA6F-43ED-B6B0-B2BAB8FAEB90}">
      <dgm:prSet phldrT="[Text]" custT="1"/>
      <dgm:spPr/>
      <dgm:t>
        <a:bodyPr/>
        <a:lstStyle/>
        <a:p>
          <a:r>
            <a:rPr lang="en-US" sz="1400" dirty="0"/>
            <a:t>Describe mobile commerce, consumer-to-consumer electronic commerce, and consumer-to-business electronic commerce.</a:t>
          </a:r>
        </a:p>
      </dgm:t>
    </dgm:pt>
    <dgm:pt modelId="{0016BA32-86AD-4498-9E3A-444F7A69DC8F}" type="parTrans" cxnId="{1E6C160C-4C01-4568-861E-94121FCBFE0C}">
      <dgm:prSet/>
      <dgm:spPr/>
      <dgm:t>
        <a:bodyPr/>
        <a:lstStyle/>
        <a:p>
          <a:endParaRPr lang="en-US"/>
        </a:p>
      </dgm:t>
    </dgm:pt>
    <dgm:pt modelId="{82EDC54B-F8EC-40DF-B3D2-C77E481C3B49}" type="sibTrans" cxnId="{1E6C160C-4C01-4568-861E-94121FCBFE0C}">
      <dgm:prSet/>
      <dgm:spPr/>
      <dgm:t>
        <a:bodyPr/>
        <a:lstStyle/>
        <a:p>
          <a:endParaRPr lang="en-US"/>
        </a:p>
      </dgm:t>
    </dgm:pt>
    <dgm:pt modelId="{A26CEF6C-32A2-4877-AA88-DA65123E4C08}">
      <dgm:prSet phldrT="[Text]"/>
      <dgm:spPr/>
      <dgm:t>
        <a:bodyPr/>
        <a:lstStyle/>
        <a:p>
          <a:endParaRPr lang="en-US" sz="1100" dirty="0"/>
        </a:p>
      </dgm:t>
    </dgm:pt>
    <dgm:pt modelId="{A88D77DE-A678-4380-B621-07B3BFAF7449}" type="parTrans" cxnId="{D2FD4B3E-1C88-4FD8-BADF-D1E6E4E3B218}">
      <dgm:prSet/>
      <dgm:spPr/>
      <dgm:t>
        <a:bodyPr/>
        <a:lstStyle/>
        <a:p>
          <a:endParaRPr lang="en-US"/>
        </a:p>
      </dgm:t>
    </dgm:pt>
    <dgm:pt modelId="{40A56219-6464-4039-8B6A-D84E5714C8CA}" type="sibTrans" cxnId="{D2FD4B3E-1C88-4FD8-BADF-D1E6E4E3B218}">
      <dgm:prSet/>
      <dgm:spPr/>
      <dgm:t>
        <a:bodyPr/>
        <a:lstStyle/>
        <a:p>
          <a:endParaRPr lang="en-US"/>
        </a:p>
      </dgm:t>
    </dgm:pt>
    <dgm:pt modelId="{E8F930AA-641A-440B-AEF4-08EF5A4FCAE8}">
      <dgm:prSet custT="1"/>
      <dgm:spPr/>
      <dgm:t>
        <a:bodyPr/>
        <a:lstStyle/>
        <a:p>
          <a:r>
            <a:rPr lang="en-US" sz="2300" b="1" dirty="0"/>
            <a:t>Managing Finances and Navigating Legal Issues in EC</a:t>
          </a:r>
        </a:p>
        <a:p>
          <a:r>
            <a:rPr lang="en-US" sz="2000" dirty="0"/>
            <a:t>Describe how to conduct financial transactions and navigate the legal issues of electronic commerce.</a:t>
          </a:r>
        </a:p>
      </dgm:t>
    </dgm:pt>
    <dgm:pt modelId="{969746D7-C71A-423F-8C79-B9B3518A7261}" type="parTrans" cxnId="{13C0EB20-8B8D-48A5-BF6C-325AD434640B}">
      <dgm:prSet/>
      <dgm:spPr/>
      <dgm:t>
        <a:bodyPr/>
        <a:lstStyle/>
        <a:p>
          <a:endParaRPr lang="en-US"/>
        </a:p>
      </dgm:t>
    </dgm:pt>
    <dgm:pt modelId="{75E236E9-F033-4BDE-AF63-2BD050DFAC98}" type="sibTrans" cxnId="{13C0EB20-8B8D-48A5-BF6C-325AD434640B}">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5"/>
          <a:stretch>
            <a:fillRect/>
          </a:stretch>
        </a:blipFill>
      </dgm:spPr>
    </dgm:pt>
    <dgm:pt modelId="{49E2F980-7E69-446B-A4B0-923DF6DEFA98}" type="pres">
      <dgm:prSet presAssocID="{A8E9C07B-48B2-4B9C-8EC7-0782825D816E}" presName="text" presStyleLbl="node1" presStyleIdx="0" presStyleCnt="5">
        <dgm:presLayoutVars>
          <dgm:bulletEnabled val="1"/>
        </dgm:presLayoutVars>
      </dgm:prSet>
      <dgm:spPr/>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6"/>
          <a:stretch>
            <a:fillRect/>
          </a:stretch>
        </a:blipFill>
      </dgm:spPr>
    </dgm:pt>
    <dgm:pt modelId="{7B44DBCB-1EB0-418C-B751-858BAE4753CC}" type="pres">
      <dgm:prSet presAssocID="{629933C8-186B-4311-BF2D-DC99990EFBF2}" presName="text" presStyleLbl="node1" presStyleIdx="1" presStyleCnt="5">
        <dgm:presLayoutVars>
          <dgm:bulletEnabled val="1"/>
        </dgm:presLayoutVars>
      </dgm:prSet>
      <dgm:spPr/>
    </dgm:pt>
    <dgm:pt modelId="{2A6A015C-E28C-44A4-9412-971012033AAE}" type="pres">
      <dgm:prSet presAssocID="{1801FD8D-8375-49FB-8B3F-210ACF517DEF}"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2" presStyleCnt="5" custLinFactNeighborX="926" custLinFactNeighborY="-2189"/>
      <dgm:spPr/>
    </dgm:pt>
    <dgm:pt modelId="{0C6B9C41-271F-4061-9955-70DED635DAC1}" type="pres">
      <dgm:prSet presAssocID="{AECECD48-C5E4-4B1D-828F-DD9E0A90274D}" presName="img" presStyleLbl="fgImgPlace1" presStyleIdx="2" presStyleCnt="5" custScaleX="83650"/>
      <dgm:spPr>
        <a:blipFill rotWithShape="1">
          <a:blip xmlns:r="http://schemas.openxmlformats.org/officeDocument/2006/relationships" r:embed="rId7"/>
          <a:stretch>
            <a:fillRect/>
          </a:stretch>
        </a:blipFill>
      </dgm:spPr>
    </dgm:pt>
    <dgm:pt modelId="{5E310E1C-7377-4CBD-AD7A-3ED403513640}" type="pres">
      <dgm:prSet presAssocID="{AECECD48-C5E4-4B1D-828F-DD9E0A90274D}" presName="text" presStyleLbl="node1" presStyleIdx="2" presStyleCnt="5">
        <dgm:presLayoutVars>
          <dgm:bulletEnabled val="1"/>
        </dgm:presLayoutVars>
      </dgm:prSet>
      <dgm:spPr/>
    </dgm:pt>
    <dgm:pt modelId="{F89176E6-859D-4FD9-8DED-11CCE6D56F7C}" type="pres">
      <dgm:prSet presAssocID="{06826EBE-8D13-453B-B822-8C195E6947E1}" presName="spacer" presStyleCnt="0"/>
      <dgm:spPr/>
    </dgm:pt>
    <dgm:pt modelId="{030DFF91-9BF9-4218-BE07-F458D6DEFCF1}" type="pres">
      <dgm:prSet presAssocID="{FCF5D6D7-E501-41E7-B32A-5D458F27189A}" presName="comp" presStyleCnt="0"/>
      <dgm:spPr/>
    </dgm:pt>
    <dgm:pt modelId="{F410C858-A471-46BA-A9D4-1B81C2427A12}" type="pres">
      <dgm:prSet presAssocID="{FCF5D6D7-E501-41E7-B32A-5D458F27189A}" presName="box" presStyleLbl="node1" presStyleIdx="3" presStyleCnt="5"/>
      <dgm:spPr/>
    </dgm:pt>
    <dgm:pt modelId="{0B620CD0-3446-402D-AAF4-49BCF59B7ACF}" type="pres">
      <dgm:prSet presAssocID="{FCF5D6D7-E501-41E7-B32A-5D458F27189A}" presName="img" presStyleLbl="fgImgPlace1" presStyleIdx="3" presStyleCnt="5"/>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pt>
    <dgm:pt modelId="{074097ED-D0C5-4585-8F75-1466A0492E63}" type="pres">
      <dgm:prSet presAssocID="{FCF5D6D7-E501-41E7-B32A-5D458F27189A}" presName="text" presStyleLbl="node1" presStyleIdx="3" presStyleCnt="5">
        <dgm:presLayoutVars>
          <dgm:bulletEnabled val="1"/>
        </dgm:presLayoutVars>
      </dgm:prSet>
      <dgm:spPr/>
    </dgm:pt>
    <dgm:pt modelId="{AF1B0902-4BF8-4219-9D47-2A681EBAF277}" type="pres">
      <dgm:prSet presAssocID="{6BDE0096-6B99-4816-A00E-EA800315B584}" presName="spacer" presStyleCnt="0"/>
      <dgm:spPr/>
    </dgm:pt>
    <dgm:pt modelId="{38207A5F-9227-4280-BB9C-A84D987C9376}" type="pres">
      <dgm:prSet presAssocID="{E8F930AA-641A-440B-AEF4-08EF5A4FCAE8}" presName="comp" presStyleCnt="0"/>
      <dgm:spPr/>
    </dgm:pt>
    <dgm:pt modelId="{62363E00-8352-46E3-8ADB-BC886F1189D4}" type="pres">
      <dgm:prSet presAssocID="{E8F930AA-641A-440B-AEF4-08EF5A4FCAE8}" presName="box" presStyleLbl="node1" presStyleIdx="4" presStyleCnt="5" custScaleY="206978"/>
      <dgm:spPr/>
    </dgm:pt>
    <dgm:pt modelId="{5C8AFFBB-DD61-4FEA-B75C-D6D623E299D4}" type="pres">
      <dgm:prSet presAssocID="{E8F930AA-641A-440B-AEF4-08EF5A4FCAE8}" presName="img" presStyleLbl="fgImgPlace1" presStyleIdx="4" presStyleCnt="5" custScaleY="233294"/>
      <dgm:spPr>
        <a:blipFill rotWithShape="1">
          <a:blip xmlns:r="http://schemas.openxmlformats.org/officeDocument/2006/relationships" r:embed="rId9"/>
          <a:stretch>
            <a:fillRect/>
          </a:stretch>
        </a:blipFill>
      </dgm:spPr>
    </dgm:pt>
    <dgm:pt modelId="{197F9BF0-2AA6-48D9-A1B8-6BDC514CFECF}" type="pres">
      <dgm:prSet presAssocID="{E8F930AA-641A-440B-AEF4-08EF5A4FCAE8}" presName="text" presStyleLbl="node1" presStyleIdx="4" presStyleCnt="5">
        <dgm:presLayoutVars>
          <dgm:bulletEnabled val="1"/>
        </dgm:presLayoutVars>
      </dgm:prSet>
      <dgm:spPr/>
    </dgm:pt>
  </dgm:ptLst>
  <dgm:cxnLst>
    <dgm:cxn modelId="{AAD18608-F8B2-4CE8-86FF-887828D70638}" srcId="{482F2C61-E41B-4642-B082-EF9C103085B5}" destId="{AECECD48-C5E4-4B1D-828F-DD9E0A90274D}" srcOrd="2" destOrd="0" parTransId="{83588EAC-9746-4704-81BA-BB10DA868C11}" sibTransId="{06826EBE-8D13-453B-B822-8C195E6947E1}"/>
    <dgm:cxn modelId="{1E6C160C-4C01-4568-861E-94121FCBFE0C}" srcId="{FCF5D6D7-E501-41E7-B32A-5D458F27189A}" destId="{95516A35-BA6F-43ED-B6B0-B2BAB8FAEB90}" srcOrd="0" destOrd="0" parTransId="{0016BA32-86AD-4498-9E3A-444F7A69DC8F}" sibTransId="{82EDC54B-F8EC-40DF-B3D2-C77E481C3B49}"/>
    <dgm:cxn modelId="{F7936B14-FB0C-4F63-A7F2-1E6A1A48A3BC}" type="presOf" srcId="{E8F930AA-641A-440B-AEF4-08EF5A4FCAE8}" destId="{197F9BF0-2AA6-48D9-A1B8-6BDC514CFECF}" srcOrd="1" destOrd="0" presId="urn:microsoft.com/office/officeart/2005/8/layout/vList4#1"/>
    <dgm:cxn modelId="{13C0EB20-8B8D-48A5-BF6C-325AD434640B}" srcId="{482F2C61-E41B-4642-B082-EF9C103085B5}" destId="{E8F930AA-641A-440B-AEF4-08EF5A4FCAE8}" srcOrd="4" destOrd="0" parTransId="{969746D7-C71A-423F-8C79-B9B3518A7261}" sibTransId="{75E236E9-F033-4BDE-AF63-2BD050DFAC98}"/>
    <dgm:cxn modelId="{5B11A627-AB25-4DF7-92F7-98246649EC9A}" type="presOf" srcId="{A26CEF6C-32A2-4877-AA88-DA65123E4C08}" destId="{074097ED-D0C5-4585-8F75-1466A0492E63}" srcOrd="1" destOrd="2" presId="urn:microsoft.com/office/officeart/2005/8/layout/vList4#1"/>
    <dgm:cxn modelId="{D458A429-36CF-42AE-92C0-26D050DFDE41}" type="presOf" srcId="{95516A35-BA6F-43ED-B6B0-B2BAB8FAEB90}" destId="{F410C858-A471-46BA-A9D4-1B81C2427A12}" srcOrd="0" destOrd="1" presId="urn:microsoft.com/office/officeart/2005/8/layout/vList4#1"/>
    <dgm:cxn modelId="{D2FD4B3E-1C88-4FD8-BADF-D1E6E4E3B218}" srcId="{FCF5D6D7-E501-41E7-B32A-5D458F27189A}" destId="{A26CEF6C-32A2-4877-AA88-DA65123E4C08}" srcOrd="1" destOrd="0" parTransId="{A88D77DE-A678-4380-B621-07B3BFAF7449}" sibTransId="{40A56219-6464-4039-8B6A-D84E5714C8CA}"/>
    <dgm:cxn modelId="{8FA41A47-033C-483F-82A8-B5909802CF85}" type="presOf" srcId="{482F2C61-E41B-4642-B082-EF9C103085B5}" destId="{25E29AB1-DE1E-48E4-B66F-1D7048CC3527}" srcOrd="0"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FDC6FB5A-66E5-47EE-84B6-0D21C9ED0199}" type="presOf" srcId="{6D011581-C5DD-419A-AAED-AD05631CDF0A}" destId="{BA89CFF3-74C1-4F32-B093-38D94D4D20CF}" srcOrd="0"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2EB7E772-9B0F-41BF-9241-715218B72860}" srcId="{AECECD48-C5E4-4B1D-828F-DD9E0A90274D}" destId="{E158F942-9CA0-47CD-BF20-BAC49C8142F5}" srcOrd="0" destOrd="0" parTransId="{B7BDAF5C-E7FB-49F5-812D-654C2CD5A8EB}" sibTransId="{41774615-A6FB-4627-85F1-20FD324D9DA4}"/>
    <dgm:cxn modelId="{B076D589-2A34-4EE6-8F4C-589CC7384B81}" type="presOf" srcId="{A26CEF6C-32A2-4877-AA88-DA65123E4C08}" destId="{F410C858-A471-46BA-A9D4-1B81C2427A12}" srcOrd="0" destOrd="2" presId="urn:microsoft.com/office/officeart/2005/8/layout/vList4#1"/>
    <dgm:cxn modelId="{9301AC91-DBC9-4F91-AD92-74F95F168BC4}" type="presOf" srcId="{6D011581-C5DD-419A-AAED-AD05631CDF0A}" destId="{49E2F980-7E69-446B-A4B0-923DF6DEFA98}" srcOrd="1" destOrd="1" presId="urn:microsoft.com/office/officeart/2005/8/layout/vList4#1"/>
    <dgm:cxn modelId="{3E0BDF97-8760-4F15-B735-42A20818815D}" type="presOf" srcId="{E158F942-9CA0-47CD-BF20-BAC49C8142F5}" destId="{5E310E1C-7377-4CBD-AD7A-3ED403513640}" srcOrd="1" destOrd="1" presId="urn:microsoft.com/office/officeart/2005/8/layout/vList4#1"/>
    <dgm:cxn modelId="{5A5F7199-0911-44EE-B421-FACB3FF10312}" type="presOf" srcId="{629933C8-186B-4311-BF2D-DC99990EFBF2}" destId="{A93B6B1D-06C6-4860-8EBA-32C502FF8641}" srcOrd="0" destOrd="0" presId="urn:microsoft.com/office/officeart/2005/8/layout/vList4#1"/>
    <dgm:cxn modelId="{624A1A9A-6EAF-4463-9035-AD08157C9897}" type="presOf" srcId="{FCF5D6D7-E501-41E7-B32A-5D458F27189A}" destId="{074097ED-D0C5-4585-8F75-1466A0492E63}" srcOrd="1" destOrd="0" presId="urn:microsoft.com/office/officeart/2005/8/layout/vList4#1"/>
    <dgm:cxn modelId="{1E450F9D-65C0-4E93-970C-719972840CFB}" type="presOf" srcId="{A8E9C07B-48B2-4B9C-8EC7-0782825D816E}" destId="{49E2F980-7E69-446B-A4B0-923DF6DEFA98}" srcOrd="1" destOrd="0" presId="urn:microsoft.com/office/officeart/2005/8/layout/vList4#1"/>
    <dgm:cxn modelId="{710F4EA6-7E80-4A53-A348-0772E37A8747}" type="presOf" srcId="{AECECD48-C5E4-4B1D-828F-DD9E0A90274D}" destId="{471ACDAA-8EBB-4B3F-89FD-E777335919BA}" srcOrd="0" destOrd="0" presId="urn:microsoft.com/office/officeart/2005/8/layout/vList4#1"/>
    <dgm:cxn modelId="{852005A8-7E6A-4308-9F5F-C2D03AB1A357}" type="presOf" srcId="{95516A35-BA6F-43ED-B6B0-B2BAB8FAEB90}" destId="{074097ED-D0C5-4585-8F75-1466A0492E63}" srcOrd="1" destOrd="1" presId="urn:microsoft.com/office/officeart/2005/8/layout/vList4#1"/>
    <dgm:cxn modelId="{40C88DB0-B603-48B0-ABC3-B2CE8AC4F3BA}" type="presOf" srcId="{E158F942-9CA0-47CD-BF20-BAC49C8142F5}" destId="{471ACDAA-8EBB-4B3F-89FD-E777335919BA}" srcOrd="0"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494387C0-4354-4859-B121-FF9108BA6095}" type="presOf" srcId="{629933C8-186B-4311-BF2D-DC99990EFBF2}" destId="{7B44DBCB-1EB0-418C-B751-858BAE4753CC}" srcOrd="1" destOrd="0" presId="urn:microsoft.com/office/officeart/2005/8/layout/vList4#1"/>
    <dgm:cxn modelId="{41D6D1CB-54A1-45A6-B48D-22895D86CFD9}" type="presOf" srcId="{363F0ED0-6985-439E-857A-EC47F8A3DAB0}" destId="{7B44DBCB-1EB0-418C-B751-858BAE4753CC}" srcOrd="1" destOrd="1" presId="urn:microsoft.com/office/officeart/2005/8/layout/vList4#1"/>
    <dgm:cxn modelId="{5E7588E4-BEC2-4AA4-B586-EACFADA4CD17}" type="presOf" srcId="{E8F930AA-641A-440B-AEF4-08EF5A4FCAE8}" destId="{62363E00-8352-46E3-8ADB-BC886F1189D4}" srcOrd="0" destOrd="0" presId="urn:microsoft.com/office/officeart/2005/8/layout/vList4#1"/>
    <dgm:cxn modelId="{8DDF2BE8-08CD-4DD9-AA90-D3D89F4942FC}" type="presOf" srcId="{AECECD48-C5E4-4B1D-828F-DD9E0A90274D}" destId="{5E310E1C-7377-4CBD-AD7A-3ED403513640}" srcOrd="1" destOrd="0" presId="urn:microsoft.com/office/officeart/2005/8/layout/vList4#1"/>
    <dgm:cxn modelId="{991AF6F0-0C51-47B6-BFEC-B7B286DC6B70}" type="presOf" srcId="{FCF5D6D7-E501-41E7-B32A-5D458F27189A}" destId="{F410C858-A471-46BA-A9D4-1B81C2427A12}" srcOrd="0"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37B3D2F9-5B72-4565-BFFD-5456C49CDD2F}" type="presOf" srcId="{A8E9C07B-48B2-4B9C-8EC7-0782825D816E}" destId="{BA89CFF3-74C1-4F32-B093-38D94D4D20CF}" srcOrd="0" destOrd="0" presId="urn:microsoft.com/office/officeart/2005/8/layout/vList4#1"/>
    <dgm:cxn modelId="{15014AFC-2AB0-4801-B07A-61FB744F0911}" type="presOf" srcId="{363F0ED0-6985-439E-857A-EC47F8A3DAB0}" destId="{A93B6B1D-06C6-4860-8EBA-32C502FF8641}" srcOrd="0" destOrd="1" presId="urn:microsoft.com/office/officeart/2005/8/layout/vList4#1"/>
    <dgm:cxn modelId="{03BDEBFF-8386-4314-BF82-C571D6397EE4}" srcId="{482F2C61-E41B-4642-B082-EF9C103085B5}" destId="{FCF5D6D7-E501-41E7-B32A-5D458F27189A}" srcOrd="3" destOrd="0" parTransId="{CE506A9E-34A0-428E-9572-E517FDC55B0B}" sibTransId="{6BDE0096-6B99-4816-A00E-EA800315B584}"/>
    <dgm:cxn modelId="{C9BCB6AC-2AFF-455A-82FA-2EB86F48693D}" type="presParOf" srcId="{25E29AB1-DE1E-48E4-B66F-1D7048CC3527}" destId="{056847C0-F8DB-4977-A3FD-5A95306D8B69}" srcOrd="0" destOrd="0" presId="urn:microsoft.com/office/officeart/2005/8/layout/vList4#1"/>
    <dgm:cxn modelId="{B8B41DF3-3784-4B86-A961-D36AE34AC0E0}" type="presParOf" srcId="{056847C0-F8DB-4977-A3FD-5A95306D8B69}" destId="{BA89CFF3-74C1-4F32-B093-38D94D4D20CF}" srcOrd="0" destOrd="0" presId="urn:microsoft.com/office/officeart/2005/8/layout/vList4#1"/>
    <dgm:cxn modelId="{60D458E1-CCF8-4EC9-917C-3B993929FF29}" type="presParOf" srcId="{056847C0-F8DB-4977-A3FD-5A95306D8B69}" destId="{7D7D61F9-D1AA-4F6A-8715-FD6AC3E01198}" srcOrd="1" destOrd="0" presId="urn:microsoft.com/office/officeart/2005/8/layout/vList4#1"/>
    <dgm:cxn modelId="{1AB1E39B-D546-4067-ADBA-5BB4C3898EBB}" type="presParOf" srcId="{056847C0-F8DB-4977-A3FD-5A95306D8B69}" destId="{49E2F980-7E69-446B-A4B0-923DF6DEFA98}" srcOrd="2" destOrd="0" presId="urn:microsoft.com/office/officeart/2005/8/layout/vList4#1"/>
    <dgm:cxn modelId="{C9C40166-7493-4D57-839B-BBAA3E0B1A8D}" type="presParOf" srcId="{25E29AB1-DE1E-48E4-B66F-1D7048CC3527}" destId="{02C83B37-0F1D-4FEA-B7E7-FF6719B27A33}" srcOrd="1" destOrd="0" presId="urn:microsoft.com/office/officeart/2005/8/layout/vList4#1"/>
    <dgm:cxn modelId="{104AC567-EA1A-4F3C-924A-BDAF8C9E6015}" type="presParOf" srcId="{25E29AB1-DE1E-48E4-B66F-1D7048CC3527}" destId="{129D03A9-9EE6-42F0-9D54-DE111F5C82E8}" srcOrd="2" destOrd="0" presId="urn:microsoft.com/office/officeart/2005/8/layout/vList4#1"/>
    <dgm:cxn modelId="{147C1441-CC02-4F21-9CBC-CC73A4E8FC70}" type="presParOf" srcId="{129D03A9-9EE6-42F0-9D54-DE111F5C82E8}" destId="{A93B6B1D-06C6-4860-8EBA-32C502FF8641}" srcOrd="0" destOrd="0" presId="urn:microsoft.com/office/officeart/2005/8/layout/vList4#1"/>
    <dgm:cxn modelId="{E58E125A-2603-48DA-AC5B-622CF7A660AB}" type="presParOf" srcId="{129D03A9-9EE6-42F0-9D54-DE111F5C82E8}" destId="{7AEC1603-E11D-41B0-BE2A-F6201D5BEDCD}" srcOrd="1" destOrd="0" presId="urn:microsoft.com/office/officeart/2005/8/layout/vList4#1"/>
    <dgm:cxn modelId="{4454F3DF-2498-4491-8A9F-2A15F66F02E1}" type="presParOf" srcId="{129D03A9-9EE6-42F0-9D54-DE111F5C82E8}" destId="{7B44DBCB-1EB0-418C-B751-858BAE4753CC}" srcOrd="2" destOrd="0" presId="urn:microsoft.com/office/officeart/2005/8/layout/vList4#1"/>
    <dgm:cxn modelId="{0E5CD1A8-1F06-4AB6-A74A-F532CEF4C181}" type="presParOf" srcId="{25E29AB1-DE1E-48E4-B66F-1D7048CC3527}" destId="{2A6A015C-E28C-44A4-9412-971012033AAE}" srcOrd="3" destOrd="0" presId="urn:microsoft.com/office/officeart/2005/8/layout/vList4#1"/>
    <dgm:cxn modelId="{795E05BB-25BA-46AC-8C3A-87F1FE6738AD}" type="presParOf" srcId="{25E29AB1-DE1E-48E4-B66F-1D7048CC3527}" destId="{1ED16A2B-8516-4F79-8954-C053F3BC0B6B}" srcOrd="4" destOrd="0" presId="urn:microsoft.com/office/officeart/2005/8/layout/vList4#1"/>
    <dgm:cxn modelId="{B769A448-BE00-4235-8E9E-935FD470B4C3}" type="presParOf" srcId="{1ED16A2B-8516-4F79-8954-C053F3BC0B6B}" destId="{471ACDAA-8EBB-4B3F-89FD-E777335919BA}" srcOrd="0" destOrd="0" presId="urn:microsoft.com/office/officeart/2005/8/layout/vList4#1"/>
    <dgm:cxn modelId="{D9FD40C6-E83A-43C3-80B1-A4476F914C63}" type="presParOf" srcId="{1ED16A2B-8516-4F79-8954-C053F3BC0B6B}" destId="{0C6B9C41-271F-4061-9955-70DED635DAC1}" srcOrd="1" destOrd="0" presId="urn:microsoft.com/office/officeart/2005/8/layout/vList4#1"/>
    <dgm:cxn modelId="{16DAB462-C437-4DC0-9DEF-B63FF1DFEA99}" type="presParOf" srcId="{1ED16A2B-8516-4F79-8954-C053F3BC0B6B}" destId="{5E310E1C-7377-4CBD-AD7A-3ED403513640}" srcOrd="2" destOrd="0" presId="urn:microsoft.com/office/officeart/2005/8/layout/vList4#1"/>
    <dgm:cxn modelId="{FC824C2E-54DD-4ADB-B255-10857D0769A8}" type="presParOf" srcId="{25E29AB1-DE1E-48E4-B66F-1D7048CC3527}" destId="{F89176E6-859D-4FD9-8DED-11CCE6D56F7C}" srcOrd="5" destOrd="0" presId="urn:microsoft.com/office/officeart/2005/8/layout/vList4#1"/>
    <dgm:cxn modelId="{860160A4-2EB8-4D8E-99CA-7D6BEB7EB205}" type="presParOf" srcId="{25E29AB1-DE1E-48E4-B66F-1D7048CC3527}" destId="{030DFF91-9BF9-4218-BE07-F458D6DEFCF1}" srcOrd="6" destOrd="0" presId="urn:microsoft.com/office/officeart/2005/8/layout/vList4#1"/>
    <dgm:cxn modelId="{1D185C1A-E134-4FE4-8BD3-5ED2CE08D776}" type="presParOf" srcId="{030DFF91-9BF9-4218-BE07-F458D6DEFCF1}" destId="{F410C858-A471-46BA-A9D4-1B81C2427A12}" srcOrd="0" destOrd="0" presId="urn:microsoft.com/office/officeart/2005/8/layout/vList4#1"/>
    <dgm:cxn modelId="{0AA9F2D6-52D7-4EED-9829-17254C0FAD15}" type="presParOf" srcId="{030DFF91-9BF9-4218-BE07-F458D6DEFCF1}" destId="{0B620CD0-3446-402D-AAF4-49BCF59B7ACF}" srcOrd="1" destOrd="0" presId="urn:microsoft.com/office/officeart/2005/8/layout/vList4#1"/>
    <dgm:cxn modelId="{CDFF7E8B-EC87-4579-A7EF-93518503FF71}" type="presParOf" srcId="{030DFF91-9BF9-4218-BE07-F458D6DEFCF1}" destId="{074097ED-D0C5-4585-8F75-1466A0492E63}" srcOrd="2" destOrd="0" presId="urn:microsoft.com/office/officeart/2005/8/layout/vList4#1"/>
    <dgm:cxn modelId="{A3436BBD-C26C-4DEA-8707-36EFCC4D9652}" type="presParOf" srcId="{25E29AB1-DE1E-48E4-B66F-1D7048CC3527}" destId="{AF1B0902-4BF8-4219-9D47-2A681EBAF277}" srcOrd="7" destOrd="0" presId="urn:microsoft.com/office/officeart/2005/8/layout/vList4#1"/>
    <dgm:cxn modelId="{FAD7A429-5C7A-41BA-BFD1-79BB18DB0B7A}" type="presParOf" srcId="{25E29AB1-DE1E-48E4-B66F-1D7048CC3527}" destId="{38207A5F-9227-4280-BB9C-A84D987C9376}" srcOrd="8" destOrd="0" presId="urn:microsoft.com/office/officeart/2005/8/layout/vList4#1"/>
    <dgm:cxn modelId="{D693E1F0-1FAE-449C-B089-560A3C1C413B}" type="presParOf" srcId="{38207A5F-9227-4280-BB9C-A84D987C9376}" destId="{62363E00-8352-46E3-8ADB-BC886F1189D4}" srcOrd="0" destOrd="0" presId="urn:microsoft.com/office/officeart/2005/8/layout/vList4#1"/>
    <dgm:cxn modelId="{644271D4-35E1-4629-9EBA-3E42A2CFD6FF}" type="presParOf" srcId="{38207A5F-9227-4280-BB9C-A84D987C9376}" destId="{5C8AFFBB-DD61-4FEA-B75C-D6D623E299D4}" srcOrd="1" destOrd="0" presId="urn:microsoft.com/office/officeart/2005/8/layout/vList4#1"/>
    <dgm:cxn modelId="{1C31A47E-E258-4BFF-8108-D3A83D95569C}" type="presParOf" srcId="{38207A5F-9227-4280-BB9C-A84D987C9376}" destId="{197F9BF0-2AA6-48D9-A1B8-6BDC514CFEC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Business: E-Commerce and E-Government</a:t>
          </a:r>
          <a:endParaRPr lang="en-US" sz="1600" kern="1200" dirty="0"/>
        </a:p>
        <a:p>
          <a:pPr marL="114300" lvl="1" indent="-114300" algn="l" defTabSz="622300">
            <a:lnSpc>
              <a:spcPct val="90000"/>
            </a:lnSpc>
            <a:spcBef>
              <a:spcPct val="0"/>
            </a:spcBef>
            <a:spcAft>
              <a:spcPct val="15000"/>
            </a:spcAft>
            <a:buChar char="•"/>
          </a:pPr>
          <a:r>
            <a:rPr lang="en-US" sz="1400" kern="1200" dirty="0"/>
            <a:t>Describe different business models used to compete in cyberspace as well as different forms of electronic government.</a:t>
          </a:r>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Business-to-Consumer E-Commerce</a:t>
          </a:r>
          <a:endParaRPr lang="en-US" sz="1600" kern="1200" dirty="0"/>
        </a:p>
        <a:p>
          <a:pPr marL="114300" lvl="1" indent="-114300" algn="l" defTabSz="622300">
            <a:lnSpc>
              <a:spcPct val="90000"/>
            </a:lnSpc>
            <a:spcBef>
              <a:spcPct val="0"/>
            </a:spcBef>
            <a:spcAft>
              <a:spcPct val="15000"/>
            </a:spcAft>
            <a:buChar char="•"/>
          </a:pPr>
          <a:r>
            <a:rPr lang="en-US" sz="1400" kern="1200" dirty="0"/>
            <a:t>Describe business-to-consumer electronic commerce strategies.</a:t>
          </a:r>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193501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Commerce Websites and Internet Marketing</a:t>
          </a:r>
          <a:endParaRPr lang="en-US" sz="1600" kern="1200" dirty="0"/>
        </a:p>
        <a:p>
          <a:pPr marL="114300" lvl="1" indent="-114300" algn="l" defTabSz="622300">
            <a:lnSpc>
              <a:spcPct val="90000"/>
            </a:lnSpc>
            <a:spcBef>
              <a:spcPct val="0"/>
            </a:spcBef>
            <a:spcAft>
              <a:spcPct val="15000"/>
            </a:spcAft>
            <a:buChar char="•"/>
          </a:pPr>
          <a:r>
            <a:rPr lang="en-US" sz="1400" kern="1200" dirty="0"/>
            <a:t>Understand the keys to successful electronic commerce Web sites, and explain the different forms of Internet marketing.</a:t>
          </a:r>
        </a:p>
      </dsp:txBody>
      <dsp:txXfrm>
        <a:off x="1734759" y="1935016"/>
        <a:ext cx="6494840" cy="888392"/>
      </dsp:txXfrm>
    </dsp:sp>
    <dsp:sp modelId="{0C6B9C41-271F-4061-9955-70DED635DAC1}">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0C858-A471-46BA-A9D4-1B81C2427A12}">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hlinkClick xmlns:r="http://schemas.openxmlformats.org/officeDocument/2006/relationships" r:id="" action="ppaction://hlinksldjump"/>
            </a:rPr>
            <a:t>Mobile Commerce, Consumer-to-Consumer EC, and Consumer-to-Business EC</a:t>
          </a:r>
          <a:endParaRPr lang="en-US" sz="1500" kern="1200" dirty="0"/>
        </a:p>
        <a:p>
          <a:pPr marL="114300" lvl="1" indent="-114300" algn="l" defTabSz="622300">
            <a:lnSpc>
              <a:spcPct val="90000"/>
            </a:lnSpc>
            <a:spcBef>
              <a:spcPct val="0"/>
            </a:spcBef>
            <a:spcAft>
              <a:spcPct val="15000"/>
            </a:spcAft>
            <a:buChar char="•"/>
          </a:pPr>
          <a:r>
            <a:rPr lang="en-US" sz="1400" kern="1200" dirty="0"/>
            <a:t>Describe mobile commerce, consumer-to-consumer electronic commerce, and consumer-to-business electronic commerce.</a:t>
          </a:r>
        </a:p>
        <a:p>
          <a:pPr marL="57150" lvl="1" indent="-57150" algn="l" defTabSz="488950">
            <a:lnSpc>
              <a:spcPct val="90000"/>
            </a:lnSpc>
            <a:spcBef>
              <a:spcPct val="0"/>
            </a:spcBef>
            <a:spcAft>
              <a:spcPct val="15000"/>
            </a:spcAft>
            <a:buChar char="•"/>
          </a:pPr>
          <a:endParaRPr lang="en-US" sz="1100" kern="1200" dirty="0"/>
        </a:p>
      </dsp:txBody>
      <dsp:txXfrm>
        <a:off x="1734759" y="2931694"/>
        <a:ext cx="6494840" cy="888392"/>
      </dsp:txXfrm>
    </dsp:sp>
    <dsp:sp modelId="{0B620CD0-3446-402D-AAF4-49BCF59B7ACF}">
      <dsp:nvSpPr>
        <dsp:cNvPr id="0" name=""/>
        <dsp:cNvSpPr/>
      </dsp:nvSpPr>
      <dsp:spPr>
        <a:xfrm>
          <a:off x="88839" y="3020533"/>
          <a:ext cx="1645920" cy="71071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63E00-8352-46E3-8ADB-BC886F1189D4}">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Managing Finances and Navigating Legal Issues in EC</a:t>
          </a:r>
          <a:endParaRPr lang="en-US" sz="1600" kern="1200" dirty="0"/>
        </a:p>
        <a:p>
          <a:pPr marL="0" lvl="0" indent="0" algn="l" defTabSz="711200">
            <a:lnSpc>
              <a:spcPct val="90000"/>
            </a:lnSpc>
            <a:spcBef>
              <a:spcPct val="0"/>
            </a:spcBef>
            <a:spcAft>
              <a:spcPct val="35000"/>
            </a:spcAft>
            <a:buNone/>
          </a:pPr>
          <a:r>
            <a:rPr lang="en-US" sz="1600" kern="1200" dirty="0"/>
            <a:t>Describe how to conduct financial transactions and navigate the legal issues of electronic commerce.</a:t>
          </a:r>
        </a:p>
      </dsp:txBody>
      <dsp:txXfrm>
        <a:off x="1734759" y="3908926"/>
        <a:ext cx="6494840" cy="888392"/>
      </dsp:txXfrm>
    </dsp:sp>
    <dsp:sp modelId="{5C8AFFBB-DD61-4FEA-B75C-D6D623E299D4}">
      <dsp:nvSpPr>
        <dsp:cNvPr id="0" name=""/>
        <dsp:cNvSpPr/>
      </dsp:nvSpPr>
      <dsp:spPr>
        <a:xfrm>
          <a:off x="88839" y="3997765"/>
          <a:ext cx="1645920" cy="710713"/>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80279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Electronic Business: E-Commerce and E-Government</a:t>
          </a:r>
        </a:p>
        <a:p>
          <a:pPr marL="0" lvl="0" indent="0" algn="l" defTabSz="1066800">
            <a:lnSpc>
              <a:spcPct val="90000"/>
            </a:lnSpc>
            <a:spcBef>
              <a:spcPct val="0"/>
            </a:spcBef>
            <a:spcAft>
              <a:spcPct val="35000"/>
            </a:spcAft>
            <a:buNone/>
          </a:pPr>
          <a:r>
            <a:rPr lang="en-US" sz="2000" kern="1200" dirty="0"/>
            <a:t>Describe different business models used to compete in cyberspace as well as different forms of electronic government.</a:t>
          </a:r>
          <a:endParaRPr lang="en-US" sz="2400" kern="1200" dirty="0"/>
        </a:p>
      </dsp:txBody>
      <dsp:txXfrm>
        <a:off x="1714014" y="0"/>
        <a:ext cx="6515585" cy="1802793"/>
      </dsp:txXfrm>
    </dsp:sp>
    <dsp:sp modelId="{7D7D61F9-D1AA-4F6A-8715-FD6AC3E01198}">
      <dsp:nvSpPr>
        <dsp:cNvPr id="0" name=""/>
        <dsp:cNvSpPr/>
      </dsp:nvSpPr>
      <dsp:spPr>
        <a:xfrm>
          <a:off x="202648" y="202592"/>
          <a:ext cx="1376812" cy="139760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870888"/>
          <a:ext cx="8229600" cy="68094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Business-to-Consumer E-Commerce</a:t>
          </a:r>
          <a:endParaRPr lang="en-US" sz="1600" kern="1200" dirty="0"/>
        </a:p>
        <a:p>
          <a:pPr marL="114300" lvl="1" indent="-114300" algn="l" defTabSz="622300">
            <a:lnSpc>
              <a:spcPct val="90000"/>
            </a:lnSpc>
            <a:spcBef>
              <a:spcPct val="0"/>
            </a:spcBef>
            <a:spcAft>
              <a:spcPct val="15000"/>
            </a:spcAft>
            <a:buChar char="•"/>
          </a:pPr>
          <a:r>
            <a:rPr lang="en-US" sz="1400" kern="1200" dirty="0"/>
            <a:t>Describe business-to-consumer electronic commerce strategies.</a:t>
          </a:r>
        </a:p>
      </dsp:txBody>
      <dsp:txXfrm>
        <a:off x="1714014" y="1870888"/>
        <a:ext cx="6515585" cy="680944"/>
      </dsp:txXfrm>
    </dsp:sp>
    <dsp:sp modelId="{7AEC1603-E11D-41B0-BE2A-F6201D5BEDCD}">
      <dsp:nvSpPr>
        <dsp:cNvPr id="0" name=""/>
        <dsp:cNvSpPr/>
      </dsp:nvSpPr>
      <dsp:spPr>
        <a:xfrm>
          <a:off x="202648" y="1938982"/>
          <a:ext cx="1376812" cy="54475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605021"/>
          <a:ext cx="8229600" cy="68094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Commerce Websites and Internet Marketing</a:t>
          </a:r>
          <a:endParaRPr lang="en-US" sz="1600" kern="1200" dirty="0"/>
        </a:p>
        <a:p>
          <a:pPr marL="114300" lvl="1" indent="-114300" algn="l" defTabSz="622300">
            <a:lnSpc>
              <a:spcPct val="90000"/>
            </a:lnSpc>
            <a:spcBef>
              <a:spcPct val="0"/>
            </a:spcBef>
            <a:spcAft>
              <a:spcPct val="15000"/>
            </a:spcAft>
            <a:buChar char="•"/>
          </a:pPr>
          <a:r>
            <a:rPr lang="en-US" sz="1400" kern="1200" dirty="0"/>
            <a:t>Understand the keys to successful electronic commerce Web sites, and explain the different forms of Internet marketing.</a:t>
          </a:r>
        </a:p>
      </dsp:txBody>
      <dsp:txXfrm>
        <a:off x="1714014" y="2605021"/>
        <a:ext cx="6515585" cy="680944"/>
      </dsp:txXfrm>
    </dsp:sp>
    <dsp:sp modelId="{0C6B9C41-271F-4061-9955-70DED635DAC1}">
      <dsp:nvSpPr>
        <dsp:cNvPr id="0" name=""/>
        <dsp:cNvSpPr/>
      </dsp:nvSpPr>
      <dsp:spPr>
        <a:xfrm>
          <a:off x="202648" y="2688021"/>
          <a:ext cx="1376812" cy="54475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0C858-A471-46BA-A9D4-1B81C2427A12}">
      <dsp:nvSpPr>
        <dsp:cNvPr id="0" name=""/>
        <dsp:cNvSpPr/>
      </dsp:nvSpPr>
      <dsp:spPr>
        <a:xfrm>
          <a:off x="0" y="3368966"/>
          <a:ext cx="8229600" cy="68094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hlinkClick xmlns:r="http://schemas.openxmlformats.org/officeDocument/2006/relationships" r:id="" action="ppaction://hlinksldjump"/>
            </a:rPr>
            <a:t>Mobile Commerce, Consumer-to-Consumer EC, and Consumer-to-Business EC</a:t>
          </a:r>
          <a:endParaRPr lang="en-US" sz="1500" kern="1200" dirty="0"/>
        </a:p>
        <a:p>
          <a:pPr marL="114300" lvl="1" indent="-114300" algn="l" defTabSz="622300">
            <a:lnSpc>
              <a:spcPct val="90000"/>
            </a:lnSpc>
            <a:spcBef>
              <a:spcPct val="0"/>
            </a:spcBef>
            <a:spcAft>
              <a:spcPct val="15000"/>
            </a:spcAft>
            <a:buChar char="•"/>
          </a:pPr>
          <a:r>
            <a:rPr lang="en-US" sz="1400" kern="1200" dirty="0"/>
            <a:t>Describe mobile commerce, consumer-to-consumer electronic commerce, and consumer-to-business electronic commerce.</a:t>
          </a:r>
        </a:p>
        <a:p>
          <a:pPr marL="57150" lvl="1" indent="-57150" algn="l" defTabSz="488950">
            <a:lnSpc>
              <a:spcPct val="90000"/>
            </a:lnSpc>
            <a:spcBef>
              <a:spcPct val="0"/>
            </a:spcBef>
            <a:spcAft>
              <a:spcPct val="15000"/>
            </a:spcAft>
            <a:buChar char="•"/>
          </a:pPr>
          <a:endParaRPr lang="en-US" sz="1100" kern="1200" dirty="0"/>
        </a:p>
      </dsp:txBody>
      <dsp:txXfrm>
        <a:off x="1714014" y="3368966"/>
        <a:ext cx="6515585" cy="680944"/>
      </dsp:txXfrm>
    </dsp:sp>
    <dsp:sp modelId="{0B620CD0-3446-402D-AAF4-49BCF59B7ACF}">
      <dsp:nvSpPr>
        <dsp:cNvPr id="0" name=""/>
        <dsp:cNvSpPr/>
      </dsp:nvSpPr>
      <dsp:spPr>
        <a:xfrm>
          <a:off x="68094" y="3437060"/>
          <a:ext cx="1645920" cy="544755"/>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63E00-8352-46E3-8ADB-BC886F1189D4}">
      <dsp:nvSpPr>
        <dsp:cNvPr id="0" name=""/>
        <dsp:cNvSpPr/>
      </dsp:nvSpPr>
      <dsp:spPr>
        <a:xfrm>
          <a:off x="0" y="4118004"/>
          <a:ext cx="8229600" cy="68094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hlinkClick xmlns:r="http://schemas.openxmlformats.org/officeDocument/2006/relationships" r:id="" action="ppaction://hlinksldjump"/>
            </a:rPr>
            <a:t>Managing Finances and Navigating Legal Issues in EC</a:t>
          </a:r>
          <a:endParaRPr lang="en-US" sz="1200" kern="1200" dirty="0"/>
        </a:p>
        <a:p>
          <a:pPr marL="0" lvl="0" indent="0" algn="l" defTabSz="533400">
            <a:lnSpc>
              <a:spcPct val="90000"/>
            </a:lnSpc>
            <a:spcBef>
              <a:spcPct val="0"/>
            </a:spcBef>
            <a:spcAft>
              <a:spcPct val="35000"/>
            </a:spcAft>
            <a:buNone/>
          </a:pPr>
          <a:r>
            <a:rPr lang="en-US" sz="1200" kern="1200" dirty="0"/>
            <a:t>Describe how to conduct financial transactions and navigate the legal issues of electronic commerce.</a:t>
          </a:r>
        </a:p>
      </dsp:txBody>
      <dsp:txXfrm>
        <a:off x="1714014" y="4118004"/>
        <a:ext cx="6515585" cy="680944"/>
      </dsp:txXfrm>
    </dsp:sp>
    <dsp:sp modelId="{5C8AFFBB-DD61-4FEA-B75C-D6D623E299D4}">
      <dsp:nvSpPr>
        <dsp:cNvPr id="0" name=""/>
        <dsp:cNvSpPr/>
      </dsp:nvSpPr>
      <dsp:spPr>
        <a:xfrm>
          <a:off x="68094" y="4186099"/>
          <a:ext cx="1645920" cy="544755"/>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77039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Business: E-Commerce and E-Government</a:t>
          </a:r>
          <a:endParaRPr lang="en-US" sz="1600" kern="1200" dirty="0"/>
        </a:p>
        <a:p>
          <a:pPr marL="114300" lvl="1" indent="-114300" algn="l" defTabSz="622300">
            <a:lnSpc>
              <a:spcPct val="90000"/>
            </a:lnSpc>
            <a:spcBef>
              <a:spcPct val="0"/>
            </a:spcBef>
            <a:spcAft>
              <a:spcPct val="15000"/>
            </a:spcAft>
            <a:buChar char="•"/>
          </a:pPr>
          <a:r>
            <a:rPr lang="en-US" sz="1400" kern="1200" dirty="0"/>
            <a:t>Describe different business models used to compete in cyberspace as well as different forms of electronic government.</a:t>
          </a:r>
        </a:p>
      </dsp:txBody>
      <dsp:txXfrm>
        <a:off x="1720929" y="0"/>
        <a:ext cx="6508670" cy="770391"/>
      </dsp:txXfrm>
    </dsp:sp>
    <dsp:sp modelId="{7D7D61F9-D1AA-4F6A-8715-FD6AC3E01198}">
      <dsp:nvSpPr>
        <dsp:cNvPr id="0" name=""/>
        <dsp:cNvSpPr/>
      </dsp:nvSpPr>
      <dsp:spPr>
        <a:xfrm>
          <a:off x="209563" y="85158"/>
          <a:ext cx="1376812" cy="60007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845400"/>
          <a:ext cx="8229600" cy="147490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Business-to-Consumer</a:t>
          </a:r>
          <a:r>
            <a:rPr lang="en-US" sz="2400" b="1" kern="1200" baseline="0" dirty="0"/>
            <a:t> E-Commerce</a:t>
          </a:r>
        </a:p>
        <a:p>
          <a:pPr marL="0" lvl="0" indent="0" algn="l" defTabSz="1066800">
            <a:lnSpc>
              <a:spcPct val="90000"/>
            </a:lnSpc>
            <a:spcBef>
              <a:spcPct val="0"/>
            </a:spcBef>
            <a:spcAft>
              <a:spcPct val="35000"/>
            </a:spcAft>
            <a:buNone/>
          </a:pPr>
          <a:r>
            <a:rPr lang="en-US" sz="2000" kern="1200" dirty="0"/>
            <a:t>Describe business-to-consumer electronic commerce strategies.</a:t>
          </a:r>
          <a:endParaRPr lang="en-US" sz="3600" b="1" kern="1200" dirty="0"/>
        </a:p>
      </dsp:txBody>
      <dsp:txXfrm>
        <a:off x="1720929" y="845400"/>
        <a:ext cx="6508670" cy="1474901"/>
      </dsp:txXfrm>
    </dsp:sp>
    <dsp:sp modelId="{7AEC1603-E11D-41B0-BE2A-F6201D5BEDCD}">
      <dsp:nvSpPr>
        <dsp:cNvPr id="0" name=""/>
        <dsp:cNvSpPr/>
      </dsp:nvSpPr>
      <dsp:spPr>
        <a:xfrm>
          <a:off x="209563" y="957624"/>
          <a:ext cx="1376812" cy="125045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378892"/>
          <a:ext cx="8229600" cy="75009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Commerce Websites and Internet Marketing</a:t>
          </a:r>
          <a:endParaRPr lang="en-US" sz="1600" kern="1200" dirty="0"/>
        </a:p>
        <a:p>
          <a:pPr marL="114300" lvl="1" indent="-114300" algn="l" defTabSz="622300">
            <a:lnSpc>
              <a:spcPct val="90000"/>
            </a:lnSpc>
            <a:spcBef>
              <a:spcPct val="0"/>
            </a:spcBef>
            <a:spcAft>
              <a:spcPct val="15000"/>
            </a:spcAft>
            <a:buChar char="•"/>
          </a:pPr>
          <a:r>
            <a:rPr lang="en-US" sz="1400" kern="1200" dirty="0"/>
            <a:t>Understand the keys to successful electronic commerce Web sites, and explain the different forms of Internet marketing.</a:t>
          </a:r>
        </a:p>
      </dsp:txBody>
      <dsp:txXfrm>
        <a:off x="1720929" y="2378892"/>
        <a:ext cx="6508670" cy="750093"/>
      </dsp:txXfrm>
    </dsp:sp>
    <dsp:sp modelId="{0C6B9C41-271F-4061-9955-70DED635DAC1}">
      <dsp:nvSpPr>
        <dsp:cNvPr id="0" name=""/>
        <dsp:cNvSpPr/>
      </dsp:nvSpPr>
      <dsp:spPr>
        <a:xfrm>
          <a:off x="209563" y="2470321"/>
          <a:ext cx="1376812" cy="60007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0C858-A471-46BA-A9D4-1B81C2427A12}">
      <dsp:nvSpPr>
        <dsp:cNvPr id="0" name=""/>
        <dsp:cNvSpPr/>
      </dsp:nvSpPr>
      <dsp:spPr>
        <a:xfrm>
          <a:off x="0" y="3220415"/>
          <a:ext cx="8229600" cy="75009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hlinkClick xmlns:r="http://schemas.openxmlformats.org/officeDocument/2006/relationships" r:id="" action="ppaction://hlinksldjump"/>
            </a:rPr>
            <a:t>Mobile Commerce, Consumer-to-Consumer EC, and Consumer-to-Business EC</a:t>
          </a:r>
          <a:endParaRPr lang="en-US" sz="1500" kern="1200" dirty="0"/>
        </a:p>
        <a:p>
          <a:pPr marL="114300" lvl="1" indent="-114300" algn="l" defTabSz="622300">
            <a:lnSpc>
              <a:spcPct val="90000"/>
            </a:lnSpc>
            <a:spcBef>
              <a:spcPct val="0"/>
            </a:spcBef>
            <a:spcAft>
              <a:spcPct val="15000"/>
            </a:spcAft>
            <a:buChar char="•"/>
          </a:pPr>
          <a:r>
            <a:rPr lang="en-US" sz="1400" kern="1200" dirty="0"/>
            <a:t>Describe mobile commerce, consumer-to-consumer electronic commerce, and consumer-to-business electronic commerce.</a:t>
          </a:r>
        </a:p>
        <a:p>
          <a:pPr marL="57150" lvl="1" indent="-57150" algn="l" defTabSz="488950">
            <a:lnSpc>
              <a:spcPct val="90000"/>
            </a:lnSpc>
            <a:spcBef>
              <a:spcPct val="0"/>
            </a:spcBef>
            <a:spcAft>
              <a:spcPct val="15000"/>
            </a:spcAft>
            <a:buChar char="•"/>
          </a:pPr>
          <a:endParaRPr lang="en-US" sz="1100" kern="1200" dirty="0"/>
        </a:p>
      </dsp:txBody>
      <dsp:txXfrm>
        <a:off x="1720929" y="3220415"/>
        <a:ext cx="6508670" cy="750093"/>
      </dsp:txXfrm>
    </dsp:sp>
    <dsp:sp modelId="{0B620CD0-3446-402D-AAF4-49BCF59B7ACF}">
      <dsp:nvSpPr>
        <dsp:cNvPr id="0" name=""/>
        <dsp:cNvSpPr/>
      </dsp:nvSpPr>
      <dsp:spPr>
        <a:xfrm>
          <a:off x="75009" y="3295424"/>
          <a:ext cx="1645920" cy="600074"/>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63E00-8352-46E3-8ADB-BC886F1189D4}">
      <dsp:nvSpPr>
        <dsp:cNvPr id="0" name=""/>
        <dsp:cNvSpPr/>
      </dsp:nvSpPr>
      <dsp:spPr>
        <a:xfrm>
          <a:off x="0" y="4045518"/>
          <a:ext cx="8229600" cy="75009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hlinkClick xmlns:r="http://schemas.openxmlformats.org/officeDocument/2006/relationships" r:id="" action="ppaction://hlinksldjump"/>
            </a:rPr>
            <a:t>Managing Finances and Navigating Legal Issues in EC</a:t>
          </a:r>
          <a:endParaRPr lang="en-US" sz="1300" kern="1200" dirty="0"/>
        </a:p>
        <a:p>
          <a:pPr marL="0" lvl="0" indent="0" algn="l" defTabSz="577850">
            <a:lnSpc>
              <a:spcPct val="90000"/>
            </a:lnSpc>
            <a:spcBef>
              <a:spcPct val="0"/>
            </a:spcBef>
            <a:spcAft>
              <a:spcPct val="35000"/>
            </a:spcAft>
            <a:buNone/>
          </a:pPr>
          <a:r>
            <a:rPr lang="en-US" sz="1300" kern="1200" dirty="0"/>
            <a:t>Describe how to conduct financial transactions and navigate the legal issues of electronic commerce.</a:t>
          </a:r>
        </a:p>
      </dsp:txBody>
      <dsp:txXfrm>
        <a:off x="1720929" y="4045518"/>
        <a:ext cx="6508670" cy="750093"/>
      </dsp:txXfrm>
    </dsp:sp>
    <dsp:sp modelId="{5C8AFFBB-DD61-4FEA-B75C-D6D623E299D4}">
      <dsp:nvSpPr>
        <dsp:cNvPr id="0" name=""/>
        <dsp:cNvSpPr/>
      </dsp:nvSpPr>
      <dsp:spPr>
        <a:xfrm>
          <a:off x="75009" y="4120527"/>
          <a:ext cx="1645920" cy="600074"/>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7887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Business: E-Commerce and E-Government</a:t>
          </a:r>
          <a:endParaRPr lang="en-US" sz="1600" kern="1200" dirty="0"/>
        </a:p>
        <a:p>
          <a:pPr marL="114300" lvl="1" indent="-114300" algn="l" defTabSz="622300">
            <a:lnSpc>
              <a:spcPct val="90000"/>
            </a:lnSpc>
            <a:spcBef>
              <a:spcPct val="0"/>
            </a:spcBef>
            <a:spcAft>
              <a:spcPct val="15000"/>
            </a:spcAft>
            <a:buChar char="•"/>
          </a:pPr>
          <a:r>
            <a:rPr lang="en-US" sz="1400" kern="1200" dirty="0"/>
            <a:t>Describe different business models used to compete in cyberspace as well as different forms of electronic government.</a:t>
          </a:r>
        </a:p>
      </dsp:txBody>
      <dsp:txXfrm>
        <a:off x="1724797" y="0"/>
        <a:ext cx="6504802" cy="788770"/>
      </dsp:txXfrm>
    </dsp:sp>
    <dsp:sp modelId="{7D7D61F9-D1AA-4F6A-8715-FD6AC3E01198}">
      <dsp:nvSpPr>
        <dsp:cNvPr id="0" name=""/>
        <dsp:cNvSpPr/>
      </dsp:nvSpPr>
      <dsp:spPr>
        <a:xfrm>
          <a:off x="213431" y="78877"/>
          <a:ext cx="1376812" cy="63101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867647"/>
          <a:ext cx="8229600" cy="7887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Business-to-Consumer E-Commerce</a:t>
          </a:r>
          <a:endParaRPr lang="en-US" sz="1600" kern="1200" dirty="0"/>
        </a:p>
        <a:p>
          <a:pPr marL="114300" lvl="1" indent="-114300" algn="l" defTabSz="622300">
            <a:lnSpc>
              <a:spcPct val="90000"/>
            </a:lnSpc>
            <a:spcBef>
              <a:spcPct val="0"/>
            </a:spcBef>
            <a:spcAft>
              <a:spcPct val="15000"/>
            </a:spcAft>
            <a:buChar char="•"/>
          </a:pPr>
          <a:r>
            <a:rPr lang="en-US" sz="1400" kern="1200" dirty="0"/>
            <a:t>Describe business-to-consumer electronic commerce strategies.</a:t>
          </a:r>
        </a:p>
      </dsp:txBody>
      <dsp:txXfrm>
        <a:off x="1724797" y="867647"/>
        <a:ext cx="6504802" cy="788770"/>
      </dsp:txXfrm>
    </dsp:sp>
    <dsp:sp modelId="{7AEC1603-E11D-41B0-BE2A-F6201D5BEDCD}">
      <dsp:nvSpPr>
        <dsp:cNvPr id="0" name=""/>
        <dsp:cNvSpPr/>
      </dsp:nvSpPr>
      <dsp:spPr>
        <a:xfrm>
          <a:off x="213431" y="946524"/>
          <a:ext cx="1376812" cy="63101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1718028"/>
          <a:ext cx="8229600" cy="132900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Electronic Commerce Websites and Internet Marketing</a:t>
          </a:r>
        </a:p>
        <a:p>
          <a:pPr marL="0" lvl="0" indent="0" algn="l" defTabSz="889000">
            <a:lnSpc>
              <a:spcPct val="90000"/>
            </a:lnSpc>
            <a:spcBef>
              <a:spcPct val="0"/>
            </a:spcBef>
            <a:spcAft>
              <a:spcPct val="35000"/>
            </a:spcAft>
            <a:buNone/>
          </a:pPr>
          <a:r>
            <a:rPr lang="en-US" sz="1800" kern="1200" dirty="0"/>
            <a:t>Understand the keys to successful electronic commerce Web sites, and explain the different forms of Internet marketing.</a:t>
          </a:r>
          <a:endParaRPr lang="en-US" sz="2800" b="1" kern="1200" dirty="0"/>
        </a:p>
      </dsp:txBody>
      <dsp:txXfrm>
        <a:off x="1724797" y="1718028"/>
        <a:ext cx="6504802" cy="1329007"/>
      </dsp:txXfrm>
    </dsp:sp>
    <dsp:sp modelId="{0C6B9C41-271F-4061-9955-70DED635DAC1}">
      <dsp:nvSpPr>
        <dsp:cNvPr id="0" name=""/>
        <dsp:cNvSpPr/>
      </dsp:nvSpPr>
      <dsp:spPr>
        <a:xfrm>
          <a:off x="213431" y="1903996"/>
          <a:ext cx="1376812" cy="99160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0C858-A471-46BA-A9D4-1B81C2427A12}">
      <dsp:nvSpPr>
        <dsp:cNvPr id="0" name=""/>
        <dsp:cNvSpPr/>
      </dsp:nvSpPr>
      <dsp:spPr>
        <a:xfrm>
          <a:off x="0" y="3143179"/>
          <a:ext cx="8229600" cy="7887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hlinkClick xmlns:r="http://schemas.openxmlformats.org/officeDocument/2006/relationships" r:id="" action="ppaction://hlinksldjump"/>
            </a:rPr>
            <a:t>Mobile Commerce, Consumer-to-Consumer EC, and Consumer-to-Business EC</a:t>
          </a:r>
          <a:endParaRPr lang="en-US" sz="1500" kern="1200" dirty="0"/>
        </a:p>
        <a:p>
          <a:pPr marL="114300" lvl="1" indent="-114300" algn="l" defTabSz="622300">
            <a:lnSpc>
              <a:spcPct val="90000"/>
            </a:lnSpc>
            <a:spcBef>
              <a:spcPct val="0"/>
            </a:spcBef>
            <a:spcAft>
              <a:spcPct val="15000"/>
            </a:spcAft>
            <a:buChar char="•"/>
          </a:pPr>
          <a:r>
            <a:rPr lang="en-US" sz="1400" kern="1200" dirty="0"/>
            <a:t>Describe mobile commerce, consumer-to-consumer electronic commerce, and consumer-to-business electronic commerce.</a:t>
          </a:r>
        </a:p>
        <a:p>
          <a:pPr marL="57150" lvl="1" indent="-57150" algn="l" defTabSz="488950">
            <a:lnSpc>
              <a:spcPct val="90000"/>
            </a:lnSpc>
            <a:spcBef>
              <a:spcPct val="0"/>
            </a:spcBef>
            <a:spcAft>
              <a:spcPct val="15000"/>
            </a:spcAft>
            <a:buChar char="•"/>
          </a:pPr>
          <a:endParaRPr lang="en-US" sz="1100" kern="1200" dirty="0"/>
        </a:p>
      </dsp:txBody>
      <dsp:txXfrm>
        <a:off x="1724797" y="3143179"/>
        <a:ext cx="6504802" cy="788770"/>
      </dsp:txXfrm>
    </dsp:sp>
    <dsp:sp modelId="{0B620CD0-3446-402D-AAF4-49BCF59B7ACF}">
      <dsp:nvSpPr>
        <dsp:cNvPr id="0" name=""/>
        <dsp:cNvSpPr/>
      </dsp:nvSpPr>
      <dsp:spPr>
        <a:xfrm>
          <a:off x="78877" y="3222056"/>
          <a:ext cx="1645920" cy="631016"/>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63E00-8352-46E3-8ADB-BC886F1189D4}">
      <dsp:nvSpPr>
        <dsp:cNvPr id="0" name=""/>
        <dsp:cNvSpPr/>
      </dsp:nvSpPr>
      <dsp:spPr>
        <a:xfrm>
          <a:off x="0" y="4010826"/>
          <a:ext cx="8229600" cy="7887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Managing Finances and Navigating Legal Issues in EC</a:t>
          </a:r>
          <a:endParaRPr lang="en-US" sz="1400" kern="1200" dirty="0"/>
        </a:p>
        <a:p>
          <a:pPr marL="0" lvl="0" indent="0" algn="l" defTabSz="622300">
            <a:lnSpc>
              <a:spcPct val="90000"/>
            </a:lnSpc>
            <a:spcBef>
              <a:spcPct val="0"/>
            </a:spcBef>
            <a:spcAft>
              <a:spcPct val="35000"/>
            </a:spcAft>
            <a:buNone/>
          </a:pPr>
          <a:r>
            <a:rPr lang="en-US" sz="1400" kern="1200" dirty="0"/>
            <a:t>Describe how to conduct financial transactions and navigate the legal issues of electronic commerce.</a:t>
          </a:r>
        </a:p>
      </dsp:txBody>
      <dsp:txXfrm>
        <a:off x="1724797" y="4010826"/>
        <a:ext cx="6504802" cy="788770"/>
      </dsp:txXfrm>
    </dsp:sp>
    <dsp:sp modelId="{5C8AFFBB-DD61-4FEA-B75C-D6D623E299D4}">
      <dsp:nvSpPr>
        <dsp:cNvPr id="0" name=""/>
        <dsp:cNvSpPr/>
      </dsp:nvSpPr>
      <dsp:spPr>
        <a:xfrm>
          <a:off x="78877" y="4089703"/>
          <a:ext cx="1645920" cy="631016"/>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78173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Business: E-Commerce and E-Government</a:t>
          </a:r>
          <a:endParaRPr lang="en-US" sz="1600" kern="1200" dirty="0"/>
        </a:p>
        <a:p>
          <a:pPr marL="114300" lvl="1" indent="-114300" algn="l" defTabSz="622300">
            <a:lnSpc>
              <a:spcPct val="90000"/>
            </a:lnSpc>
            <a:spcBef>
              <a:spcPct val="0"/>
            </a:spcBef>
            <a:spcAft>
              <a:spcPct val="15000"/>
            </a:spcAft>
            <a:buChar char="•"/>
          </a:pPr>
          <a:r>
            <a:rPr lang="en-US" sz="1400" kern="1200" dirty="0"/>
            <a:t>Describe different business models used to compete in cyberspace as well as different forms of electronic government.</a:t>
          </a:r>
        </a:p>
      </dsp:txBody>
      <dsp:txXfrm>
        <a:off x="1724093" y="0"/>
        <a:ext cx="6505506" cy="781738"/>
      </dsp:txXfrm>
    </dsp:sp>
    <dsp:sp modelId="{7D7D61F9-D1AA-4F6A-8715-FD6AC3E01198}">
      <dsp:nvSpPr>
        <dsp:cNvPr id="0" name=""/>
        <dsp:cNvSpPr/>
      </dsp:nvSpPr>
      <dsp:spPr>
        <a:xfrm>
          <a:off x="212727" y="78173"/>
          <a:ext cx="1376812" cy="6253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859912"/>
          <a:ext cx="8229600" cy="78173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Business-to-Consumer E-Commerce</a:t>
          </a:r>
          <a:endParaRPr lang="en-US" sz="1600" kern="1200" dirty="0"/>
        </a:p>
        <a:p>
          <a:pPr marL="114300" lvl="1" indent="-114300" algn="l" defTabSz="622300">
            <a:lnSpc>
              <a:spcPct val="90000"/>
            </a:lnSpc>
            <a:spcBef>
              <a:spcPct val="0"/>
            </a:spcBef>
            <a:spcAft>
              <a:spcPct val="15000"/>
            </a:spcAft>
            <a:buChar char="•"/>
          </a:pPr>
          <a:r>
            <a:rPr lang="en-US" sz="1400" kern="1200" dirty="0"/>
            <a:t>Describe business-to-consumer electronic commerce strategies.</a:t>
          </a:r>
        </a:p>
      </dsp:txBody>
      <dsp:txXfrm>
        <a:off x="1724093" y="859912"/>
        <a:ext cx="6505506" cy="781738"/>
      </dsp:txXfrm>
    </dsp:sp>
    <dsp:sp modelId="{7AEC1603-E11D-41B0-BE2A-F6201D5BEDCD}">
      <dsp:nvSpPr>
        <dsp:cNvPr id="0" name=""/>
        <dsp:cNvSpPr/>
      </dsp:nvSpPr>
      <dsp:spPr>
        <a:xfrm>
          <a:off x="212727" y="938085"/>
          <a:ext cx="1376812" cy="6253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1702712"/>
          <a:ext cx="8229600" cy="78173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Commerce Websites and Internet Marketing</a:t>
          </a:r>
          <a:endParaRPr lang="en-US" sz="1600" kern="1200" dirty="0"/>
        </a:p>
        <a:p>
          <a:pPr marL="114300" lvl="1" indent="-114300" algn="l" defTabSz="622300">
            <a:lnSpc>
              <a:spcPct val="90000"/>
            </a:lnSpc>
            <a:spcBef>
              <a:spcPct val="0"/>
            </a:spcBef>
            <a:spcAft>
              <a:spcPct val="15000"/>
            </a:spcAft>
            <a:buChar char="•"/>
          </a:pPr>
          <a:r>
            <a:rPr lang="en-US" sz="1400" kern="1200" dirty="0"/>
            <a:t>Understand the keys to successful electronic commerce Web sites, and explain the different forms of Internet marketing.</a:t>
          </a:r>
        </a:p>
      </dsp:txBody>
      <dsp:txXfrm>
        <a:off x="1724093" y="1702712"/>
        <a:ext cx="6505506" cy="781738"/>
      </dsp:txXfrm>
    </dsp:sp>
    <dsp:sp modelId="{0C6B9C41-271F-4061-9955-70DED635DAC1}">
      <dsp:nvSpPr>
        <dsp:cNvPr id="0" name=""/>
        <dsp:cNvSpPr/>
      </dsp:nvSpPr>
      <dsp:spPr>
        <a:xfrm>
          <a:off x="212727" y="1797998"/>
          <a:ext cx="1376812" cy="6253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0C858-A471-46BA-A9D4-1B81C2427A12}">
      <dsp:nvSpPr>
        <dsp:cNvPr id="0" name=""/>
        <dsp:cNvSpPr/>
      </dsp:nvSpPr>
      <dsp:spPr>
        <a:xfrm>
          <a:off x="0" y="2579736"/>
          <a:ext cx="8229600" cy="13598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Mobile Commerce, Consumer-to-Consumer EC, and Consumer-to-Business EC</a:t>
          </a:r>
        </a:p>
        <a:p>
          <a:pPr marL="0" lvl="0" indent="0" algn="l" defTabSz="889000">
            <a:lnSpc>
              <a:spcPct val="90000"/>
            </a:lnSpc>
            <a:spcBef>
              <a:spcPct val="0"/>
            </a:spcBef>
            <a:spcAft>
              <a:spcPct val="35000"/>
            </a:spcAft>
            <a:buNone/>
          </a:pPr>
          <a:r>
            <a:rPr lang="en-US" sz="1800" kern="1200" dirty="0"/>
            <a:t>Describe mobile commerce, consumer-to-consumer electronic commerce, and consumer-to-business electronic commerce.</a:t>
          </a:r>
        </a:p>
        <a:p>
          <a:pPr marL="57150" lvl="1" indent="-57150" algn="l" defTabSz="488950">
            <a:lnSpc>
              <a:spcPct val="90000"/>
            </a:lnSpc>
            <a:spcBef>
              <a:spcPct val="0"/>
            </a:spcBef>
            <a:spcAft>
              <a:spcPct val="15000"/>
            </a:spcAft>
            <a:buChar char="•"/>
          </a:pPr>
          <a:endParaRPr lang="en-US" sz="1100" kern="1200" dirty="0"/>
        </a:p>
      </dsp:txBody>
      <dsp:txXfrm>
        <a:off x="1724093" y="2579736"/>
        <a:ext cx="6505506" cy="1359896"/>
      </dsp:txXfrm>
    </dsp:sp>
    <dsp:sp modelId="{0B620CD0-3446-402D-AAF4-49BCF59B7ACF}">
      <dsp:nvSpPr>
        <dsp:cNvPr id="0" name=""/>
        <dsp:cNvSpPr/>
      </dsp:nvSpPr>
      <dsp:spPr>
        <a:xfrm>
          <a:off x="78173" y="2633168"/>
          <a:ext cx="1645920" cy="1253032"/>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63E00-8352-46E3-8ADB-BC886F1189D4}">
      <dsp:nvSpPr>
        <dsp:cNvPr id="0" name=""/>
        <dsp:cNvSpPr/>
      </dsp:nvSpPr>
      <dsp:spPr>
        <a:xfrm>
          <a:off x="0" y="4017806"/>
          <a:ext cx="8229600" cy="78173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hlinkClick xmlns:r="http://schemas.openxmlformats.org/officeDocument/2006/relationships" r:id="" action="ppaction://hlinksldjump"/>
            </a:rPr>
            <a:t>Managing Finances and Navigating Legal Issues in EC</a:t>
          </a:r>
          <a:endParaRPr lang="en-US" sz="1400" kern="1200" dirty="0"/>
        </a:p>
        <a:p>
          <a:pPr marL="0" lvl="0" indent="0" algn="l" defTabSz="622300">
            <a:lnSpc>
              <a:spcPct val="90000"/>
            </a:lnSpc>
            <a:spcBef>
              <a:spcPct val="0"/>
            </a:spcBef>
            <a:spcAft>
              <a:spcPct val="35000"/>
            </a:spcAft>
            <a:buNone/>
          </a:pPr>
          <a:r>
            <a:rPr lang="en-US" sz="1400" kern="1200" dirty="0"/>
            <a:t>Describe how to conduct financial transactions and navigate the legal issues of electronic commerce.</a:t>
          </a:r>
        </a:p>
      </dsp:txBody>
      <dsp:txXfrm>
        <a:off x="1724093" y="4017806"/>
        <a:ext cx="6505506" cy="781738"/>
      </dsp:txXfrm>
    </dsp:sp>
    <dsp:sp modelId="{5C8AFFBB-DD61-4FEA-B75C-D6D623E299D4}">
      <dsp:nvSpPr>
        <dsp:cNvPr id="0" name=""/>
        <dsp:cNvSpPr/>
      </dsp:nvSpPr>
      <dsp:spPr>
        <a:xfrm>
          <a:off x="78173" y="4095980"/>
          <a:ext cx="1645920" cy="625390"/>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74188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Business: E-Commerce and E-Government</a:t>
          </a:r>
          <a:endParaRPr lang="en-US" sz="1600" kern="1200" dirty="0"/>
        </a:p>
        <a:p>
          <a:pPr marL="114300" lvl="1" indent="-114300" algn="l" defTabSz="622300">
            <a:lnSpc>
              <a:spcPct val="90000"/>
            </a:lnSpc>
            <a:spcBef>
              <a:spcPct val="0"/>
            </a:spcBef>
            <a:spcAft>
              <a:spcPct val="15000"/>
            </a:spcAft>
            <a:buChar char="•"/>
          </a:pPr>
          <a:r>
            <a:rPr lang="en-US" sz="1400" kern="1200" dirty="0"/>
            <a:t>Describe different business models used to compete in cyberspace as well as different forms of electronic government.</a:t>
          </a:r>
        </a:p>
      </dsp:txBody>
      <dsp:txXfrm>
        <a:off x="1720108" y="0"/>
        <a:ext cx="6509491" cy="741889"/>
      </dsp:txXfrm>
    </dsp:sp>
    <dsp:sp modelId="{7D7D61F9-D1AA-4F6A-8715-FD6AC3E01198}">
      <dsp:nvSpPr>
        <dsp:cNvPr id="0" name=""/>
        <dsp:cNvSpPr/>
      </dsp:nvSpPr>
      <dsp:spPr>
        <a:xfrm>
          <a:off x="208742" y="74188"/>
          <a:ext cx="1376812" cy="59351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816078"/>
          <a:ext cx="8229600" cy="74188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Business-to-Consumer E-Commerce</a:t>
          </a:r>
          <a:endParaRPr lang="en-US" sz="1600" kern="1200" dirty="0"/>
        </a:p>
        <a:p>
          <a:pPr marL="114300" lvl="1" indent="-114300" algn="l" defTabSz="622300">
            <a:lnSpc>
              <a:spcPct val="90000"/>
            </a:lnSpc>
            <a:spcBef>
              <a:spcPct val="0"/>
            </a:spcBef>
            <a:spcAft>
              <a:spcPct val="15000"/>
            </a:spcAft>
            <a:buChar char="•"/>
          </a:pPr>
          <a:r>
            <a:rPr lang="en-US" sz="1400" kern="1200" dirty="0"/>
            <a:t>Describe business-to-consumer electronic commerce strategies.</a:t>
          </a:r>
        </a:p>
      </dsp:txBody>
      <dsp:txXfrm>
        <a:off x="1720108" y="816078"/>
        <a:ext cx="6509491" cy="741889"/>
      </dsp:txXfrm>
    </dsp:sp>
    <dsp:sp modelId="{7AEC1603-E11D-41B0-BE2A-F6201D5BEDCD}">
      <dsp:nvSpPr>
        <dsp:cNvPr id="0" name=""/>
        <dsp:cNvSpPr/>
      </dsp:nvSpPr>
      <dsp:spPr>
        <a:xfrm>
          <a:off x="208742" y="890267"/>
          <a:ext cx="1376812" cy="59351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1615917"/>
          <a:ext cx="8229600" cy="74188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Electronic Commerce Websites and Internet Marketing</a:t>
          </a:r>
          <a:endParaRPr lang="en-US" sz="1600" kern="1200" dirty="0"/>
        </a:p>
        <a:p>
          <a:pPr marL="114300" lvl="1" indent="-114300" algn="l" defTabSz="622300">
            <a:lnSpc>
              <a:spcPct val="90000"/>
            </a:lnSpc>
            <a:spcBef>
              <a:spcPct val="0"/>
            </a:spcBef>
            <a:spcAft>
              <a:spcPct val="15000"/>
            </a:spcAft>
            <a:buChar char="•"/>
          </a:pPr>
          <a:r>
            <a:rPr lang="en-US" sz="1400" kern="1200" dirty="0"/>
            <a:t>Understand the keys to successful electronic commerce Web sites, and explain the different forms of Internet marketing.</a:t>
          </a:r>
        </a:p>
      </dsp:txBody>
      <dsp:txXfrm>
        <a:off x="1720108" y="1615917"/>
        <a:ext cx="6509491" cy="741889"/>
      </dsp:txXfrm>
    </dsp:sp>
    <dsp:sp modelId="{0C6B9C41-271F-4061-9955-70DED635DAC1}">
      <dsp:nvSpPr>
        <dsp:cNvPr id="0" name=""/>
        <dsp:cNvSpPr/>
      </dsp:nvSpPr>
      <dsp:spPr>
        <a:xfrm>
          <a:off x="208742" y="1706346"/>
          <a:ext cx="1376812" cy="59351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0C858-A471-46BA-A9D4-1B81C2427A12}">
      <dsp:nvSpPr>
        <dsp:cNvPr id="0" name=""/>
        <dsp:cNvSpPr/>
      </dsp:nvSpPr>
      <dsp:spPr>
        <a:xfrm>
          <a:off x="0" y="2448235"/>
          <a:ext cx="8229600" cy="74188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hlinkClick xmlns:r="http://schemas.openxmlformats.org/officeDocument/2006/relationships" r:id="" action="ppaction://hlinksldjump"/>
            </a:rPr>
            <a:t>Mobile Commerce, Consumer-to-Consumer EC, and Consumer-to-Business EC</a:t>
          </a:r>
          <a:endParaRPr lang="en-US" sz="1500" kern="1200" dirty="0"/>
        </a:p>
        <a:p>
          <a:pPr marL="114300" lvl="1" indent="-114300" algn="l" defTabSz="622300">
            <a:lnSpc>
              <a:spcPct val="90000"/>
            </a:lnSpc>
            <a:spcBef>
              <a:spcPct val="0"/>
            </a:spcBef>
            <a:spcAft>
              <a:spcPct val="15000"/>
            </a:spcAft>
            <a:buChar char="•"/>
          </a:pPr>
          <a:r>
            <a:rPr lang="en-US" sz="1400" kern="1200" dirty="0"/>
            <a:t>Describe mobile commerce, consumer-to-consumer electronic commerce, and consumer-to-business electronic commerce.</a:t>
          </a:r>
        </a:p>
        <a:p>
          <a:pPr marL="57150" lvl="1" indent="-57150" algn="l" defTabSz="488950">
            <a:lnSpc>
              <a:spcPct val="90000"/>
            </a:lnSpc>
            <a:spcBef>
              <a:spcPct val="0"/>
            </a:spcBef>
            <a:spcAft>
              <a:spcPct val="15000"/>
            </a:spcAft>
            <a:buChar char="•"/>
          </a:pPr>
          <a:endParaRPr lang="en-US" sz="1100" kern="1200" dirty="0"/>
        </a:p>
      </dsp:txBody>
      <dsp:txXfrm>
        <a:off x="1720108" y="2448235"/>
        <a:ext cx="6509491" cy="741889"/>
      </dsp:txXfrm>
    </dsp:sp>
    <dsp:sp modelId="{0B620CD0-3446-402D-AAF4-49BCF59B7ACF}">
      <dsp:nvSpPr>
        <dsp:cNvPr id="0" name=""/>
        <dsp:cNvSpPr/>
      </dsp:nvSpPr>
      <dsp:spPr>
        <a:xfrm>
          <a:off x="74188" y="2522424"/>
          <a:ext cx="1645920" cy="59351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63E00-8352-46E3-8ADB-BC886F1189D4}">
      <dsp:nvSpPr>
        <dsp:cNvPr id="0" name=""/>
        <dsp:cNvSpPr/>
      </dsp:nvSpPr>
      <dsp:spPr>
        <a:xfrm>
          <a:off x="0" y="3264314"/>
          <a:ext cx="8229600" cy="153554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Managing Finances and Navigating Legal Issues in EC</a:t>
          </a:r>
        </a:p>
        <a:p>
          <a:pPr marL="0" lvl="0" indent="0" algn="l" defTabSz="1022350">
            <a:lnSpc>
              <a:spcPct val="90000"/>
            </a:lnSpc>
            <a:spcBef>
              <a:spcPct val="0"/>
            </a:spcBef>
            <a:spcAft>
              <a:spcPct val="35000"/>
            </a:spcAft>
            <a:buNone/>
          </a:pPr>
          <a:r>
            <a:rPr lang="en-US" sz="2000" kern="1200" dirty="0"/>
            <a:t>Describe how to conduct financial transactions and navigate the legal issues of electronic commerce.</a:t>
          </a:r>
        </a:p>
      </dsp:txBody>
      <dsp:txXfrm>
        <a:off x="1720108" y="3264314"/>
        <a:ext cx="6509491" cy="1535548"/>
      </dsp:txXfrm>
    </dsp:sp>
    <dsp:sp modelId="{5C8AFFBB-DD61-4FEA-B75C-D6D623E299D4}">
      <dsp:nvSpPr>
        <dsp:cNvPr id="0" name=""/>
        <dsp:cNvSpPr/>
      </dsp:nvSpPr>
      <dsp:spPr>
        <a:xfrm>
          <a:off x="74188" y="3339774"/>
          <a:ext cx="1645920" cy="1384627"/>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3/22/24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3/22/24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Web has opened new avenues for communication between companies and their customers, including Web-based support, electronic mail, online text or video chat applications, and social media.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facilitates all stages of a transaction, allowing companies to conduct business online without human assistance, greatly reducing transaction costs while enhancing operational efficiency.</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Mass customization, which caters to individualized customer preferences while maintaining economies of scale, helps firms tailor their products and services to meet a customer’s particular needs on a large scale.</a:t>
            </a:r>
          </a:p>
          <a:p>
            <a:r>
              <a:rPr lang="en-US" sz="1200" b="0" i="0" u="none" strike="noStrike" kern="1200" baseline="0" dirty="0">
                <a:solidFill>
                  <a:schemeClr val="tx1"/>
                </a:solidFill>
                <a:latin typeface="+mn-lt"/>
                <a:ea typeface="+mn-ea"/>
                <a:cs typeface="+mn-cs"/>
              </a:rPr>
              <a:t>Linking online product configuration systems with just-in-time production allows companies to assemble each individual product based on the customers’ specifications.</a:t>
            </a:r>
          </a:p>
          <a:p>
            <a:r>
              <a:rPr lang="en-US" dirty="0"/>
              <a:t>Dell and Nike are two examples of firms that have successfully implemented mass customization into</a:t>
            </a:r>
            <a:r>
              <a:rPr lang="en-US" baseline="0" dirty="0"/>
              <a:t> their e-commerce strategy.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val="209556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Customers specify the product they are looking for and how much they are willing to pay for it and Priceline.com matches the customers’ bids with offers from companies like airlines, hotels, and car rental agencies.</a:t>
            </a:r>
          </a:p>
          <a:p>
            <a:r>
              <a:rPr lang="en-US" sz="1200" b="0" i="0" u="none" strike="noStrike" kern="1200" baseline="0" dirty="0">
                <a:solidFill>
                  <a:schemeClr val="tx1"/>
                </a:solidFill>
                <a:latin typeface="+mn-lt"/>
                <a:ea typeface="+mn-ea"/>
                <a:cs typeface="+mn-cs"/>
              </a:rPr>
              <a:t>This helps these companies get rid of excess inventory, so it is a win-win.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val="209556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companies are</a:t>
            </a:r>
            <a:r>
              <a:rPr lang="en-US" baseline="0" dirty="0"/>
              <a:t> selling online, they can take advantage of the elimination of the retail market space, selling a much wider variety of products, targeting unique market segments on a global basis, and undercutting competitors’ pricing.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Online retailers can cater to the “Long Tail,” or niche markets in addition to (or instead of) purely selling mainstream products. </a:t>
            </a:r>
          </a:p>
          <a:p>
            <a:r>
              <a:rPr lang="en-US" sz="1200" b="0" i="0" u="none" strike="noStrike" kern="1200" baseline="0" dirty="0">
                <a:solidFill>
                  <a:schemeClr val="tx1"/>
                </a:solidFill>
                <a:latin typeface="+mn-lt"/>
                <a:ea typeface="+mn-ea"/>
                <a:cs typeface="+mn-cs"/>
              </a:rPr>
              <a:t>Although customers with unusual wants or needs may not be able to support a local storefront, there are often enough individuals in larger geographic regions to support an online merchant.</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challenges to e-tailing,</a:t>
            </a:r>
            <a:r>
              <a:rPr lang="en-US" baseline="0" dirty="0"/>
              <a:t> especially for certain product and service types. </a:t>
            </a:r>
          </a:p>
          <a:p>
            <a:r>
              <a:rPr lang="en-US" sz="1200" b="0" i="0" u="none" strike="noStrike" kern="1200" baseline="0" dirty="0">
                <a:solidFill>
                  <a:schemeClr val="tx1"/>
                </a:solidFill>
                <a:latin typeface="+mn-lt"/>
                <a:ea typeface="+mn-ea"/>
                <a:cs typeface="+mn-cs"/>
              </a:rPr>
              <a:t>Often, trust becomes an issue due to the customer’s inability to adequately experience the capabilities and characteristics of a product prior to purchase, as well as due to uncertainties surrounding product delivery and returns.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Online customers have many choices, but if you can provide customers with something they can find nowhere else, then they will have to come to you to get that benefit.</a:t>
            </a:r>
          </a:p>
          <a:p>
            <a:pPr marL="228600" indent="-228600">
              <a:buFont typeface="+mj-lt"/>
              <a:buAutoNum type="arabicPeriod"/>
            </a:pPr>
            <a:r>
              <a:rPr lang="en-US" dirty="0"/>
              <a:t>You can compete for customers on price, but if you also offer them service, support, community, or other benefits, you can build a relationship to draw customers to you instead.</a:t>
            </a:r>
          </a:p>
          <a:p>
            <a:pPr marL="228600" indent="-228600">
              <a:buFont typeface="+mj-lt"/>
              <a:buAutoNum type="arabicPeriod"/>
            </a:pPr>
            <a:r>
              <a:rPr lang="en-US" dirty="0"/>
              <a:t>Customers have to find you to buy from you.</a:t>
            </a:r>
          </a:p>
          <a:p>
            <a:pPr marL="228600" indent="-228600">
              <a:buFont typeface="+mj-lt"/>
              <a:buAutoNum type="arabicPeriod"/>
            </a:pPr>
            <a:r>
              <a:rPr lang="en-US" dirty="0"/>
              <a:t>If you have features on your Web site that are prompting customers</a:t>
            </a:r>
            <a:r>
              <a:rPr lang="en-US" baseline="0" dirty="0"/>
              <a:t> to buy, or to leave, you should know what they are. By tracking how customers navigate through your site you can learn what is working and what isn’t, and make adjustments accordingly.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Successful companies design their Web sites to enhance their online customers’ experience when interacting with the Web site.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site has to work correctly, be easy to use, and look good.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is a </a:t>
            </a:r>
            <a:r>
              <a:rPr lang="en-US" sz="1200" b="0" i="0" u="sng" strike="noStrike" kern="1200" baseline="0" dirty="0">
                <a:solidFill>
                  <a:schemeClr val="tx1"/>
                </a:solidFill>
                <a:latin typeface="+mn-lt"/>
                <a:ea typeface="+mn-ea"/>
                <a:cs typeface="+mn-cs"/>
              </a:rPr>
              <a:t>hierarchy</a:t>
            </a:r>
            <a:r>
              <a:rPr lang="en-US" sz="1200" b="0" i="0" u="none" strike="noStrike" kern="1200" baseline="0" dirty="0">
                <a:solidFill>
                  <a:schemeClr val="tx1"/>
                </a:solidFill>
                <a:latin typeface="+mn-lt"/>
                <a:ea typeface="+mn-ea"/>
                <a:cs typeface="+mn-cs"/>
              </a:rPr>
              <a:t> of these needs. Most important is structural firmness, followed by functional convenience, and finally representational delight.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Consumers need Web sites to meet their basic needs, which vary depending on why they are using the site. </a:t>
            </a:r>
          </a:p>
          <a:p>
            <a:pPr marL="0" indent="0">
              <a:buFont typeface="+mj-lt"/>
              <a:buNone/>
            </a:pPr>
            <a:r>
              <a:rPr lang="en-US" dirty="0"/>
              <a:t>If a site can’t reliably process transactions, is difficult to use, and is off-putting in its design, consumers are unlikely to use it.</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Historically, companies’ advertising budgets were mostly spent on noninteractive advertising campaigns, such as billboards, newspaper, radio, or television ads. However, by 2013, 42 percent of U.S. online adults were accessing the Internet multiple times a day from multiple devices and locations. In response to these changes, companies are reallocating their advertising budgets; in 2011, organizations spent 19 percent of their advertising budgets on Internet marketing; research firm Forrester estimates that by 2016, companies will spend 35 percent of their advertising budgets on Internet marketing, including search marketing, display ads, e-mail marketing, social media, and mobile marketing.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Advertisers continually look for ways to deliver targeted information at the time and place where it will be most likely to stimulate a purchase or build</a:t>
            </a:r>
            <a:r>
              <a:rPr lang="en-US" baseline="0" dirty="0"/>
              <a:t> a relationship that increases the lifetime value of the customer base</a:t>
            </a:r>
            <a:r>
              <a:rPr lang="en-US" dirty="0"/>
              <a:t>. Internet</a:t>
            </a:r>
            <a:r>
              <a:rPr lang="en-US" baseline="0" dirty="0"/>
              <a:t> marketing is no exception, and these approaches all seek to address these needs.</a:t>
            </a:r>
          </a:p>
          <a:p>
            <a:pPr marL="171450" indent="-171450">
              <a:buFont typeface="Arial" pitchFamily="34" charset="0"/>
              <a:buChar char="•"/>
            </a:pPr>
            <a:r>
              <a:rPr lang="en-US" baseline="0" dirty="0"/>
              <a:t>As with many aspects of business, there is a potential for fraud in advertising if aspects of the transaction can’t be monitored, and click fraud by the ad seller trying to drive up revenue or a competitor (or disgruntled employee) trying to drive up business costs can readily occur.</a:t>
            </a:r>
          </a:p>
          <a:p>
            <a:pPr marL="171450" indent="-171450">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val="293724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hard to influence the ranking of your company’s page in the organic search results. Users</a:t>
            </a:r>
            <a:r>
              <a:rPr lang="en-US" baseline="0" dirty="0"/>
              <a:t> will typically only click on the first few items of their search. </a:t>
            </a:r>
            <a:r>
              <a:rPr lang="en-US" sz="1200" b="0" i="0" u="none" strike="noStrike" kern="1200" baseline="0" dirty="0">
                <a:solidFill>
                  <a:schemeClr val="tx1"/>
                </a:solidFill>
                <a:latin typeface="+mn-lt"/>
                <a:ea typeface="+mn-ea"/>
                <a:cs typeface="+mn-cs"/>
              </a:rPr>
              <a:t>Search engines’ algorithms are usually proprietary and are frequently changed, and there can be hundreds of factors influencing a page’s rank. They also check for “cheating,” such as hidden keywords.</a:t>
            </a:r>
            <a:endParaRPr lang="en-US" dirty="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val="1629282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Mobile commerce has seen tremendous growth in the past few years.</a:t>
            </a:r>
          </a:p>
          <a:p>
            <a:r>
              <a:rPr lang="en-US" sz="1200" b="0" i="0" u="none" strike="noStrike" kern="1200" baseline="0" dirty="0">
                <a:solidFill>
                  <a:schemeClr val="tx1"/>
                </a:solidFill>
                <a:latin typeface="+mn-lt"/>
                <a:ea typeface="+mn-ea"/>
                <a:cs typeface="+mn-cs"/>
              </a:rPr>
              <a:t>M-commerce is any electronic transaction or information interaction conducted using a wireless, mobile device and mobile networks.</a:t>
            </a:r>
            <a:endParaRPr lang="en-US" dirty="0"/>
          </a:p>
          <a:p>
            <a:r>
              <a:rPr lang="en-US" sz="1200" b="0" i="0" u="none" strike="noStrike" kern="1200" baseline="0" dirty="0">
                <a:solidFill>
                  <a:schemeClr val="tx1"/>
                </a:solidFill>
                <a:latin typeface="+mn-lt"/>
                <a:ea typeface="+mn-ea"/>
                <a:cs typeface="+mn-cs"/>
              </a:rPr>
              <a:t>Powerful mobile devices, such as Apple’s iPhone and iPad or Samsung’s Galaxy, support high-speed data transfer and “always-on” connectivity. </a:t>
            </a:r>
          </a:p>
          <a:p>
            <a:r>
              <a:rPr lang="en-US" sz="1200" b="0" i="0" u="none" strike="noStrike" kern="1200" baseline="0" dirty="0">
                <a:solidFill>
                  <a:schemeClr val="tx1"/>
                </a:solidFill>
                <a:latin typeface="+mn-lt"/>
                <a:ea typeface="+mn-ea"/>
                <a:cs typeface="+mn-cs"/>
              </a:rPr>
              <a:t>The increasing use of tablets is seen as a major driver of mobile commerce.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Location-based services are highly personalized mobile services based on a user’s location. Location-based services are implemented via the cellular network, Wi-Fi networks, and global positioning system (GPS) functionality, now built into most modern cell phones.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Via GPS, search engines can provide specific information about attractions or restaurants located in the user’s vicinity, retail stores can enhance store locators with navigation instructions, or users can receive real-time traffic or public transport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dirty="0"/>
          </a:p>
        </p:txBody>
      </p:sp>
    </p:spTree>
    <p:extLst>
      <p:ext uri="{BB962C8B-B14F-4D97-AF65-F5344CB8AC3E}">
        <p14:creationId xmlns:p14="http://schemas.microsoft.com/office/powerpoint/2010/main" val="2378991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Consumer-to-consumer</a:t>
            </a:r>
            <a:r>
              <a:rPr lang="en-US" baseline="0" dirty="0"/>
              <a:t> e-commerce allows consumers to achieve a fair price for goods, which they otherwise might not be able to achieve.</a:t>
            </a:r>
          </a:p>
          <a:p>
            <a:r>
              <a:rPr lang="en-US" baseline="0" dirty="0"/>
              <a:t>E-auctions allow consumers to sell rare and unusual items to a world market.</a:t>
            </a:r>
          </a:p>
          <a:p>
            <a:r>
              <a:rPr lang="en-US" baseline="0" dirty="0"/>
              <a:t>Online classifieds allow consumers to sell and search for products locally, reaching a wider audience but still facilitating what is often a local face-to-face transaction.</a:t>
            </a:r>
          </a:p>
          <a:p>
            <a:r>
              <a:rPr lang="en-US" baseline="0" dirty="0"/>
              <a:t>There is, however, a danger of fraud.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C2C is a very open medium of exchange, so provides both opportunities and threats.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relatively new phenomenon is C2B e-commerce. This involves consumers selling what is typically small slices of work to businesses. </a:t>
            </a:r>
          </a:p>
          <a:p>
            <a:r>
              <a:rPr lang="en-US" dirty="0"/>
              <a:t>A good example is businesses that</a:t>
            </a:r>
            <a:r>
              <a:rPr lang="en-US" baseline="0" dirty="0"/>
              <a:t> buy photos from amateur photographers to sell online to interested parties. Each photo is a small piece of work, but when they sell the photographer gets a small commission.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banking has become widely accepted, although many people are still worried about the</a:t>
            </a:r>
            <a:r>
              <a:rPr lang="en-US" baseline="0" dirty="0"/>
              <a:t> security aspect. </a:t>
            </a:r>
          </a:p>
          <a:p>
            <a:r>
              <a:rPr lang="en-US" baseline="0" dirty="0"/>
              <a:t>An emerging trend is mobile banking apps allowing anytime, anywhere banking.</a:t>
            </a:r>
          </a:p>
          <a:p>
            <a:r>
              <a:rPr lang="en-US" baseline="0" dirty="0"/>
              <a:t>Online investing has also taken off, with a variety of sites offering financial information, investment advice, and online brokerage accounts.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a:t>
            </a:r>
            <a:r>
              <a:rPr lang="en-US" baseline="0" dirty="0"/>
              <a:t> payments are readily made using credit cards, which offer consumers some protection against fraud by the seller, which typically still requires a significant amount of personal information to complete the sale. </a:t>
            </a:r>
          </a:p>
          <a:p>
            <a:r>
              <a:rPr lang="en-US" baseline="0" dirty="0"/>
              <a:t>At the same time, the merchant is at significant risk of fraud from buyers, and unlike “card-present” sales in traditional stores, when a sale is made online the merchant is financially liable if the sale is fraudulent. </a:t>
            </a:r>
          </a:p>
          <a:p>
            <a:r>
              <a:rPr lang="en-US" baseline="0" dirty="0"/>
              <a:t>Merchants now employ additional safeguards to flag and reject sales that have warning signs indicating they may not be legitimate.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Make sure that your browser has the latest encryption capabilities; also, always look for the padlock icon in your browser’s status bar before transmitting  sensitive information.</a:t>
            </a:r>
          </a:p>
          <a:p>
            <a:r>
              <a:rPr lang="en-US" sz="1200" b="0" i="0" u="none" strike="noStrike" kern="1200" baseline="0" dirty="0">
                <a:solidFill>
                  <a:schemeClr val="tx1"/>
                </a:solidFill>
                <a:latin typeface="+mn-lt"/>
                <a:ea typeface="+mn-ea"/>
                <a:cs typeface="+mn-cs"/>
              </a:rPr>
              <a:t>Make sure that the company you’re about to do business with does not share any information you would prefer not to be shared.</a:t>
            </a:r>
          </a:p>
          <a:p>
            <a:r>
              <a:rPr lang="en-US" sz="1200" b="0" i="0" u="none" strike="noStrike" kern="1200" baseline="0" dirty="0">
                <a:solidFill>
                  <a:schemeClr val="tx1"/>
                </a:solidFill>
                <a:latin typeface="+mn-lt"/>
                <a:ea typeface="+mn-ea"/>
                <a:cs typeface="+mn-cs"/>
              </a:rPr>
              <a:t>Make sure that you can return unwanted/defective products for a refund.</a:t>
            </a:r>
          </a:p>
          <a:p>
            <a:r>
              <a:rPr lang="en-US" sz="1200" b="0" i="0" u="none" strike="noStrike" kern="1200" baseline="0" dirty="0">
                <a:solidFill>
                  <a:schemeClr val="tx1"/>
                </a:solidFill>
                <a:latin typeface="+mn-lt"/>
                <a:ea typeface="+mn-ea"/>
                <a:cs typeface="+mn-cs"/>
              </a:rPr>
              <a:t>Make sure that you don’t give out information, such as your Social Security number, unless you know what the other entity is going to do with it.</a:t>
            </a:r>
          </a:p>
          <a:p>
            <a:r>
              <a:rPr lang="en-US" sz="1200" b="0" i="0" u="none" strike="noStrike" kern="1200" baseline="0" dirty="0">
                <a:solidFill>
                  <a:schemeClr val="tx1"/>
                </a:solidFill>
                <a:latin typeface="+mn-lt"/>
                <a:ea typeface="+mn-ea"/>
                <a:cs typeface="+mn-cs"/>
              </a:rPr>
              <a:t>Make sure that you don’t provide your payment information to fly-by-night operations.</a:t>
            </a:r>
          </a:p>
          <a:p>
            <a:r>
              <a:rPr lang="en-US" sz="1200" b="0" i="0" u="none" strike="noStrike" kern="1200" baseline="0" dirty="0">
                <a:solidFill>
                  <a:schemeClr val="tx1"/>
                </a:solidFill>
                <a:latin typeface="+mn-lt"/>
                <a:ea typeface="+mn-ea"/>
                <a:cs typeface="+mn-cs"/>
              </a:rPr>
              <a:t>Make sure that you don’t miss important information about your purchases.</a:t>
            </a:r>
          </a:p>
          <a:p>
            <a:r>
              <a:rPr lang="en-US" sz="1200" b="0" i="0" u="none" strike="noStrike" kern="1200" baseline="0" dirty="0">
                <a:solidFill>
                  <a:schemeClr val="tx1"/>
                </a:solidFill>
                <a:latin typeface="+mn-lt"/>
                <a:ea typeface="+mn-ea"/>
                <a:cs typeface="+mn-cs"/>
              </a:rPr>
              <a:t>Make sure to check for any erroneous or unauthorized transactions.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val="3535089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e-commerce transactions, there is no imprint of the physical card and no cardholder signature, so online merchants have to be especially careful when deciding whether or not to make a transaction.</a:t>
            </a:r>
          </a:p>
          <a:p>
            <a:r>
              <a:rPr lang="en-US" sz="1200" b="0" i="0" u="none" strike="noStrike" kern="1200" baseline="0" dirty="0">
                <a:solidFill>
                  <a:schemeClr val="tx1"/>
                </a:solidFill>
                <a:latin typeface="+mn-lt"/>
                <a:ea typeface="+mn-ea"/>
                <a:cs typeface="+mn-cs"/>
              </a:rPr>
              <a:t>Online merchants often use automated fraud screening services that provide the merchants with a risk score based on a number of variables such as match between shipping address, billing address, and phone number; the time of the order and the customer’s time zone; transaction volume; and the customer’s IP address and its geographic location.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dirty="0"/>
          </a:p>
        </p:txBody>
      </p:sp>
    </p:spTree>
    <p:extLst>
      <p:ext uri="{BB962C8B-B14F-4D97-AF65-F5344CB8AC3E}">
        <p14:creationId xmlns:p14="http://schemas.microsoft.com/office/powerpoint/2010/main" val="3960919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taxes have historically not been levied on companies selling to consumers in different states. </a:t>
            </a:r>
          </a:p>
          <a:p>
            <a:r>
              <a:rPr lang="en-US" dirty="0"/>
              <a:t>EC </a:t>
            </a:r>
            <a:r>
              <a:rPr lang="en-US" baseline="0" dirty="0"/>
              <a:t>both reduces state sales tax revenues and makes local business less competitive as compared to out-of-state online retailers. </a:t>
            </a:r>
          </a:p>
          <a:p>
            <a:r>
              <a:rPr lang="en-US" baseline="0" dirty="0"/>
              <a:t>Digital Rights Management, or DRM, includes practices to limit the copying and distribution of digital goods to paying customers.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36</a:t>
            </a:fld>
            <a:endParaRPr lang="en-US" dirty="0"/>
          </a:p>
        </p:txBody>
      </p:sp>
    </p:spTree>
    <p:extLst>
      <p:ext uri="{BB962C8B-B14F-4D97-AF65-F5344CB8AC3E}">
        <p14:creationId xmlns:p14="http://schemas.microsoft.com/office/powerpoint/2010/main" val="1949526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39</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40</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commerce occurs</a:t>
            </a:r>
            <a:r>
              <a:rPr lang="en-US" baseline="0" dirty="0"/>
              <a:t> when any aspect of the transaction is facilitated by electronic communication technologies. </a:t>
            </a:r>
          </a:p>
          <a:p>
            <a:r>
              <a:rPr lang="en-US" baseline="0" dirty="0"/>
              <a:t>We typically think of the Internet, which is where the vast majority of electronic commerce takes place. </a:t>
            </a:r>
          </a:p>
          <a:p>
            <a:r>
              <a:rPr lang="en-US" baseline="0" dirty="0"/>
              <a:t>Exchanges can involve consumer, businesses, and the government, where any of these can be the buyer, the seller, or both.</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41</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42</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43</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types of EC, based</a:t>
            </a:r>
            <a:r>
              <a:rPr lang="en-US" baseline="0" dirty="0"/>
              <a:t> on who is interacting with, or selling to, whom.</a:t>
            </a:r>
          </a:p>
          <a:p>
            <a:r>
              <a:rPr lang="en-US" baseline="0" dirty="0"/>
              <a:t>Business-to-consumer is businesses selling to consumers; consumer-to-business is consumers selling to businesses.</a:t>
            </a:r>
          </a:p>
          <a:p>
            <a:r>
              <a:rPr lang="en-US" baseline="0" dirty="0"/>
              <a:t>As a consumer, you mostly make use of B2C. Perhaps you also use eBay to auction off items you no longer need, which is a form of C2C. Has anyone ever sold something to a business (C2B)?</a:t>
            </a:r>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a:t>
            </a:r>
            <a:r>
              <a:rPr lang="en-US" baseline="0" dirty="0"/>
              <a:t> use e-government to increase efficiency and effectiveness, much like businesses do. </a:t>
            </a:r>
          </a:p>
          <a:p>
            <a:r>
              <a:rPr lang="en-US" baseline="0" dirty="0"/>
              <a:t>By reducing paperwork and allowing for the electronic dissemination of information and the automated processing of transactions, governments can significantly reduce operating costs while increasing services. </a:t>
            </a:r>
          </a:p>
          <a:p>
            <a:r>
              <a:rPr lang="en-US" baseline="0" dirty="0"/>
              <a:t>Examples of this might include the electronic filing of income tax returns, the online filing of business license applications, or the ability to share data electronically between different law enforcement agencies.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val="315193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can ignore e-commerce and just sell through physical outlets,</a:t>
            </a:r>
            <a:r>
              <a:rPr lang="en-US" baseline="0" dirty="0"/>
              <a:t> can be virtual companies that only sell through online store fronts, or can combine them using a “click-and-mortar” approach that allows both online transactions and physical store sales.</a:t>
            </a:r>
          </a:p>
          <a:p>
            <a:r>
              <a:rPr lang="en-US" baseline="0" dirty="0"/>
              <a:t>The physical, store-only company has a limited product reach as well as limited sales and support hours.</a:t>
            </a:r>
          </a:p>
          <a:p>
            <a:r>
              <a:rPr lang="en-US" baseline="0" dirty="0"/>
              <a:t>The online company can sell anywhere in the world 24/7, but customers must wait for their product to be shipped and some products require physical inspection and testing to verify suitability.</a:t>
            </a:r>
          </a:p>
          <a:p>
            <a:r>
              <a:rPr lang="en-US" baseline="0" dirty="0"/>
              <a:t>Click-and-mortar stores often combine the best of both worlds, but retailers must overcome the pricing differences inherent between online and physical locations as well as the complexity of two sales channels.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Powerful Web technologies have given rise to a global platform where firms from across the world can effectively compete for customers and gain access to new markets.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Web sites that are linked to corporate databases provide real-time access to personalized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a:t>Click to edit Master title style</a:t>
            </a:r>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a:t>Click to edit Master title style</a:t>
            </a:r>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a:t>Copyright © 2016 Pearson Education, Ltd. 	4-</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dirty="0"/>
              <a:t>The Internet and World Wide Web are extremely well suited for conducting business electronically on a global basis</a:t>
            </a:r>
          </a:p>
        </p:txBody>
      </p:sp>
      <p:sp>
        <p:nvSpPr>
          <p:cNvPr id="4" name="Title 3"/>
          <p:cNvSpPr>
            <a:spLocks noGrp="1"/>
          </p:cNvSpPr>
          <p:nvPr>
            <p:ph type="ctrTitle"/>
          </p:nvPr>
        </p:nvSpPr>
        <p:spPr/>
        <p:txBody>
          <a:bodyPr/>
          <a:lstStyle/>
          <a:p>
            <a:r>
              <a:rPr lang="en-US" dirty="0"/>
              <a:t>Chapter 4: Enabling Business-to-Consumer Electronic Commerce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1948" y="0"/>
            <a:ext cx="2578299" cy="205917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0247" y="0"/>
            <a:ext cx="2749153" cy="205917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9400" y="1772"/>
            <a:ext cx="2514600" cy="2057400"/>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6200"/>
            <a:ext cx="1447800" cy="206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29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e-Tailing: Capabilities and Benefits (cont.)</a:t>
            </a:r>
          </a:p>
        </p:txBody>
      </p:sp>
      <p:sp>
        <p:nvSpPr>
          <p:cNvPr id="3" name="Content Placeholder 2"/>
          <p:cNvSpPr>
            <a:spLocks noGrp="1"/>
          </p:cNvSpPr>
          <p:nvPr>
            <p:ph idx="1"/>
          </p:nvPr>
        </p:nvSpPr>
        <p:spPr/>
        <p:txBody>
          <a:bodyPr>
            <a:normAutofit/>
          </a:bodyPr>
          <a:lstStyle/>
          <a:p>
            <a:r>
              <a:rPr lang="en-US" dirty="0"/>
              <a:t>New Revenue and Pricing Models</a:t>
            </a:r>
          </a:p>
          <a:p>
            <a:pPr lvl="1"/>
            <a:r>
              <a:rPr lang="en-US" dirty="0"/>
              <a:t>Companies can earn revenues not only through traditional sales, but also through subscription, licensing, or transaction fees</a:t>
            </a:r>
          </a:p>
          <a:p>
            <a:pPr lvl="1"/>
            <a:r>
              <a:rPr lang="en-US" dirty="0"/>
              <a:t>Companies and individuals can earn money through Web advertising or affiliate marketing</a:t>
            </a:r>
          </a:p>
          <a:p>
            <a:r>
              <a:rPr lang="en-US" dirty="0"/>
              <a:t>Social Commerce</a:t>
            </a:r>
          </a:p>
          <a:p>
            <a:pPr lvl="1"/>
            <a:r>
              <a:rPr lang="en-US" dirty="0"/>
              <a:t>Utilizing social networks to build lasting relationships and advertise products</a:t>
            </a:r>
          </a:p>
          <a:p>
            <a:pPr lvl="1"/>
            <a:endParaRPr lang="en-US" dirty="0"/>
          </a:p>
        </p:txBody>
      </p:sp>
    </p:spTree>
    <p:extLst>
      <p:ext uri="{BB962C8B-B14F-4D97-AF65-F5344CB8AC3E}">
        <p14:creationId xmlns:p14="http://schemas.microsoft.com/office/powerpoint/2010/main" val="94363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781175"/>
            <a:ext cx="7302026"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600" dirty="0"/>
              <a:t>Mass Customization</a:t>
            </a:r>
          </a:p>
        </p:txBody>
      </p:sp>
      <p:sp>
        <p:nvSpPr>
          <p:cNvPr id="4" name="Rectangle 3"/>
          <p:cNvSpPr/>
          <p:nvPr/>
        </p:nvSpPr>
        <p:spPr>
          <a:xfrm>
            <a:off x="5867400" y="3900487"/>
            <a:ext cx="3200400" cy="1569660"/>
          </a:xfrm>
          <a:prstGeom prst="rect">
            <a:avLst/>
          </a:prstGeom>
        </p:spPr>
        <p:txBody>
          <a:bodyPr wrap="square">
            <a:spAutoFit/>
          </a:bodyPr>
          <a:lstStyle/>
          <a:p>
            <a:r>
              <a:rPr lang="en-US" sz="2400" dirty="0"/>
              <a:t>Mass customization generates additional value for customers and profits for producers.</a:t>
            </a:r>
          </a:p>
        </p:txBody>
      </p:sp>
    </p:spTree>
    <p:extLst>
      <p:ext uri="{BB962C8B-B14F-4D97-AF65-F5344CB8AC3E}">
        <p14:creationId xmlns:p14="http://schemas.microsoft.com/office/powerpoint/2010/main" val="41707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1772052"/>
            <a:ext cx="6805612" cy="462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600" dirty="0"/>
              <a:t>New Revenue and Pricing Models</a:t>
            </a:r>
          </a:p>
        </p:txBody>
      </p:sp>
      <p:sp>
        <p:nvSpPr>
          <p:cNvPr id="4" name="Rectangle 3"/>
          <p:cNvSpPr/>
          <p:nvPr/>
        </p:nvSpPr>
        <p:spPr>
          <a:xfrm>
            <a:off x="380999" y="2140803"/>
            <a:ext cx="5486399" cy="830997"/>
          </a:xfrm>
          <a:prstGeom prst="rect">
            <a:avLst/>
          </a:prstGeom>
        </p:spPr>
        <p:txBody>
          <a:bodyPr wrap="square">
            <a:spAutoFit/>
          </a:bodyPr>
          <a:lstStyle/>
          <a:p>
            <a:r>
              <a:rPr lang="en-US" sz="2400" dirty="0"/>
              <a:t>Priceline.com lets consumers name their own price for travel-related services.</a:t>
            </a:r>
          </a:p>
        </p:txBody>
      </p:sp>
      <p:sp>
        <p:nvSpPr>
          <p:cNvPr id="6" name="Rectangle 5"/>
          <p:cNvSpPr/>
          <p:nvPr/>
        </p:nvSpPr>
        <p:spPr>
          <a:xfrm>
            <a:off x="228600" y="4126428"/>
            <a:ext cx="2237233" cy="1569660"/>
          </a:xfrm>
          <a:prstGeom prst="rect">
            <a:avLst/>
          </a:prstGeom>
        </p:spPr>
        <p:txBody>
          <a:bodyPr wrap="square">
            <a:spAutoFit/>
          </a:bodyPr>
          <a:lstStyle/>
          <a:p>
            <a:r>
              <a:rPr lang="en-US" sz="2400" dirty="0"/>
              <a:t>Reverse pricing</a:t>
            </a:r>
          </a:p>
          <a:p>
            <a:endParaRPr lang="en-US" sz="2400" dirty="0"/>
          </a:p>
          <a:p>
            <a:r>
              <a:rPr lang="en-US" sz="2400" dirty="0"/>
              <a:t>“Name your own price”</a:t>
            </a:r>
          </a:p>
        </p:txBody>
      </p:sp>
    </p:spTree>
    <p:extLst>
      <p:ext uri="{BB962C8B-B14F-4D97-AF65-F5344CB8AC3E}">
        <p14:creationId xmlns:p14="http://schemas.microsoft.com/office/powerpoint/2010/main" val="386572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e-Tailing</a:t>
            </a:r>
          </a:p>
        </p:txBody>
      </p:sp>
      <p:sp>
        <p:nvSpPr>
          <p:cNvPr id="3" name="Content Placeholder 2"/>
          <p:cNvSpPr>
            <a:spLocks noGrp="1"/>
          </p:cNvSpPr>
          <p:nvPr>
            <p:ph idx="1"/>
          </p:nvPr>
        </p:nvSpPr>
        <p:spPr/>
        <p:txBody>
          <a:bodyPr>
            <a:normAutofit fontScale="92500" lnSpcReduction="10000"/>
          </a:bodyPr>
          <a:lstStyle/>
          <a:p>
            <a:r>
              <a:rPr lang="en-US" dirty="0"/>
              <a:t>Product Benefits: With no store size and shelf space restrictions, companies can sell a far wider variety of goods</a:t>
            </a:r>
          </a:p>
          <a:p>
            <a:r>
              <a:rPr lang="en-US" dirty="0"/>
              <a:t>Place Benefits: Internet storefronts are available on almost every computer connected to the Internet</a:t>
            </a:r>
          </a:p>
          <a:p>
            <a:r>
              <a:rPr lang="en-US" dirty="0"/>
              <a:t>Price Benefits: Online retailers are efficient, with high volumes and low overhead allow for very competitive pricing</a:t>
            </a:r>
          </a:p>
          <a:p>
            <a:r>
              <a:rPr lang="en-US" dirty="0"/>
              <a:t>The Long Tail (see next slide)</a:t>
            </a:r>
          </a:p>
        </p:txBody>
      </p:sp>
    </p:spTree>
    <p:extLst>
      <p:ext uri="{BB962C8B-B14F-4D97-AF65-F5344CB8AC3E}">
        <p14:creationId xmlns:p14="http://schemas.microsoft.com/office/powerpoint/2010/main" val="76915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e-Tailing: The Long Tail</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809750"/>
            <a:ext cx="768540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00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of e-Tailing</a:t>
            </a:r>
          </a:p>
        </p:txBody>
      </p:sp>
      <p:sp>
        <p:nvSpPr>
          <p:cNvPr id="3" name="Content Placeholder 2"/>
          <p:cNvSpPr>
            <a:spLocks noGrp="1"/>
          </p:cNvSpPr>
          <p:nvPr>
            <p:ph idx="1"/>
          </p:nvPr>
        </p:nvSpPr>
        <p:spPr/>
        <p:txBody>
          <a:bodyPr>
            <a:normAutofit fontScale="92500" lnSpcReduction="10000"/>
          </a:bodyPr>
          <a:lstStyle/>
          <a:p>
            <a:r>
              <a:rPr lang="en-US" dirty="0"/>
              <a:t>Trust</a:t>
            </a:r>
          </a:p>
          <a:p>
            <a:pPr lvl="1"/>
            <a:r>
              <a:rPr lang="en-US" dirty="0"/>
              <a:t>This is especially a concern for new online businesses without a proven track record</a:t>
            </a:r>
          </a:p>
          <a:p>
            <a:r>
              <a:rPr lang="en-US" dirty="0"/>
              <a:t>Direct Product Experience</a:t>
            </a:r>
          </a:p>
          <a:p>
            <a:pPr lvl="1"/>
            <a:r>
              <a:rPr lang="en-US" dirty="0"/>
              <a:t>E-tailing doesn’t provide sensory information</a:t>
            </a:r>
          </a:p>
          <a:p>
            <a:r>
              <a:rPr lang="en-US" dirty="0"/>
              <a:t>Product Delivery and Returns</a:t>
            </a:r>
          </a:p>
          <a:p>
            <a:pPr lvl="1"/>
            <a:r>
              <a:rPr lang="en-US" dirty="0"/>
              <a:t>Except for direct downloads, e-tailing requires additional delivery time for products</a:t>
            </a:r>
          </a:p>
          <a:p>
            <a:pPr lvl="1"/>
            <a:r>
              <a:rPr lang="en-US" dirty="0"/>
              <a:t>Returns may also be a hassle, compared to just going to the store</a:t>
            </a:r>
          </a:p>
        </p:txBody>
      </p:sp>
    </p:spTree>
    <p:extLst>
      <p:ext uri="{BB962C8B-B14F-4D97-AF65-F5344CB8AC3E}">
        <p14:creationId xmlns:p14="http://schemas.microsoft.com/office/powerpoint/2010/main" val="87954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Commerce Websites and </a:t>
            </a:r>
            <a:br>
              <a:rPr lang="en-US" dirty="0"/>
            </a:br>
            <a:r>
              <a:rPr lang="en-US" dirty="0"/>
              <a:t>Internet Marketing</a:t>
            </a:r>
          </a:p>
        </p:txBody>
      </p:sp>
      <p:graphicFrame>
        <p:nvGraphicFramePr>
          <p:cNvPr id="5" name="Diagram 4"/>
          <p:cNvGraphicFramePr/>
          <p:nvPr>
            <p:extLst>
              <p:ext uri="{D42A27DB-BD31-4B8C-83A1-F6EECF244321}">
                <p14:modId xmlns:p14="http://schemas.microsoft.com/office/powerpoint/2010/main" val="3962653796"/>
              </p:ext>
            </p:extLst>
          </p:nvPr>
        </p:nvGraphicFramePr>
        <p:xfrm>
          <a:off x="457200" y="1676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733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 Web Sites: Attracting and Retaining Online Customers—Four Key Recommendations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t>The Web site should offer something unique</a:t>
            </a:r>
          </a:p>
          <a:p>
            <a:pPr marL="514350" indent="-514350">
              <a:buFont typeface="+mj-lt"/>
              <a:buAutoNum type="arabicPeriod"/>
            </a:pPr>
            <a:r>
              <a:rPr lang="en-US" sz="3600" dirty="0"/>
              <a:t>The Web site must motivate people to visit, to stay, and to return</a:t>
            </a:r>
          </a:p>
          <a:p>
            <a:pPr marL="514350" indent="-514350">
              <a:buFont typeface="+mj-lt"/>
              <a:buAutoNum type="arabicPeriod"/>
            </a:pPr>
            <a:r>
              <a:rPr lang="en-US" sz="3600" dirty="0"/>
              <a:t>You must advertise your presence on the Web</a:t>
            </a:r>
          </a:p>
          <a:p>
            <a:pPr marL="514350" indent="-514350">
              <a:buFont typeface="+mj-lt"/>
              <a:buAutoNum type="arabicPeriod"/>
            </a:pPr>
            <a:r>
              <a:rPr lang="en-US" sz="3600" dirty="0"/>
              <a:t>You should learn from your Web site</a:t>
            </a:r>
          </a:p>
        </p:txBody>
      </p:sp>
    </p:spTree>
    <p:extLst>
      <p:ext uri="{BB962C8B-B14F-4D97-AF65-F5344CB8AC3E}">
        <p14:creationId xmlns:p14="http://schemas.microsoft.com/office/powerpoint/2010/main" val="167165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Web Sites to Meet Online Consumers’ Needs</a:t>
            </a:r>
          </a:p>
        </p:txBody>
      </p:sp>
      <p:sp>
        <p:nvSpPr>
          <p:cNvPr id="3" name="Content Placeholder 2"/>
          <p:cNvSpPr>
            <a:spLocks noGrp="1"/>
          </p:cNvSpPr>
          <p:nvPr>
            <p:ph idx="1"/>
          </p:nvPr>
        </p:nvSpPr>
        <p:spPr>
          <a:xfrm>
            <a:off x="457200" y="1828800"/>
            <a:ext cx="8458200" cy="4572000"/>
          </a:xfrm>
        </p:spPr>
        <p:txBody>
          <a:bodyPr>
            <a:normAutofit fontScale="92500"/>
          </a:bodyPr>
          <a:lstStyle/>
          <a:p>
            <a:r>
              <a:rPr lang="en-US" sz="3600" dirty="0"/>
              <a:t>Structural Firmness</a:t>
            </a:r>
          </a:p>
          <a:p>
            <a:pPr lvl="1"/>
            <a:r>
              <a:rPr lang="en-US" sz="2600" dirty="0"/>
              <a:t>No bad links, understandable error messages, privacy/security, speed</a:t>
            </a:r>
          </a:p>
          <a:p>
            <a:r>
              <a:rPr lang="en-US" sz="3600" dirty="0"/>
              <a:t>Functional Convenience</a:t>
            </a:r>
          </a:p>
          <a:p>
            <a:pPr lvl="1"/>
            <a:r>
              <a:rPr lang="en-US" sz="2600" dirty="0"/>
              <a:t>Ease of use, simple navigation, user feedback, help features, one-click ordering, flexible payment, order tracking</a:t>
            </a:r>
          </a:p>
          <a:p>
            <a:r>
              <a:rPr lang="en-US" sz="3600" dirty="0"/>
              <a:t>Representational Delight</a:t>
            </a:r>
          </a:p>
          <a:p>
            <a:pPr lvl="1"/>
            <a:r>
              <a:rPr lang="en-US" dirty="0"/>
              <a:t>Aesthetically pleasing, professional look and feel, color/font/images, consistent layout, no clutter</a:t>
            </a:r>
          </a:p>
        </p:txBody>
      </p:sp>
    </p:spTree>
    <p:extLst>
      <p:ext uri="{BB962C8B-B14F-4D97-AF65-F5344CB8AC3E}">
        <p14:creationId xmlns:p14="http://schemas.microsoft.com/office/powerpoint/2010/main" val="49798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Web Sites Focus on Different Needs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876425"/>
            <a:ext cx="7653338" cy="423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0" y="6019800"/>
            <a:ext cx="26670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28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4 Learning Objectives</a:t>
            </a:r>
            <a:br>
              <a:rPr lang="en-US" dirty="0"/>
            </a:br>
            <a:r>
              <a:rPr lang="en-US" dirty="0"/>
              <a:t>After this chapter, you will be able to:</a:t>
            </a:r>
          </a:p>
        </p:txBody>
      </p:sp>
      <p:graphicFrame>
        <p:nvGraphicFramePr>
          <p:cNvPr id="4" name="Diagram 3"/>
          <p:cNvGraphicFramePr/>
          <p:nvPr>
            <p:extLst>
              <p:ext uri="{D42A27DB-BD31-4B8C-83A1-F6EECF244321}">
                <p14:modId xmlns:p14="http://schemas.microsoft.com/office/powerpoint/2010/main" val="221547244"/>
              </p:ext>
            </p:extLst>
          </p:nvPr>
        </p:nvGraphicFramePr>
        <p:xfrm>
          <a:off x="457200" y="1676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91754"/>
            <a:ext cx="5562600" cy="377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Internet Marketing</a:t>
            </a:r>
          </a:p>
        </p:txBody>
      </p:sp>
      <p:sp>
        <p:nvSpPr>
          <p:cNvPr id="5" name="Content Placeholder 4"/>
          <p:cNvSpPr>
            <a:spLocks noGrp="1"/>
          </p:cNvSpPr>
          <p:nvPr>
            <p:ph sz="half" idx="2"/>
          </p:nvPr>
        </p:nvSpPr>
        <p:spPr>
          <a:xfrm>
            <a:off x="5715000" y="1828800"/>
            <a:ext cx="3124200" cy="4572000"/>
          </a:xfrm>
        </p:spPr>
        <p:txBody>
          <a:bodyPr/>
          <a:lstStyle/>
          <a:p>
            <a:r>
              <a:rPr lang="en-US" dirty="0"/>
              <a:t>If you build it, they won’t come unless you market it</a:t>
            </a:r>
          </a:p>
          <a:p>
            <a:r>
              <a:rPr lang="en-US" dirty="0"/>
              <a:t>Search engine optimization (SEO) can be critical to a Web site’s success</a:t>
            </a:r>
          </a:p>
        </p:txBody>
      </p:sp>
    </p:spTree>
    <p:extLst>
      <p:ext uri="{BB962C8B-B14F-4D97-AF65-F5344CB8AC3E}">
        <p14:creationId xmlns:p14="http://schemas.microsoft.com/office/powerpoint/2010/main" val="167165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Marketing Methods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5014098"/>
              </p:ext>
            </p:extLst>
          </p:nvPr>
        </p:nvGraphicFramePr>
        <p:xfrm>
          <a:off x="457200" y="1752600"/>
          <a:ext cx="8229600" cy="4759960"/>
        </p:xfrm>
        <a:graphic>
          <a:graphicData uri="http://schemas.openxmlformats.org/drawingml/2006/table">
            <a:tbl>
              <a:tblPr firstRow="1" bandRow="1">
                <a:tableStyleId>{F5AB1C69-6EDB-4FF4-983F-18BD219EF322}</a:tableStyleId>
              </a:tblPr>
              <a:tblGrid>
                <a:gridCol w="2133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Search Marketing</a:t>
                      </a:r>
                    </a:p>
                    <a:p>
                      <a:endParaRPr lang="en-US" dirty="0"/>
                    </a:p>
                  </a:txBody>
                  <a:tcPr/>
                </a:tc>
                <a:tc>
                  <a:txBody>
                    <a:bodyPr/>
                    <a:lstStyle/>
                    <a:p>
                      <a:r>
                        <a:rPr lang="en-US" dirty="0"/>
                        <a:t>Includes paid search, placing ads</a:t>
                      </a:r>
                      <a:r>
                        <a:rPr lang="en-US" baseline="0" dirty="0"/>
                        <a:t> on search Web sites based on search terms, </a:t>
                      </a:r>
                      <a:r>
                        <a:rPr lang="en-US" dirty="0"/>
                        <a:t>and SEO, </a:t>
                      </a:r>
                      <a:r>
                        <a:rPr lang="en-US" baseline="0" dirty="0"/>
                        <a:t>optimizing a Web site and its relative search engine ranking</a:t>
                      </a:r>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Display Ads</a:t>
                      </a:r>
                    </a:p>
                    <a:p>
                      <a:endParaRPr lang="en-US" dirty="0"/>
                    </a:p>
                  </a:txBody>
                  <a:tcPr/>
                </a:tc>
                <a:tc>
                  <a:txBody>
                    <a:bodyPr/>
                    <a:lstStyle/>
                    <a:p>
                      <a:r>
                        <a:rPr lang="en-US" dirty="0"/>
                        <a:t>Simple banner ads, but now often contextualized to what the person is viewing</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E-Mail Marketing</a:t>
                      </a:r>
                    </a:p>
                    <a:p>
                      <a:endParaRPr lang="en-US" dirty="0"/>
                    </a:p>
                  </a:txBody>
                  <a:tcPr/>
                </a:tc>
                <a:tc>
                  <a:txBody>
                    <a:bodyPr/>
                    <a:lstStyle/>
                    <a:p>
                      <a:r>
                        <a:rPr lang="en-US" dirty="0"/>
                        <a:t>Extremely low cost, less</a:t>
                      </a:r>
                      <a:r>
                        <a:rPr lang="en-US" baseline="0" dirty="0"/>
                        <a:t> than a penny an e-mail, and hence very popular; effectiveness also easy to track</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Social Media Marketing</a:t>
                      </a:r>
                    </a:p>
                    <a:p>
                      <a:endParaRPr lang="en-US" dirty="0"/>
                    </a:p>
                  </a:txBody>
                  <a:tcPr/>
                </a:tc>
                <a:tc>
                  <a:txBody>
                    <a:bodyPr/>
                    <a:lstStyle/>
                    <a:p>
                      <a:r>
                        <a:rPr lang="en-US" dirty="0"/>
                        <a:t>Increasingly used for interactive communication and relationship building with customers</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Mobile Marketing</a:t>
                      </a:r>
                    </a:p>
                    <a:p>
                      <a:endParaRPr lang="en-US" dirty="0"/>
                    </a:p>
                  </a:txBody>
                  <a:tcPr/>
                </a:tc>
                <a:tc>
                  <a:txBody>
                    <a:bodyPr/>
                    <a:lstStyle/>
                    <a:p>
                      <a:r>
                        <a:rPr lang="en-US" dirty="0"/>
                        <a:t>If ads</a:t>
                      </a:r>
                      <a:r>
                        <a:rPr lang="en-US" baseline="0" dirty="0"/>
                        <a:t> can be tailored to a user’s location, then highly targeted marketing opportunities open up</a:t>
                      </a:r>
                      <a:endParaRPr lang="en-US" dirty="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Performance Assessment</a:t>
                      </a:r>
                    </a:p>
                  </a:txBody>
                  <a:tcPr/>
                </a:tc>
                <a:tc>
                  <a:txBody>
                    <a:bodyPr/>
                    <a:lstStyle/>
                    <a:p>
                      <a:r>
                        <a:rPr lang="en-US" dirty="0"/>
                        <a:t>Impression,</a:t>
                      </a:r>
                      <a:r>
                        <a:rPr lang="en-US" baseline="0" dirty="0"/>
                        <a:t> pay-per-click/click-through, and conversion models (but beware of click fraud)</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5616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Engine Optimization (SEO)</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28800"/>
            <a:ext cx="5867242" cy="399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7324" y="5562600"/>
            <a:ext cx="2737104" cy="523220"/>
          </a:xfrm>
          <a:prstGeom prst="rect">
            <a:avLst/>
          </a:prstGeom>
        </p:spPr>
        <p:txBody>
          <a:bodyPr wrap="square">
            <a:spAutoFit/>
          </a:bodyPr>
          <a:lstStyle/>
          <a:p>
            <a:endParaRPr lang="en-US" sz="1400" dirty="0"/>
          </a:p>
          <a:p>
            <a:r>
              <a:rPr lang="en-US" sz="1400" dirty="0"/>
              <a:t>Source: Courtesy of Google, Inc.</a:t>
            </a:r>
          </a:p>
        </p:txBody>
      </p:sp>
      <p:sp>
        <p:nvSpPr>
          <p:cNvPr id="5" name="TextBox 4"/>
          <p:cNvSpPr txBox="1"/>
          <p:nvPr/>
        </p:nvSpPr>
        <p:spPr>
          <a:xfrm>
            <a:off x="6324600" y="1524000"/>
            <a:ext cx="2590800" cy="4893647"/>
          </a:xfrm>
          <a:prstGeom prst="rect">
            <a:avLst/>
          </a:prstGeom>
          <a:noFill/>
        </p:spPr>
        <p:txBody>
          <a:bodyPr wrap="square" rtlCol="0">
            <a:spAutoFit/>
          </a:bodyPr>
          <a:lstStyle/>
          <a:p>
            <a:r>
              <a:rPr lang="en-US" sz="2400" dirty="0"/>
              <a:t>SEO attempts to improve a page’s ranking in search engines like Google. </a:t>
            </a:r>
          </a:p>
          <a:p>
            <a:endParaRPr lang="en-US" sz="2400" dirty="0"/>
          </a:p>
          <a:p>
            <a:r>
              <a:rPr lang="en-US" sz="2400" dirty="0"/>
              <a:t>Techniques include having other pages link to the page,</a:t>
            </a:r>
          </a:p>
          <a:p>
            <a:r>
              <a:rPr lang="en-US" sz="2400" dirty="0"/>
              <a:t>keeping content updated, and including key words.</a:t>
            </a:r>
          </a:p>
        </p:txBody>
      </p:sp>
    </p:spTree>
    <p:extLst>
      <p:ext uri="{BB962C8B-B14F-4D97-AF65-F5344CB8AC3E}">
        <p14:creationId xmlns:p14="http://schemas.microsoft.com/office/powerpoint/2010/main" val="339705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Mobile Commerce, Consumer-to-Consumer EC, and Consumer-to-Business EC</a:t>
            </a:r>
          </a:p>
        </p:txBody>
      </p:sp>
      <p:graphicFrame>
        <p:nvGraphicFramePr>
          <p:cNvPr id="4" name="Diagram 3"/>
          <p:cNvGraphicFramePr/>
          <p:nvPr>
            <p:extLst>
              <p:ext uri="{D42A27DB-BD31-4B8C-83A1-F6EECF244321}">
                <p14:modId xmlns:p14="http://schemas.microsoft.com/office/powerpoint/2010/main" val="1648383608"/>
              </p:ext>
            </p:extLst>
          </p:nvPr>
        </p:nvGraphicFramePr>
        <p:xfrm>
          <a:off x="457200" y="1676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7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EC</a:t>
            </a:r>
          </a:p>
        </p:txBody>
      </p:sp>
      <p:sp>
        <p:nvSpPr>
          <p:cNvPr id="3" name="Content Placeholder 2"/>
          <p:cNvSpPr>
            <a:spLocks noGrp="1"/>
          </p:cNvSpPr>
          <p:nvPr>
            <p:ph idx="1"/>
          </p:nvPr>
        </p:nvSpPr>
        <p:spPr/>
        <p:txBody>
          <a:bodyPr>
            <a:normAutofit lnSpcReduction="10000"/>
          </a:bodyPr>
          <a:lstStyle/>
          <a:p>
            <a:r>
              <a:rPr lang="en-US" dirty="0"/>
              <a:t>Location-Based M-Commerce</a:t>
            </a:r>
          </a:p>
          <a:p>
            <a:pPr lvl="1"/>
            <a:r>
              <a:rPr lang="en-US" dirty="0"/>
              <a:t>Services can be offered tailored to a person’s needs based on their current location</a:t>
            </a:r>
          </a:p>
          <a:p>
            <a:r>
              <a:rPr lang="en-US" dirty="0"/>
              <a:t>Information on the Go</a:t>
            </a:r>
          </a:p>
          <a:p>
            <a:pPr lvl="1"/>
            <a:r>
              <a:rPr lang="en-US" dirty="0"/>
              <a:t>Customers can get further information about a product wherever they are, including in the store, but this can lead to “showrooming”</a:t>
            </a:r>
          </a:p>
          <a:p>
            <a:r>
              <a:rPr lang="en-US" dirty="0"/>
              <a:t>Product and Content Sales</a:t>
            </a:r>
          </a:p>
          <a:p>
            <a:pPr lvl="1"/>
            <a:r>
              <a:rPr lang="en-US" dirty="0"/>
              <a:t>Consumers use mobile apps to make purchases while on the go</a:t>
            </a:r>
          </a:p>
        </p:txBody>
      </p:sp>
    </p:spTree>
    <p:extLst>
      <p:ext uri="{BB962C8B-B14F-4D97-AF65-F5344CB8AC3E}">
        <p14:creationId xmlns:p14="http://schemas.microsoft.com/office/powerpoint/2010/main" val="50470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67747208"/>
              </p:ext>
            </p:extLst>
          </p:nvPr>
        </p:nvGraphicFramePr>
        <p:xfrm>
          <a:off x="457200" y="1905000"/>
          <a:ext cx="8229600" cy="3749040"/>
        </p:xfrm>
        <a:graphic>
          <a:graphicData uri="http://schemas.openxmlformats.org/drawingml/2006/table">
            <a:tbl>
              <a:tblPr firstRow="1" bandRow="1">
                <a:tableStyleId>{F5AB1C69-6EDB-4FF4-983F-18BD219EF322}</a:tableStyleId>
              </a:tblPr>
              <a:tblGrid>
                <a:gridCol w="2133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70840">
                <a:tc>
                  <a:txBody>
                    <a:bodyPr/>
                    <a:lstStyle/>
                    <a:p>
                      <a:r>
                        <a:rPr lang="en-US" sz="2400" dirty="0"/>
                        <a:t>Service</a:t>
                      </a:r>
                    </a:p>
                  </a:txBody>
                  <a:tcPr/>
                </a:tc>
                <a:tc>
                  <a:txBody>
                    <a:bodyPr/>
                    <a:lstStyle/>
                    <a:p>
                      <a:r>
                        <a:rPr lang="en-US" sz="2400" dirty="0"/>
                        <a:t>Example</a:t>
                      </a:r>
                    </a:p>
                  </a:txBody>
                  <a:tcPr/>
                </a:tc>
                <a:extLst>
                  <a:ext uri="{0D108BD9-81ED-4DB2-BD59-A6C34878D82A}">
                    <a16:rowId xmlns:a16="http://schemas.microsoft.com/office/drawing/2014/main" val="10000"/>
                  </a:ext>
                </a:extLst>
              </a:tr>
              <a:tr h="370840">
                <a:tc>
                  <a:txBody>
                    <a:bodyPr/>
                    <a:lstStyle/>
                    <a:p>
                      <a:r>
                        <a:rPr lang="en-US" sz="2400" dirty="0"/>
                        <a:t>Location</a:t>
                      </a:r>
                    </a:p>
                    <a:p>
                      <a:endParaRPr lang="en-US" sz="2400" dirty="0"/>
                    </a:p>
                  </a:txBody>
                  <a:tcPr/>
                </a:tc>
                <a:tc>
                  <a:txBody>
                    <a:bodyPr/>
                    <a:lstStyle/>
                    <a:p>
                      <a:r>
                        <a:rPr lang="en-US" sz="2400" b="0" i="0" u="none" strike="noStrike" kern="1200" baseline="0" dirty="0">
                          <a:solidFill>
                            <a:schemeClr val="dk1"/>
                          </a:solidFill>
                          <a:latin typeface="+mn-lt"/>
                          <a:ea typeface="+mn-ea"/>
                          <a:cs typeface="+mn-cs"/>
                        </a:rPr>
                        <a:t>Determining the basic geographic position of the cell phone</a:t>
                      </a:r>
                      <a:endParaRPr lang="en-US" sz="24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Mapping</a:t>
                      </a:r>
                    </a:p>
                    <a:p>
                      <a:endParaRPr lang="en-US" sz="2400" dirty="0"/>
                    </a:p>
                  </a:txBody>
                  <a:tcPr/>
                </a:tc>
                <a:tc>
                  <a:txBody>
                    <a:bodyPr/>
                    <a:lstStyle/>
                    <a:p>
                      <a:r>
                        <a:rPr lang="en-US" sz="2400" b="0" i="0" u="none" strike="noStrike" kern="1200" baseline="0" dirty="0">
                          <a:solidFill>
                            <a:schemeClr val="dk1"/>
                          </a:solidFill>
                          <a:latin typeface="+mn-lt"/>
                          <a:ea typeface="+mn-ea"/>
                          <a:cs typeface="+mn-cs"/>
                        </a:rPr>
                        <a:t>Capturing specific locations to be viewed on the phone</a:t>
                      </a:r>
                      <a:endParaRPr lang="en-US" sz="24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Navigation</a:t>
                      </a:r>
                    </a:p>
                    <a:p>
                      <a:endParaRPr lang="en-US" sz="2400" dirty="0"/>
                    </a:p>
                  </a:txBody>
                  <a:tcPr/>
                </a:tc>
                <a:tc>
                  <a:txBody>
                    <a:bodyPr/>
                    <a:lstStyle/>
                    <a:p>
                      <a:r>
                        <a:rPr lang="en-US" sz="2400" b="0" i="0" u="none" strike="noStrike" kern="1200" baseline="0" dirty="0">
                          <a:solidFill>
                            <a:schemeClr val="dk1"/>
                          </a:solidFill>
                          <a:latin typeface="+mn-lt"/>
                          <a:ea typeface="+mn-ea"/>
                          <a:cs typeface="+mn-cs"/>
                        </a:rPr>
                        <a:t>The ability to give route directions from one point to another</a:t>
                      </a:r>
                      <a:endParaRPr lang="en-US" sz="24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Tracking</a:t>
                      </a:r>
                    </a:p>
                    <a:p>
                      <a:endParaRPr lang="en-US" sz="2400" dirty="0"/>
                    </a:p>
                  </a:txBody>
                  <a:tcPr/>
                </a:tc>
                <a:tc>
                  <a:txBody>
                    <a:bodyPr/>
                    <a:lstStyle/>
                    <a:p>
                      <a:r>
                        <a:rPr lang="en-US" sz="2400" b="0" i="0" u="none" strike="noStrike" kern="1200" baseline="0" dirty="0">
                          <a:solidFill>
                            <a:schemeClr val="dk1"/>
                          </a:solidFill>
                          <a:latin typeface="+mn-lt"/>
                          <a:ea typeface="+mn-ea"/>
                          <a:cs typeface="+mn-cs"/>
                        </a:rPr>
                        <a:t>The ability to see another person’s location</a:t>
                      </a:r>
                      <a:endParaRPr lang="en-US" sz="2400" dirty="0"/>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GPS-Enabled Location-Based Services</a:t>
            </a:r>
          </a:p>
        </p:txBody>
      </p:sp>
      <p:sp>
        <p:nvSpPr>
          <p:cNvPr id="3" name="Content Placeholder 2"/>
          <p:cNvSpPr>
            <a:spLocks noGrp="1"/>
          </p:cNvSpPr>
          <p:nvPr>
            <p:ph idx="1"/>
          </p:nvPr>
        </p:nvSpPr>
        <p:spPr>
          <a:xfrm>
            <a:off x="533400" y="5791200"/>
            <a:ext cx="8229600" cy="685800"/>
          </a:xfrm>
        </p:spPr>
        <p:txBody>
          <a:bodyPr/>
          <a:lstStyle/>
          <a:p>
            <a:r>
              <a:rPr lang="en-US" dirty="0"/>
              <a:t>GPS = global positioning system</a:t>
            </a:r>
          </a:p>
        </p:txBody>
      </p:sp>
    </p:spTree>
    <p:extLst>
      <p:ext uri="{BB962C8B-B14F-4D97-AF65-F5344CB8AC3E}">
        <p14:creationId xmlns:p14="http://schemas.microsoft.com/office/powerpoint/2010/main" val="1735346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C2C EC</a:t>
            </a:r>
          </a:p>
        </p:txBody>
      </p:sp>
      <p:sp>
        <p:nvSpPr>
          <p:cNvPr id="3" name="Content Placeholder 2"/>
          <p:cNvSpPr>
            <a:spLocks noGrp="1"/>
          </p:cNvSpPr>
          <p:nvPr>
            <p:ph idx="1"/>
          </p:nvPr>
        </p:nvSpPr>
        <p:spPr/>
        <p:txBody>
          <a:bodyPr>
            <a:normAutofit fontScale="92500" lnSpcReduction="20000"/>
          </a:bodyPr>
          <a:lstStyle/>
          <a:p>
            <a:r>
              <a:rPr lang="en-US" dirty="0"/>
              <a:t>E-Auctions</a:t>
            </a:r>
          </a:p>
          <a:p>
            <a:pPr lvl="1"/>
            <a:r>
              <a:rPr lang="en-US" dirty="0"/>
              <a:t>Individual sellers can sell or barter items at online auctions</a:t>
            </a:r>
          </a:p>
          <a:p>
            <a:pPr lvl="1"/>
            <a:r>
              <a:rPr lang="en-US" dirty="0"/>
              <a:t>Consumers place bids</a:t>
            </a:r>
          </a:p>
          <a:p>
            <a:pPr lvl="1"/>
            <a:r>
              <a:rPr lang="en-US" dirty="0"/>
              <a:t>Examples: eBay.com and swap.com</a:t>
            </a:r>
          </a:p>
          <a:p>
            <a:pPr lvl="1"/>
            <a:r>
              <a:rPr lang="en-US" dirty="0"/>
              <a:t>Revenue model based on small transaction fees, highly profitable</a:t>
            </a:r>
          </a:p>
          <a:p>
            <a:r>
              <a:rPr lang="en-US" dirty="0"/>
              <a:t>Online Classifieds</a:t>
            </a:r>
          </a:p>
          <a:p>
            <a:pPr lvl="1"/>
            <a:r>
              <a:rPr lang="en-US" dirty="0"/>
              <a:t>Just advertising, no online transactions</a:t>
            </a:r>
          </a:p>
          <a:p>
            <a:pPr lvl="1"/>
            <a:r>
              <a:rPr lang="en-US" dirty="0"/>
              <a:t>Freecycling</a:t>
            </a:r>
          </a:p>
          <a:p>
            <a:pPr lvl="1"/>
            <a:r>
              <a:rPr lang="en-US" dirty="0"/>
              <a:t>Example: craigslist.com</a:t>
            </a:r>
          </a:p>
          <a:p>
            <a:pPr lvl="1"/>
            <a:endParaRPr lang="en-US" dirty="0"/>
          </a:p>
        </p:txBody>
      </p:sp>
    </p:spTree>
    <p:extLst>
      <p:ext uri="{BB962C8B-B14F-4D97-AF65-F5344CB8AC3E}">
        <p14:creationId xmlns:p14="http://schemas.microsoft.com/office/powerpoint/2010/main" val="167165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C2C Opportunities and Threats</a:t>
            </a:r>
          </a:p>
        </p:txBody>
      </p:sp>
      <p:graphicFrame>
        <p:nvGraphicFramePr>
          <p:cNvPr id="5" name="Content Placeholder 3"/>
          <p:cNvGraphicFramePr>
            <a:graphicFrameLocks/>
          </p:cNvGraphicFramePr>
          <p:nvPr>
            <p:extLst>
              <p:ext uri="{D42A27DB-BD31-4B8C-83A1-F6EECF244321}">
                <p14:modId xmlns:p14="http://schemas.microsoft.com/office/powerpoint/2010/main" val="2553958545"/>
              </p:ext>
            </p:extLst>
          </p:nvPr>
        </p:nvGraphicFramePr>
        <p:xfrm>
          <a:off x="228600" y="1889760"/>
          <a:ext cx="8686800" cy="4434840"/>
        </p:xfrm>
        <a:graphic>
          <a:graphicData uri="http://schemas.openxmlformats.org/drawingml/2006/table">
            <a:tbl>
              <a:tblPr firstRow="1" bandRow="1">
                <a:tableStyleId>{F5AB1C69-6EDB-4FF4-983F-18BD219EF322}</a:tableStyleId>
              </a:tblPr>
              <a:tblGrid>
                <a:gridCol w="5715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70840">
                <a:tc>
                  <a:txBody>
                    <a:bodyPr/>
                    <a:lstStyle/>
                    <a:p>
                      <a:r>
                        <a:rPr lang="en-US" sz="2400" dirty="0"/>
                        <a:t>Opportunities</a:t>
                      </a:r>
                    </a:p>
                  </a:txBody>
                  <a:tcPr/>
                </a:tc>
                <a:tc>
                  <a:txBody>
                    <a:bodyPr/>
                    <a:lstStyle/>
                    <a:p>
                      <a:r>
                        <a:rPr lang="en-US" sz="2400" dirty="0"/>
                        <a:t>Threats</a:t>
                      </a:r>
                    </a:p>
                  </a:txBody>
                  <a:tcPr/>
                </a:tc>
                <a:extLst>
                  <a:ext uri="{0D108BD9-81ED-4DB2-BD59-A6C34878D82A}">
                    <a16:rowId xmlns:a16="http://schemas.microsoft.com/office/drawing/2014/main" val="10000"/>
                  </a:ext>
                </a:extLst>
              </a:tr>
              <a:tr h="370840">
                <a:tc>
                  <a:txBody>
                    <a:bodyPr/>
                    <a:lstStyle/>
                    <a:p>
                      <a:r>
                        <a:rPr lang="en-US" sz="2100" b="0" i="0" u="none" strike="noStrike" kern="1200" baseline="0" dirty="0">
                          <a:solidFill>
                            <a:schemeClr val="dk1"/>
                          </a:solidFill>
                          <a:latin typeface="+mn-lt"/>
                          <a:ea typeface="+mn-ea"/>
                          <a:cs typeface="+mn-cs"/>
                        </a:rPr>
                        <a:t>Consumers can buy and sell to broader markets</a:t>
                      </a:r>
                      <a:endParaRPr lang="en-US" sz="2100" dirty="0"/>
                    </a:p>
                    <a:p>
                      <a:endParaRPr lang="en-US" sz="2100" dirty="0"/>
                    </a:p>
                  </a:txBody>
                  <a:tcPr/>
                </a:tc>
                <a:tc>
                  <a:txBody>
                    <a:bodyPr/>
                    <a:lstStyle/>
                    <a:p>
                      <a:r>
                        <a:rPr lang="en-US" sz="2100" b="0" i="0" u="none" strike="noStrike" kern="1200" baseline="0" dirty="0">
                          <a:solidFill>
                            <a:schemeClr val="dk1"/>
                          </a:solidFill>
                          <a:latin typeface="+mn-lt"/>
                          <a:ea typeface="+mn-ea"/>
                          <a:cs typeface="+mn-cs"/>
                        </a:rPr>
                        <a:t>No quality control</a:t>
                      </a:r>
                      <a:endParaRPr lang="en-US" sz="2100" dirty="0"/>
                    </a:p>
                  </a:txBody>
                  <a:tcPr/>
                </a:tc>
                <a:extLst>
                  <a:ext uri="{0D108BD9-81ED-4DB2-BD59-A6C34878D82A}">
                    <a16:rowId xmlns:a16="http://schemas.microsoft.com/office/drawing/2014/main" val="10001"/>
                  </a:ext>
                </a:extLst>
              </a:tr>
              <a:tr h="370840">
                <a:tc>
                  <a:txBody>
                    <a:bodyPr/>
                    <a:lstStyle/>
                    <a:p>
                      <a:r>
                        <a:rPr lang="en-US" sz="2100" b="0" i="0" u="none" strike="noStrike" kern="1200" baseline="0" dirty="0">
                          <a:solidFill>
                            <a:schemeClr val="dk1"/>
                          </a:solidFill>
                          <a:latin typeface="+mn-lt"/>
                          <a:ea typeface="+mn-ea"/>
                          <a:cs typeface="+mn-cs"/>
                        </a:rPr>
                        <a:t>Eliminates the middleman that increases the final price of products and services</a:t>
                      </a:r>
                      <a:endParaRPr lang="en-US" sz="2100" dirty="0"/>
                    </a:p>
                  </a:txBody>
                  <a:tcPr/>
                </a:tc>
                <a:tc>
                  <a:txBody>
                    <a:bodyPr/>
                    <a:lstStyle/>
                    <a:p>
                      <a:r>
                        <a:rPr lang="en-US" sz="2100" b="0" i="0" u="none" strike="noStrike" kern="1200" baseline="0" dirty="0">
                          <a:solidFill>
                            <a:schemeClr val="dk1"/>
                          </a:solidFill>
                          <a:latin typeface="+mn-lt"/>
                          <a:ea typeface="+mn-ea"/>
                          <a:cs typeface="+mn-cs"/>
                        </a:rPr>
                        <a:t>Higher possibility of fraud</a:t>
                      </a:r>
                      <a:endParaRPr lang="en-US" sz="21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0" i="0" u="none" strike="noStrike" kern="1200" baseline="0" dirty="0">
                          <a:solidFill>
                            <a:schemeClr val="dk1"/>
                          </a:solidFill>
                          <a:latin typeface="+mn-lt"/>
                          <a:ea typeface="+mn-ea"/>
                          <a:cs typeface="+mn-cs"/>
                        </a:rPr>
                        <a:t>Always available for consumers, 24/7/365</a:t>
                      </a:r>
                      <a:endParaRPr lang="en-US" sz="2100" dirty="0"/>
                    </a:p>
                  </a:txBody>
                  <a:tcPr/>
                </a:tc>
                <a:tc>
                  <a:txBody>
                    <a:bodyPr/>
                    <a:lstStyle/>
                    <a:p>
                      <a:r>
                        <a:rPr lang="en-US" sz="2100" b="0" i="0" u="none" strike="noStrike" kern="1200" baseline="0" dirty="0">
                          <a:solidFill>
                            <a:schemeClr val="dk1"/>
                          </a:solidFill>
                          <a:latin typeface="+mn-lt"/>
                          <a:ea typeface="+mn-ea"/>
                          <a:cs typeface="+mn-cs"/>
                        </a:rPr>
                        <a:t>Harder to use traditional payment methods (checks, cash, ATM cards)</a:t>
                      </a:r>
                      <a:endParaRPr lang="en-US" sz="2100" dirty="0"/>
                    </a:p>
                  </a:txBody>
                  <a:tcPr/>
                </a:tc>
                <a:extLst>
                  <a:ext uri="{0D108BD9-81ED-4DB2-BD59-A6C34878D82A}">
                    <a16:rowId xmlns:a16="http://schemas.microsoft.com/office/drawing/2014/main" val="10003"/>
                  </a:ext>
                </a:extLst>
              </a:tr>
              <a:tr h="370840">
                <a:tc>
                  <a:txBody>
                    <a:bodyPr/>
                    <a:lstStyle/>
                    <a:p>
                      <a:r>
                        <a:rPr lang="en-US" sz="2100" b="0" i="0" u="none" strike="noStrike" kern="1200" baseline="0" dirty="0">
                          <a:solidFill>
                            <a:schemeClr val="dk1"/>
                          </a:solidFill>
                          <a:latin typeface="+mn-lt"/>
                          <a:ea typeface="+mn-ea"/>
                          <a:cs typeface="+mn-cs"/>
                        </a:rPr>
                        <a:t>Market demand is an efficient mechanism for setting prices in the electronic environment</a:t>
                      </a:r>
                      <a:endParaRPr lang="en-US" sz="2100" dirty="0"/>
                    </a:p>
                  </a:txBody>
                  <a:tcPr/>
                </a:tc>
                <a:tc>
                  <a:txBody>
                    <a:bodyPr/>
                    <a:lstStyle/>
                    <a:p>
                      <a:endParaRPr lang="en-US" sz="2100" dirty="0"/>
                    </a:p>
                  </a:txBody>
                  <a:tcPr/>
                </a:tc>
                <a:extLst>
                  <a:ext uri="{0D108BD9-81ED-4DB2-BD59-A6C34878D82A}">
                    <a16:rowId xmlns:a16="http://schemas.microsoft.com/office/drawing/2014/main" val="10004"/>
                  </a:ext>
                </a:extLst>
              </a:tr>
              <a:tr h="370840">
                <a:tc>
                  <a:txBody>
                    <a:bodyPr/>
                    <a:lstStyle/>
                    <a:p>
                      <a:r>
                        <a:rPr lang="en-US" sz="2100" b="0" i="0" u="none" strike="noStrike" kern="1200" baseline="0" dirty="0">
                          <a:solidFill>
                            <a:schemeClr val="dk1"/>
                          </a:solidFill>
                          <a:latin typeface="+mn-lt"/>
                          <a:ea typeface="+mn-ea"/>
                          <a:cs typeface="+mn-cs"/>
                        </a:rPr>
                        <a:t>Increases the numbers of buyers and sellers who can find each other</a:t>
                      </a:r>
                      <a:endParaRPr lang="en-US" sz="2100" dirty="0"/>
                    </a:p>
                  </a:txBody>
                  <a:tcPr/>
                </a:tc>
                <a:tc>
                  <a:txBody>
                    <a:bodyPr/>
                    <a:lstStyle/>
                    <a:p>
                      <a:endParaRPr lang="en-US" sz="21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33165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1762125"/>
            <a:ext cx="842962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C2B EC</a:t>
            </a:r>
          </a:p>
        </p:txBody>
      </p:sp>
      <p:sp>
        <p:nvSpPr>
          <p:cNvPr id="3" name="Content Placeholder 2"/>
          <p:cNvSpPr>
            <a:spLocks noGrp="1"/>
          </p:cNvSpPr>
          <p:nvPr>
            <p:ph idx="1"/>
          </p:nvPr>
        </p:nvSpPr>
        <p:spPr>
          <a:xfrm>
            <a:off x="254793" y="4724400"/>
            <a:ext cx="8634413" cy="1676400"/>
          </a:xfrm>
        </p:spPr>
        <p:txBody>
          <a:bodyPr>
            <a:normAutofit/>
          </a:bodyPr>
          <a:lstStyle/>
          <a:p>
            <a:r>
              <a:rPr lang="en-US" sz="2400" dirty="0"/>
              <a:t>Relatively new phenomenon, consumers can sell small pieces of work (e.g., photos) or services to businesses </a:t>
            </a:r>
          </a:p>
          <a:p>
            <a:r>
              <a:rPr lang="en-US" sz="2400" dirty="0"/>
              <a:t>It might be argued that anyone who made a living doing this is actually in business for themselves, so may be B2B</a:t>
            </a:r>
          </a:p>
          <a:p>
            <a:pPr marL="0" indent="0">
              <a:buNone/>
            </a:pPr>
            <a:endParaRPr lang="en-US" dirty="0"/>
          </a:p>
        </p:txBody>
      </p:sp>
    </p:spTree>
    <p:extLst>
      <p:ext uri="{BB962C8B-B14F-4D97-AF65-F5344CB8AC3E}">
        <p14:creationId xmlns:p14="http://schemas.microsoft.com/office/powerpoint/2010/main" val="1671650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Managing Finances and Navigating Legal Issues in EC</a:t>
            </a:r>
          </a:p>
        </p:txBody>
      </p:sp>
      <p:graphicFrame>
        <p:nvGraphicFramePr>
          <p:cNvPr id="4" name="Diagram 3"/>
          <p:cNvGraphicFramePr/>
          <p:nvPr>
            <p:extLst>
              <p:ext uri="{D42A27DB-BD31-4B8C-83A1-F6EECF244321}">
                <p14:modId xmlns:p14="http://schemas.microsoft.com/office/powerpoint/2010/main" val="3094130876"/>
              </p:ext>
            </p:extLst>
          </p:nvPr>
        </p:nvGraphicFramePr>
        <p:xfrm>
          <a:off x="457200" y="1676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44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Business: </a:t>
            </a:r>
            <a:br>
              <a:rPr lang="en-US" dirty="0"/>
            </a:br>
            <a:r>
              <a:rPr lang="en-US" dirty="0"/>
              <a:t>E-Commerce and E-Government</a:t>
            </a:r>
          </a:p>
        </p:txBody>
      </p:sp>
      <p:graphicFrame>
        <p:nvGraphicFramePr>
          <p:cNvPr id="4" name="Diagram 3"/>
          <p:cNvGraphicFramePr/>
          <p:nvPr>
            <p:extLst>
              <p:ext uri="{D42A27DB-BD31-4B8C-83A1-F6EECF244321}">
                <p14:modId xmlns:p14="http://schemas.microsoft.com/office/powerpoint/2010/main" val="2947128752"/>
              </p:ext>
            </p:extLst>
          </p:nvPr>
        </p:nvGraphicFramePr>
        <p:xfrm>
          <a:off x="457200" y="1676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31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E-Banking</a:t>
            </a:r>
          </a:p>
        </p:txBody>
      </p:sp>
      <p:sp>
        <p:nvSpPr>
          <p:cNvPr id="3" name="Content Placeholder 2"/>
          <p:cNvSpPr>
            <a:spLocks noGrp="1"/>
          </p:cNvSpPr>
          <p:nvPr>
            <p:ph idx="1"/>
          </p:nvPr>
        </p:nvSpPr>
        <p:spPr/>
        <p:txBody>
          <a:bodyPr>
            <a:normAutofit lnSpcReduction="10000"/>
          </a:bodyPr>
          <a:lstStyle/>
          <a:p>
            <a:r>
              <a:rPr lang="en-US" dirty="0"/>
              <a:t>Online Banking and Electronic Bill Services</a:t>
            </a:r>
          </a:p>
          <a:p>
            <a:pPr lvl="1"/>
            <a:r>
              <a:rPr lang="en-US" dirty="0"/>
              <a:t>Convenience</a:t>
            </a:r>
          </a:p>
          <a:p>
            <a:pPr lvl="1"/>
            <a:r>
              <a:rPr lang="en-US" dirty="0"/>
              <a:t>Security concerns</a:t>
            </a:r>
          </a:p>
          <a:p>
            <a:pPr lvl="1"/>
            <a:r>
              <a:rPr lang="en-US" dirty="0"/>
              <a:t>Mobile banking</a:t>
            </a:r>
          </a:p>
          <a:p>
            <a:r>
              <a:rPr lang="en-US" dirty="0"/>
              <a:t>Online Investing</a:t>
            </a:r>
          </a:p>
          <a:p>
            <a:pPr lvl="1"/>
            <a:r>
              <a:rPr lang="en-US" dirty="0"/>
              <a:t>Increased access to financial information and analytical tools</a:t>
            </a:r>
          </a:p>
          <a:p>
            <a:pPr lvl="1"/>
            <a:r>
              <a:rPr lang="en-US" dirty="0"/>
              <a:t>Online investing</a:t>
            </a:r>
          </a:p>
          <a:p>
            <a:pPr lvl="1"/>
            <a:r>
              <a:rPr lang="en-US" dirty="0"/>
              <a:t>Mobile investing</a:t>
            </a:r>
          </a:p>
        </p:txBody>
      </p:sp>
    </p:spTree>
    <p:extLst>
      <p:ext uri="{BB962C8B-B14F-4D97-AF65-F5344CB8AC3E}">
        <p14:creationId xmlns:p14="http://schemas.microsoft.com/office/powerpoint/2010/main" val="1671650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Payments in the Digital World</a:t>
            </a:r>
          </a:p>
        </p:txBody>
      </p:sp>
      <p:sp>
        <p:nvSpPr>
          <p:cNvPr id="3" name="Content Placeholder 2"/>
          <p:cNvSpPr>
            <a:spLocks noGrp="1"/>
          </p:cNvSpPr>
          <p:nvPr>
            <p:ph idx="1"/>
          </p:nvPr>
        </p:nvSpPr>
        <p:spPr>
          <a:xfrm>
            <a:off x="457200" y="1828800"/>
            <a:ext cx="8229600" cy="4800600"/>
          </a:xfrm>
        </p:spPr>
        <p:txBody>
          <a:bodyPr>
            <a:normAutofit lnSpcReduction="10000"/>
          </a:bodyPr>
          <a:lstStyle/>
          <a:p>
            <a:r>
              <a:rPr lang="en-US" sz="2800" dirty="0"/>
              <a:t>Credit and Debit Cards</a:t>
            </a:r>
          </a:p>
          <a:p>
            <a:pPr lvl="1"/>
            <a:r>
              <a:rPr lang="en-US" sz="2400" dirty="0"/>
              <a:t>Credit cards are a simple mechanism</a:t>
            </a:r>
          </a:p>
          <a:p>
            <a:pPr lvl="1"/>
            <a:r>
              <a:rPr lang="en-US" sz="2400" dirty="0"/>
              <a:t>Consumers have to transfer a lot of personal information to the seller</a:t>
            </a:r>
          </a:p>
          <a:p>
            <a:pPr lvl="1"/>
            <a:r>
              <a:rPr lang="en-US" sz="2400" dirty="0"/>
              <a:t>Risk of </a:t>
            </a:r>
            <a:r>
              <a:rPr lang="en-US" sz="2400" i="1" dirty="0"/>
              <a:t>identity theft</a:t>
            </a:r>
          </a:p>
          <a:p>
            <a:r>
              <a:rPr lang="en-US" sz="2800" dirty="0"/>
              <a:t>Managing Risk</a:t>
            </a:r>
          </a:p>
          <a:p>
            <a:pPr lvl="1"/>
            <a:r>
              <a:rPr lang="en-US" sz="2400" dirty="0"/>
              <a:t>Businesses are financially liable for fraudulent transactions</a:t>
            </a:r>
          </a:p>
          <a:p>
            <a:pPr lvl="1"/>
            <a:r>
              <a:rPr lang="en-US" sz="2400" dirty="0"/>
              <a:t>Businesses have to look for fraud indicators and sometimes reject risky transactions </a:t>
            </a:r>
          </a:p>
          <a:p>
            <a:r>
              <a:rPr lang="en-US" dirty="0"/>
              <a:t>Payment Services</a:t>
            </a:r>
          </a:p>
          <a:p>
            <a:pPr lvl="1"/>
            <a:r>
              <a:rPr lang="en-US" sz="2400" dirty="0"/>
              <a:t>Examples: PayPal, Google Checkout</a:t>
            </a:r>
          </a:p>
        </p:txBody>
      </p:sp>
    </p:spTree>
    <p:extLst>
      <p:ext uri="{BB962C8B-B14F-4D97-AF65-F5344CB8AC3E}">
        <p14:creationId xmlns:p14="http://schemas.microsoft.com/office/powerpoint/2010/main" val="1671650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Protect Yourself When Shopping Online</a:t>
            </a:r>
          </a:p>
        </p:txBody>
      </p:sp>
      <p:sp>
        <p:nvSpPr>
          <p:cNvPr id="8" name="Content Placeholder 7"/>
          <p:cNvSpPr>
            <a:spLocks noGrp="1"/>
          </p:cNvSpPr>
          <p:nvPr>
            <p:ph sz="half" idx="1"/>
          </p:nvPr>
        </p:nvSpPr>
        <p:spPr>
          <a:xfrm>
            <a:off x="228600" y="1828800"/>
            <a:ext cx="4038600" cy="3810000"/>
          </a:xfrm>
        </p:spPr>
        <p:txBody>
          <a:bodyPr>
            <a:normAutofit/>
          </a:bodyPr>
          <a:lstStyle/>
          <a:p>
            <a:r>
              <a:rPr lang="en-US" dirty="0"/>
              <a:t>Use a secure browser</a:t>
            </a:r>
          </a:p>
          <a:p>
            <a:r>
              <a:rPr lang="en-US" dirty="0"/>
              <a:t>Check the site’s privacy policy</a:t>
            </a:r>
          </a:p>
          <a:p>
            <a:r>
              <a:rPr lang="en-US" dirty="0"/>
              <a:t>Read and understand the refund and shipping policies</a:t>
            </a:r>
          </a:p>
          <a:p>
            <a:r>
              <a:rPr lang="en-US" dirty="0"/>
              <a:t>Keep your personal information private</a:t>
            </a:r>
          </a:p>
        </p:txBody>
      </p:sp>
      <p:sp>
        <p:nvSpPr>
          <p:cNvPr id="9" name="Content Placeholder 8"/>
          <p:cNvSpPr>
            <a:spLocks noGrp="1"/>
          </p:cNvSpPr>
          <p:nvPr>
            <p:ph sz="half" idx="2"/>
          </p:nvPr>
        </p:nvSpPr>
        <p:spPr>
          <a:xfrm>
            <a:off x="4419600" y="1828800"/>
            <a:ext cx="4495800" cy="3886200"/>
          </a:xfrm>
        </p:spPr>
        <p:txBody>
          <a:bodyPr>
            <a:normAutofit/>
          </a:bodyPr>
          <a:lstStyle/>
          <a:p>
            <a:r>
              <a:rPr lang="en-US" dirty="0"/>
              <a:t>Give payment information only to businesses you know and trust</a:t>
            </a:r>
          </a:p>
          <a:p>
            <a:r>
              <a:rPr lang="en-US" dirty="0"/>
              <a:t>Keep records of your online transactions and check your e-mail</a:t>
            </a:r>
          </a:p>
          <a:p>
            <a:r>
              <a:rPr lang="en-US" dirty="0"/>
              <a:t>Review your monthly credit card and bank statements</a:t>
            </a:r>
          </a:p>
        </p:txBody>
      </p:sp>
      <p:sp>
        <p:nvSpPr>
          <p:cNvPr id="10" name="Rectangle 9"/>
          <p:cNvSpPr/>
          <p:nvPr/>
        </p:nvSpPr>
        <p:spPr>
          <a:xfrm>
            <a:off x="1371600" y="5879068"/>
            <a:ext cx="6629400" cy="461665"/>
          </a:xfrm>
          <a:prstGeom prst="rect">
            <a:avLst/>
          </a:prstGeom>
        </p:spPr>
        <p:txBody>
          <a:bodyPr wrap="square">
            <a:spAutoFit/>
          </a:bodyPr>
          <a:lstStyle/>
          <a:p>
            <a:r>
              <a:rPr lang="en-US" sz="2400" i="1" dirty="0"/>
              <a:t>Source: </a:t>
            </a:r>
            <a:r>
              <a:rPr lang="en-US" sz="2400" dirty="0"/>
              <a:t>Based on Federal Trade Commission (2010).</a:t>
            </a:r>
          </a:p>
        </p:txBody>
      </p:sp>
    </p:spTree>
    <p:extLst>
      <p:ext uri="{BB962C8B-B14F-4D97-AF65-F5344CB8AC3E}">
        <p14:creationId xmlns:p14="http://schemas.microsoft.com/office/powerpoint/2010/main" val="1429463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Possible Indicators of Fraud</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6143625" cy="454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0" y="2286000"/>
            <a:ext cx="2057400" cy="3416320"/>
          </a:xfrm>
          <a:prstGeom prst="rect">
            <a:avLst/>
          </a:prstGeom>
          <a:noFill/>
        </p:spPr>
        <p:txBody>
          <a:bodyPr wrap="square" rtlCol="0">
            <a:spAutoFit/>
          </a:bodyPr>
          <a:lstStyle/>
          <a:p>
            <a:r>
              <a:rPr lang="en-US" sz="2400" dirty="0"/>
              <a:t>Email addresses</a:t>
            </a:r>
          </a:p>
          <a:p>
            <a:endParaRPr lang="en-US" sz="2400" dirty="0"/>
          </a:p>
          <a:p>
            <a:r>
              <a:rPr lang="en-US" sz="2400" dirty="0"/>
              <a:t>Shipping and billing addresses</a:t>
            </a:r>
          </a:p>
          <a:p>
            <a:endParaRPr lang="en-US" sz="2400" dirty="0"/>
          </a:p>
          <a:p>
            <a:r>
              <a:rPr lang="en-US" sz="2400" dirty="0"/>
              <a:t>Transaction patterns</a:t>
            </a:r>
          </a:p>
        </p:txBody>
      </p:sp>
    </p:spTree>
    <p:extLst>
      <p:ext uri="{BB962C8B-B14F-4D97-AF65-F5344CB8AC3E}">
        <p14:creationId xmlns:p14="http://schemas.microsoft.com/office/powerpoint/2010/main" val="697781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Issues in EC</a:t>
            </a:r>
          </a:p>
        </p:txBody>
      </p:sp>
      <p:sp>
        <p:nvSpPr>
          <p:cNvPr id="3" name="Content Placeholder 2"/>
          <p:cNvSpPr>
            <a:spLocks noGrp="1"/>
          </p:cNvSpPr>
          <p:nvPr>
            <p:ph idx="1"/>
          </p:nvPr>
        </p:nvSpPr>
        <p:spPr/>
        <p:txBody>
          <a:bodyPr>
            <a:normAutofit fontScale="92500" lnSpcReduction="20000"/>
          </a:bodyPr>
          <a:lstStyle/>
          <a:p>
            <a:r>
              <a:rPr lang="en-US" dirty="0"/>
              <a:t>Taxation</a:t>
            </a:r>
          </a:p>
          <a:p>
            <a:pPr lvl="1"/>
            <a:r>
              <a:rPr lang="en-US" dirty="0"/>
              <a:t>Sales taxes</a:t>
            </a:r>
          </a:p>
          <a:p>
            <a:pPr lvl="1"/>
            <a:r>
              <a:rPr lang="en-US" dirty="0"/>
              <a:t>Internet Freedom Act: Internet sales are treated like mail-order sales</a:t>
            </a:r>
          </a:p>
          <a:p>
            <a:r>
              <a:rPr lang="en-US" dirty="0"/>
              <a:t>Digital Rights Management</a:t>
            </a:r>
          </a:p>
          <a:p>
            <a:pPr lvl="1"/>
            <a:r>
              <a:rPr lang="en-US" dirty="0"/>
              <a:t>Preventing unauthorized duplication</a:t>
            </a:r>
          </a:p>
          <a:p>
            <a:pPr lvl="1"/>
            <a:r>
              <a:rPr lang="en-US" dirty="0"/>
              <a:t>Restrict which devices can play media</a:t>
            </a:r>
          </a:p>
          <a:p>
            <a:pPr lvl="1"/>
            <a:r>
              <a:rPr lang="en-US" dirty="0"/>
              <a:t>Limit number of times media can be played</a:t>
            </a:r>
          </a:p>
          <a:p>
            <a:r>
              <a:rPr lang="en-US" dirty="0"/>
              <a:t>Net Neutrality</a:t>
            </a:r>
          </a:p>
          <a:p>
            <a:pPr lvl="1"/>
            <a:r>
              <a:rPr lang="en-US" dirty="0"/>
              <a:t>Should the Internet be open? Or should Internet access come first to the highest bidder?</a:t>
            </a:r>
          </a:p>
        </p:txBody>
      </p:sp>
    </p:spTree>
    <p:extLst>
      <p:ext uri="{BB962C8B-B14F-4D97-AF65-F5344CB8AC3E}">
        <p14:creationId xmlns:p14="http://schemas.microsoft.com/office/powerpoint/2010/main" val="1671650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End of Chapter Content</a:t>
            </a:r>
          </a:p>
        </p:txBody>
      </p:sp>
    </p:spTree>
    <p:extLst>
      <p:ext uri="{BB962C8B-B14F-4D97-AF65-F5344CB8AC3E}">
        <p14:creationId xmlns:p14="http://schemas.microsoft.com/office/powerpoint/2010/main" val="302104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in the Digital World: </a:t>
            </a:r>
            <a:br>
              <a:rPr lang="en-US" dirty="0"/>
            </a:br>
            <a:r>
              <a:rPr lang="en-US" dirty="0"/>
              <a:t>Taobao and the World of e-Commerce</a:t>
            </a:r>
          </a:p>
        </p:txBody>
      </p:sp>
      <p:sp>
        <p:nvSpPr>
          <p:cNvPr id="3" name="Content Placeholder 2"/>
          <p:cNvSpPr>
            <a:spLocks noGrp="1"/>
          </p:cNvSpPr>
          <p:nvPr>
            <p:ph idx="1"/>
          </p:nvPr>
        </p:nvSpPr>
        <p:spPr/>
        <p:txBody>
          <a:bodyPr>
            <a:normAutofit fontScale="92500" lnSpcReduction="20000"/>
          </a:bodyPr>
          <a:lstStyle/>
          <a:p>
            <a:r>
              <a:rPr lang="en-US" dirty="0"/>
              <a:t>Taobao is the largest digital marketplace in China</a:t>
            </a:r>
          </a:p>
          <a:p>
            <a:pPr lvl="1"/>
            <a:r>
              <a:rPr lang="en-US" dirty="0"/>
              <a:t>By 2011 more registered users (370 million) than the population of the United States</a:t>
            </a:r>
          </a:p>
          <a:p>
            <a:pPr lvl="1"/>
            <a:r>
              <a:rPr lang="en-US" dirty="0"/>
              <a:t>Online marketplace for multiple companies</a:t>
            </a:r>
          </a:p>
          <a:p>
            <a:pPr lvl="1"/>
            <a:r>
              <a:rPr lang="en-US" dirty="0"/>
              <a:t>Online consumer-to-consumer sales, much like eBay</a:t>
            </a:r>
          </a:p>
          <a:p>
            <a:pPr lvl="1"/>
            <a:r>
              <a:rPr lang="en-US" dirty="0"/>
              <a:t>Notorious for piracy and counterfeit goods</a:t>
            </a:r>
          </a:p>
          <a:p>
            <a:r>
              <a:rPr lang="en-US" dirty="0"/>
              <a:t>360buy new-fast growing competitor</a:t>
            </a:r>
          </a:p>
          <a:p>
            <a:pPr lvl="1"/>
            <a:r>
              <a:rPr lang="en-US" dirty="0"/>
              <a:t>Not on the list of notorious markets</a:t>
            </a:r>
          </a:p>
          <a:p>
            <a:r>
              <a:rPr lang="en-US" dirty="0"/>
              <a:t>Sales in China pose huge logistics headaches</a:t>
            </a:r>
          </a:p>
          <a:p>
            <a:pPr lvl="1"/>
            <a:r>
              <a:rPr lang="en-US" dirty="0"/>
              <a:t>Widely varying population densities</a:t>
            </a:r>
          </a:p>
          <a:p>
            <a:pPr lvl="1"/>
            <a:r>
              <a:rPr lang="en-US" dirty="0"/>
              <a:t>No “overnight shipping” infrastructure</a:t>
            </a:r>
          </a:p>
        </p:txBody>
      </p:sp>
    </p:spTree>
    <p:extLst>
      <p:ext uri="{BB962C8B-B14F-4D97-AF65-F5344CB8AC3E}">
        <p14:creationId xmlns:p14="http://schemas.microsoft.com/office/powerpoint/2010/main" val="2206992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br>
              <a:rPr lang="en-US" dirty="0"/>
            </a:br>
            <a:r>
              <a:rPr lang="en-US" dirty="0"/>
              <a:t>The Ethics of Reputation Management</a:t>
            </a:r>
          </a:p>
        </p:txBody>
      </p:sp>
      <p:sp>
        <p:nvSpPr>
          <p:cNvPr id="3" name="Content Placeholder 2"/>
          <p:cNvSpPr>
            <a:spLocks noGrp="1"/>
          </p:cNvSpPr>
          <p:nvPr>
            <p:ph idx="1"/>
          </p:nvPr>
        </p:nvSpPr>
        <p:spPr/>
        <p:txBody>
          <a:bodyPr>
            <a:normAutofit fontScale="92500"/>
          </a:bodyPr>
          <a:lstStyle/>
          <a:p>
            <a:r>
              <a:rPr lang="en-US" dirty="0"/>
              <a:t>Online reviews can be critical to a customer’s buying decision</a:t>
            </a:r>
          </a:p>
          <a:p>
            <a:r>
              <a:rPr lang="en-US" dirty="0"/>
              <a:t>Biased and fake reviews can affect a business’s profitability, or even survival</a:t>
            </a:r>
          </a:p>
          <a:p>
            <a:r>
              <a:rPr lang="en-US" dirty="0"/>
              <a:t>Owners are tempted to post fake positive reviews</a:t>
            </a:r>
          </a:p>
          <a:p>
            <a:r>
              <a:rPr lang="en-US" dirty="0"/>
              <a:t>Competitors are tempted to post fake negative reviews</a:t>
            </a:r>
          </a:p>
          <a:p>
            <a:r>
              <a:rPr lang="en-US" dirty="0"/>
              <a:t>Reputation management can help offset negative biased reviews, but poses ethical dilemmas</a:t>
            </a:r>
          </a:p>
        </p:txBody>
      </p:sp>
    </p:spTree>
    <p:extLst>
      <p:ext uri="{BB962C8B-B14F-4D97-AF65-F5344CB8AC3E}">
        <p14:creationId xmlns:p14="http://schemas.microsoft.com/office/powerpoint/2010/main" val="1518358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Key Players: Behind the Online Storefront: How e-Commerce Giants Help Small Businesses Flourish</a:t>
            </a:r>
          </a:p>
        </p:txBody>
      </p:sp>
      <p:sp>
        <p:nvSpPr>
          <p:cNvPr id="3" name="Content Placeholder 2"/>
          <p:cNvSpPr>
            <a:spLocks noGrp="1"/>
          </p:cNvSpPr>
          <p:nvPr>
            <p:ph idx="1"/>
          </p:nvPr>
        </p:nvSpPr>
        <p:spPr/>
        <p:txBody>
          <a:bodyPr>
            <a:normAutofit fontScale="92500" lnSpcReduction="10000"/>
          </a:bodyPr>
          <a:lstStyle/>
          <a:p>
            <a:r>
              <a:rPr lang="en-US" dirty="0"/>
              <a:t>Starting an online business can be complex</a:t>
            </a:r>
          </a:p>
          <a:p>
            <a:pPr lvl="1"/>
            <a:r>
              <a:rPr lang="en-US" dirty="0"/>
              <a:t>Commercial giants such as eBay and Amazon allow small retailers to sell through their sites</a:t>
            </a:r>
          </a:p>
          <a:p>
            <a:pPr lvl="1"/>
            <a:r>
              <a:rPr lang="en-US" dirty="0"/>
              <a:t>Large hosting companies such as GoDaddy provide hosting and online shopping carts</a:t>
            </a:r>
          </a:p>
          <a:p>
            <a:pPr lvl="1"/>
            <a:r>
              <a:rPr lang="en-US" dirty="0"/>
              <a:t>Payment services such as Intuit and PayPal offer credit card services</a:t>
            </a:r>
          </a:p>
          <a:p>
            <a:pPr lvl="1"/>
            <a:r>
              <a:rPr lang="en-US" dirty="0"/>
              <a:t>Fulfillment centers, such as Amazon, handle packaging and shipping individual orders</a:t>
            </a:r>
          </a:p>
          <a:p>
            <a:r>
              <a:rPr lang="en-US" dirty="0"/>
              <a:t>These simplify small business implementations</a:t>
            </a:r>
          </a:p>
        </p:txBody>
      </p:sp>
    </p:spTree>
    <p:extLst>
      <p:ext uri="{BB962C8B-B14F-4D97-AF65-F5344CB8AC3E}">
        <p14:creationId xmlns:p14="http://schemas.microsoft.com/office/powerpoint/2010/main" val="1977185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Things Go Wrong:</a:t>
            </a:r>
            <a:br>
              <a:rPr lang="en-US" dirty="0"/>
            </a:br>
            <a:r>
              <a:rPr lang="en-US" dirty="0"/>
              <a:t>Buying Likes</a:t>
            </a:r>
          </a:p>
        </p:txBody>
      </p:sp>
      <p:sp>
        <p:nvSpPr>
          <p:cNvPr id="3" name="Content Placeholder 2"/>
          <p:cNvSpPr>
            <a:spLocks noGrp="1"/>
          </p:cNvSpPr>
          <p:nvPr>
            <p:ph idx="1"/>
          </p:nvPr>
        </p:nvSpPr>
        <p:spPr/>
        <p:txBody>
          <a:bodyPr>
            <a:normAutofit lnSpcReduction="10000"/>
          </a:bodyPr>
          <a:lstStyle/>
          <a:p>
            <a:r>
              <a:rPr lang="en-US" dirty="0"/>
              <a:t>Many businesses entice users to “like” their business page on Facebook, Twitter, or other sites for some reward</a:t>
            </a:r>
          </a:p>
          <a:p>
            <a:r>
              <a:rPr lang="en-US" dirty="0"/>
              <a:t>Campaigns and contests can be deeply biased by automated “likes” and votes, giving unfair advantage to users who game the system</a:t>
            </a:r>
          </a:p>
          <a:p>
            <a:r>
              <a:rPr lang="en-US" dirty="0"/>
              <a:t>Social media platforms try to suppress this type of devious behavior, but it can be a cat-and-mouse game</a:t>
            </a:r>
          </a:p>
          <a:p>
            <a:endParaRPr lang="en-US" dirty="0"/>
          </a:p>
        </p:txBody>
      </p:sp>
    </p:spTree>
    <p:extLst>
      <p:ext uri="{BB962C8B-B14F-4D97-AF65-F5344CB8AC3E}">
        <p14:creationId xmlns:p14="http://schemas.microsoft.com/office/powerpoint/2010/main" val="219738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790098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lvl="0"/>
            <a:r>
              <a:rPr lang="en-US" sz="3600" dirty="0"/>
              <a:t>E-Commerce (EC) Defined</a:t>
            </a:r>
          </a:p>
        </p:txBody>
      </p:sp>
      <p:sp>
        <p:nvSpPr>
          <p:cNvPr id="3" name="Content Placeholder 2"/>
          <p:cNvSpPr>
            <a:spLocks noGrp="1"/>
          </p:cNvSpPr>
          <p:nvPr>
            <p:ph idx="1"/>
          </p:nvPr>
        </p:nvSpPr>
        <p:spPr>
          <a:xfrm>
            <a:off x="0" y="5257800"/>
            <a:ext cx="9144000" cy="1295400"/>
          </a:xfrm>
        </p:spPr>
        <p:txBody>
          <a:bodyPr>
            <a:noAutofit/>
          </a:bodyPr>
          <a:lstStyle/>
          <a:p>
            <a:pPr marL="457200" lvl="1" indent="0">
              <a:buNone/>
            </a:pPr>
            <a:r>
              <a:rPr lang="en-US" sz="2400" dirty="0"/>
              <a:t>“The exchange of goods, services, and money among firms, between firms and their customers, and between customers, supported by communication technologies and, in particular, the Internet”</a:t>
            </a:r>
          </a:p>
        </p:txBody>
      </p:sp>
    </p:spTree>
    <p:extLst>
      <p:ext uri="{BB962C8B-B14F-4D97-AF65-F5344CB8AC3E}">
        <p14:creationId xmlns:p14="http://schemas.microsoft.com/office/powerpoint/2010/main" val="3522732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Attractions:</a:t>
            </a:r>
            <a:br>
              <a:rPr lang="en-US" dirty="0"/>
            </a:br>
            <a:r>
              <a:rPr lang="en-US" dirty="0"/>
              <a:t>Carbon Nanocomputers</a:t>
            </a:r>
          </a:p>
        </p:txBody>
      </p:sp>
      <p:sp>
        <p:nvSpPr>
          <p:cNvPr id="3" name="Content Placeholder 2"/>
          <p:cNvSpPr>
            <a:spLocks noGrp="1"/>
          </p:cNvSpPr>
          <p:nvPr>
            <p:ph idx="1"/>
          </p:nvPr>
        </p:nvSpPr>
        <p:spPr>
          <a:xfrm>
            <a:off x="228600" y="1981200"/>
            <a:ext cx="8534400" cy="4343400"/>
          </a:xfrm>
        </p:spPr>
        <p:txBody>
          <a:bodyPr>
            <a:noAutofit/>
          </a:bodyPr>
          <a:lstStyle/>
          <a:p>
            <a:r>
              <a:rPr lang="en-US" sz="2400" dirty="0"/>
              <a:t>Despite rapid advancements in computer power, processors constantly battle the limits of silicon</a:t>
            </a:r>
          </a:p>
          <a:p>
            <a:r>
              <a:rPr lang="en-US" sz="2400" dirty="0"/>
              <a:t>Enter the carbon nanotube</a:t>
            </a:r>
          </a:p>
          <a:p>
            <a:pPr lvl="1"/>
            <a:r>
              <a:rPr lang="en-US" sz="2400" dirty="0"/>
              <a:t>Hollow cylinders composed of a single sheet of carbon atoms</a:t>
            </a:r>
          </a:p>
          <a:p>
            <a:pPr lvl="1"/>
            <a:r>
              <a:rPr lang="en-US" sz="2400" dirty="0"/>
              <a:t>Relatively little energy required to power a nanotube transistor</a:t>
            </a:r>
          </a:p>
          <a:p>
            <a:pPr lvl="1"/>
            <a:r>
              <a:rPr lang="en-US" sz="2400" dirty="0"/>
              <a:t>Small size makes them easy to pack into small places</a:t>
            </a:r>
          </a:p>
          <a:p>
            <a:pPr lvl="1"/>
            <a:r>
              <a:rPr lang="en-US" sz="2400" dirty="0"/>
              <a:t>Heat efficient</a:t>
            </a:r>
          </a:p>
          <a:p>
            <a:r>
              <a:rPr lang="en-US" sz="2400" dirty="0"/>
              <a:t>Stanford University recently created the first functioning nanotube-based computer</a:t>
            </a:r>
          </a:p>
          <a:p>
            <a:pPr lvl="1"/>
            <a:endParaRPr lang="en-US" sz="2400" dirty="0"/>
          </a:p>
          <a:p>
            <a:endParaRPr lang="en-US" sz="2800" dirty="0"/>
          </a:p>
        </p:txBody>
      </p:sp>
    </p:spTree>
    <p:extLst>
      <p:ext uri="{BB962C8B-B14F-4D97-AF65-F5344CB8AC3E}">
        <p14:creationId xmlns:p14="http://schemas.microsoft.com/office/powerpoint/2010/main" val="195525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600" dirty="0"/>
            </a:br>
            <a:r>
              <a:rPr lang="en-US" sz="3600" dirty="0"/>
              <a:t>Brief Case: CrowdSpring—The Graphic Designers’ Marketplace</a:t>
            </a:r>
            <a:br>
              <a:rPr lang="en-US" sz="3600" dirty="0"/>
            </a:br>
            <a:endParaRPr lang="en-US" sz="3600" dirty="0"/>
          </a:p>
        </p:txBody>
      </p:sp>
      <p:sp>
        <p:nvSpPr>
          <p:cNvPr id="3" name="Content Placeholder 2"/>
          <p:cNvSpPr>
            <a:spLocks noGrp="1"/>
          </p:cNvSpPr>
          <p:nvPr>
            <p:ph idx="1"/>
          </p:nvPr>
        </p:nvSpPr>
        <p:spPr/>
        <p:txBody>
          <a:bodyPr>
            <a:normAutofit lnSpcReduction="10000"/>
          </a:bodyPr>
          <a:lstStyle/>
          <a:p>
            <a:r>
              <a:rPr lang="en-US" dirty="0"/>
              <a:t>CrowdSpring: a large marketplace for connecting businesses with creative professionals in mutually beneficial relationships</a:t>
            </a:r>
          </a:p>
          <a:p>
            <a:r>
              <a:rPr lang="en-US" dirty="0"/>
              <a:t>Businesses create a description of the design project</a:t>
            </a:r>
          </a:p>
          <a:p>
            <a:r>
              <a:rPr lang="en-US" dirty="0"/>
              <a:t>Designers submit design ideas</a:t>
            </a:r>
          </a:p>
          <a:p>
            <a:r>
              <a:rPr lang="en-US" dirty="0"/>
              <a:t>Such marketplaces provide tremendous value for all parties involved</a:t>
            </a:r>
          </a:p>
        </p:txBody>
      </p:sp>
    </p:spTree>
    <p:extLst>
      <p:ext uri="{BB962C8B-B14F-4D97-AF65-F5344CB8AC3E}">
        <p14:creationId xmlns:p14="http://schemas.microsoft.com/office/powerpoint/2010/main" val="2216055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Going Mobile:</a:t>
            </a:r>
            <a:br>
              <a:rPr lang="en-US" dirty="0"/>
            </a:br>
            <a:r>
              <a:rPr lang="en-US" dirty="0"/>
              <a:t>Mobile Payments</a:t>
            </a:r>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a:t>Electronic funds transfer (EFT) technologies are paving the way for cashless societies</a:t>
            </a:r>
          </a:p>
          <a:p>
            <a:r>
              <a:rPr lang="en-US" dirty="0"/>
              <a:t>The smartphone is becoming a natural payment companion</a:t>
            </a:r>
          </a:p>
          <a:p>
            <a:r>
              <a:rPr lang="en-US" dirty="0"/>
              <a:t>Near field communication (NFC) allows for simply waving an NFC-enabled phone in front of a reading device to make a payment</a:t>
            </a:r>
          </a:p>
          <a:p>
            <a:r>
              <a:rPr lang="en-US" dirty="0"/>
              <a:t>Potential problems: merchant costs, privacy concerns</a:t>
            </a:r>
          </a:p>
        </p:txBody>
      </p:sp>
    </p:spTree>
    <p:extLst>
      <p:ext uri="{BB962C8B-B14F-4D97-AF65-F5344CB8AC3E}">
        <p14:creationId xmlns:p14="http://schemas.microsoft.com/office/powerpoint/2010/main" val="1869673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Analysis:</a:t>
            </a:r>
            <a:br>
              <a:rPr lang="en-US" dirty="0"/>
            </a:br>
            <a:r>
              <a:rPr lang="en-US" dirty="0"/>
              <a:t>Retailing</a:t>
            </a:r>
          </a:p>
        </p:txBody>
      </p:sp>
      <p:sp>
        <p:nvSpPr>
          <p:cNvPr id="3" name="Content Placeholder 2"/>
          <p:cNvSpPr>
            <a:spLocks noGrp="1"/>
          </p:cNvSpPr>
          <p:nvPr>
            <p:ph idx="1"/>
          </p:nvPr>
        </p:nvSpPr>
        <p:spPr>
          <a:xfrm>
            <a:off x="457200" y="1905000"/>
            <a:ext cx="8229600" cy="4572000"/>
          </a:xfrm>
        </p:spPr>
        <p:txBody>
          <a:bodyPr>
            <a:normAutofit/>
          </a:bodyPr>
          <a:lstStyle/>
          <a:p>
            <a:r>
              <a:rPr lang="en-US" dirty="0"/>
              <a:t>Retailing has embraced new technologies</a:t>
            </a:r>
          </a:p>
          <a:p>
            <a:pPr lvl="1"/>
            <a:r>
              <a:rPr lang="en-US" dirty="0"/>
              <a:t>Bar code scanning for price, inventory management, self-checkout</a:t>
            </a:r>
          </a:p>
          <a:p>
            <a:pPr lvl="1"/>
            <a:r>
              <a:rPr lang="en-US" dirty="0"/>
              <a:t>RFID functions like a barcode but uses wireless technologies, and can be integrated with other information technologies</a:t>
            </a:r>
          </a:p>
          <a:p>
            <a:pPr lvl="1"/>
            <a:r>
              <a:rPr lang="en-US" dirty="0"/>
              <a:t>New forms of electronic payment, whether by pin, phone barcode, near-field communication (NFC) technologies, or fingerprint, are gaining traction</a:t>
            </a:r>
          </a:p>
        </p:txBody>
      </p:sp>
    </p:spTree>
    <p:extLst>
      <p:ext uri="{BB962C8B-B14F-4D97-AF65-F5344CB8AC3E}">
        <p14:creationId xmlns:p14="http://schemas.microsoft.com/office/powerpoint/2010/main" val="277471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Electronic Commerce Defined:</a:t>
            </a:r>
            <a:br>
              <a:rPr lang="en-US" dirty="0"/>
            </a:br>
            <a:r>
              <a:rPr lang="en-US" dirty="0"/>
              <a:t>EC Business Models</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8" y="1828800"/>
            <a:ext cx="85439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5562600"/>
            <a:ext cx="6689075" cy="461665"/>
          </a:xfrm>
          <a:prstGeom prst="rect">
            <a:avLst/>
          </a:prstGeom>
          <a:noFill/>
        </p:spPr>
        <p:txBody>
          <a:bodyPr wrap="none" rtlCol="0">
            <a:spAutoFit/>
          </a:bodyPr>
          <a:lstStyle/>
          <a:p>
            <a:r>
              <a:rPr lang="en-US" sz="2400" dirty="0"/>
              <a:t>All of the above types of EC are in the private sector.</a:t>
            </a:r>
          </a:p>
        </p:txBody>
      </p:sp>
    </p:spTree>
    <p:extLst>
      <p:ext uri="{BB962C8B-B14F-4D97-AF65-F5344CB8AC3E}">
        <p14:creationId xmlns:p14="http://schemas.microsoft.com/office/powerpoint/2010/main" val="206034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395" y="1981200"/>
            <a:ext cx="529520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4000" dirty="0"/>
              <a:t>E-Government</a:t>
            </a:r>
            <a:endParaRPr lang="en-US" dirty="0"/>
          </a:p>
        </p:txBody>
      </p:sp>
      <p:sp>
        <p:nvSpPr>
          <p:cNvPr id="4" name="Content Placeholder 3"/>
          <p:cNvSpPr>
            <a:spLocks noGrp="1"/>
          </p:cNvSpPr>
          <p:nvPr>
            <p:ph sz="half" idx="1"/>
          </p:nvPr>
        </p:nvSpPr>
        <p:spPr>
          <a:xfrm>
            <a:off x="228600" y="2286000"/>
            <a:ext cx="4267200" cy="2590800"/>
          </a:xfrm>
        </p:spPr>
        <p:txBody>
          <a:bodyPr>
            <a:noAutofit/>
          </a:bodyPr>
          <a:lstStyle/>
          <a:p>
            <a:r>
              <a:rPr lang="en-US" sz="3200" dirty="0"/>
              <a:t>Government-to-Citizens (G2C)</a:t>
            </a:r>
          </a:p>
          <a:p>
            <a:r>
              <a:rPr lang="en-US" sz="3200" dirty="0"/>
              <a:t>Government-to-Business (G2B)</a:t>
            </a:r>
          </a:p>
          <a:p>
            <a:r>
              <a:rPr lang="en-US" sz="3200" dirty="0"/>
              <a:t>Government-to-Government (G2G)</a:t>
            </a:r>
          </a:p>
        </p:txBody>
      </p:sp>
    </p:spTree>
    <p:extLst>
      <p:ext uri="{BB962C8B-B14F-4D97-AF65-F5344CB8AC3E}">
        <p14:creationId xmlns:p14="http://schemas.microsoft.com/office/powerpoint/2010/main" val="376580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Business-to-Consumer E-Commerce</a:t>
            </a:r>
          </a:p>
        </p:txBody>
      </p:sp>
      <p:graphicFrame>
        <p:nvGraphicFramePr>
          <p:cNvPr id="4" name="Diagram 3"/>
          <p:cNvGraphicFramePr/>
          <p:nvPr>
            <p:extLst>
              <p:ext uri="{D42A27DB-BD31-4B8C-83A1-F6EECF244321}">
                <p14:modId xmlns:p14="http://schemas.microsoft.com/office/powerpoint/2010/main" val="3989920471"/>
              </p:ext>
            </p:extLst>
          </p:nvPr>
        </p:nvGraphicFramePr>
        <p:xfrm>
          <a:off x="457200" y="1676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76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 Business Strategies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86" y="1809749"/>
            <a:ext cx="8149814" cy="422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31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e-Tailing: Capabilities and Benefits</a:t>
            </a:r>
          </a:p>
        </p:txBody>
      </p:sp>
      <p:sp>
        <p:nvSpPr>
          <p:cNvPr id="3" name="Content Placeholder 2"/>
          <p:cNvSpPr>
            <a:spLocks noGrp="1"/>
          </p:cNvSpPr>
          <p:nvPr>
            <p:ph idx="1"/>
          </p:nvPr>
        </p:nvSpPr>
        <p:spPr/>
        <p:txBody>
          <a:bodyPr>
            <a:normAutofit/>
          </a:bodyPr>
          <a:lstStyle/>
          <a:p>
            <a:r>
              <a:rPr lang="en-US" dirty="0"/>
              <a:t>Mass Customization</a:t>
            </a:r>
          </a:p>
          <a:p>
            <a:pPr lvl="1"/>
            <a:r>
              <a:rPr lang="en-US" dirty="0"/>
              <a:t>Firms can tailor their products and services to meet a customer’s particular needs</a:t>
            </a:r>
          </a:p>
          <a:p>
            <a:r>
              <a:rPr lang="en-US" dirty="0"/>
              <a:t>Disintermediation</a:t>
            </a:r>
          </a:p>
          <a:p>
            <a:pPr lvl="1"/>
            <a:r>
              <a:rPr lang="en-US" dirty="0"/>
              <a:t>Cutting out the “middleman” and reaching customers more directly and efficiently</a:t>
            </a:r>
          </a:p>
          <a:p>
            <a:r>
              <a:rPr lang="en-US" dirty="0"/>
              <a:t>Group Buying</a:t>
            </a:r>
          </a:p>
          <a:p>
            <a:pPr lvl="1"/>
            <a:r>
              <a:rPr lang="en-US" dirty="0"/>
              <a:t>If many people agree to purchase the product or service, they get significant discounts</a:t>
            </a:r>
          </a:p>
        </p:txBody>
      </p:sp>
    </p:spTree>
    <p:extLst>
      <p:ext uri="{BB962C8B-B14F-4D97-AF65-F5344CB8AC3E}">
        <p14:creationId xmlns:p14="http://schemas.microsoft.com/office/powerpoint/2010/main" val="3275482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4444</Words>
  <Application>Microsoft Macintosh PowerPoint</Application>
  <PresentationFormat>On-screen Show (4:3)</PresentationFormat>
  <Paragraphs>405</Paragraphs>
  <Slides>43</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Chapter 4: Enabling Business-to-Consumer Electronic Commerce</vt:lpstr>
      <vt:lpstr>Chapter 4 Learning Objectives After this chapter, you will be able to:</vt:lpstr>
      <vt:lpstr>Electronic Business:  E-Commerce and E-Government</vt:lpstr>
      <vt:lpstr>E-Commerce (EC) Defined</vt:lpstr>
      <vt:lpstr>Electronic Commerce Defined: EC Business Models</vt:lpstr>
      <vt:lpstr>E-Government</vt:lpstr>
      <vt:lpstr>Business-to-Consumer E-Commerce</vt:lpstr>
      <vt:lpstr>EC Business Strategies</vt:lpstr>
      <vt:lpstr>e-Tailing: Capabilities and Benefits</vt:lpstr>
      <vt:lpstr>e-Tailing: Capabilities and Benefits (cont.)</vt:lpstr>
      <vt:lpstr>Mass Customization</vt:lpstr>
      <vt:lpstr>New Revenue and Pricing Models</vt:lpstr>
      <vt:lpstr>Benefits of e-Tailing</vt:lpstr>
      <vt:lpstr>Benefits of e-Tailing: The Long Tail</vt:lpstr>
      <vt:lpstr>Drawbacks of e-Tailing</vt:lpstr>
      <vt:lpstr>Electronic Commerce Websites and  Internet Marketing</vt:lpstr>
      <vt:lpstr>EC Web Sites: Attracting and Retaining Online Customers—Four Key Recommendations</vt:lpstr>
      <vt:lpstr>Designing Web Sites to Meet Online Consumers’ Needs</vt:lpstr>
      <vt:lpstr>Different Web Sites Focus on Different Needs</vt:lpstr>
      <vt:lpstr>Internet Marketing</vt:lpstr>
      <vt:lpstr>Internet Marketing Methods</vt:lpstr>
      <vt:lpstr>Search Engine Optimization (SEO)</vt:lpstr>
      <vt:lpstr>Mobile Commerce, Consumer-to-Consumer EC, and Consumer-to-Business EC</vt:lpstr>
      <vt:lpstr>Mobile EC</vt:lpstr>
      <vt:lpstr>GPS-Enabled Location-Based Services</vt:lpstr>
      <vt:lpstr>C2C EC</vt:lpstr>
      <vt:lpstr>C2C Opportunities and Threats</vt:lpstr>
      <vt:lpstr>C2B EC</vt:lpstr>
      <vt:lpstr>Managing Finances and Navigating Legal Issues in EC</vt:lpstr>
      <vt:lpstr>E-Banking</vt:lpstr>
      <vt:lpstr>Securing Payments in the Digital World</vt:lpstr>
      <vt:lpstr>Ways to Protect Yourself When Shopping Online</vt:lpstr>
      <vt:lpstr>Possible Indicators of Fraud</vt:lpstr>
      <vt:lpstr>Legal Issues in EC</vt:lpstr>
      <vt:lpstr>End of Chapter Content</vt:lpstr>
      <vt:lpstr>Managing in the Digital World:  Taobao and the World of e-Commerce</vt:lpstr>
      <vt:lpstr>Ethical Dilemma: The Ethics of Reputation Management</vt:lpstr>
      <vt:lpstr>Key Players: Behind the Online Storefront: How e-Commerce Giants Help Small Businesses Flourish</vt:lpstr>
      <vt:lpstr>When Things Go Wrong: Buying Likes</vt:lpstr>
      <vt:lpstr>Coming Attractions: Carbon Nanocomputers</vt:lpstr>
      <vt:lpstr> Brief Case: CrowdSpring—The Graphic Designers’ Marketplace </vt:lpstr>
      <vt:lpstr>Who’s Going Mobile: Mobile Payments</vt:lpstr>
      <vt:lpstr>Industry Analysis: Retailing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2013-01-13T02:13:47Z</dcterms:created>
  <dcterms:modified xsi:type="dcterms:W3CDTF">2024-03-22T07:17:24Z</dcterms:modified>
</cp:coreProperties>
</file>