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3"/>
  </p:handoutMasterIdLst>
  <p:sldIdLst>
    <p:sldId id="256" r:id="rId3"/>
    <p:sldId id="329" r:id="rId5"/>
    <p:sldId id="330" r:id="rId6"/>
    <p:sldId id="328" r:id="rId7"/>
    <p:sldId id="332" r:id="rId8"/>
    <p:sldId id="327" r:id="rId9"/>
    <p:sldId id="326" r:id="rId10"/>
    <p:sldId id="331" r:id="rId11"/>
    <p:sldId id="301" r:id="rId12"/>
  </p:sldIdLst>
  <p:sldSz cx="9144000" cy="6858000" type="screen4x3"/>
  <p:notesSz cx="6858000" cy="9077325"/>
  <p:custDataLst>
    <p:tags r:id="rId17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1"/>
    <p:restoredTop sz="94660"/>
  </p:normalViewPr>
  <p:slideViewPr>
    <p:cSldViewPr showGuides="1"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2E4B51-4430-4642-AF24-7D59387A386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sz="1200" dirty="0">
                <a:latin typeface="Calibri" panose="020F0502020204030204" pitchFamily="34" charset="0"/>
              </a:rPr>
            </a:fld>
            <a:endParaRPr 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EFC294-D91D-476C-B847-D41D855A67B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681038"/>
            <a:ext cx="453707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1650"/>
            <a:ext cx="5486400" cy="4084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en-US" sz="1200" dirty="0">
                <a:latin typeface="Calibri" panose="020F0502020204030204" pitchFamily="34" charset="0"/>
              </a:rPr>
            </a:fld>
            <a:endParaRPr 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/>
            <a:endParaRPr dirty="0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/>
          </p:nvPr>
        </p:nvSpPr>
        <p:spPr>
          <a:noFill/>
        </p:spPr>
        <p:txBody>
          <a:bodyPr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en-US" sz="1200" dirty="0">
                <a:latin typeface="Calibri" panose="020F0502020204030204" pitchFamily="34" charset="0"/>
              </a:rPr>
            </a:fld>
            <a:endParaRPr 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10/10/2017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2016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838200" y="2057400"/>
            <a:ext cx="7772400" cy="990600"/>
          </a:xfrm>
          <a:ln/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sz="3600" b="1" dirty="0">
                <a:latin typeface="Cambria" panose="02040503050406030204" pitchFamily="18" charset="0"/>
              </a:rPr>
              <a:t>Pengontrolan Proyek </a:t>
            </a:r>
            <a:br>
              <a:rPr sz="3600" b="1" dirty="0">
                <a:latin typeface="Cambria" panose="02040503050406030204" pitchFamily="18" charset="0"/>
              </a:rPr>
            </a:br>
            <a:r>
              <a:rPr sz="3600" b="1" dirty="0">
                <a:latin typeface="Cambria" panose="02040503050406030204" pitchFamily="18" charset="0"/>
              </a:rPr>
              <a:t>dengan Monitoring (lanjutan)</a:t>
            </a:r>
            <a:endParaRPr sz="3600" dirty="0">
              <a:latin typeface="Cambria" panose="02040503050406030204" pitchFamily="18" charset="0"/>
            </a:endParaRPr>
          </a:p>
        </p:txBody>
      </p:sp>
      <p:sp>
        <p:nvSpPr>
          <p:cNvPr id="2051" name="Title 1"/>
          <p:cNvSpPr txBox="1"/>
          <p:nvPr/>
        </p:nvSpPr>
        <p:spPr>
          <a:xfrm>
            <a:off x="838200" y="4953000"/>
            <a:ext cx="7772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/>
            <a:r>
              <a:rPr sz="3500" b="1" dirty="0">
                <a:latin typeface="Cambria" panose="02040503050406030204" pitchFamily="18" charset="0"/>
              </a:rPr>
              <a:t>Pertemuan 12</a:t>
            </a:r>
            <a:endParaRPr sz="3500" dirty="0">
              <a:latin typeface="Cambria" panose="02040503050406030204" pitchFamily="18" charset="0"/>
            </a:endParaRPr>
          </a:p>
        </p:txBody>
      </p:sp>
      <p:sp>
        <p:nvSpPr>
          <p:cNvPr id="2" name="Footer Placeholder 1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80010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2024</a:t>
            </a:r>
            <a:endParaRPr kumimoji="0" lang="en-US" altLang="fi-FI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dirty="0"/>
              <a:t>PENGENDALIAN PROYEK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Pengendalian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Proyek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dilaksanakan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umum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dapat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dikelompokan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sebagai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berikut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Pengendalian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Mutu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Pengendalian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Waktu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Pengendalian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79248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/>
            <a:r>
              <a:rPr dirty="0"/>
              <a:t>1. Pengendalian Mutu</a:t>
            </a:r>
            <a:endParaRPr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dirty="0"/>
              <a:t>Adalah mengendalikan jalannya pelaksanaan proyek agar mendapatkan mutu yang baik dan sesuai dengan syarat yang ditentukan dalam kontrak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81534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/>
            <a:r>
              <a:rPr dirty="0"/>
              <a:t>2. Pengendalian Waktu</a:t>
            </a:r>
            <a:endParaRPr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dirty="0"/>
              <a:t>Suatu rencana monitoring harus merangkum masalah-masalah yang secara aktif selalu diamati, dicatat dan dilaporkan selama berlangsungnya pelaksanaan.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457200" y="6356350"/>
            <a:ext cx="79248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5257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Terdapat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lima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faktor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perlu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diperhatikan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yaitu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Waktu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Kegiatan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(Activity)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Sarana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mesin-mesin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tenaga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kerja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alat-alat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dsb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(material,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tenaga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kerja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spare parts,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bahan-bahan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pembantu,dsb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4800" y="6356350"/>
            <a:ext cx="76962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/>
            <a:r>
              <a:rPr dirty="0"/>
              <a:t>3. Pengendalian Biaya</a:t>
            </a:r>
            <a:endParaRPr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dirty="0"/>
              <a:t>Pengendalian biaya dalam suatu kontrak/Surat perjanjian dimaksudkan agar pengawas mengetahuidan mengendalikan agar biaya Proyek tidak melebihi anggaran yang sudah direncanakan.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533400" y="6356350"/>
            <a:ext cx="76962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endParaRPr kumimoji="0" lang="en-US" altLang="fi-FI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/>
            <a:r>
              <a:rPr sz="4000" dirty="0"/>
              <a:t>Hal-hal yang harus diketahui oleh Pengawas adalah sebagai berikut :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Sumber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Dana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Proyek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Progres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pembayaran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telah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dilakukan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dalam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suatu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pekerjaan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kontrak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sesuai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direncanakan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Tahapan-tahapan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angsuran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pembayaran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dilakukan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Kontrak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lokal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Pengendalian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biaya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setiap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item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pekerjaan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didalam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Bill of Quantity.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Tahapan-tahapan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angsuran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pembayaran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dilakukan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Kontrak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Internasional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Pengendalian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biaya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rencana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disburse /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penyerapan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dalam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kontrak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81000" y="6356350"/>
            <a:ext cx="81534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457200" y="6356350"/>
            <a:ext cx="79248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r>
              <a:rPr b="1" dirty="0"/>
              <a:t>KESIMPULAN</a:t>
            </a:r>
            <a:endParaRPr b="1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Perencanaan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harus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disertai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monitoring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pelaksanaan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rencana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Aktivitas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terlalu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panjang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harus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dibagi-bagi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menjadi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sub-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aktivitas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memudahkan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pengontrolan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Idealnya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progress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harus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diukur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berdasarkan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delievery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produk-produk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dari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proyek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Progress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harus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ditunjukkan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secara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visual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melalui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chart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untuk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memudahkan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mengkomunikasikan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informasi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secara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efektif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Biaya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harus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dimonitor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baik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Proyek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tertunda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harus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dibawa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kembali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jalurnya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memperpendek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waktu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aktivitas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padajalur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kritis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atau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melonggarkan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batasan-batasan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r>
              <a:rPr dirty="0"/>
              <a:t>TERIMA KASIH</a:t>
            </a:r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533400" y="6356350"/>
            <a:ext cx="7848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No. 4FM-D2.04.01                                                Rev : 00                                     Tanggal Berlaku : 01 November 20</a:t>
            </a:r>
            <a:r>
              <a:rPr kumimoji="0" lang="en-US" alt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</a:t>
            </a: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EDOMAN KELOMPOK BIDANG KEILMUANAN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LATAR BELAKANG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Tujuan dan Mamfaat Kelompok Bidang Keilmuanan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Organisasi &amp;amp; Status Dosen Ketua Kelompok Bidang Keilmuan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Tugas dan Tanggung Jawab Dosen Ketua KBK dan Dosen Binaan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Tugas dan Tanggung Jawab Dosen Ketua KBK dan Dosen Binaan 2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Tugas dan Tanggung Jawab Dosen Ketua KBK dan Dosen Binaan 3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Tugas dan Tanggung Jawab Dosen Ketua KBK dan Dosen Binaan 4&amp;quot;&quot;/&gt;&lt;property id=&quot;20307&quot; value=&quot;268&quot;/&gt;&lt;/object&gt;&lt;object type=&quot;3&quot; unique_id=&quot;10012&quot;&gt;&lt;property id=&quot;20148&quot; value=&quot;5&quot;/&gt;&lt;property id=&quot;20300&quot; value=&quot;Slide 9 - &amp;quot;Tugas dan Tanggung Jawab Dosen Ketua KBK dan Dosen Binaan 5&amp;quot;&quot;/&gt;&lt;property id=&quot;20307&quot; value=&quot;263&quot;/&gt;&lt;/object&gt;&lt;object type=&quot;3&quot; unique_id=&quot;10013&quot;&gt;&lt;property id=&quot;20148&quot; value=&quot;5&quot;/&gt;&lt;property id=&quot;20300&quot; value=&quot;Slide 10 - &amp;quot;Tugas dan Tanggung Jawab Dosen Ketua KBK dan Dosen Binaan 6&amp;quot;&quot;/&gt;&lt;property id=&quot;20307&quot; value=&quot;269&quot;/&gt;&lt;/object&gt;&lt;object type=&quot;3&quot; unique_id=&quot;10014&quot;&gt;&lt;property id=&quot;20148&quot; value=&quot;5&quot;/&gt;&lt;property id=&quot;20300&quot; value=&quot;Slide 11 - &amp;quot;MEKANISME KEGIATAN, MONITORING DAN EVALUASI &amp;quot;&quot;/&gt;&lt;property id=&quot;20307&quot; value=&quot;264&quot;/&gt;&lt;/object&gt;&lt;object type=&quot;3&quot; unique_id=&quot;10015&quot;&gt;&lt;property id=&quot;20148&quot; value=&quot;5&quot;/&gt;&lt;property id=&quot;20300&quot; value=&quot;Slide 12 - &amp;quot;MEKANISME KEGIATAN,  MONITORING DAN EVALUASI 2 &amp;quot;&quot;/&gt;&lt;property id=&quot;20307&quot; value=&quot;265&quot;/&gt;&lt;/object&gt;&lt;object type=&quot;3&quot; unique_id=&quot;10016&quot;&gt;&lt;property id=&quot;20148&quot; value=&quot;5&quot;/&gt;&lt;property id=&quot;20300&quot; value=&quot;Slide 13 - &amp;quot;Jadwal dan Program Kerja&amp;quot;&quot;/&gt;&lt;property id=&quot;20307&quot; value=&quot;266&quot;/&gt;&lt;/object&gt;&lt;object type=&quot;3&quot; unique_id=&quot;10017&quot;&gt;&lt;property id=&quot;20148&quot; value=&quot;5&quot;/&gt;&lt;property id=&quot;20300&quot; value=&quot;Slide 14 - &amp;quot;Jadwal dan Program Kerja&amp;quot;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3277</Words>
  <Application>WPS Presentation</Application>
  <PresentationFormat>On-screen Show (4:3)</PresentationFormat>
  <Paragraphs>71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SimSun</vt:lpstr>
      <vt:lpstr>Wingdings</vt:lpstr>
      <vt:lpstr>Calibri</vt:lpstr>
      <vt:lpstr>Cambria</vt:lpstr>
      <vt:lpstr>Times New Roman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PEDOMAN KELOMPOK BIDANG KEILMUANAN</dc:title>
  <dc:creator>RZ Abd Aziz</dc:creator>
  <cp:lastModifiedBy>user</cp:lastModifiedBy>
  <cp:revision>125</cp:revision>
  <dcterms:created xsi:type="dcterms:W3CDTF">2010-04-20T02:58:33Z</dcterms:created>
  <dcterms:modified xsi:type="dcterms:W3CDTF">2025-01-05T10:55:36Z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140C9614E79641B7997D71B0A7C51731_12</vt:lpwstr>
  </property>
  <property fmtid="{D5CDD505-2E9C-101B-9397-08002B2CF9AE}" pid="3" name="KSOProductBuildVer">
    <vt:lpwstr>1033-12.2.0.19307</vt:lpwstr>
  </property>
</Properties>
</file>