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3" r:id="rId6"/>
    <p:sldId id="260" r:id="rId7"/>
    <p:sldId id="261" r:id="rId8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EF6413-DFD7-435E-A355-FF39A8B4CC0B}" type="datetimeFigureOut">
              <a:rPr lang="id-ID" smtClean="0"/>
              <a:pPr/>
              <a:t>22/03/2021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45740C-A2DC-4DF2-B1A4-859B6D3C8296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87626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2" y="2130429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24770-2E58-4D9B-B7A5-89142DA4258C}" type="datetimeFigureOut">
              <a:rPr lang="id-ID" smtClean="0"/>
              <a:pPr/>
              <a:t>22/03/2021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D2BC8-FCB4-4041-89A7-98F4856C6CE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24770-2E58-4D9B-B7A5-89142DA4258C}" type="datetimeFigureOut">
              <a:rPr lang="id-ID" smtClean="0"/>
              <a:pPr/>
              <a:t>22/03/2021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D2BC8-FCB4-4041-89A7-98F4856C6CE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274640"/>
            <a:ext cx="2057402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1" y="274640"/>
            <a:ext cx="6019802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24770-2E58-4D9B-B7A5-89142DA4258C}" type="datetimeFigureOut">
              <a:rPr lang="id-ID" smtClean="0"/>
              <a:pPr/>
              <a:t>22/03/2021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D2BC8-FCB4-4041-89A7-98F4856C6CE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24770-2E58-4D9B-B7A5-89142DA4258C}" type="datetimeFigureOut">
              <a:rPr lang="id-ID" smtClean="0"/>
              <a:pPr/>
              <a:t>22/03/2021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D2BC8-FCB4-4041-89A7-98F4856C6CE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4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4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24770-2E58-4D9B-B7A5-89142DA4258C}" type="datetimeFigureOut">
              <a:rPr lang="id-ID" smtClean="0"/>
              <a:pPr/>
              <a:t>22/03/2021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D2BC8-FCB4-4041-89A7-98F4856C6CE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1" y="1600201"/>
            <a:ext cx="403860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5" y="1600201"/>
            <a:ext cx="403860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24770-2E58-4D9B-B7A5-89142DA4258C}" type="datetimeFigureOut">
              <a:rPr lang="id-ID" smtClean="0"/>
              <a:pPr/>
              <a:t>22/03/2021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D2BC8-FCB4-4041-89A7-98F4856C6CE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1535113"/>
            <a:ext cx="4040189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2" y="2174875"/>
            <a:ext cx="40401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1" y="1535113"/>
            <a:ext cx="4041774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1" y="2174875"/>
            <a:ext cx="404177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24770-2E58-4D9B-B7A5-89142DA4258C}" type="datetimeFigureOut">
              <a:rPr lang="id-ID" smtClean="0"/>
              <a:pPr/>
              <a:t>22/03/2021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D2BC8-FCB4-4041-89A7-98F4856C6CE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24770-2E58-4D9B-B7A5-89142DA4258C}" type="datetimeFigureOut">
              <a:rPr lang="id-ID" smtClean="0"/>
              <a:pPr/>
              <a:t>22/03/2021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D2BC8-FCB4-4041-89A7-98F4856C6CE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24770-2E58-4D9B-B7A5-89142DA4258C}" type="datetimeFigureOut">
              <a:rPr lang="id-ID" smtClean="0"/>
              <a:pPr/>
              <a:t>22/03/2021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D2BC8-FCB4-4041-89A7-98F4856C6CE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49"/>
            <a:ext cx="3008314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4"/>
            <a:ext cx="300831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24770-2E58-4D9B-B7A5-89142DA4258C}" type="datetimeFigureOut">
              <a:rPr lang="id-ID" smtClean="0"/>
              <a:pPr/>
              <a:t>22/03/2021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D2BC8-FCB4-4041-89A7-98F4856C6CE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5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24770-2E58-4D9B-B7A5-89142DA4258C}" type="datetimeFigureOut">
              <a:rPr lang="id-ID" smtClean="0"/>
              <a:pPr/>
              <a:t>22/03/2021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D2BC8-FCB4-4041-89A7-98F4856C6CE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124770-2E58-4D9B-B7A5-89142DA4258C}" type="datetimeFigureOut">
              <a:rPr lang="id-ID" smtClean="0"/>
              <a:pPr/>
              <a:t>22/03/2021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2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0D2BC8-FCB4-4041-89A7-98F4856C6CE8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Picture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900633"/>
          </a:xfrm>
        </p:spPr>
        <p:txBody>
          <a:bodyPr>
            <a:normAutofit/>
          </a:bodyPr>
          <a:lstStyle/>
          <a:p>
            <a:pPr algn="r">
              <a:buNone/>
            </a:pPr>
            <a:r>
              <a:rPr lang="id-ID" sz="3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Pertemuan 1</a:t>
            </a:r>
          </a:p>
          <a:p>
            <a:pPr algn="r">
              <a:buNone/>
            </a:pPr>
            <a:endParaRPr lang="id-ID" sz="3600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algn="r">
              <a:buNone/>
            </a:pPr>
            <a:r>
              <a:rPr lang="id-ID" sz="3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SEJARAH DAN PERKEMBANGAN </a:t>
            </a:r>
          </a:p>
          <a:p>
            <a:pPr algn="r">
              <a:buNone/>
            </a:pPr>
            <a:r>
              <a:rPr lang="id-ID" sz="3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BAHASA </a:t>
            </a:r>
            <a:r>
              <a:rPr lang="id-ID" sz="3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INDONESIA</a:t>
            </a:r>
            <a:endParaRPr lang="en-US" sz="3600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algn="r">
              <a:buNone/>
            </a:pPr>
            <a:endParaRPr lang="en-US" sz="3600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n-US" sz="3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Dr. </a:t>
            </a:r>
            <a:r>
              <a:rPr lang="en-US" sz="36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Meliyanti</a:t>
            </a:r>
            <a:endParaRPr lang="id-ID" sz="3600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algn="r">
              <a:buNone/>
            </a:pPr>
            <a:endParaRPr lang="id-ID" sz="36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algn="r">
              <a:buNone/>
            </a:pPr>
            <a:endParaRPr lang="id-ID" sz="36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6" descr="Picture2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0958" y="285728"/>
            <a:ext cx="1285884" cy="1000132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1000101" y="6198990"/>
            <a:ext cx="135732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IBI 00205</a:t>
            </a:r>
            <a:endParaRPr lang="id-ID" sz="1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985942" y="6215082"/>
            <a:ext cx="180050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Bahasa Indonesia</a:t>
            </a:r>
            <a:endParaRPr lang="id-ID" sz="1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icture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785818"/>
          </a:xfrm>
        </p:spPr>
        <p:txBody>
          <a:bodyPr>
            <a:noAutofit/>
          </a:bodyPr>
          <a:lstStyle/>
          <a:p>
            <a:pPr algn="r"/>
            <a:r>
              <a:rPr lang="id-ID" sz="3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Asal Bahasa Indonesia</a:t>
            </a:r>
            <a:endParaRPr lang="id-ID" sz="36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00240"/>
            <a:ext cx="8229600" cy="4429156"/>
          </a:xfrm>
        </p:spPr>
        <p:txBody>
          <a:bodyPr>
            <a:normAutofit/>
          </a:bodyPr>
          <a:lstStyle/>
          <a:p>
            <a:pPr>
              <a:buNone/>
            </a:pPr>
            <a:endParaRPr lang="id-ID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00101" y="6198990"/>
            <a:ext cx="135732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IBI 00205</a:t>
            </a:r>
            <a:endParaRPr lang="id-ID" sz="1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985942" y="6215082"/>
            <a:ext cx="180050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Bahasa Indonesia</a:t>
            </a:r>
            <a:endParaRPr lang="id-ID" sz="1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00034" y="2071678"/>
            <a:ext cx="7500990" cy="150019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571500" indent="-571500">
              <a:buNone/>
              <a:defRPr/>
            </a:pPr>
            <a:r>
              <a:rPr lang="id-ID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</a:p>
          <a:p>
            <a:pPr marL="571500" indent="-571500">
              <a:buNone/>
              <a:defRPr/>
            </a:pPr>
            <a:r>
              <a:rPr lang="id-ID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</a:p>
          <a:p>
            <a:pPr marL="571500" indent="-571500">
              <a:buNone/>
              <a:defRPr/>
            </a:pPr>
            <a:r>
              <a:rPr lang="id-ID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Bahasa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Indonesia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berasal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dari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Bahasa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Melayu</a:t>
            </a:r>
            <a:r>
              <a:rPr lang="id-ID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	</a:t>
            </a:r>
            <a:endParaRPr lang="en-US" sz="24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571500" indent="-571500">
              <a:buNone/>
              <a:defRPr/>
            </a:pPr>
            <a:r>
              <a:rPr lang="id-ID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Merupakan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salah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satu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dialek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berkembang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di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Nusantara.</a:t>
            </a:r>
          </a:p>
          <a:p>
            <a:endParaRPr lang="id-ID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214414" y="4214818"/>
            <a:ext cx="7143800" cy="157163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Dikenal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sebagai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Lingua Franca 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bahasa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pasar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bahasa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harian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bahasa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ujaran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 yang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pe</a:t>
            </a:r>
            <a:r>
              <a:rPr lang="id-ID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kaiannya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paling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menonjol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di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nusantara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endParaRPr lang="id-ID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icture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714380"/>
          </a:xfrm>
        </p:spPr>
        <p:txBody>
          <a:bodyPr>
            <a:noAutofit/>
          </a:bodyPr>
          <a:lstStyle/>
          <a:p>
            <a:pPr algn="r"/>
            <a:r>
              <a:rPr lang="id-ID" sz="3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Perkembangan </a:t>
            </a:r>
            <a:br>
              <a:rPr lang="id-ID" sz="3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id-ID" sz="3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Bahasa Indonesia</a:t>
            </a:r>
            <a:endParaRPr lang="id-ID" sz="36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00101" y="6198990"/>
            <a:ext cx="135732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IBI 00205</a:t>
            </a:r>
            <a:endParaRPr lang="id-ID" sz="1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985942" y="6215082"/>
            <a:ext cx="180050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Bahasa Indonesia</a:t>
            </a:r>
            <a:endParaRPr lang="id-ID" sz="1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00034" y="1785926"/>
            <a:ext cx="8215370" cy="192882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Tx/>
              <a:buAutoNum type="alphaUcPeriod"/>
              <a:defRPr/>
            </a:pP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Masa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Sebelum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Kolonial</a:t>
            </a:r>
            <a:endParaRPr lang="en-US" sz="24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342900" lvl="1">
              <a:buNone/>
              <a:defRPr/>
            </a:pP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Bukti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sejarah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prasast</a:t>
            </a:r>
            <a:r>
              <a:rPr lang="id-ID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prasasti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), </a:t>
            </a:r>
            <a:r>
              <a:rPr lang="id-ID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ahasa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Indonesia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sudah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digunakan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pada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masa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kerajaan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Sriwijaya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(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abad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ke-7).</a:t>
            </a:r>
          </a:p>
          <a:p>
            <a:endParaRPr lang="id-ID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1357290" y="4214818"/>
            <a:ext cx="7329510" cy="192882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None/>
              <a:defRPr/>
            </a:pPr>
            <a:r>
              <a:rPr lang="id-ID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B.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Masa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Kolonial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mulai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abad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XVI)</a:t>
            </a:r>
          </a:p>
          <a:p>
            <a:pPr marL="342900" lvl="1">
              <a:buNone/>
              <a:defRPr/>
            </a:pPr>
            <a:r>
              <a:rPr lang="id-ID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Selain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sebagai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bahasa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pengantar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harian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Bahasa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Melayu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ditetapkan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sebagai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bahasa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pengantar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di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sekolah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pribumi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id-ID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icture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143008"/>
          </a:xfrm>
        </p:spPr>
        <p:txBody>
          <a:bodyPr>
            <a:noAutofit/>
          </a:bodyPr>
          <a:lstStyle/>
          <a:p>
            <a:pPr algn="r"/>
            <a:r>
              <a:rPr lang="id-ID" sz="3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Perkembangan </a:t>
            </a:r>
            <a:br>
              <a:rPr lang="id-ID" sz="3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id-ID" sz="3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Bahasa Indonesia</a:t>
            </a:r>
            <a:endParaRPr lang="id-ID" sz="36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4857784"/>
          </a:xfrm>
        </p:spPr>
        <p:txBody>
          <a:bodyPr>
            <a:normAutofit/>
          </a:bodyPr>
          <a:lstStyle/>
          <a:p>
            <a:pPr>
              <a:buNone/>
            </a:pPr>
            <a:endParaRPr lang="id-ID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00101" y="6198990"/>
            <a:ext cx="135732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IBI 00205</a:t>
            </a:r>
            <a:endParaRPr lang="id-ID" sz="1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985942" y="6215082"/>
            <a:ext cx="180050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Bahasa Indonesia</a:t>
            </a:r>
            <a:endParaRPr lang="id-ID" sz="1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28596" y="2643182"/>
            <a:ext cx="8358246" cy="235745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lvl="1">
              <a:buNone/>
              <a:defRPr/>
            </a:pPr>
            <a:r>
              <a:rPr lang="id-ID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iga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tingkatan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bahasa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Melayu</a:t>
            </a:r>
            <a:endParaRPr lang="en-US" sz="24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354013" lvl="1" indent="-354013">
              <a:buFontTx/>
              <a:buAutoNum type="arabicPeriod"/>
              <a:defRPr/>
            </a:pP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Melayu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tinggi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endParaRPr lang="id-ID" sz="24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354013" lvl="1" indent="-354013">
              <a:buFontTx/>
              <a:buAutoNum type="arabicPeriod"/>
              <a:defRPr/>
            </a:pP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Melayu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rendah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354013" lvl="1" indent="-354013">
              <a:buFontTx/>
              <a:buAutoNum type="arabicPeriod"/>
              <a:defRPr/>
            </a:pP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Melayu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</a:p>
          <a:p>
            <a:endParaRPr lang="id-ID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icture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1143008"/>
          </a:xfrm>
        </p:spPr>
        <p:txBody>
          <a:bodyPr>
            <a:noAutofit/>
          </a:bodyPr>
          <a:lstStyle/>
          <a:p>
            <a:pPr algn="r"/>
            <a:r>
              <a:rPr lang="id-ID" sz="3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Perkembangan </a:t>
            </a:r>
            <a:br>
              <a:rPr lang="id-ID" sz="3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id-ID" sz="3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Bahasa Indonesia</a:t>
            </a:r>
            <a:endParaRPr lang="id-ID" sz="36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7364"/>
            <a:ext cx="8229600" cy="4572032"/>
          </a:xfrm>
        </p:spPr>
        <p:txBody>
          <a:bodyPr>
            <a:normAutofit/>
          </a:bodyPr>
          <a:lstStyle/>
          <a:p>
            <a:pPr>
              <a:buNone/>
            </a:pPr>
            <a:endParaRPr lang="id-ID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00101" y="6198990"/>
            <a:ext cx="135732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IBI 00205</a:t>
            </a:r>
            <a:endParaRPr lang="id-ID" sz="1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985942" y="6215082"/>
            <a:ext cx="180050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Bahasa Indonesia</a:t>
            </a:r>
            <a:endParaRPr lang="id-ID" sz="1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00034" y="1857364"/>
            <a:ext cx="8215370" cy="242889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None/>
              <a:defRPr/>
            </a:pP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C.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Masa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Pergerakan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Kemerdekaan</a:t>
            </a:r>
            <a:endParaRPr lang="en-US" sz="24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685800" lvl="1" indent="-342900">
              <a:buNone/>
              <a:defRPr/>
            </a:pPr>
            <a:r>
              <a:rPr lang="id-ID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Bahasa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Melayu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dikembangkan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di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seluruh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lapisan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masyarakat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telah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mempunyai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ejaan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resmi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ditulis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dalam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Kitab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Logat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Melayu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disusun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oleh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Ch. A. Van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Ophuysen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endParaRPr lang="id-ID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357290" y="4714884"/>
            <a:ext cx="7358114" cy="121444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0" lvl="1"/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Bahasa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Melayu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diangkat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menjadi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bahasa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persatuan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melalui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ikrar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Sumpah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Pemuda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28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Oktober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1928.</a:t>
            </a:r>
          </a:p>
          <a:p>
            <a:endParaRPr lang="id-ID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icture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071570"/>
          </a:xfrm>
        </p:spPr>
        <p:txBody>
          <a:bodyPr>
            <a:noAutofit/>
          </a:bodyPr>
          <a:lstStyle/>
          <a:p>
            <a:pPr algn="r"/>
            <a:r>
              <a:rPr lang="id-ID" sz="3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Perkembangan </a:t>
            </a:r>
            <a:br>
              <a:rPr lang="id-ID" sz="3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id-ID" sz="3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Bahasa Indonesia</a:t>
            </a:r>
            <a:endParaRPr lang="id-ID" sz="36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85926"/>
            <a:ext cx="8229600" cy="4643470"/>
          </a:xfrm>
        </p:spPr>
        <p:txBody>
          <a:bodyPr>
            <a:normAutofit/>
          </a:bodyPr>
          <a:lstStyle/>
          <a:p>
            <a:pPr>
              <a:buNone/>
            </a:pPr>
            <a:endParaRPr lang="id-ID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00101" y="6198990"/>
            <a:ext cx="135732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IBI 00205</a:t>
            </a:r>
            <a:endParaRPr lang="id-ID" sz="1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985942" y="6215082"/>
            <a:ext cx="180050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Bahasa Indonesia</a:t>
            </a:r>
            <a:endParaRPr lang="id-ID" sz="1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00034" y="1857364"/>
            <a:ext cx="8215370" cy="192882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None/>
              <a:defRPr/>
            </a:pP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D.</a:t>
            </a:r>
            <a:r>
              <a:rPr lang="id-ID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Ejaan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Disempurnakan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(EYD)</a:t>
            </a:r>
          </a:p>
          <a:p>
            <a:pPr marL="354013" lvl="1" indent="-11113">
              <a:buNone/>
              <a:defRPr/>
            </a:pPr>
            <a:r>
              <a:rPr lang="id-ID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1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6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Agustus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1972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Presiden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RI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mengumumkan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penyempurnaan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ejaan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Bahasa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Indonesia.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Dituangkan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dlm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Kepres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No. 57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th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1972</a:t>
            </a:r>
          </a:p>
          <a:p>
            <a:endParaRPr lang="id-ID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714480" y="4214818"/>
            <a:ext cx="7000924" cy="157163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0" lvl="1"/>
            <a:r>
              <a:rPr lang="id-ID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Oktober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1972 No. 156/P/1972</a:t>
            </a:r>
            <a:endParaRPr lang="id-ID" sz="24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lvl="1"/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Amran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Halim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Ketua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menyusun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buku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Pedoman</a:t>
            </a:r>
            <a:endParaRPr lang="id-ID" sz="24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lvl="1"/>
            <a:r>
              <a:rPr lang="id-ID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Ejaan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Bahasa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Indonesia yang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disempurnakan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endParaRPr lang="id-ID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icture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785818"/>
          </a:xfrm>
        </p:spPr>
        <p:txBody>
          <a:bodyPr>
            <a:noAutofit/>
          </a:bodyPr>
          <a:lstStyle/>
          <a:p>
            <a:pPr algn="r"/>
            <a:r>
              <a:rPr lang="en-US" sz="36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Perubahan</a:t>
            </a:r>
            <a:r>
              <a:rPr lang="en-US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Utama</a:t>
            </a:r>
            <a:r>
              <a:rPr lang="en-US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pada</a:t>
            </a:r>
            <a:r>
              <a:rPr lang="en-US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EYD</a:t>
            </a:r>
            <a:br>
              <a:rPr lang="en-US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endParaRPr lang="id-ID" sz="36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85926"/>
            <a:ext cx="8229600" cy="4643470"/>
          </a:xfrm>
        </p:spPr>
        <p:txBody>
          <a:bodyPr>
            <a:normAutofit/>
          </a:bodyPr>
          <a:lstStyle/>
          <a:p>
            <a:pPr>
              <a:buNone/>
            </a:pPr>
            <a:endParaRPr lang="id-ID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00101" y="6198990"/>
            <a:ext cx="135732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IBI 00205</a:t>
            </a:r>
            <a:endParaRPr lang="id-ID" sz="1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985942" y="6215082"/>
            <a:ext cx="180050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Bahasa Indonesia</a:t>
            </a:r>
            <a:endParaRPr lang="id-ID" sz="1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00034" y="1785926"/>
            <a:ext cx="8143932" cy="442915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None/>
              <a:defRPr/>
            </a:pPr>
            <a:r>
              <a:rPr lang="en-US" sz="24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Ejaan</a:t>
            </a:r>
            <a:r>
              <a:rPr lang="en-US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lama </a:t>
            </a:r>
            <a:r>
              <a:rPr lang="en-US" sz="24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adalah</a:t>
            </a:r>
            <a:r>
              <a:rPr lang="en-US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ejaan</a:t>
            </a:r>
            <a:r>
              <a:rPr lang="en-US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S</a:t>
            </a:r>
            <a:r>
              <a:rPr lang="id-ID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oewandi,</a:t>
            </a:r>
            <a:r>
              <a:rPr lang="en-US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sedang</a:t>
            </a:r>
            <a:r>
              <a:rPr lang="en-US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ejaan</a:t>
            </a:r>
            <a:r>
              <a:rPr lang="en-US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baru</a:t>
            </a:r>
            <a:r>
              <a:rPr lang="en-US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disebut</a:t>
            </a:r>
            <a:r>
              <a:rPr lang="en-US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Ejaan</a:t>
            </a:r>
            <a:r>
              <a:rPr lang="en-US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Bahasa</a:t>
            </a:r>
            <a:r>
              <a:rPr lang="en-US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Indonesia </a:t>
            </a:r>
            <a:r>
              <a:rPr lang="id-ID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Y</a:t>
            </a:r>
            <a:r>
              <a:rPr lang="en-US" sz="24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ang</a:t>
            </a:r>
            <a:r>
              <a:rPr lang="en-US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Disempurnakan</a:t>
            </a:r>
            <a:r>
              <a:rPr lang="en-US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id-ID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(E</a:t>
            </a:r>
            <a:r>
              <a:rPr lang="en-US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YD</a:t>
            </a:r>
            <a:r>
              <a:rPr lang="id-ID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pPr>
              <a:buNone/>
              <a:defRPr/>
            </a:pPr>
            <a:endParaRPr lang="en-US" sz="2400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685800" lvl="1" indent="-342900">
              <a:buNone/>
              <a:defRPr/>
            </a:pP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Perubahan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utama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terdapat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pada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penggunaan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huruf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“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dj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”</a:t>
            </a:r>
            <a:r>
              <a:rPr lang="id-ID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“J”,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“Y”</a:t>
            </a:r>
          </a:p>
          <a:p>
            <a:pPr marL="685800" lvl="1" indent="-342900">
              <a:buNone/>
              <a:defRPr/>
            </a:pP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Soewandi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: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djalan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djembatan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djemur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Djunaidi</a:t>
            </a:r>
            <a:endParaRPr lang="en-US" sz="24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685800" lvl="1" indent="-342900">
              <a:buNone/>
              <a:defRPr/>
            </a:pP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EYD           : 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jalan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jembatan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jemur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Junaidi</a:t>
            </a:r>
            <a:endParaRPr lang="en-US" sz="24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685800" lvl="1" indent="-342900">
              <a:buNone/>
              <a:defRPr/>
            </a:pP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Soewandi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: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jang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bajang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sajang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Soejono</a:t>
            </a:r>
            <a:endParaRPr lang="en-US" sz="24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685800" lvl="1" indent="-342900">
              <a:buNone/>
              <a:defRPr/>
            </a:pP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EYD           : yang,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bayang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sayang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Suyono</a:t>
            </a:r>
            <a:endParaRPr lang="en-US" sz="24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id-ID" sz="2400" dirty="0" smtClean="0">
              <a:latin typeface="Arial" pitchFamily="34" charset="0"/>
              <a:cs typeface="Arial" pitchFamily="34" charset="0"/>
            </a:endParaRPr>
          </a:p>
          <a:p>
            <a:endParaRPr lang="id-ID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</TotalTime>
  <Words>237</Words>
  <Application>Microsoft Office PowerPoint</Application>
  <PresentationFormat>On-screen Show (4:3)</PresentationFormat>
  <Paragraphs>54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PowerPoint Presentation</vt:lpstr>
      <vt:lpstr>Asal Bahasa Indonesia</vt:lpstr>
      <vt:lpstr>Perkembangan  Bahasa Indonesia</vt:lpstr>
      <vt:lpstr>Perkembangan  Bahasa Indonesia</vt:lpstr>
      <vt:lpstr>Perkembangan  Bahasa Indonesia</vt:lpstr>
      <vt:lpstr>Perkembangan  Bahasa Indonesia</vt:lpstr>
      <vt:lpstr>Perubahan Utama pada EYD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 c e r</cp:lastModifiedBy>
  <cp:revision>23</cp:revision>
  <dcterms:created xsi:type="dcterms:W3CDTF">2015-09-15T00:24:15Z</dcterms:created>
  <dcterms:modified xsi:type="dcterms:W3CDTF">2021-03-22T01:45:50Z</dcterms:modified>
</cp:coreProperties>
</file>