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6" r:id="rId2"/>
    <p:sldId id="286" r:id="rId3"/>
    <p:sldId id="287" r:id="rId4"/>
    <p:sldId id="284" r:id="rId5"/>
    <p:sldId id="288" r:id="rId6"/>
    <p:sldId id="290" r:id="rId7"/>
    <p:sldId id="283" r:id="rId8"/>
    <p:sldId id="298" r:id="rId9"/>
    <p:sldId id="295" r:id="rId10"/>
    <p:sldId id="296" r:id="rId11"/>
    <p:sldId id="260" r:id="rId12"/>
    <p:sldId id="261" r:id="rId13"/>
    <p:sldId id="299" r:id="rId14"/>
    <p:sldId id="293" r:id="rId15"/>
  </p:sldIdLst>
  <p:sldSz cx="9144000" cy="6858000" type="screen4x3"/>
  <p:notesSz cx="6858000" cy="9144000"/>
  <p:custDataLst>
    <p:tags r:id="rId18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2"/>
  <p:clrMru>
    <a:srgbClr val="0066FF"/>
    <a:srgbClr val="66FF33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46" d="100"/>
          <a:sy n="46" d="100"/>
        </p:scale>
        <p:origin x="-120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E26684A-ADE8-495E-BC2C-677E126A4178}" type="datetimeFigureOut">
              <a:rPr lang="en-US"/>
              <a:pPr>
                <a:defRPr/>
              </a:pPr>
              <a:t>9/10/2015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5F3224E-91D1-4A65-AF5E-F2414E3899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4E62D68-D453-4157-802E-4BBA5495AA3D}" type="datetimeFigureOut">
              <a:rPr lang="en-US"/>
              <a:pPr>
                <a:defRPr/>
              </a:pPr>
              <a:t>9/10/2015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09F50F65-090B-4853-840E-2860EA2CF82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A5B002-7DAE-44F6-9202-6E37A3F033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46D2B6-CFD0-46EE-A155-C7FDB4CF68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8D80D4-64B6-47BA-B274-C89F7438604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90C523-F41B-490A-A536-6D46262EA71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118098-1231-4168-9CBE-B9CECFB192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C07424-EAFD-4757-B57C-62CCA0F433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FAC995-01D3-43FD-9A76-92A9ACDA73E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DBCEC1-2110-494F-9C6E-31A6ACC4BD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096C41-EA2E-4D80-AC76-BDBE4A8275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A1CD64-0430-4475-817B-6287EBDAAF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5F07C2-F5F1-4398-A6BC-3FD48BB3A4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1DA43FA-E337-46FB-AD3A-36D7971CDF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2" descr="D:\Picture\logo ibi small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715250" y="142875"/>
            <a:ext cx="1244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Date Placeholder 1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B8CABC-47B3-4A22-ABA4-2A58EE12D5CB}" type="slidenum">
              <a:rPr lang="en-US"/>
              <a:pPr>
                <a:defRPr/>
              </a:pPr>
              <a:t>1</a:t>
            </a:fld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71538" y="2428868"/>
            <a:ext cx="721523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PANCASILA</a:t>
            </a:r>
            <a:endParaRPr lang="en-US" sz="8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20/9/2010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Pendidikan Pancasila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096C41-EA2E-4D80-AC76-BDBE4A827545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pic>
        <p:nvPicPr>
          <p:cNvPr id="2050" name="Picture 2" descr="F:\LAMPUNG\GALERY\POLITIK\dscn249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231878"/>
            <a:ext cx="5000660" cy="3751514"/>
          </a:xfrm>
          <a:prstGeom prst="rect">
            <a:avLst/>
          </a:prstGeom>
          <a:noFill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14810" y="3071810"/>
            <a:ext cx="4752975" cy="3563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Rectangle 6"/>
          <p:cNvSpPr/>
          <p:nvPr/>
        </p:nvSpPr>
        <p:spPr>
          <a:xfrm>
            <a:off x="1500166" y="642918"/>
            <a:ext cx="709040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Nilai</a:t>
            </a:r>
            <a:r>
              <a:rPr lang="en-US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luhur</a:t>
            </a:r>
            <a:r>
              <a:rPr lang="en-US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diabaikan</a:t>
            </a:r>
            <a:endParaRPr lang="en-U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327150" y="214313"/>
            <a:ext cx="7610475" cy="7080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40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Landasan</a:t>
            </a:r>
            <a:r>
              <a:rPr 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Pendidikan</a:t>
            </a:r>
            <a:r>
              <a:rPr 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Pancasila</a:t>
            </a:r>
            <a:endParaRPr lang="en-US" sz="40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cs typeface="Arial" charset="0"/>
            </a:endParaRPr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13" name="Date Placeholder 1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430193-986A-4DEA-B072-CAC53BC3AD20}" type="slidenum">
              <a:rPr lang="en-US"/>
              <a:pPr>
                <a:defRPr/>
              </a:pPr>
              <a:t>11</a:t>
            </a:fld>
            <a:endParaRPr lang="en-US"/>
          </a:p>
        </p:txBody>
      </p:sp>
      <p:sp>
        <p:nvSpPr>
          <p:cNvPr id="15" name="Rounded Rectangle 14"/>
          <p:cNvSpPr/>
          <p:nvPr/>
        </p:nvSpPr>
        <p:spPr>
          <a:xfrm>
            <a:off x="357158" y="928670"/>
            <a:ext cx="8286808" cy="100013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n-US" sz="2800" b="1" dirty="0">
                <a:solidFill>
                  <a:srgbClr val="002060"/>
                </a:solidFill>
                <a:latin typeface="Cambria" pitchFamily="18" charset="0"/>
              </a:rPr>
              <a:t>A. </a:t>
            </a:r>
            <a:r>
              <a:rPr lang="en-US" sz="2800" b="1" dirty="0" err="1">
                <a:solidFill>
                  <a:srgbClr val="002060"/>
                </a:solidFill>
                <a:latin typeface="Cambria" pitchFamily="18" charset="0"/>
              </a:rPr>
              <a:t>Landasan</a:t>
            </a:r>
            <a:r>
              <a:rPr lang="en-US" sz="2800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itchFamily="18" charset="0"/>
              </a:rPr>
              <a:t>Historis</a:t>
            </a:r>
            <a:r>
              <a:rPr lang="en-US" sz="2800" b="1" dirty="0">
                <a:latin typeface="Cambria" pitchFamily="18" charset="0"/>
              </a:rPr>
              <a:t>:</a:t>
            </a:r>
            <a:r>
              <a:rPr lang="en-US" sz="2800" b="1" dirty="0">
                <a:solidFill>
                  <a:srgbClr val="FFFF00"/>
                </a:solidFill>
                <a:latin typeface="Cambria" pitchFamily="18" charset="0"/>
              </a:rPr>
              <a:t> 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 smtClean="0">
                <a:latin typeface="Cambria" pitchFamily="18" charset="0"/>
              </a:rPr>
              <a:t>Pengalaman</a:t>
            </a:r>
            <a:r>
              <a:rPr lang="en-US" b="1" dirty="0" smtClean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sejarah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bangsa</a:t>
            </a:r>
            <a:r>
              <a:rPr lang="en-US" b="1" dirty="0">
                <a:latin typeface="Cambria" pitchFamily="18" charset="0"/>
              </a:rPr>
              <a:t> Indonesia </a:t>
            </a:r>
            <a:r>
              <a:rPr lang="en-US" b="1" dirty="0" err="1">
                <a:latin typeface="Cambria" pitchFamily="18" charset="0"/>
              </a:rPr>
              <a:t>sejak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jaman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kerajaan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hingga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sekarang</a:t>
            </a:r>
            <a:r>
              <a:rPr lang="en-US" b="1" dirty="0">
                <a:latin typeface="Cambria" pitchFamily="18" charset="0"/>
              </a:rPr>
              <a:t>  --</a:t>
            </a:r>
            <a:r>
              <a:rPr lang="en-US" b="1" dirty="0">
                <a:latin typeface="Cambria" pitchFamily="18" charset="0"/>
                <a:sym typeface="Wingdings" pitchFamily="2" charset="2"/>
              </a:rPr>
              <a:t> </a:t>
            </a:r>
            <a:r>
              <a:rPr lang="en-US" b="1" dirty="0" err="1">
                <a:latin typeface="Cambria" pitchFamily="18" charset="0"/>
                <a:sym typeface="Wingdings" pitchFamily="2" charset="2"/>
              </a:rPr>
              <a:t>Pancasila</a:t>
            </a:r>
            <a:r>
              <a:rPr lang="en-US" b="1" dirty="0">
                <a:latin typeface="Cambria" pitchFamily="18" charset="0"/>
                <a:sym typeface="Wingdings" pitchFamily="2" charset="2"/>
              </a:rPr>
              <a:t> </a:t>
            </a:r>
            <a:r>
              <a:rPr lang="en-US" b="1" dirty="0" err="1">
                <a:latin typeface="Cambria" pitchFamily="18" charset="0"/>
                <a:sym typeface="Wingdings" pitchFamily="2" charset="2"/>
              </a:rPr>
              <a:t>tetap</a:t>
            </a:r>
            <a:r>
              <a:rPr lang="en-US" b="1" dirty="0">
                <a:latin typeface="Cambria" pitchFamily="18" charset="0"/>
                <a:sym typeface="Wingdings" pitchFamily="2" charset="2"/>
              </a:rPr>
              <a:t> </a:t>
            </a:r>
            <a:r>
              <a:rPr lang="en-US" b="1" dirty="0" err="1">
                <a:latin typeface="Cambria" pitchFamily="18" charset="0"/>
                <a:sym typeface="Wingdings" pitchFamily="2" charset="2"/>
              </a:rPr>
              <a:t>eksis</a:t>
            </a:r>
            <a:r>
              <a:rPr lang="en-US" b="1" dirty="0">
                <a:latin typeface="Cambria" pitchFamily="18" charset="0"/>
                <a:sym typeface="Wingdings" pitchFamily="2" charset="2"/>
              </a:rPr>
              <a:t> </a:t>
            </a:r>
            <a:r>
              <a:rPr lang="en-US" b="1" dirty="0" err="1">
                <a:latin typeface="Cambria" pitchFamily="18" charset="0"/>
                <a:sym typeface="Wingdings" pitchFamily="2" charset="2"/>
              </a:rPr>
              <a:t>meski</a:t>
            </a:r>
            <a:r>
              <a:rPr lang="en-US" b="1" dirty="0">
                <a:latin typeface="Cambria" pitchFamily="18" charset="0"/>
                <a:sym typeface="Wingdings" pitchFamily="2" charset="2"/>
              </a:rPr>
              <a:t> </a:t>
            </a:r>
            <a:r>
              <a:rPr lang="en-US" b="1" dirty="0" err="1">
                <a:latin typeface="Cambria" pitchFamily="18" charset="0"/>
                <a:sym typeface="Wingdings" pitchFamily="2" charset="2"/>
              </a:rPr>
              <a:t>berbagai</a:t>
            </a:r>
            <a:r>
              <a:rPr lang="en-US" b="1" dirty="0">
                <a:latin typeface="Cambria" pitchFamily="18" charset="0"/>
                <a:sym typeface="Wingdings" pitchFamily="2" charset="2"/>
              </a:rPr>
              <a:t> ATHG</a:t>
            </a:r>
            <a:endParaRPr lang="en-US" b="1" dirty="0">
              <a:latin typeface="Cambria" pitchFamily="18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357158" y="2000240"/>
            <a:ext cx="8286808" cy="135732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n-US" sz="2800" b="1" dirty="0">
                <a:solidFill>
                  <a:srgbClr val="C00000"/>
                </a:solidFill>
                <a:latin typeface="Cambria" pitchFamily="18" charset="0"/>
              </a:rPr>
              <a:t>B. </a:t>
            </a:r>
            <a:r>
              <a:rPr lang="en-US" sz="2800" b="1" dirty="0" err="1">
                <a:solidFill>
                  <a:srgbClr val="C00000"/>
                </a:solidFill>
                <a:latin typeface="Cambria" pitchFamily="18" charset="0"/>
              </a:rPr>
              <a:t>Landasan</a:t>
            </a:r>
            <a:r>
              <a:rPr lang="en-US" sz="2800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Cambria" pitchFamily="18" charset="0"/>
              </a:rPr>
              <a:t>Sosiologis</a:t>
            </a:r>
            <a:r>
              <a:rPr lang="en-US" sz="2800" b="1" dirty="0" smtClean="0">
                <a:solidFill>
                  <a:srgbClr val="C00000"/>
                </a:solidFill>
                <a:latin typeface="Cambria" pitchFamily="18" charset="0"/>
              </a:rPr>
              <a:t> &amp; </a:t>
            </a:r>
            <a:r>
              <a:rPr lang="en-US" sz="2800" b="1" dirty="0" err="1" smtClean="0">
                <a:solidFill>
                  <a:srgbClr val="C00000"/>
                </a:solidFill>
                <a:latin typeface="Cambria" pitchFamily="18" charset="0"/>
              </a:rPr>
              <a:t>Kultural</a:t>
            </a:r>
            <a:r>
              <a:rPr lang="en-US" sz="2800" b="1" dirty="0" smtClean="0">
                <a:solidFill>
                  <a:srgbClr val="C00000"/>
                </a:solidFill>
                <a:latin typeface="Cambria" pitchFamily="18" charset="0"/>
              </a:rPr>
              <a:t>:</a:t>
            </a:r>
            <a:r>
              <a:rPr lang="en-US" sz="2800" b="1" dirty="0" smtClean="0">
                <a:latin typeface="Cambria" pitchFamily="18" charset="0"/>
              </a:rPr>
              <a:t> </a:t>
            </a:r>
            <a:r>
              <a:rPr lang="en-US" b="1" dirty="0" smtClean="0">
                <a:latin typeface="Cambria" pitchFamily="18" charset="0"/>
              </a:rPr>
              <a:t>Indonesia </a:t>
            </a:r>
            <a:r>
              <a:rPr lang="en-US" b="1" dirty="0" err="1" smtClean="0">
                <a:latin typeface="Cambria" pitchFamily="18" charset="0"/>
              </a:rPr>
              <a:t>yg</a:t>
            </a:r>
            <a:r>
              <a:rPr lang="en-US" b="1" dirty="0" smtClean="0">
                <a:latin typeface="Cambria" pitchFamily="18" charset="0"/>
              </a:rPr>
              <a:t> plural </a:t>
            </a:r>
            <a:r>
              <a:rPr lang="en-US" b="1" dirty="0" err="1" smtClean="0">
                <a:latin typeface="Cambria" pitchFamily="18" charset="0"/>
              </a:rPr>
              <a:t>butuh</a:t>
            </a:r>
            <a:r>
              <a:rPr lang="en-US" b="1" dirty="0" smtClean="0">
                <a:latin typeface="Cambria" pitchFamily="18" charset="0"/>
              </a:rPr>
              <a:t> </a:t>
            </a:r>
            <a:r>
              <a:rPr lang="en-US" b="1" dirty="0" err="1" smtClean="0">
                <a:latin typeface="Cambria" pitchFamily="18" charset="0"/>
              </a:rPr>
              <a:t>pemersatu</a:t>
            </a:r>
            <a:r>
              <a:rPr lang="en-US" b="1" dirty="0" smtClean="0">
                <a:latin typeface="Cambria" pitchFamily="18" charset="0"/>
              </a:rPr>
              <a:t>. </a:t>
            </a:r>
            <a:r>
              <a:rPr lang="en-US" b="1" dirty="0" err="1" smtClean="0">
                <a:latin typeface="Cambria" pitchFamily="18" charset="0"/>
              </a:rPr>
              <a:t>Nilai</a:t>
            </a:r>
            <a:r>
              <a:rPr lang="en-US" b="1" dirty="0" smtClean="0">
                <a:latin typeface="Cambria" pitchFamily="18" charset="0"/>
              </a:rPr>
              <a:t> </a:t>
            </a:r>
            <a:r>
              <a:rPr lang="en-US" b="1" dirty="0">
                <a:latin typeface="Cambria" pitchFamily="18" charset="0"/>
              </a:rPr>
              <a:t>yang </a:t>
            </a:r>
            <a:r>
              <a:rPr lang="en-US" b="1" dirty="0" err="1">
                <a:latin typeface="Cambria" pitchFamily="18" charset="0"/>
              </a:rPr>
              <a:t>terkandung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dalam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Pancasila</a:t>
            </a:r>
            <a:r>
              <a:rPr lang="en-US" b="1" dirty="0">
                <a:latin typeface="Cambria" pitchFamily="18" charset="0"/>
              </a:rPr>
              <a:t> (</a:t>
            </a:r>
            <a:r>
              <a:rPr lang="en-US" b="1" dirty="0" err="1" smtClean="0">
                <a:latin typeface="Cambria" pitchFamily="18" charset="0"/>
              </a:rPr>
              <a:t>kenegaraan</a:t>
            </a:r>
            <a:r>
              <a:rPr lang="en-US" b="1" dirty="0" smtClean="0">
                <a:latin typeface="Cambria" pitchFamily="18" charset="0"/>
              </a:rPr>
              <a:t> </a:t>
            </a:r>
            <a:r>
              <a:rPr lang="en-US" b="1" dirty="0" err="1" smtClean="0">
                <a:latin typeface="Cambria" pitchFamily="18" charset="0"/>
              </a:rPr>
              <a:t>maupun</a:t>
            </a:r>
            <a:r>
              <a:rPr lang="en-US" b="1" dirty="0" smtClean="0">
                <a:latin typeface="Cambria" pitchFamily="18" charset="0"/>
              </a:rPr>
              <a:t> </a:t>
            </a:r>
            <a:r>
              <a:rPr lang="en-US" b="1" dirty="0" err="1" smtClean="0">
                <a:latin typeface="Cambria" pitchFamily="18" charset="0"/>
              </a:rPr>
              <a:t>kemasyarakatan</a:t>
            </a:r>
            <a:r>
              <a:rPr lang="en-US" b="1" dirty="0" smtClean="0">
                <a:latin typeface="Cambria" pitchFamily="18" charset="0"/>
              </a:rPr>
              <a:t>) </a:t>
            </a:r>
            <a:r>
              <a:rPr lang="en-US" b="1" dirty="0" err="1" smtClean="0">
                <a:latin typeface="Cambria" pitchFamily="18" charset="0"/>
              </a:rPr>
              <a:t>adalah</a:t>
            </a:r>
            <a:r>
              <a:rPr lang="en-US" b="1" dirty="0" smtClean="0">
                <a:latin typeface="Cambria" pitchFamily="18" charset="0"/>
              </a:rPr>
              <a:t> </a:t>
            </a:r>
            <a:r>
              <a:rPr lang="en-US" b="1" dirty="0" err="1" smtClean="0">
                <a:latin typeface="Cambria" pitchFamily="18" charset="0"/>
              </a:rPr>
              <a:t>milik</a:t>
            </a:r>
            <a:r>
              <a:rPr lang="en-US" b="1" dirty="0" smtClean="0">
                <a:latin typeface="Cambria" pitchFamily="18" charset="0"/>
              </a:rPr>
              <a:t> </a:t>
            </a:r>
            <a:r>
              <a:rPr lang="en-US" b="1" dirty="0" err="1" smtClean="0">
                <a:latin typeface="Cambria" pitchFamily="18" charset="0"/>
              </a:rPr>
              <a:t>bangsa</a:t>
            </a:r>
            <a:r>
              <a:rPr lang="en-US" b="1" dirty="0" smtClean="0">
                <a:latin typeface="Cambria" pitchFamily="18" charset="0"/>
              </a:rPr>
              <a:t> Indonesia yang </a:t>
            </a:r>
            <a:r>
              <a:rPr lang="en-US" b="1" dirty="0" err="1" smtClean="0">
                <a:latin typeface="Cambria" pitchFamily="18" charset="0"/>
              </a:rPr>
              <a:t>ada</a:t>
            </a:r>
            <a:r>
              <a:rPr lang="en-US" b="1" dirty="0" smtClean="0">
                <a:latin typeface="Cambria" pitchFamily="18" charset="0"/>
              </a:rPr>
              <a:t> </a:t>
            </a:r>
            <a:r>
              <a:rPr lang="en-US" b="1" dirty="0" err="1" smtClean="0">
                <a:latin typeface="Cambria" pitchFamily="18" charset="0"/>
              </a:rPr>
              <a:t>sejak</a:t>
            </a:r>
            <a:r>
              <a:rPr lang="en-US" b="1" dirty="0" smtClean="0">
                <a:latin typeface="Cambria" pitchFamily="18" charset="0"/>
              </a:rPr>
              <a:t> </a:t>
            </a:r>
            <a:r>
              <a:rPr lang="en-US" b="1" dirty="0" err="1" smtClean="0">
                <a:latin typeface="Cambria" pitchFamily="18" charset="0"/>
              </a:rPr>
              <a:t>jaman</a:t>
            </a:r>
            <a:r>
              <a:rPr lang="en-US" b="1" dirty="0" smtClean="0">
                <a:latin typeface="Cambria" pitchFamily="18" charset="0"/>
              </a:rPr>
              <a:t> </a:t>
            </a:r>
            <a:r>
              <a:rPr lang="en-US" b="1" dirty="0" err="1" smtClean="0">
                <a:latin typeface="Cambria" pitchFamily="18" charset="0"/>
              </a:rPr>
              <a:t>dulu</a:t>
            </a:r>
            <a:r>
              <a:rPr lang="en-US" b="1" dirty="0" smtClean="0">
                <a:latin typeface="Cambria" pitchFamily="18" charset="0"/>
              </a:rPr>
              <a:t>. </a:t>
            </a:r>
            <a:r>
              <a:rPr lang="en-US" b="1" dirty="0" err="1" smtClean="0">
                <a:latin typeface="Cambria" pitchFamily="18" charset="0"/>
              </a:rPr>
              <a:t>Nilai</a:t>
            </a:r>
            <a:r>
              <a:rPr lang="en-US" b="1" dirty="0" smtClean="0">
                <a:latin typeface="Cambria" pitchFamily="18" charset="0"/>
              </a:rPr>
              <a:t> </a:t>
            </a:r>
            <a:r>
              <a:rPr lang="en-US" b="1" dirty="0" err="1" smtClean="0">
                <a:latin typeface="Cambria" pitchFamily="18" charset="0"/>
              </a:rPr>
              <a:t>inilah</a:t>
            </a:r>
            <a:r>
              <a:rPr lang="en-US" b="1" dirty="0" smtClean="0">
                <a:latin typeface="Cambria" pitchFamily="18" charset="0"/>
              </a:rPr>
              <a:t> yang </a:t>
            </a:r>
            <a:r>
              <a:rPr lang="en-US" b="1" dirty="0" err="1" smtClean="0">
                <a:latin typeface="Cambria" pitchFamily="18" charset="0"/>
              </a:rPr>
              <a:t>dapat</a:t>
            </a:r>
            <a:r>
              <a:rPr lang="en-US" b="1" dirty="0" smtClean="0">
                <a:latin typeface="Cambria" pitchFamily="18" charset="0"/>
              </a:rPr>
              <a:t> </a:t>
            </a:r>
            <a:r>
              <a:rPr lang="en-US" b="1" dirty="0" err="1" smtClean="0">
                <a:latin typeface="Cambria" pitchFamily="18" charset="0"/>
              </a:rPr>
              <a:t>menjadi</a:t>
            </a:r>
            <a:r>
              <a:rPr lang="en-US" b="1" dirty="0" smtClean="0">
                <a:latin typeface="Cambria" pitchFamily="18" charset="0"/>
              </a:rPr>
              <a:t> </a:t>
            </a:r>
            <a:r>
              <a:rPr lang="en-US" b="1" dirty="0" err="1" smtClean="0">
                <a:latin typeface="Cambria" pitchFamily="18" charset="0"/>
              </a:rPr>
              <a:t>pemersatu</a:t>
            </a:r>
            <a:r>
              <a:rPr lang="en-US" b="1" dirty="0" smtClean="0">
                <a:latin typeface="Cambria" pitchFamily="18" charset="0"/>
              </a:rPr>
              <a:t>.</a:t>
            </a:r>
            <a:endParaRPr lang="en-US" b="1" dirty="0">
              <a:latin typeface="Cambria" pitchFamily="18" charset="0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357158" y="5715016"/>
            <a:ext cx="8286808" cy="107157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n-US" sz="2800" b="1" dirty="0">
                <a:solidFill>
                  <a:srgbClr val="002060"/>
                </a:solidFill>
                <a:latin typeface="Cambria" pitchFamily="18" charset="0"/>
              </a:rPr>
              <a:t>D. </a:t>
            </a:r>
            <a:r>
              <a:rPr lang="en-US" sz="2800" b="1" dirty="0" err="1">
                <a:solidFill>
                  <a:srgbClr val="002060"/>
                </a:solidFill>
                <a:latin typeface="Cambria" pitchFamily="18" charset="0"/>
              </a:rPr>
              <a:t>Landasan</a:t>
            </a:r>
            <a:r>
              <a:rPr lang="en-US" sz="2800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itchFamily="18" charset="0"/>
              </a:rPr>
              <a:t>Filosofis</a:t>
            </a:r>
            <a:r>
              <a:rPr lang="en-US" sz="2800" b="1" dirty="0">
                <a:solidFill>
                  <a:srgbClr val="002060"/>
                </a:solidFill>
                <a:latin typeface="Cambria" pitchFamily="18" charset="0"/>
              </a:rPr>
              <a:t>:  </a:t>
            </a:r>
            <a:r>
              <a:rPr lang="en-US" b="1" dirty="0" err="1">
                <a:latin typeface="Cambria" pitchFamily="18" charset="0"/>
              </a:rPr>
              <a:t>Pancasila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telah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menjadi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jiwa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dan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pandangan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hidup</a:t>
            </a:r>
            <a:r>
              <a:rPr lang="en-US" b="1" dirty="0">
                <a:latin typeface="Cambria" pitchFamily="18" charset="0"/>
              </a:rPr>
              <a:t>, </a:t>
            </a:r>
            <a:r>
              <a:rPr lang="en-US" b="1" dirty="0" err="1">
                <a:latin typeface="Cambria" pitchFamily="18" charset="0"/>
              </a:rPr>
              <a:t>oleh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karena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itu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sudah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seharusnya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direalisasikan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dalam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kehidupan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berbangsa</a:t>
            </a:r>
            <a:r>
              <a:rPr lang="en-US" b="1" dirty="0">
                <a:latin typeface="Cambria" pitchFamily="18" charset="0"/>
              </a:rPr>
              <a:t>, </a:t>
            </a:r>
            <a:r>
              <a:rPr lang="en-US" b="1" dirty="0" err="1">
                <a:latin typeface="Cambria" pitchFamily="18" charset="0"/>
              </a:rPr>
              <a:t>bernegara</a:t>
            </a:r>
            <a:r>
              <a:rPr lang="en-US" b="1" dirty="0">
                <a:latin typeface="Cambria" pitchFamily="18" charset="0"/>
              </a:rPr>
              <a:t>, </a:t>
            </a:r>
            <a:r>
              <a:rPr lang="en-US" b="1" dirty="0" err="1">
                <a:latin typeface="Cambria" pitchFamily="18" charset="0"/>
              </a:rPr>
              <a:t>dan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bermasyarakat</a:t>
            </a:r>
            <a:endParaRPr lang="en-US" b="1" dirty="0">
              <a:latin typeface="Cambria" pitchFamily="18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357158" y="3500438"/>
            <a:ext cx="8286808" cy="21431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n-US" sz="2800" b="1" dirty="0">
                <a:solidFill>
                  <a:srgbClr val="C00000"/>
                </a:solidFill>
                <a:latin typeface="Cambria" pitchFamily="18" charset="0"/>
              </a:rPr>
              <a:t>C. </a:t>
            </a:r>
            <a:r>
              <a:rPr lang="en-US" sz="2800" b="1" dirty="0" err="1">
                <a:solidFill>
                  <a:srgbClr val="C00000"/>
                </a:solidFill>
                <a:latin typeface="Cambria" pitchFamily="18" charset="0"/>
              </a:rPr>
              <a:t>Landasan</a:t>
            </a:r>
            <a:r>
              <a:rPr lang="en-US" sz="2800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Cambria" pitchFamily="18" charset="0"/>
              </a:rPr>
              <a:t>Yuridis</a:t>
            </a:r>
            <a:r>
              <a:rPr lang="en-US" sz="2800" b="1" dirty="0">
                <a:solidFill>
                  <a:srgbClr val="0070C0"/>
                </a:solidFill>
                <a:latin typeface="Cambria" pitchFamily="18" charset="0"/>
              </a:rPr>
              <a:t>: </a:t>
            </a:r>
            <a:r>
              <a:rPr lang="en-US" b="1" dirty="0">
                <a:solidFill>
                  <a:srgbClr val="0070C0"/>
                </a:solidFill>
              </a:rPr>
              <a:t>UU No. 20 </a:t>
            </a:r>
            <a:r>
              <a:rPr lang="en-US" b="1" dirty="0" err="1">
                <a:solidFill>
                  <a:srgbClr val="0070C0"/>
                </a:solidFill>
              </a:rPr>
              <a:t>tahun</a:t>
            </a:r>
            <a:r>
              <a:rPr lang="en-US" b="1" dirty="0">
                <a:solidFill>
                  <a:srgbClr val="0070C0"/>
                </a:solidFill>
              </a:rPr>
              <a:t> 2003 </a:t>
            </a:r>
            <a:r>
              <a:rPr lang="en-US" b="1" dirty="0" err="1">
                <a:solidFill>
                  <a:srgbClr val="0070C0"/>
                </a:solidFill>
              </a:rPr>
              <a:t>tentang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Sisdiknas</a:t>
            </a:r>
            <a:r>
              <a:rPr lang="en-US" b="1" dirty="0">
                <a:solidFill>
                  <a:srgbClr val="0070C0"/>
                </a:solidFill>
              </a:rPr>
              <a:t>. </a:t>
            </a:r>
            <a:r>
              <a:rPr lang="en-US" b="1" dirty="0" err="1">
                <a:solidFill>
                  <a:schemeClr val="tx1"/>
                </a:solidFill>
                <a:latin typeface="Cambria" pitchFamily="18" charset="0"/>
              </a:rPr>
              <a:t>Kepmendiknas</a:t>
            </a:r>
            <a:r>
              <a:rPr lang="en-US" b="1" dirty="0">
                <a:solidFill>
                  <a:schemeClr val="tx1"/>
                </a:solidFill>
                <a:latin typeface="Cambria" pitchFamily="18" charset="0"/>
              </a:rPr>
              <a:t> No. 232/U/2000 </a:t>
            </a:r>
            <a:r>
              <a:rPr lang="en-US" b="1" dirty="0" err="1">
                <a:solidFill>
                  <a:schemeClr val="tx1"/>
                </a:solidFill>
                <a:latin typeface="Cambria" pitchFamily="18" charset="0"/>
              </a:rPr>
              <a:t>Th</a:t>
            </a:r>
            <a:r>
              <a:rPr lang="en-US" b="1" dirty="0">
                <a:solidFill>
                  <a:schemeClr val="tx1"/>
                </a:solidFill>
                <a:latin typeface="Cambria" pitchFamily="18" charset="0"/>
              </a:rPr>
              <a:t> 2000 </a:t>
            </a:r>
            <a:r>
              <a:rPr lang="en-US" b="1" dirty="0" err="1">
                <a:solidFill>
                  <a:schemeClr val="tx1"/>
                </a:solidFill>
                <a:latin typeface="Cambria" pitchFamily="18" charset="0"/>
              </a:rPr>
              <a:t>tentang</a:t>
            </a:r>
            <a:r>
              <a:rPr lang="en-US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itchFamily="18" charset="0"/>
              </a:rPr>
              <a:t>Pedoman</a:t>
            </a:r>
            <a:r>
              <a:rPr lang="en-US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itchFamily="18" charset="0"/>
              </a:rPr>
              <a:t>Penyusunan</a:t>
            </a:r>
            <a:r>
              <a:rPr lang="en-US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itchFamily="18" charset="0"/>
              </a:rPr>
              <a:t>Kurikulum</a:t>
            </a:r>
            <a:r>
              <a:rPr lang="en-US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itchFamily="18" charset="0"/>
              </a:rPr>
              <a:t>Pendidikan</a:t>
            </a:r>
            <a:r>
              <a:rPr lang="en-US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itchFamily="18" charset="0"/>
              </a:rPr>
              <a:t>Tinggi</a:t>
            </a:r>
            <a:r>
              <a:rPr lang="en-US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itchFamily="18" charset="0"/>
              </a:rPr>
              <a:t>dan</a:t>
            </a:r>
            <a:r>
              <a:rPr lang="en-US" b="1" dirty="0">
                <a:solidFill>
                  <a:schemeClr val="tx1"/>
                </a:solidFill>
                <a:latin typeface="Cambria" pitchFamily="18" charset="0"/>
              </a:rPr>
              <a:t> No. 45/U/2003 </a:t>
            </a:r>
            <a:r>
              <a:rPr lang="en-US" b="1" dirty="0" err="1">
                <a:solidFill>
                  <a:schemeClr val="tx1"/>
                </a:solidFill>
                <a:latin typeface="Cambria" pitchFamily="18" charset="0"/>
              </a:rPr>
              <a:t>Th</a:t>
            </a:r>
            <a:r>
              <a:rPr lang="en-US" b="1" dirty="0">
                <a:solidFill>
                  <a:schemeClr val="tx1"/>
                </a:solidFill>
                <a:latin typeface="Cambria" pitchFamily="18" charset="0"/>
              </a:rPr>
              <a:t> 2003 </a:t>
            </a:r>
            <a:r>
              <a:rPr lang="en-US" b="1" dirty="0" err="1">
                <a:solidFill>
                  <a:schemeClr val="tx1"/>
                </a:solidFill>
                <a:latin typeface="Cambria" pitchFamily="18" charset="0"/>
              </a:rPr>
              <a:t>tentang</a:t>
            </a:r>
            <a:r>
              <a:rPr lang="en-US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itchFamily="18" charset="0"/>
              </a:rPr>
              <a:t>Kurikulum</a:t>
            </a:r>
            <a:r>
              <a:rPr lang="en-US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itchFamily="18" charset="0"/>
              </a:rPr>
              <a:t>Inti</a:t>
            </a:r>
            <a:r>
              <a:rPr lang="en-US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itchFamily="18" charset="0"/>
              </a:rPr>
              <a:t>Pendidikan</a:t>
            </a:r>
            <a:r>
              <a:rPr lang="en-US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itchFamily="18" charset="0"/>
              </a:rPr>
              <a:t>Tinggi</a:t>
            </a:r>
            <a:r>
              <a:rPr lang="en-US" b="1" dirty="0">
                <a:solidFill>
                  <a:schemeClr val="tx1"/>
                </a:solidFill>
                <a:latin typeface="Cambria" pitchFamily="18" charset="0"/>
              </a:rPr>
              <a:t>; </a:t>
            </a:r>
            <a:r>
              <a:rPr lang="en-US" b="1" dirty="0" err="1">
                <a:solidFill>
                  <a:srgbClr val="C00000"/>
                </a:solidFill>
                <a:latin typeface="Cambria" pitchFamily="18" charset="0"/>
              </a:rPr>
              <a:t>Surat</a:t>
            </a:r>
            <a:r>
              <a:rPr lang="en-US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ambria" pitchFamily="18" charset="0"/>
              </a:rPr>
              <a:t>Dirjen</a:t>
            </a:r>
            <a:r>
              <a:rPr lang="en-US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ambria" pitchFamily="18" charset="0"/>
              </a:rPr>
              <a:t>Dikti</a:t>
            </a:r>
            <a:r>
              <a:rPr lang="en-US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ambria" pitchFamily="18" charset="0"/>
              </a:rPr>
              <a:t>Diknas</a:t>
            </a:r>
            <a:r>
              <a:rPr lang="en-US" b="1" dirty="0">
                <a:solidFill>
                  <a:srgbClr val="C00000"/>
                </a:solidFill>
                <a:latin typeface="Cambria" pitchFamily="18" charset="0"/>
              </a:rPr>
              <a:t> No. 43/DIKTI/</a:t>
            </a:r>
            <a:r>
              <a:rPr lang="en-US" b="1" dirty="0" err="1">
                <a:solidFill>
                  <a:srgbClr val="C00000"/>
                </a:solidFill>
                <a:latin typeface="Cambria" pitchFamily="18" charset="0"/>
              </a:rPr>
              <a:t>Kep</a:t>
            </a:r>
            <a:r>
              <a:rPr lang="en-US" b="1" dirty="0">
                <a:solidFill>
                  <a:srgbClr val="C00000"/>
                </a:solidFill>
                <a:latin typeface="Cambria" pitchFamily="18" charset="0"/>
              </a:rPr>
              <a:t>/2006 </a:t>
            </a:r>
            <a:r>
              <a:rPr lang="en-US" b="1" dirty="0" err="1">
                <a:solidFill>
                  <a:srgbClr val="C00000"/>
                </a:solidFill>
                <a:latin typeface="Cambria" pitchFamily="18" charset="0"/>
              </a:rPr>
              <a:t>tentang</a:t>
            </a:r>
            <a:r>
              <a:rPr lang="en-US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ambria" pitchFamily="18" charset="0"/>
              </a:rPr>
              <a:t>Rambu-rambu</a:t>
            </a:r>
            <a:r>
              <a:rPr lang="en-US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ambria" pitchFamily="18" charset="0"/>
              </a:rPr>
              <a:t>pelaksanaan</a:t>
            </a:r>
            <a:r>
              <a:rPr lang="en-US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ambria" pitchFamily="18" charset="0"/>
              </a:rPr>
              <a:t>kelompok</a:t>
            </a:r>
            <a:r>
              <a:rPr lang="en-US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ambria" pitchFamily="18" charset="0"/>
              </a:rPr>
              <a:t>Matakuliah</a:t>
            </a:r>
            <a:r>
              <a:rPr lang="en-US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ambria" pitchFamily="18" charset="0"/>
              </a:rPr>
              <a:t>Pengembangan</a:t>
            </a:r>
            <a:r>
              <a:rPr lang="en-US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ambria" pitchFamily="18" charset="0"/>
              </a:rPr>
              <a:t>Kepribadian</a:t>
            </a:r>
            <a:r>
              <a:rPr lang="en-US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ambria" pitchFamily="18" charset="0"/>
              </a:rPr>
              <a:t>di</a:t>
            </a:r>
            <a:r>
              <a:rPr lang="en-US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ambria" pitchFamily="18" charset="0"/>
              </a:rPr>
              <a:t>Perguruan</a:t>
            </a:r>
            <a:r>
              <a:rPr lang="en-US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ambria" pitchFamily="18" charset="0"/>
              </a:rPr>
              <a:t>Tinggi</a:t>
            </a:r>
            <a:r>
              <a:rPr lang="en-US" b="1" dirty="0" smtClean="0">
                <a:solidFill>
                  <a:srgbClr val="C00000"/>
                </a:solidFill>
                <a:latin typeface="Cambria" pitchFamily="18" charset="0"/>
              </a:rPr>
              <a:t>. UU no. 12 </a:t>
            </a:r>
            <a:r>
              <a:rPr lang="en-US" b="1" dirty="0" err="1" smtClean="0">
                <a:solidFill>
                  <a:srgbClr val="C00000"/>
                </a:solidFill>
                <a:latin typeface="Cambria" pitchFamily="18" charset="0"/>
              </a:rPr>
              <a:t>Tahun</a:t>
            </a:r>
            <a:r>
              <a:rPr lang="en-US" b="1" dirty="0" smtClean="0">
                <a:solidFill>
                  <a:srgbClr val="C00000"/>
                </a:solidFill>
                <a:latin typeface="Cambria" pitchFamily="18" charset="0"/>
              </a:rPr>
              <a:t> 2012 </a:t>
            </a:r>
            <a:r>
              <a:rPr lang="en-US" b="1" dirty="0" err="1" smtClean="0">
                <a:solidFill>
                  <a:srgbClr val="C00000"/>
                </a:solidFill>
                <a:latin typeface="Cambria" pitchFamily="18" charset="0"/>
              </a:rPr>
              <a:t>tentang</a:t>
            </a:r>
            <a:r>
              <a:rPr lang="en-US" b="1" dirty="0" smtClean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Cambria" pitchFamily="18" charset="0"/>
              </a:rPr>
              <a:t>Pendidikan</a:t>
            </a:r>
            <a:r>
              <a:rPr lang="en-US" b="1" dirty="0" smtClean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Cambria" pitchFamily="18" charset="0"/>
              </a:rPr>
              <a:t>Tinggi</a:t>
            </a:r>
            <a:r>
              <a:rPr lang="en-US" b="1" dirty="0" smtClean="0">
                <a:solidFill>
                  <a:srgbClr val="C00000"/>
                </a:solidFill>
                <a:latin typeface="Cambria" pitchFamily="18" charset="0"/>
              </a:rPr>
              <a:t>.</a:t>
            </a:r>
            <a:endParaRPr lang="en-US" b="1" dirty="0">
              <a:solidFill>
                <a:srgbClr val="C00000"/>
              </a:solidFill>
              <a:latin typeface="Cambria" pitchFamily="18" charset="0"/>
            </a:endParaRPr>
          </a:p>
          <a:p>
            <a:pPr>
              <a:defRPr/>
            </a:pPr>
            <a:endParaRPr lang="en-US" b="1" dirty="0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9" grpId="0" animBg="1"/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7AE4DC-0E7D-4CBC-9E66-EFD40828DC46}" type="slidenum">
              <a:rPr lang="en-US"/>
              <a:pPr>
                <a:defRPr/>
              </a:pPr>
              <a:t>12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42938" y="142852"/>
            <a:ext cx="8001000" cy="107721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>
              <a:defRPr/>
            </a:pP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Tujuan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Pendidikan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Pancasila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di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Perguruan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Tinggi</a:t>
            </a:r>
            <a:endParaRPr lang="en-US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214282" y="1214422"/>
            <a:ext cx="8472518" cy="5072098"/>
          </a:xfrm>
        </p:spPr>
        <p:txBody>
          <a:bodyPr/>
          <a:lstStyle/>
          <a:p>
            <a:pPr>
              <a:buFont typeface="+mj-lt"/>
              <a:buAutoNum type="arabicPeriod"/>
            </a:pPr>
            <a:r>
              <a:rPr lang="en-US" sz="2000" b="1" dirty="0" err="1" smtClean="0"/>
              <a:t>Memperkuat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Pancasila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sebagai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dasar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falsafah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negara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ideologi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bangsa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melalui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revitalisasi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nilai-nilai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dasar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Pancasila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sebagai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norma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dasar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kehidupan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bermasyarakat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berbangsa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bernegara</a:t>
            </a:r>
            <a:r>
              <a:rPr lang="en-US" sz="2000" b="1" dirty="0" smtClean="0"/>
              <a:t>.</a:t>
            </a:r>
          </a:p>
          <a:p>
            <a:pPr>
              <a:buFont typeface="+mj-lt"/>
              <a:buAutoNum type="arabicPeriod"/>
            </a:pPr>
            <a:r>
              <a:rPr lang="en-US" sz="2000" b="1" dirty="0" err="1" smtClean="0"/>
              <a:t>Memberikan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pemahaman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penghayatan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atas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jiwa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nilai-nilai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dasar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Pancasila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kepada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mahasiswa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sebagai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warga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negara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Republik</a:t>
            </a:r>
            <a:r>
              <a:rPr lang="en-US" sz="2000" b="1" dirty="0" smtClean="0"/>
              <a:t> Indonesia, </a:t>
            </a:r>
            <a:r>
              <a:rPr lang="en-US" sz="2000" b="1" dirty="0" err="1" smtClean="0"/>
              <a:t>serta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membimbing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untuk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dapat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menerapkannya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dalam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kehidupan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bermasyarakat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berbangsa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bernegara</a:t>
            </a:r>
            <a:r>
              <a:rPr lang="en-US" sz="2000" b="1" dirty="0" smtClean="0"/>
              <a:t>.</a:t>
            </a:r>
          </a:p>
          <a:p>
            <a:pPr>
              <a:buFont typeface="+mj-lt"/>
              <a:buAutoNum type="arabicPeriod"/>
            </a:pPr>
            <a:r>
              <a:rPr lang="en-US" sz="2000" b="1" dirty="0" err="1" smtClean="0"/>
              <a:t>Mempersiapkan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mahasiswa</a:t>
            </a:r>
            <a:r>
              <a:rPr lang="en-US" sz="2000" b="1" dirty="0" smtClean="0"/>
              <a:t> agar </a:t>
            </a:r>
            <a:r>
              <a:rPr lang="en-US" sz="2000" b="1" dirty="0" err="1" smtClean="0"/>
              <a:t>mampu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menganalisis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mencari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solusi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terhadap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berbagai</a:t>
            </a:r>
            <a:r>
              <a:rPr lang="en-US" sz="2000" b="1" dirty="0" smtClean="0"/>
              <a:t>  </a:t>
            </a:r>
            <a:r>
              <a:rPr lang="en-US" sz="2000" b="1" dirty="0" err="1" smtClean="0"/>
              <a:t>persoalan</a:t>
            </a:r>
            <a:r>
              <a:rPr lang="en-US" sz="2000" b="1" dirty="0" smtClean="0"/>
              <a:t>  </a:t>
            </a:r>
            <a:r>
              <a:rPr lang="en-US" sz="2000" b="1" dirty="0" err="1" smtClean="0"/>
              <a:t>kehidupan</a:t>
            </a:r>
            <a:r>
              <a:rPr lang="en-US" sz="2000" b="1" dirty="0" smtClean="0"/>
              <a:t>  </a:t>
            </a:r>
            <a:r>
              <a:rPr lang="en-US" sz="2000" b="1" dirty="0" err="1" smtClean="0"/>
              <a:t>bermasyarakat</a:t>
            </a:r>
            <a:r>
              <a:rPr lang="en-US" sz="2000" b="1" dirty="0" smtClean="0"/>
              <a:t>,  </a:t>
            </a:r>
            <a:r>
              <a:rPr lang="en-US" sz="2000" b="1" dirty="0" err="1" smtClean="0"/>
              <a:t>berbangsa</a:t>
            </a:r>
            <a:r>
              <a:rPr lang="en-US" sz="2000" b="1" dirty="0" smtClean="0"/>
              <a:t>  </a:t>
            </a:r>
            <a:r>
              <a:rPr lang="en-US" sz="2000" b="1" dirty="0" err="1" smtClean="0"/>
              <a:t>dan</a:t>
            </a:r>
            <a:r>
              <a:rPr lang="en-US" sz="2000" b="1" dirty="0" smtClean="0"/>
              <a:t>  </a:t>
            </a:r>
            <a:r>
              <a:rPr lang="en-US" sz="2000" b="1" dirty="0" err="1" smtClean="0"/>
              <a:t>bernegara</a:t>
            </a:r>
            <a:r>
              <a:rPr lang="en-US" sz="2000" b="1" dirty="0" smtClean="0"/>
              <a:t>  </a:t>
            </a:r>
            <a:r>
              <a:rPr lang="en-US" sz="2000" b="1" dirty="0" err="1" smtClean="0"/>
              <a:t>melalui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sistem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pemikiran</a:t>
            </a:r>
            <a:r>
              <a:rPr lang="en-US" sz="2000" b="1" dirty="0" smtClean="0"/>
              <a:t> yang </a:t>
            </a:r>
            <a:r>
              <a:rPr lang="en-US" sz="2000" b="1" dirty="0" err="1" smtClean="0"/>
              <a:t>berdasarkan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nilai-nilai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Pancasila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dan</a:t>
            </a:r>
            <a:r>
              <a:rPr lang="en-US" sz="2000" b="1" dirty="0" smtClean="0"/>
              <a:t> UUD NRI </a:t>
            </a:r>
            <a:r>
              <a:rPr lang="en-US" sz="2000" b="1" dirty="0" err="1" smtClean="0"/>
              <a:t>Tahun</a:t>
            </a:r>
            <a:r>
              <a:rPr lang="en-US" sz="2000" b="1" dirty="0" smtClean="0"/>
              <a:t> 1945.</a:t>
            </a:r>
          </a:p>
          <a:p>
            <a:pPr>
              <a:buFont typeface="+mj-lt"/>
              <a:buAutoNum type="arabicPeriod"/>
            </a:pPr>
            <a:r>
              <a:rPr lang="en-US" sz="2000" b="1" dirty="0" err="1" smtClean="0"/>
              <a:t>Membentuk</a:t>
            </a:r>
            <a:r>
              <a:rPr lang="en-US" sz="2000" b="1" dirty="0" smtClean="0"/>
              <a:t>   </a:t>
            </a:r>
            <a:r>
              <a:rPr lang="en-US" sz="2000" b="1" dirty="0" err="1" smtClean="0"/>
              <a:t>sikap</a:t>
            </a:r>
            <a:r>
              <a:rPr lang="en-US" sz="2000" b="1" dirty="0" smtClean="0"/>
              <a:t>   mental   </a:t>
            </a:r>
            <a:r>
              <a:rPr lang="en-US" sz="2000" b="1" dirty="0" err="1" smtClean="0"/>
              <a:t>mahasiswa</a:t>
            </a:r>
            <a:r>
              <a:rPr lang="en-US" sz="2000" b="1" dirty="0" smtClean="0"/>
              <a:t>   yang   </a:t>
            </a:r>
            <a:r>
              <a:rPr lang="en-US" sz="2000" b="1" dirty="0" err="1" smtClean="0"/>
              <a:t>mampu</a:t>
            </a:r>
            <a:r>
              <a:rPr lang="en-US" sz="2000" b="1" dirty="0" smtClean="0"/>
              <a:t>   </a:t>
            </a:r>
            <a:r>
              <a:rPr lang="en-US" sz="2000" b="1" dirty="0" err="1" smtClean="0"/>
              <a:t>mengapresiasi</a:t>
            </a:r>
            <a:r>
              <a:rPr lang="en-US" sz="2000" b="1" dirty="0" smtClean="0"/>
              <a:t>   </a:t>
            </a:r>
            <a:r>
              <a:rPr lang="en-US" sz="2000" b="1" dirty="0" err="1" smtClean="0"/>
              <a:t>nilai-nilai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ketuhanan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kemanusiaan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kecintaan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pada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tanah</a:t>
            </a:r>
            <a:r>
              <a:rPr lang="en-US" sz="2000" b="1" dirty="0" smtClean="0"/>
              <a:t> air </a:t>
            </a:r>
            <a:r>
              <a:rPr lang="en-US" sz="2000" b="1" dirty="0" err="1" smtClean="0"/>
              <a:t>dan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kesatuan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bangsa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serta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penguatan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masyarakat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madani</a:t>
            </a:r>
            <a:r>
              <a:rPr lang="en-US" sz="2000" b="1" dirty="0" smtClean="0"/>
              <a:t> yang </a:t>
            </a:r>
            <a:r>
              <a:rPr lang="en-US" sz="2000" b="1" dirty="0" err="1" smtClean="0"/>
              <a:t>demokratis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berkeadilan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dan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bermartabat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berlandaskan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Pancasila</a:t>
            </a:r>
            <a:r>
              <a:rPr lang="en-US" sz="2000" b="1" dirty="0" smtClean="0"/>
              <a:t>,  </a:t>
            </a:r>
            <a:r>
              <a:rPr lang="en-US" sz="2000" b="1" dirty="0" err="1" smtClean="0"/>
              <a:t>untuk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mampu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berinteraksi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dengan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dinamika</a:t>
            </a:r>
            <a:r>
              <a:rPr lang="en-US" sz="2000" b="1" dirty="0" smtClean="0"/>
              <a:t>  internal </a:t>
            </a:r>
            <a:r>
              <a:rPr lang="en-US" sz="2000" b="1" dirty="0" err="1" smtClean="0"/>
              <a:t>dan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eksternal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masyarakat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bangsa</a:t>
            </a:r>
            <a:r>
              <a:rPr lang="en-US" sz="2000" b="1" dirty="0" smtClean="0"/>
              <a:t> Indonesia.</a:t>
            </a:r>
          </a:p>
          <a:p>
            <a:endParaRPr lang="en-US" sz="2000" b="1" dirty="0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Capaian</a:t>
            </a:r>
            <a:r>
              <a:rPr 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Pembelajaran</a:t>
            </a:r>
            <a:endParaRPr lang="en-US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sz="2600" b="1" dirty="0" err="1" smtClean="0"/>
              <a:t>Memiliki</a:t>
            </a:r>
            <a:r>
              <a:rPr lang="en-US" sz="2600" b="1" dirty="0" smtClean="0"/>
              <a:t>  </a:t>
            </a:r>
            <a:r>
              <a:rPr lang="en-US" sz="2600" b="1" dirty="0" err="1" smtClean="0"/>
              <a:t>kemampuan</a:t>
            </a:r>
            <a:r>
              <a:rPr lang="en-US" sz="2600" b="1" dirty="0" smtClean="0"/>
              <a:t> </a:t>
            </a:r>
            <a:r>
              <a:rPr lang="en-US" sz="2600" b="1" dirty="0" err="1" smtClean="0"/>
              <a:t>analisis</a:t>
            </a:r>
            <a:r>
              <a:rPr lang="en-US" sz="2600" b="1" dirty="0" smtClean="0"/>
              <a:t>,  </a:t>
            </a:r>
            <a:r>
              <a:rPr lang="en-US" sz="2600" b="1" dirty="0" err="1" smtClean="0"/>
              <a:t>berfikir</a:t>
            </a:r>
            <a:r>
              <a:rPr lang="en-US" sz="2600" b="1" dirty="0" smtClean="0"/>
              <a:t> </a:t>
            </a:r>
            <a:r>
              <a:rPr lang="en-US" sz="2600" b="1" dirty="0" err="1" smtClean="0"/>
              <a:t>rasional</a:t>
            </a:r>
            <a:r>
              <a:rPr lang="en-US" sz="2600" b="1" dirty="0" smtClean="0"/>
              <a:t>,  </a:t>
            </a:r>
            <a:r>
              <a:rPr lang="en-US" sz="2600" b="1" dirty="0" err="1" smtClean="0"/>
              <a:t>bersikap</a:t>
            </a:r>
            <a:r>
              <a:rPr lang="en-US" sz="2600" b="1" dirty="0" smtClean="0"/>
              <a:t>  </a:t>
            </a:r>
            <a:r>
              <a:rPr lang="en-US" sz="2600" b="1" dirty="0" err="1" smtClean="0"/>
              <a:t>kritis</a:t>
            </a:r>
            <a:r>
              <a:rPr lang="en-US" sz="2600" b="1" dirty="0" smtClean="0"/>
              <a:t>  </a:t>
            </a:r>
            <a:r>
              <a:rPr lang="en-US" sz="2600" b="1" dirty="0" err="1" smtClean="0"/>
              <a:t>dalam</a:t>
            </a:r>
            <a:r>
              <a:rPr lang="en-US" sz="2600" b="1" dirty="0" smtClean="0"/>
              <a:t>  </a:t>
            </a:r>
            <a:r>
              <a:rPr lang="en-US" sz="2600" b="1" dirty="0" err="1" smtClean="0"/>
              <a:t>menghadapi</a:t>
            </a:r>
            <a:r>
              <a:rPr lang="en-US" sz="2600" b="1" dirty="0" smtClean="0"/>
              <a:t> </a:t>
            </a:r>
            <a:r>
              <a:rPr lang="en-US" sz="2600" b="1" dirty="0" err="1" smtClean="0"/>
              <a:t>persoalan-persoalan</a:t>
            </a:r>
            <a:r>
              <a:rPr lang="en-US" sz="2600" b="1" dirty="0" smtClean="0"/>
              <a:t> </a:t>
            </a:r>
            <a:r>
              <a:rPr lang="en-US" sz="2600" b="1" dirty="0" err="1" smtClean="0"/>
              <a:t>dalam</a:t>
            </a:r>
            <a:r>
              <a:rPr lang="en-US" sz="2600" b="1" dirty="0" smtClean="0"/>
              <a:t> </a:t>
            </a:r>
            <a:r>
              <a:rPr lang="en-US" sz="2600" b="1" dirty="0" err="1" smtClean="0"/>
              <a:t>kehidupan</a:t>
            </a:r>
            <a:r>
              <a:rPr lang="en-US" sz="2600" b="1" dirty="0" smtClean="0"/>
              <a:t> </a:t>
            </a:r>
            <a:r>
              <a:rPr lang="en-US" sz="2600" b="1" dirty="0" err="1" smtClean="0"/>
              <a:t>bermasyarakat</a:t>
            </a:r>
            <a:r>
              <a:rPr lang="en-US" sz="2600" b="1" dirty="0" smtClean="0"/>
              <a:t>, </a:t>
            </a:r>
            <a:r>
              <a:rPr lang="en-US" sz="2600" b="1" dirty="0" err="1" smtClean="0"/>
              <a:t>berbangsa</a:t>
            </a:r>
            <a:r>
              <a:rPr lang="en-US" sz="2600" b="1" dirty="0" smtClean="0"/>
              <a:t> </a:t>
            </a:r>
            <a:r>
              <a:rPr lang="en-US" sz="2600" b="1" dirty="0" err="1" smtClean="0"/>
              <a:t>dan</a:t>
            </a:r>
            <a:r>
              <a:rPr lang="en-US" sz="2600" b="1" dirty="0" smtClean="0"/>
              <a:t> </a:t>
            </a:r>
            <a:r>
              <a:rPr lang="en-US" sz="2600" b="1" dirty="0" err="1" smtClean="0"/>
              <a:t>bernegara</a:t>
            </a:r>
            <a:r>
              <a:rPr lang="en-US" sz="2600" b="1" dirty="0" smtClean="0"/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600" b="1" dirty="0" err="1" smtClean="0"/>
              <a:t>Memiliki</a:t>
            </a:r>
            <a:r>
              <a:rPr lang="en-US" sz="2600" b="1" dirty="0" smtClean="0"/>
              <a:t>  </a:t>
            </a:r>
            <a:r>
              <a:rPr lang="en-US" sz="2600" b="1" dirty="0" err="1" smtClean="0"/>
              <a:t>kemampuan</a:t>
            </a:r>
            <a:r>
              <a:rPr lang="en-US" sz="2600" b="1" dirty="0" smtClean="0"/>
              <a:t>  </a:t>
            </a:r>
            <a:r>
              <a:rPr lang="en-US" sz="2600" b="1" dirty="0" err="1" smtClean="0"/>
              <a:t>dan</a:t>
            </a:r>
            <a:r>
              <a:rPr lang="en-US" sz="2600" b="1" dirty="0" smtClean="0"/>
              <a:t> </a:t>
            </a:r>
            <a:r>
              <a:rPr lang="en-US" sz="2600" b="1" dirty="0" err="1" smtClean="0"/>
              <a:t>tanggung</a:t>
            </a:r>
            <a:r>
              <a:rPr lang="en-US" sz="2600" b="1" dirty="0" smtClean="0"/>
              <a:t>  </a:t>
            </a:r>
            <a:r>
              <a:rPr lang="en-US" sz="2600" b="1" dirty="0" err="1" smtClean="0"/>
              <a:t>jawab</a:t>
            </a:r>
            <a:r>
              <a:rPr lang="en-US" sz="2600" b="1" dirty="0" smtClean="0"/>
              <a:t>  </a:t>
            </a:r>
            <a:r>
              <a:rPr lang="en-US" sz="2600" b="1" dirty="0" err="1" smtClean="0"/>
              <a:t>intelektual</a:t>
            </a:r>
            <a:r>
              <a:rPr lang="en-US" sz="2600" b="1" dirty="0" smtClean="0"/>
              <a:t>  </a:t>
            </a:r>
            <a:r>
              <a:rPr lang="en-US" sz="2600" b="1" dirty="0" err="1" smtClean="0"/>
              <a:t>dalam</a:t>
            </a:r>
            <a:r>
              <a:rPr lang="en-US" sz="2600" b="1" dirty="0" smtClean="0"/>
              <a:t>  </a:t>
            </a:r>
            <a:r>
              <a:rPr lang="en-US" sz="2600" b="1" dirty="0" err="1" smtClean="0"/>
              <a:t>mengenali</a:t>
            </a:r>
            <a:r>
              <a:rPr lang="en-US" sz="2600" b="1" dirty="0" smtClean="0"/>
              <a:t> </a:t>
            </a:r>
            <a:r>
              <a:rPr lang="en-US" sz="2600" b="1" dirty="0" err="1" smtClean="0"/>
              <a:t>masalah</a:t>
            </a:r>
            <a:r>
              <a:rPr lang="en-US" sz="2600" b="1" dirty="0" smtClean="0"/>
              <a:t>- </a:t>
            </a:r>
            <a:r>
              <a:rPr lang="en-US" sz="2600" b="1" dirty="0" err="1" smtClean="0"/>
              <a:t>masalah</a:t>
            </a:r>
            <a:r>
              <a:rPr lang="en-US" sz="2600" b="1" dirty="0" smtClean="0"/>
              <a:t> </a:t>
            </a:r>
            <a:r>
              <a:rPr lang="en-US" sz="2600" b="1" dirty="0" err="1" smtClean="0"/>
              <a:t>dan</a:t>
            </a:r>
            <a:r>
              <a:rPr lang="en-US" sz="2600" b="1" dirty="0" smtClean="0"/>
              <a:t> </a:t>
            </a:r>
            <a:r>
              <a:rPr lang="en-US" sz="2600" b="1" dirty="0" err="1" smtClean="0"/>
              <a:t>memberi</a:t>
            </a:r>
            <a:r>
              <a:rPr lang="en-US" sz="2600" b="1" dirty="0" smtClean="0"/>
              <a:t> </a:t>
            </a:r>
            <a:r>
              <a:rPr lang="en-US" sz="2600" b="1" dirty="0" err="1" smtClean="0"/>
              <a:t>solusi</a:t>
            </a:r>
            <a:r>
              <a:rPr lang="en-US" sz="2600" b="1" dirty="0" smtClean="0"/>
              <a:t>  </a:t>
            </a:r>
            <a:r>
              <a:rPr lang="en-US" sz="2600" b="1" dirty="0" err="1" smtClean="0"/>
              <a:t>berdasarkan</a:t>
            </a:r>
            <a:r>
              <a:rPr lang="en-US" sz="2600" b="1" dirty="0" smtClean="0"/>
              <a:t> </a:t>
            </a:r>
            <a:r>
              <a:rPr lang="en-US" sz="2600" b="1" dirty="0" err="1" smtClean="0"/>
              <a:t>nilai-nilai</a:t>
            </a:r>
            <a:r>
              <a:rPr lang="en-US" sz="2600" b="1" dirty="0" smtClean="0"/>
              <a:t> </a:t>
            </a:r>
            <a:r>
              <a:rPr lang="en-US" sz="2600" b="1" dirty="0" err="1" smtClean="0"/>
              <a:t>Pancasila</a:t>
            </a:r>
            <a:endParaRPr lang="en-US" sz="2600" b="1" dirty="0" smtClean="0"/>
          </a:p>
          <a:p>
            <a:pPr marL="457200" indent="-457200">
              <a:buFont typeface="+mj-lt"/>
              <a:buAutoNum type="arabicPeriod"/>
            </a:pPr>
            <a:r>
              <a:rPr lang="en-US" sz="2600" b="1" dirty="0" err="1" smtClean="0"/>
              <a:t>Mampu</a:t>
            </a:r>
            <a:r>
              <a:rPr lang="en-US" sz="2600" b="1" dirty="0" smtClean="0"/>
              <a:t> </a:t>
            </a:r>
            <a:r>
              <a:rPr lang="en-US" sz="2600" b="1" dirty="0" err="1" smtClean="0"/>
              <a:t>menjelaskan</a:t>
            </a:r>
            <a:r>
              <a:rPr lang="en-US" sz="2600" b="1" dirty="0" smtClean="0"/>
              <a:t> </a:t>
            </a:r>
            <a:r>
              <a:rPr lang="en-US" sz="2600" b="1" dirty="0" err="1" smtClean="0"/>
              <a:t>dasar-dasar</a:t>
            </a:r>
            <a:r>
              <a:rPr lang="en-US" sz="2600" b="1" dirty="0" smtClean="0"/>
              <a:t> </a:t>
            </a:r>
            <a:r>
              <a:rPr lang="en-US" sz="2600" b="1" dirty="0" err="1" smtClean="0"/>
              <a:t>kebenaran</a:t>
            </a:r>
            <a:r>
              <a:rPr lang="en-US" sz="2600" b="1" dirty="0" smtClean="0"/>
              <a:t> </a:t>
            </a:r>
            <a:r>
              <a:rPr lang="en-US" sz="2600" b="1" dirty="0" err="1" smtClean="0"/>
              <a:t>bahwa</a:t>
            </a:r>
            <a:r>
              <a:rPr lang="en-US" sz="2600" b="1" dirty="0" smtClean="0"/>
              <a:t> </a:t>
            </a:r>
            <a:r>
              <a:rPr lang="en-US" sz="2600" b="1" dirty="0" err="1" smtClean="0"/>
              <a:t>Pancasila</a:t>
            </a:r>
            <a:r>
              <a:rPr lang="en-US" sz="2600" b="1" dirty="0" smtClean="0"/>
              <a:t> </a:t>
            </a:r>
            <a:r>
              <a:rPr lang="en-US" sz="2600" b="1" dirty="0" err="1" smtClean="0"/>
              <a:t>adalah</a:t>
            </a:r>
            <a:r>
              <a:rPr lang="en-US" sz="2600" b="1" dirty="0" smtClean="0"/>
              <a:t> </a:t>
            </a:r>
            <a:r>
              <a:rPr lang="en-US" sz="2600" b="1" dirty="0" err="1" smtClean="0"/>
              <a:t>ideologi</a:t>
            </a:r>
            <a:r>
              <a:rPr lang="en-US" sz="2600" b="1" dirty="0" smtClean="0"/>
              <a:t> yang </a:t>
            </a:r>
            <a:r>
              <a:rPr lang="en-US" sz="2600" b="1" dirty="0" err="1" smtClean="0"/>
              <a:t>sesuai</a:t>
            </a:r>
            <a:r>
              <a:rPr lang="en-US" sz="2600" b="1" dirty="0" smtClean="0"/>
              <a:t> </a:t>
            </a:r>
            <a:r>
              <a:rPr lang="en-US" sz="2600" b="1" dirty="0" err="1" smtClean="0"/>
              <a:t>bagi</a:t>
            </a:r>
            <a:r>
              <a:rPr lang="en-US" sz="2600" b="1" dirty="0" smtClean="0"/>
              <a:t> </a:t>
            </a:r>
            <a:r>
              <a:rPr lang="en-US" sz="2600" b="1" dirty="0" err="1" smtClean="0"/>
              <a:t>bangsa</a:t>
            </a:r>
            <a:r>
              <a:rPr lang="en-US" sz="2600" b="1" dirty="0" smtClean="0"/>
              <a:t> Indonesia yang </a:t>
            </a:r>
            <a:r>
              <a:rPr lang="en-US" sz="2600" b="1" dirty="0" err="1" smtClean="0"/>
              <a:t>majemuk</a:t>
            </a:r>
            <a:r>
              <a:rPr lang="en-US" sz="2600" b="1" dirty="0" smtClean="0"/>
              <a:t> (</a:t>
            </a:r>
            <a:r>
              <a:rPr lang="en-US" sz="2600" b="1" dirty="0" err="1" smtClean="0"/>
              <a:t>Bhinneka</a:t>
            </a:r>
            <a:r>
              <a:rPr lang="en-US" sz="2600" b="1" dirty="0" smtClean="0"/>
              <a:t> Tunggal </a:t>
            </a:r>
            <a:r>
              <a:rPr lang="en-US" sz="2600" b="1" dirty="0" err="1" smtClean="0"/>
              <a:t>Ika</a:t>
            </a:r>
            <a:r>
              <a:rPr lang="en-US" sz="2600" b="1" dirty="0" smtClean="0"/>
              <a:t>).</a:t>
            </a:r>
          </a:p>
          <a:p>
            <a:endParaRPr lang="en-US" sz="2600" b="1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20/9/2010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Pendidikan Pancasila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A90C523-F41B-490A-A536-6D46262EA71C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20/9/2010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Pendidikan Pancasila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096C41-EA2E-4D80-AC76-BDBE4A827545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  <p:sp>
        <p:nvSpPr>
          <p:cNvPr id="6" name="Cloud Callout 5"/>
          <p:cNvSpPr/>
          <p:nvPr/>
        </p:nvSpPr>
        <p:spPr>
          <a:xfrm>
            <a:off x="2714612" y="571480"/>
            <a:ext cx="5929354" cy="3286148"/>
          </a:xfrm>
          <a:prstGeom prst="cloudCallout">
            <a:avLst>
              <a:gd name="adj1" fmla="val -56295"/>
              <a:gd name="adj2" fmla="val 5617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/>
              <a:t>Minggu</a:t>
            </a:r>
            <a:r>
              <a:rPr lang="en-US" sz="3600" dirty="0" smtClean="0"/>
              <a:t> </a:t>
            </a:r>
            <a:r>
              <a:rPr lang="en-US" sz="3600" dirty="0" err="1" smtClean="0"/>
              <a:t>depn</a:t>
            </a:r>
            <a:r>
              <a:rPr lang="en-US" sz="3600" dirty="0" smtClean="0"/>
              <a:t> </a:t>
            </a:r>
            <a:r>
              <a:rPr lang="en-US" sz="3600" dirty="0" err="1" smtClean="0"/>
              <a:t>kita</a:t>
            </a:r>
            <a:r>
              <a:rPr lang="en-US" sz="3600" dirty="0" smtClean="0"/>
              <a:t> </a:t>
            </a:r>
            <a:r>
              <a:rPr lang="en-US" sz="3600" dirty="0" err="1" smtClean="0"/>
              <a:t>membahas</a:t>
            </a:r>
            <a:r>
              <a:rPr lang="en-US" sz="3600" dirty="0" smtClean="0"/>
              <a:t> </a:t>
            </a:r>
            <a:r>
              <a:rPr lang="en-US" sz="3600" dirty="0" err="1" smtClean="0"/>
              <a:t>Pancasila</a:t>
            </a:r>
            <a:r>
              <a:rPr lang="en-US" sz="3600" dirty="0" smtClean="0"/>
              <a:t> </a:t>
            </a:r>
            <a:r>
              <a:rPr lang="en-US" sz="3600" dirty="0" err="1" smtClean="0"/>
              <a:t>dalam</a:t>
            </a:r>
            <a:r>
              <a:rPr lang="en-US" sz="3600" dirty="0" smtClean="0"/>
              <a:t> </a:t>
            </a:r>
            <a:r>
              <a:rPr lang="en-US" sz="3600" dirty="0" err="1" smtClean="0"/>
              <a:t>sejarah</a:t>
            </a:r>
            <a:r>
              <a:rPr lang="en-US" sz="3600" dirty="0" smtClean="0"/>
              <a:t> </a:t>
            </a:r>
            <a:r>
              <a:rPr lang="en-US" sz="3600" dirty="0" err="1" smtClean="0"/>
              <a:t>bangsa</a:t>
            </a:r>
            <a:r>
              <a:rPr lang="en-US" sz="3600" dirty="0" smtClean="0"/>
              <a:t>?</a:t>
            </a:r>
            <a:endParaRPr lang="en-US" sz="3600" dirty="0"/>
          </a:p>
        </p:txBody>
      </p:sp>
      <p:pic>
        <p:nvPicPr>
          <p:cNvPr id="7" name="Picture 19" descr="pe01753_"/>
          <p:cNvPicPr>
            <a:picLocks noGrp="1"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3357562"/>
            <a:ext cx="2143125" cy="278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20/9/2010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Pendidikan Pancasila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096C41-EA2E-4D80-AC76-BDBE4A827545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14" name="Date Placeholder 1"/>
          <p:cNvSpPr>
            <a:spLocks noGrp="1"/>
          </p:cNvSpPr>
          <p:nvPr/>
        </p:nvSpPr>
        <p:spPr>
          <a:xfrm>
            <a:off x="609600" y="642461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l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fld id="{2EAE6279-4F23-42E2-A5B1-A48E7032BC9E}" type="datetime1">
              <a:rPr lang="en-US" smtClean="0"/>
              <a:pPr>
                <a:defRPr/>
              </a:pPr>
              <a:t>9/10/2015</a:t>
            </a:fld>
            <a:endParaRPr lang="en-US"/>
          </a:p>
        </p:txBody>
      </p:sp>
      <p:sp>
        <p:nvSpPr>
          <p:cNvPr id="15" name="Footer Placeholder 2"/>
          <p:cNvSpPr>
            <a:spLocks noGrp="1"/>
          </p:cNvSpPr>
          <p:nvPr/>
        </p:nvSpPr>
        <p:spPr>
          <a:xfrm>
            <a:off x="3276600" y="642461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mtClean="0"/>
              <a:t>Revisi 01 Pendidikan Kewarganegaraan</a:t>
            </a:r>
            <a:endParaRPr lang="en-US"/>
          </a:p>
        </p:txBody>
      </p:sp>
      <p:sp>
        <p:nvSpPr>
          <p:cNvPr id="16" name="Slide Number Placeholder 3"/>
          <p:cNvSpPr>
            <a:spLocks noGrp="1"/>
          </p:cNvSpPr>
          <p:nvPr/>
        </p:nvSpPr>
        <p:spPr>
          <a:xfrm>
            <a:off x="6705600" y="642461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fld id="{383DAC77-AE25-44AC-80DD-F8BCB1749E97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17" name="Date Placeholder 6"/>
          <p:cNvSpPr txBox="1">
            <a:spLocks/>
          </p:cNvSpPr>
          <p:nvPr/>
        </p:nvSpPr>
        <p:spPr>
          <a:xfrm>
            <a:off x="609600" y="642461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20/9/2010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8" name="Footer Placeholder 5"/>
          <p:cNvSpPr txBox="1">
            <a:spLocks/>
          </p:cNvSpPr>
          <p:nvPr/>
        </p:nvSpPr>
        <p:spPr>
          <a:xfrm>
            <a:off x="2819400" y="6424612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PANCASILA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9" name="Slide Number Placeholder 7"/>
          <p:cNvSpPr txBox="1">
            <a:spLocks/>
          </p:cNvSpPr>
          <p:nvPr/>
        </p:nvSpPr>
        <p:spPr>
          <a:xfrm>
            <a:off x="8077200" y="6424612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1787DF-EB04-433B-A133-38464EDD446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0" name="Text Box 5"/>
          <p:cNvSpPr txBox="1">
            <a:spLocks noChangeArrowheads="1"/>
          </p:cNvSpPr>
          <p:nvPr/>
        </p:nvSpPr>
        <p:spPr bwMode="auto">
          <a:xfrm>
            <a:off x="71406" y="1320474"/>
            <a:ext cx="8991600" cy="4136517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00050" indent="-400050" eaLnBrk="0" hangingPunct="0">
              <a:lnSpc>
                <a:spcPct val="90000"/>
              </a:lnSpc>
              <a:buFont typeface="Wingdings 2" pitchFamily="18" charset="2"/>
              <a:buChar char=""/>
              <a:tabLst>
                <a:tab pos="628650" algn="l"/>
                <a:tab pos="914400" algn="l"/>
                <a:tab pos="2517775" algn="l"/>
                <a:tab pos="4572000" algn="l"/>
                <a:tab pos="4916488" algn="l"/>
              </a:tabLst>
            </a:pPr>
            <a:endParaRPr lang="en-US" sz="2400" b="1" dirty="0" smtClean="0">
              <a:solidFill>
                <a:schemeClr val="bg1"/>
              </a:solidFill>
            </a:endParaRPr>
          </a:p>
          <a:p>
            <a:pPr marL="400050" indent="-400050" eaLnBrk="0" hangingPunct="0">
              <a:lnSpc>
                <a:spcPct val="90000"/>
              </a:lnSpc>
              <a:tabLst>
                <a:tab pos="628650" algn="l"/>
                <a:tab pos="914400" algn="l"/>
                <a:tab pos="2517775" algn="l"/>
                <a:tab pos="4572000" algn="l"/>
                <a:tab pos="4916488" algn="l"/>
              </a:tabLst>
            </a:pPr>
            <a:endParaRPr lang="en-US" sz="2400" b="1" dirty="0" smtClean="0">
              <a:solidFill>
                <a:schemeClr val="bg1"/>
              </a:solidFill>
            </a:endParaRPr>
          </a:p>
          <a:p>
            <a:pPr marL="400050" indent="-400050" eaLnBrk="0" hangingPunct="0">
              <a:lnSpc>
                <a:spcPct val="90000"/>
              </a:lnSpc>
              <a:tabLst>
                <a:tab pos="628650" algn="l"/>
                <a:tab pos="914400" algn="l"/>
                <a:tab pos="2517775" algn="l"/>
                <a:tab pos="4572000" algn="l"/>
                <a:tab pos="4916488" algn="l"/>
              </a:tabLst>
            </a:pPr>
            <a:endParaRPr lang="en-US" sz="2400" b="1" dirty="0" smtClean="0">
              <a:solidFill>
                <a:schemeClr val="bg1"/>
              </a:solidFill>
            </a:endParaRPr>
          </a:p>
          <a:p>
            <a:pPr marL="400050" indent="-400050" eaLnBrk="0" hangingPunct="0">
              <a:lnSpc>
                <a:spcPct val="90000"/>
              </a:lnSpc>
              <a:buFont typeface="Wingdings 2" pitchFamily="18" charset="2"/>
              <a:buChar char=""/>
              <a:tabLst>
                <a:tab pos="628650" algn="l"/>
                <a:tab pos="914400" algn="l"/>
                <a:tab pos="2517775" algn="l"/>
                <a:tab pos="4572000" algn="l"/>
                <a:tab pos="4916488" algn="l"/>
              </a:tabLst>
            </a:pPr>
            <a:r>
              <a:rPr lang="en-US" sz="2400" b="1" dirty="0" smtClean="0">
                <a:solidFill>
                  <a:schemeClr val="bg1"/>
                </a:solidFill>
              </a:rPr>
              <a:t>NAMA</a:t>
            </a:r>
            <a:r>
              <a:rPr lang="en-US" sz="2400" b="1" dirty="0">
                <a:solidFill>
                  <a:schemeClr val="bg1"/>
                </a:solidFill>
              </a:rPr>
              <a:t>	: </a:t>
            </a:r>
          </a:p>
          <a:p>
            <a:pPr marL="400050" indent="-400050" eaLnBrk="0" hangingPunct="0">
              <a:lnSpc>
                <a:spcPct val="90000"/>
              </a:lnSpc>
              <a:buFont typeface="Wingdings 2" pitchFamily="18" charset="2"/>
              <a:buChar char=""/>
              <a:tabLst>
                <a:tab pos="628650" algn="l"/>
                <a:tab pos="914400" algn="l"/>
                <a:tab pos="2517775" algn="l"/>
                <a:tab pos="4572000" algn="l"/>
                <a:tab pos="4916488" algn="l"/>
              </a:tabLst>
            </a:pPr>
            <a:r>
              <a:rPr lang="en-US" sz="2400" b="1" dirty="0">
                <a:solidFill>
                  <a:schemeClr val="bg1"/>
                </a:solidFill>
              </a:rPr>
              <a:t>TMP TGL LAHIR	: </a:t>
            </a:r>
          </a:p>
          <a:p>
            <a:pPr marL="400050" indent="-400050" eaLnBrk="0" hangingPunct="0">
              <a:lnSpc>
                <a:spcPct val="90000"/>
              </a:lnSpc>
              <a:buFont typeface="Wingdings 2" pitchFamily="18" charset="2"/>
              <a:buChar char=""/>
              <a:tabLst>
                <a:tab pos="628650" algn="l"/>
                <a:tab pos="914400" algn="l"/>
                <a:tab pos="2517775" algn="l"/>
                <a:tab pos="4572000" algn="l"/>
                <a:tab pos="4916488" algn="l"/>
              </a:tabLst>
            </a:pPr>
            <a:r>
              <a:rPr lang="en-US" sz="2400" b="1" dirty="0">
                <a:solidFill>
                  <a:schemeClr val="bg1"/>
                </a:solidFill>
              </a:rPr>
              <a:t>AGAMA	: I</a:t>
            </a:r>
            <a:r>
              <a:rPr lang="id-ID" sz="2400" b="1" dirty="0">
                <a:solidFill>
                  <a:schemeClr val="bg1"/>
                </a:solidFill>
              </a:rPr>
              <a:t>slam</a:t>
            </a:r>
            <a:endParaRPr lang="en-US" sz="2400" b="1" dirty="0">
              <a:solidFill>
                <a:schemeClr val="bg1"/>
              </a:solidFill>
            </a:endParaRPr>
          </a:p>
          <a:p>
            <a:pPr marL="400050" indent="-400050" eaLnBrk="0" hangingPunct="0">
              <a:lnSpc>
                <a:spcPct val="90000"/>
              </a:lnSpc>
              <a:buFont typeface="Wingdings 2" pitchFamily="18" charset="2"/>
              <a:buChar char=""/>
              <a:tabLst>
                <a:tab pos="628650" algn="l"/>
                <a:tab pos="914400" algn="l"/>
                <a:tab pos="2517775" algn="l"/>
                <a:tab pos="4572000" algn="l"/>
                <a:tab pos="4916488" algn="l"/>
              </a:tabLst>
            </a:pPr>
            <a:r>
              <a:rPr lang="en-US" sz="2400" b="1" dirty="0">
                <a:solidFill>
                  <a:schemeClr val="bg1"/>
                </a:solidFill>
              </a:rPr>
              <a:t>ALMT RUMAH	: </a:t>
            </a:r>
            <a:endParaRPr lang="id-ID" sz="2400" b="1" dirty="0">
              <a:solidFill>
                <a:schemeClr val="bg1"/>
              </a:solidFill>
            </a:endParaRPr>
          </a:p>
          <a:p>
            <a:pPr marL="400050" indent="-400050" eaLnBrk="0" hangingPunct="0">
              <a:lnSpc>
                <a:spcPct val="90000"/>
              </a:lnSpc>
              <a:buFont typeface="Wingdings 2" pitchFamily="18" charset="2"/>
              <a:buChar char=""/>
              <a:tabLst>
                <a:tab pos="628650" algn="l"/>
                <a:tab pos="914400" algn="l"/>
                <a:tab pos="2517775" algn="l"/>
                <a:tab pos="4572000" algn="l"/>
                <a:tab pos="4916488" algn="l"/>
              </a:tabLst>
            </a:pPr>
            <a:r>
              <a:rPr lang="id-ID" sz="2400" b="1" dirty="0">
                <a:solidFill>
                  <a:schemeClr val="bg1"/>
                </a:solidFill>
              </a:rPr>
              <a:t>Phone	: </a:t>
            </a:r>
          </a:p>
          <a:p>
            <a:pPr marL="400050" indent="-400050" eaLnBrk="0" hangingPunct="0">
              <a:lnSpc>
                <a:spcPct val="90000"/>
              </a:lnSpc>
              <a:buFont typeface="Wingdings 2" pitchFamily="18" charset="2"/>
              <a:buChar char=""/>
              <a:tabLst>
                <a:tab pos="628650" algn="l"/>
                <a:tab pos="914400" algn="l"/>
                <a:tab pos="2517775" algn="l"/>
                <a:tab pos="4572000" algn="l"/>
                <a:tab pos="4916488" algn="l"/>
              </a:tabLst>
            </a:pPr>
            <a:r>
              <a:rPr lang="id-ID" sz="2400" b="1" dirty="0">
                <a:solidFill>
                  <a:schemeClr val="bg1"/>
                </a:solidFill>
              </a:rPr>
              <a:t>E-mail	: </a:t>
            </a:r>
            <a:r>
              <a:rPr lang="en-US" sz="2800" b="1" dirty="0" smtClean="0">
                <a:solidFill>
                  <a:srgbClr val="FFFF00"/>
                </a:solidFill>
              </a:rPr>
              <a:t>…………</a:t>
            </a:r>
            <a:r>
              <a:rPr lang="id-ID" sz="2800" b="1" dirty="0" smtClean="0">
                <a:solidFill>
                  <a:srgbClr val="FFFF00"/>
                </a:solidFill>
              </a:rPr>
              <a:t>@gmail.com</a:t>
            </a:r>
            <a:endParaRPr lang="en-US" sz="2800" b="1" dirty="0">
              <a:solidFill>
                <a:srgbClr val="FFFF00"/>
              </a:solidFill>
            </a:endParaRPr>
          </a:p>
          <a:p>
            <a:pPr marL="400050" indent="-400050" eaLnBrk="0" hangingPunct="0">
              <a:lnSpc>
                <a:spcPct val="90000"/>
              </a:lnSpc>
              <a:buFont typeface="Wingdings 2" pitchFamily="18" charset="2"/>
              <a:buChar char=""/>
              <a:tabLst>
                <a:tab pos="628650" algn="l"/>
                <a:tab pos="914400" algn="l"/>
                <a:tab pos="2517775" algn="l"/>
                <a:tab pos="4572000" algn="l"/>
                <a:tab pos="4916488" algn="l"/>
              </a:tabLst>
            </a:pPr>
            <a:r>
              <a:rPr lang="en-US" sz="2400" b="1" dirty="0">
                <a:solidFill>
                  <a:schemeClr val="bg1"/>
                </a:solidFill>
              </a:rPr>
              <a:t>PENDIDIKAN</a:t>
            </a:r>
          </a:p>
          <a:p>
            <a:pPr marL="400050" indent="-400050" eaLnBrk="0" hangingPunct="0">
              <a:lnSpc>
                <a:spcPct val="90000"/>
              </a:lnSpc>
              <a:buFont typeface="Wingdings 2" pitchFamily="18" charset="2"/>
              <a:buNone/>
              <a:tabLst>
                <a:tab pos="628650" algn="l"/>
                <a:tab pos="914400" algn="l"/>
                <a:tab pos="2517775" algn="l"/>
                <a:tab pos="4572000" algn="l"/>
                <a:tab pos="4916488" algn="l"/>
              </a:tabLst>
            </a:pPr>
            <a:r>
              <a:rPr lang="en-US" sz="2400" b="1" dirty="0">
                <a:solidFill>
                  <a:schemeClr val="bg1"/>
                </a:solidFill>
              </a:rPr>
              <a:t>		</a:t>
            </a:r>
            <a:endParaRPr lang="id-ID" sz="2400" b="1" dirty="0">
              <a:solidFill>
                <a:schemeClr val="bg1"/>
              </a:solidFill>
            </a:endParaRPr>
          </a:p>
          <a:p>
            <a:pPr marL="400050" indent="-400050" eaLnBrk="0" hangingPunct="0">
              <a:lnSpc>
                <a:spcPct val="90000"/>
              </a:lnSpc>
              <a:buFont typeface="Wingdings 2" pitchFamily="18" charset="2"/>
              <a:buNone/>
              <a:tabLst>
                <a:tab pos="628650" algn="l"/>
                <a:tab pos="914400" algn="l"/>
                <a:tab pos="2517775" algn="l"/>
                <a:tab pos="4572000" algn="l"/>
                <a:tab pos="4916488" algn="l"/>
              </a:tabLst>
            </a:pP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21" name="WordArt 6"/>
          <p:cNvSpPr>
            <a:spLocks noChangeArrowheads="1" noChangeShapeType="1" noTextEdit="1"/>
          </p:cNvSpPr>
          <p:nvPr/>
        </p:nvSpPr>
        <p:spPr bwMode="auto">
          <a:xfrm>
            <a:off x="4510086" y="642918"/>
            <a:ext cx="4324352" cy="514368"/>
          </a:xfrm>
          <a:prstGeom prst="rect">
            <a:avLst/>
          </a:prstGeom>
        </p:spPr>
        <p:txBody>
          <a:bodyPr wrap="none" numCol="1" fromWordArt="1">
            <a:prstTxWarp prst="textPlain">
              <a:avLst>
                <a:gd name="adj" fmla="val 50000"/>
              </a:avLst>
            </a:prstTxWarp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n-US" sz="3600" b="1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C0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PERKENALKAN</a:t>
            </a: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20/9/2010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Pendidikan Pancasila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096C41-EA2E-4D80-AC76-BDBE4A827545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5" name="Rectangle 4"/>
          <p:cNvSpPr/>
          <p:nvPr>
            <p:custDataLst>
              <p:tags r:id="rId1"/>
            </p:custDataLst>
          </p:nvPr>
        </p:nvSpPr>
        <p:spPr>
          <a:xfrm>
            <a:off x="0" y="2092325"/>
            <a:ext cx="8786813" cy="218521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Pertemuan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 ke-1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2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72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PENDAHULUAN</a:t>
            </a: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pPr>
              <a:defRPr/>
            </a:pPr>
            <a:r>
              <a:rPr lang="en-US" smtClean="0"/>
              <a:t>20/9/2010</a:t>
            </a:r>
            <a:endParaRPr lang="en-US"/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667000" y="6356350"/>
            <a:ext cx="3352800" cy="365125"/>
          </a:xfrm>
        </p:spPr>
        <p:txBody>
          <a:bodyPr/>
          <a:lstStyle/>
          <a:p>
            <a:pPr>
              <a:defRPr/>
            </a:pPr>
            <a:r>
              <a:rPr lang="en-US" smtClean="0"/>
              <a:t>PANCASILA</a:t>
            </a:r>
            <a:endParaRPr lang="en-US"/>
          </a:p>
        </p:txBody>
      </p:sp>
      <p:sp>
        <p:nvSpPr>
          <p:cNvPr id="9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924800" y="6356350"/>
            <a:ext cx="762000" cy="365125"/>
          </a:xfrm>
        </p:spPr>
        <p:txBody>
          <a:bodyPr/>
          <a:lstStyle/>
          <a:p>
            <a:pPr>
              <a:defRPr/>
            </a:pPr>
            <a:fld id="{2889060F-CDE5-4562-B011-23F2A415E47A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928794" y="642918"/>
            <a:ext cx="6300123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800" b="1" cap="none" spc="50" dirty="0" err="1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Kontrak</a:t>
            </a:r>
            <a:r>
              <a:rPr lang="en-US" sz="4800" b="1" cap="none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4800" b="1" spc="50" dirty="0" err="1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Perkuliahan</a:t>
            </a:r>
            <a:endParaRPr lang="en-US" sz="4800" b="1" cap="none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42910" y="2467269"/>
            <a:ext cx="79296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Kehadiran</a:t>
            </a:r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minimal 80% (</a:t>
            </a:r>
            <a:r>
              <a:rPr lang="en-US" sz="24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bobot</a:t>
            </a:r>
            <a:r>
              <a:rPr lang="en-US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nilai</a:t>
            </a:r>
            <a:r>
              <a:rPr lang="en-US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10%</a:t>
            </a:r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en-US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42910" y="3143248"/>
            <a:ext cx="77153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Mengikuti</a:t>
            </a:r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UTS (</a:t>
            </a:r>
            <a:r>
              <a:rPr lang="en-US" sz="24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bobot</a:t>
            </a:r>
            <a:r>
              <a:rPr lang="en-US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nilai</a:t>
            </a:r>
            <a:r>
              <a:rPr lang="en-US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30%</a:t>
            </a:r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en-US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42910" y="3896029"/>
            <a:ext cx="78581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Mengikuti</a:t>
            </a:r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UAS (</a:t>
            </a:r>
            <a:r>
              <a:rPr lang="en-US" sz="24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bobot</a:t>
            </a:r>
            <a:r>
              <a:rPr lang="en-US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30%</a:t>
            </a:r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en-US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42910" y="1714488"/>
            <a:ext cx="80724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Hadir</a:t>
            </a:r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tepat</a:t>
            </a:r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waktu</a:t>
            </a:r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berpakaian</a:t>
            </a:r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</a:t>
            </a:r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bersikap</a:t>
            </a:r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sopan</a:t>
            </a:r>
            <a:endParaRPr lang="en-US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42910" y="4643446"/>
            <a:ext cx="80010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Menunjukkan</a:t>
            </a:r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aktivitas</a:t>
            </a:r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</a:t>
            </a:r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antusias</a:t>
            </a:r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serta</a:t>
            </a:r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mengerjakan</a:t>
            </a:r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tugas</a:t>
            </a:r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tepat</a:t>
            </a:r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waktu</a:t>
            </a:r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(</a:t>
            </a:r>
            <a:r>
              <a:rPr lang="en-US" sz="24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bobot</a:t>
            </a:r>
            <a:r>
              <a:rPr lang="en-US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nilai</a:t>
            </a:r>
            <a:r>
              <a:rPr lang="en-US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30%</a:t>
            </a:r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en-US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20/9/2010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096C41-EA2E-4D80-AC76-BDBE4A827545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6" name="Footer Placeholder 2"/>
          <p:cNvSpPr txBox="1">
            <a:spLocks/>
          </p:cNvSpPr>
          <p:nvPr/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PANCASILA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14348" y="928670"/>
            <a:ext cx="79296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MODEL PERKULIAHAN</a:t>
            </a:r>
            <a:endParaRPr lang="en-US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85720" y="1785926"/>
            <a:ext cx="857256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Metode</a:t>
            </a:r>
            <a:r>
              <a:rPr lang="en-US" sz="2400" b="1" dirty="0" smtClean="0">
                <a:solidFill>
                  <a:srgbClr val="002060"/>
                </a:solidFill>
              </a:rPr>
              <a:t>: </a:t>
            </a:r>
            <a:r>
              <a:rPr lang="en-US" sz="2400" b="1" dirty="0" err="1" smtClean="0">
                <a:solidFill>
                  <a:srgbClr val="002060"/>
                </a:solidFill>
              </a:rPr>
              <a:t>mimbar</a:t>
            </a:r>
            <a:r>
              <a:rPr lang="en-US" sz="2400" b="1" dirty="0" smtClean="0">
                <a:solidFill>
                  <a:srgbClr val="002060"/>
                </a:solidFill>
              </a:rPr>
              <a:t> (</a:t>
            </a:r>
            <a:r>
              <a:rPr lang="en-US" sz="2400" b="1" dirty="0" err="1" smtClean="0">
                <a:solidFill>
                  <a:srgbClr val="002060"/>
                </a:solidFill>
              </a:rPr>
              <a:t>ceramah</a:t>
            </a:r>
            <a:r>
              <a:rPr lang="en-US" sz="2400" b="1" dirty="0" smtClean="0">
                <a:solidFill>
                  <a:srgbClr val="002060"/>
                </a:solidFill>
              </a:rPr>
              <a:t>), </a:t>
            </a:r>
            <a:r>
              <a:rPr lang="en-US" sz="2400" b="1" dirty="0" err="1" smtClean="0">
                <a:solidFill>
                  <a:srgbClr val="002060"/>
                </a:solidFill>
              </a:rPr>
              <a:t>diskusi</a:t>
            </a:r>
            <a:r>
              <a:rPr lang="en-US" sz="2400" b="1" dirty="0" smtClean="0">
                <a:solidFill>
                  <a:srgbClr val="002060"/>
                </a:solidFill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</a:rPr>
              <a:t>tugas</a:t>
            </a:r>
            <a:r>
              <a:rPr lang="en-US" sz="2400" b="1" dirty="0" smtClean="0">
                <a:solidFill>
                  <a:srgbClr val="002060"/>
                </a:solidFill>
              </a:rPr>
              <a:t> (</a:t>
            </a:r>
            <a:r>
              <a:rPr lang="en-US" sz="2400" b="1" dirty="0" err="1" smtClean="0">
                <a:solidFill>
                  <a:srgbClr val="002060"/>
                </a:solidFill>
              </a:rPr>
              <a:t>kontekstual</a:t>
            </a:r>
            <a:r>
              <a:rPr lang="en-US" sz="2400" b="1" dirty="0" smtClean="0">
                <a:solidFill>
                  <a:srgbClr val="002060"/>
                </a:solidFill>
              </a:rPr>
              <a:t>)</a:t>
            </a:r>
          </a:p>
          <a:p>
            <a:r>
              <a:rPr lang="en-US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Rambu</a:t>
            </a:r>
            <a:r>
              <a:rPr lang="en-US" sz="2400" b="1" dirty="0" smtClean="0">
                <a:solidFill>
                  <a:srgbClr val="002060"/>
                </a:solidFill>
              </a:rPr>
              <a:t>:</a:t>
            </a:r>
          </a:p>
          <a:p>
            <a:pPr marL="342900" indent="-342900">
              <a:buAutoNum type="arabicPeriod"/>
            </a:pPr>
            <a:r>
              <a:rPr lang="en-US" sz="2400" b="1" dirty="0" err="1" smtClean="0">
                <a:solidFill>
                  <a:srgbClr val="002060"/>
                </a:solidFill>
              </a:rPr>
              <a:t>Materi</a:t>
            </a:r>
            <a:r>
              <a:rPr lang="en-US" sz="2400" b="1" dirty="0" smtClean="0">
                <a:solidFill>
                  <a:srgbClr val="002060"/>
                </a:solidFill>
              </a:rPr>
              <a:t> yang </a:t>
            </a:r>
            <a:r>
              <a:rPr lang="en-US" sz="2400" b="1" dirty="0" err="1" smtClean="0">
                <a:solidFill>
                  <a:srgbClr val="002060"/>
                </a:solidFill>
              </a:rPr>
              <a:t>akan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dibahas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harus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sudah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dibaca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oleh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mahasiswa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sebelum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perkuliahan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dilaksanakan</a:t>
            </a:r>
            <a:r>
              <a:rPr lang="en-US" sz="2400" b="1" dirty="0" smtClean="0">
                <a:solidFill>
                  <a:srgbClr val="002060"/>
                </a:solidFill>
              </a:rPr>
              <a:t>. </a:t>
            </a:r>
            <a:r>
              <a:rPr lang="en-US" sz="2400" b="1" dirty="0" err="1" smtClean="0">
                <a:solidFill>
                  <a:srgbClr val="002060"/>
                </a:solidFill>
              </a:rPr>
              <a:t>Panduan</a:t>
            </a:r>
            <a:r>
              <a:rPr lang="en-US" sz="2400" b="1" dirty="0" smtClean="0">
                <a:solidFill>
                  <a:srgbClr val="002060"/>
                </a:solidFill>
              </a:rPr>
              <a:t>  (</a:t>
            </a:r>
            <a:r>
              <a:rPr lang="en-US" sz="2400" b="1" dirty="0" err="1" smtClean="0">
                <a:solidFill>
                  <a:srgbClr val="002060"/>
                </a:solidFill>
              </a:rPr>
              <a:t>PPt</a:t>
            </a:r>
            <a:r>
              <a:rPr lang="en-US" sz="2400" b="1" dirty="0" smtClean="0">
                <a:solidFill>
                  <a:srgbClr val="002060"/>
                </a:solidFill>
              </a:rPr>
              <a:t>) </a:t>
            </a:r>
            <a:r>
              <a:rPr lang="en-US" sz="2400" b="1" dirty="0" err="1" smtClean="0">
                <a:solidFill>
                  <a:srgbClr val="002060"/>
                </a:solidFill>
              </a:rPr>
              <a:t>materi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bisa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dikopi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dari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dosen</a:t>
            </a:r>
            <a:r>
              <a:rPr lang="en-US" sz="2400" b="1" dirty="0" smtClean="0">
                <a:solidFill>
                  <a:srgbClr val="002060"/>
                </a:solidFill>
              </a:rPr>
              <a:t>. </a:t>
            </a:r>
            <a:r>
              <a:rPr lang="en-US" sz="2400" b="1" dirty="0" err="1" smtClean="0">
                <a:solidFill>
                  <a:srgbClr val="002060"/>
                </a:solidFill>
              </a:rPr>
              <a:t>Mahasiswa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mengembangkan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bahan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kuliah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scr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mandiri</a:t>
            </a:r>
            <a:r>
              <a:rPr lang="en-US" sz="2400" b="1" dirty="0" smtClean="0">
                <a:solidFill>
                  <a:srgbClr val="002060"/>
                </a:solidFill>
              </a:rPr>
              <a:t>.</a:t>
            </a:r>
          </a:p>
          <a:p>
            <a:pPr marL="342900" indent="-342900">
              <a:buAutoNum type="arabicPeriod"/>
            </a:pPr>
            <a:r>
              <a:rPr lang="en-US" sz="2400" b="1" dirty="0" err="1" smtClean="0">
                <a:solidFill>
                  <a:srgbClr val="002060"/>
                </a:solidFill>
              </a:rPr>
              <a:t>Selama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pelaksanaan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perkuliahan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mahasiswa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bebas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mengajukan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pertanyaan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dan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mengusulkan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bahan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bahasan</a:t>
            </a:r>
            <a:endParaRPr lang="en-US" sz="2400" b="1" dirty="0" smtClean="0">
              <a:solidFill>
                <a:srgbClr val="002060"/>
              </a:solidFill>
            </a:endParaRPr>
          </a:p>
          <a:p>
            <a:pPr marL="342900" indent="-342900">
              <a:buAutoNum type="arabicPeriod"/>
            </a:pPr>
            <a:r>
              <a:rPr lang="en-US" sz="2400" b="1" dirty="0" smtClean="0">
                <a:solidFill>
                  <a:srgbClr val="002060"/>
                </a:solidFill>
              </a:rPr>
              <a:t>Di </a:t>
            </a:r>
            <a:r>
              <a:rPr lang="en-US" sz="2400" b="1" dirty="0" err="1" smtClean="0">
                <a:solidFill>
                  <a:srgbClr val="002060"/>
                </a:solidFill>
              </a:rPr>
              <a:t>awal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perkuliahan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mahasiswa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membentuk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kelompok</a:t>
            </a:r>
            <a:r>
              <a:rPr lang="en-US" sz="2400" b="1" dirty="0" smtClean="0">
                <a:solidFill>
                  <a:srgbClr val="002060"/>
                </a:solidFill>
              </a:rPr>
              <a:t> yang </a:t>
            </a:r>
            <a:r>
              <a:rPr lang="en-US" sz="2400" b="1" dirty="0" err="1" smtClean="0">
                <a:solidFill>
                  <a:srgbClr val="002060"/>
                </a:solidFill>
              </a:rPr>
              <a:t>bersifat</a:t>
            </a:r>
            <a:r>
              <a:rPr lang="en-US" sz="2400" b="1" dirty="0" smtClean="0">
                <a:solidFill>
                  <a:srgbClr val="002060"/>
                </a:solidFill>
              </a:rPr>
              <a:t>  </a:t>
            </a:r>
            <a:r>
              <a:rPr lang="en-US" sz="2400" b="1" dirty="0" err="1" smtClean="0">
                <a:solidFill>
                  <a:srgbClr val="002060"/>
                </a:solidFill>
              </a:rPr>
              <a:t>permanen</a:t>
            </a:r>
            <a:r>
              <a:rPr lang="en-US" sz="2400" b="1" dirty="0" smtClean="0">
                <a:solidFill>
                  <a:srgbClr val="002060"/>
                </a:solidFill>
              </a:rPr>
              <a:t>.</a:t>
            </a:r>
            <a:endParaRPr lang="en-US" sz="24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SUMBER BELAJAR</a:t>
            </a:r>
            <a:endParaRPr lang="en-US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20/9/2010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Pendidikan Pancasila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DBCEC1-2110-494F-9C6E-31A6ACC4BD4B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785786" y="1785926"/>
            <a:ext cx="778674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latin typeface="+mn-lt"/>
              </a:rPr>
              <a:t>Mahasiswa</a:t>
            </a:r>
            <a:r>
              <a:rPr lang="en-US" sz="3200" b="1" dirty="0" smtClean="0">
                <a:latin typeface="+mn-lt"/>
              </a:rPr>
              <a:t> </a:t>
            </a:r>
            <a:r>
              <a:rPr lang="en-US" sz="3200" b="1" dirty="0" err="1" smtClean="0">
                <a:latin typeface="+mn-lt"/>
              </a:rPr>
              <a:t>bebas</a:t>
            </a:r>
            <a:r>
              <a:rPr lang="en-US" sz="3200" b="1" dirty="0" smtClean="0">
                <a:latin typeface="+mn-lt"/>
              </a:rPr>
              <a:t> </a:t>
            </a:r>
            <a:r>
              <a:rPr lang="en-US" sz="3200" b="1" dirty="0" err="1" smtClean="0">
                <a:latin typeface="+mn-lt"/>
              </a:rPr>
              <a:t>menggunakan</a:t>
            </a:r>
            <a:r>
              <a:rPr lang="en-US" sz="3200" b="1" dirty="0" smtClean="0">
                <a:latin typeface="+mn-lt"/>
              </a:rPr>
              <a:t> </a:t>
            </a:r>
            <a:r>
              <a:rPr lang="en-US" sz="3200" b="1" dirty="0" err="1" smtClean="0">
                <a:latin typeface="+mn-lt"/>
              </a:rPr>
              <a:t>sumber</a:t>
            </a:r>
            <a:r>
              <a:rPr lang="en-US" sz="3200" b="1" dirty="0" smtClean="0">
                <a:latin typeface="+mn-lt"/>
              </a:rPr>
              <a:t> </a:t>
            </a:r>
            <a:r>
              <a:rPr lang="en-US" sz="3200" b="1" dirty="0" err="1" smtClean="0">
                <a:latin typeface="+mn-lt"/>
              </a:rPr>
              <a:t>belajar</a:t>
            </a:r>
            <a:r>
              <a:rPr lang="en-US" sz="3200" b="1" dirty="0" smtClean="0">
                <a:latin typeface="+mn-lt"/>
              </a:rPr>
              <a:t> </a:t>
            </a:r>
            <a:r>
              <a:rPr lang="en-US" sz="3200" b="1" dirty="0" err="1" smtClean="0">
                <a:latin typeface="+mn-lt"/>
              </a:rPr>
              <a:t>asal</a:t>
            </a:r>
            <a:r>
              <a:rPr lang="en-US" sz="3200" b="1" dirty="0" smtClean="0">
                <a:latin typeface="+mn-lt"/>
              </a:rPr>
              <a:t> </a:t>
            </a:r>
            <a:r>
              <a:rPr lang="en-US" sz="3200" b="1" dirty="0" err="1" smtClean="0">
                <a:latin typeface="+mn-lt"/>
              </a:rPr>
              <a:t>dapat</a:t>
            </a:r>
            <a:r>
              <a:rPr lang="en-US" sz="3200" b="1" dirty="0" smtClean="0">
                <a:latin typeface="+mn-lt"/>
              </a:rPr>
              <a:t> </a:t>
            </a:r>
            <a:r>
              <a:rPr lang="en-US" sz="3200" b="1" dirty="0" err="1" smtClean="0">
                <a:latin typeface="+mn-lt"/>
              </a:rPr>
              <a:t>memenuhi</a:t>
            </a:r>
            <a:r>
              <a:rPr lang="en-US" sz="3200" b="1" dirty="0" smtClean="0">
                <a:latin typeface="+mn-lt"/>
              </a:rPr>
              <a:t> target </a:t>
            </a:r>
            <a:r>
              <a:rPr lang="en-US" sz="3200" b="1" dirty="0" err="1" smtClean="0">
                <a:latin typeface="+mn-lt"/>
              </a:rPr>
              <a:t>pembelajaran</a:t>
            </a:r>
            <a:endParaRPr lang="en-US" sz="3200" b="1" dirty="0">
              <a:latin typeface="+mn-lt"/>
            </a:endParaRPr>
          </a:p>
        </p:txBody>
      </p:sp>
      <p:pic>
        <p:nvPicPr>
          <p:cNvPr id="1026" name="Picture 2" descr="F:\LAMPUNG\GALERY\KARIKATUR\research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43306" y="3000372"/>
            <a:ext cx="4643438" cy="3251871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D094A4-0408-440B-88B5-367BD93DBB14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pic>
        <p:nvPicPr>
          <p:cNvPr id="5" name="Picture 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0250" y="3143250"/>
            <a:ext cx="2955925" cy="1963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Oval 5"/>
          <p:cNvSpPr/>
          <p:nvPr/>
        </p:nvSpPr>
        <p:spPr>
          <a:xfrm>
            <a:off x="428596" y="2000240"/>
            <a:ext cx="2071702" cy="1285884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dirty="0" err="1">
                <a:latin typeface="Cambria" pitchFamily="18" charset="0"/>
              </a:rPr>
              <a:t>Pengaruh</a:t>
            </a:r>
            <a:r>
              <a:rPr lang="en-US" sz="2000" dirty="0">
                <a:latin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</a:rPr>
              <a:t>Lingkungan</a:t>
            </a:r>
            <a:r>
              <a:rPr lang="en-US" sz="2000" dirty="0">
                <a:latin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</a:rPr>
              <a:t>Negatif</a:t>
            </a:r>
            <a:endParaRPr lang="en-US" sz="2000" dirty="0">
              <a:latin typeface="Cambria" pitchFamily="18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357158" y="4214818"/>
            <a:ext cx="1571636" cy="1000132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dirty="0" err="1">
                <a:latin typeface="Cambria" pitchFamily="18" charset="0"/>
              </a:rPr>
              <a:t>Pengaruh</a:t>
            </a:r>
            <a:r>
              <a:rPr lang="en-US" sz="2000" dirty="0">
                <a:latin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</a:rPr>
              <a:t>Lingkungan</a:t>
            </a:r>
            <a:r>
              <a:rPr lang="en-US" sz="2000" dirty="0">
                <a:latin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</a:rPr>
              <a:t>Positif</a:t>
            </a:r>
            <a:endParaRPr lang="en-US" sz="2000" dirty="0">
              <a:latin typeface="Cambria" pitchFamily="18" charset="0"/>
            </a:endParaRPr>
          </a:p>
        </p:txBody>
      </p:sp>
      <p:sp>
        <p:nvSpPr>
          <p:cNvPr id="9" name="Isosceles Triangle 8"/>
          <p:cNvSpPr/>
          <p:nvPr/>
        </p:nvSpPr>
        <p:spPr>
          <a:xfrm>
            <a:off x="3214678" y="1142984"/>
            <a:ext cx="2928958" cy="1214446"/>
          </a:xfrm>
          <a:prstGeom prst="triangl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en-US" dirty="0" err="1">
                <a:latin typeface="Cambria" pitchFamily="18" charset="0"/>
              </a:rPr>
              <a:t>Pendidikan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Pancasila</a:t>
            </a:r>
            <a:endParaRPr lang="en-US" dirty="0">
              <a:latin typeface="Cambria" pitchFamily="18" charset="0"/>
            </a:endParaRPr>
          </a:p>
        </p:txBody>
      </p:sp>
      <p:cxnSp>
        <p:nvCxnSpPr>
          <p:cNvPr id="11" name="Curved Connector 10"/>
          <p:cNvCxnSpPr/>
          <p:nvPr/>
        </p:nvCxnSpPr>
        <p:spPr>
          <a:xfrm>
            <a:off x="1357313" y="3286125"/>
            <a:ext cx="785812" cy="500063"/>
          </a:xfrm>
          <a:prstGeom prst="curvedConnector3">
            <a:avLst>
              <a:gd name="adj1" fmla="val 28843"/>
            </a:avLst>
          </a:prstGeom>
          <a:ln w="76200"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0" name="Curved Up Arrow 19"/>
          <p:cNvSpPr/>
          <p:nvPr/>
        </p:nvSpPr>
        <p:spPr>
          <a:xfrm>
            <a:off x="1500166" y="5143512"/>
            <a:ext cx="1285884" cy="642942"/>
          </a:xfrm>
          <a:prstGeom prst="curvedUp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22" name="Left Arrow 21"/>
          <p:cNvSpPr/>
          <p:nvPr/>
        </p:nvSpPr>
        <p:spPr>
          <a:xfrm rot="17407651">
            <a:off x="3760122" y="2639879"/>
            <a:ext cx="980816" cy="477467"/>
          </a:xfrm>
          <a:prstGeom prst="lef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23" name="Picture 7" descr="bd06662_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64806" y="3000372"/>
            <a:ext cx="2650598" cy="185578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</p:pic>
      <p:sp>
        <p:nvSpPr>
          <p:cNvPr id="24" name="Right Arrow 23"/>
          <p:cNvSpPr/>
          <p:nvPr/>
        </p:nvSpPr>
        <p:spPr>
          <a:xfrm>
            <a:off x="5000628" y="3929066"/>
            <a:ext cx="1143008" cy="714380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5" name="TextBox 24"/>
          <p:cNvSpPr txBox="1"/>
          <p:nvPr/>
        </p:nvSpPr>
        <p:spPr>
          <a:xfrm>
            <a:off x="6072198" y="4814840"/>
            <a:ext cx="2643206" cy="40011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2000" dirty="0" err="1">
                <a:latin typeface="Cambria" pitchFamily="18" charset="0"/>
              </a:rPr>
              <a:t>Kondisi</a:t>
            </a:r>
            <a:r>
              <a:rPr lang="en-US" sz="2000" dirty="0">
                <a:latin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</a:rPr>
              <a:t>yg</a:t>
            </a:r>
            <a:r>
              <a:rPr lang="en-US" sz="2000" dirty="0">
                <a:latin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</a:rPr>
              <a:t>diinginkan</a:t>
            </a:r>
            <a:endParaRPr lang="en-US" sz="2000" dirty="0">
              <a:latin typeface="Cambria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71500" y="357188"/>
            <a:ext cx="8072438" cy="6461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POSISI PENDIDIKAN PANCASILA</a:t>
            </a: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"/>
                            </p:stCondLst>
                            <p:childTnLst>
                              <p:par>
                                <p:cTn id="43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500"/>
                            </p:stCondLst>
                            <p:childTnLst>
                              <p:par>
                                <p:cTn id="47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pPr>
              <a:defRPr/>
            </a:pPr>
            <a:r>
              <a:rPr lang="en-US" smtClean="0"/>
              <a:t>20/9/2010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n-US" smtClean="0"/>
              <a:t>Pendidikan Pancasila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BB096C41-EA2E-4D80-AC76-BDBE4A827545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71472" y="1285860"/>
            <a:ext cx="7910459" cy="21236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LATAR BELAKANG, LANDASAN, DAN TUJUAN</a:t>
            </a:r>
          </a:p>
          <a:p>
            <a:pPr algn="ctr"/>
            <a:r>
              <a:rPr lang="en-US" sz="4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PERKULIAHAN PANCASILA</a:t>
            </a:r>
            <a:endParaRPr lang="en-US" sz="4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20/9/2010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Pendidikan Pancasila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096C41-EA2E-4D80-AC76-BDBE4A827545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pic>
        <p:nvPicPr>
          <p:cNvPr id="1026" name="Picture 2" descr="F:\LAMPUNG\GALERY\POLITIK\31JemPerampoka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049505">
            <a:off x="373853" y="581546"/>
            <a:ext cx="4355425" cy="3157683"/>
          </a:xfrm>
          <a:prstGeom prst="rect">
            <a:avLst/>
          </a:prstGeom>
          <a:noFill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9820740">
            <a:off x="4342006" y="849514"/>
            <a:ext cx="4286250" cy="321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21347023">
            <a:off x="1775368" y="2843067"/>
            <a:ext cx="57150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Rectangle 7"/>
          <p:cNvSpPr/>
          <p:nvPr/>
        </p:nvSpPr>
        <p:spPr>
          <a:xfrm>
            <a:off x="785786" y="428604"/>
            <a:ext cx="6646525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en-US" sz="3200" b="1" cap="none" spc="0" dirty="0" err="1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Semakin</a:t>
            </a:r>
            <a:r>
              <a:rPr lang="en-US" sz="3200" b="1" cap="none" spc="0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cap="none" spc="0" dirty="0" err="1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banyak</a:t>
            </a:r>
            <a:r>
              <a:rPr lang="en-US" sz="3200" b="1" cap="none" spc="0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cap="none" spc="0" dirty="0" err="1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penyimpangan</a:t>
            </a:r>
            <a:r>
              <a:rPr lang="en-US" sz="3200" b="1" cap="none" spc="0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cap="none" spc="0" dirty="0" err="1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nilai</a:t>
            </a:r>
            <a:r>
              <a:rPr lang="en-US" sz="3200" b="1" cap="none" spc="0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cap="none" spc="0" dirty="0" err="1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Pancasila</a:t>
            </a:r>
            <a:r>
              <a:rPr lang="en-US" sz="3200" b="1" cap="none" spc="0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 </a:t>
            </a:r>
            <a:r>
              <a:rPr lang="en-US" sz="3200" b="1" cap="none" spc="0" dirty="0" err="1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karena</a:t>
            </a:r>
            <a:r>
              <a:rPr lang="en-US" sz="3200" b="1" cap="none" spc="0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cap="none" spc="0" dirty="0" err="1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melemahnya</a:t>
            </a:r>
            <a:r>
              <a:rPr lang="en-US" sz="3200" b="1" cap="none" spc="0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cap="none" spc="0" dirty="0" err="1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pendidikan</a:t>
            </a:r>
            <a:r>
              <a:rPr lang="en-US" sz="3200" b="1" cap="none" spc="0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moral</a:t>
            </a:r>
            <a:endParaRPr lang="en-US" sz="3200" b="1" cap="none" spc="0" dirty="0">
              <a:ln w="11430"/>
              <a:solidFill>
                <a:srgbClr val="FF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osisi dan Arti Penting Pembelajaran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847</TotalTime>
  <Words>592</Words>
  <Application>Microsoft Office PowerPoint</Application>
  <PresentationFormat>On-screen Show (4:3)</PresentationFormat>
  <Paragraphs>102</Paragraphs>
  <Slides>14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Slide 1</vt:lpstr>
      <vt:lpstr>Slide 2</vt:lpstr>
      <vt:lpstr>Slide 3</vt:lpstr>
      <vt:lpstr>Slide 4</vt:lpstr>
      <vt:lpstr>Slide 5</vt:lpstr>
      <vt:lpstr>SUMBER BELAJAR</vt:lpstr>
      <vt:lpstr>Slide 7</vt:lpstr>
      <vt:lpstr>Slide 8</vt:lpstr>
      <vt:lpstr>Slide 9</vt:lpstr>
      <vt:lpstr>Slide 10</vt:lpstr>
      <vt:lpstr>Slide 11</vt:lpstr>
      <vt:lpstr>Slide 12</vt:lpstr>
      <vt:lpstr>Capaian Pembelajaran</vt:lpstr>
      <vt:lpstr>Slide 14</vt:lpstr>
    </vt:vector>
  </TitlesOfParts>
  <Company>IBI Darmajaya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Banon</cp:lastModifiedBy>
  <cp:revision>130</cp:revision>
  <dcterms:created xsi:type="dcterms:W3CDTF">2010-04-18T12:06:30Z</dcterms:created>
  <dcterms:modified xsi:type="dcterms:W3CDTF">2015-09-10T06:05:22Z</dcterms:modified>
</cp:coreProperties>
</file>