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0" r:id="rId3"/>
    <p:sldId id="291" r:id="rId4"/>
    <p:sldId id="292" r:id="rId5"/>
    <p:sldId id="293" r:id="rId6"/>
    <p:sldId id="295" r:id="rId7"/>
    <p:sldId id="297" r:id="rId8"/>
    <p:sldId id="298" r:id="rId9"/>
    <p:sldId id="299" r:id="rId10"/>
    <p:sldId id="300" r:id="rId11"/>
    <p:sldId id="301" r:id="rId12"/>
    <p:sldId id="302" r:id="rId13"/>
    <p:sldId id="303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4/7/2022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94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6</a:t>
            </a:r>
            <a:r>
              <a:rPr lang="en-US" sz="54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. </a:t>
            </a:r>
            <a:r>
              <a:rPr lang="id-ID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HURUF DAN </a:t>
            </a:r>
          </a:p>
          <a:p>
            <a:pPr algn="ctr"/>
            <a:r>
              <a:rPr lang="id-ID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TIPOGRAFI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500694" y="4429132"/>
            <a:ext cx="3643306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Pertemuan</a:t>
            </a:r>
            <a:r>
              <a:rPr lang="en-US" sz="3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ke</a:t>
            </a:r>
            <a:r>
              <a:rPr lang="en-US" sz="3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</a:t>
            </a:r>
            <a:r>
              <a:rPr lang="id-ID" sz="30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</a:t>
            </a:r>
            <a:endParaRPr lang="en-US" sz="3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/>
              <a:t>E. Huruf monospace</a:t>
            </a:r>
          </a:p>
          <a:p>
            <a:r>
              <a:rPr lang="id-ID" dirty="0"/>
              <a:t>Bentuknya bisa sma seperti sans serif / serif</a:t>
            </a:r>
          </a:p>
          <a:p>
            <a:r>
              <a:rPr lang="id-ID" dirty="0"/>
              <a:t>Jarak dan ruang setiap hurufnya sama</a:t>
            </a:r>
          </a:p>
          <a:p>
            <a:r>
              <a:rPr lang="id-ID" dirty="0"/>
              <a:t>Conoh : </a:t>
            </a:r>
            <a:r>
              <a:rPr lang="id-ID" sz="3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courier</a:t>
            </a:r>
            <a:r>
              <a:rPr lang="id-ID" sz="3600" b="1" dirty="0">
                <a:solidFill>
                  <a:srgbClr val="C00000"/>
                </a:solidFill>
              </a:rPr>
              <a:t>, </a:t>
            </a:r>
            <a:r>
              <a:rPr lang="id-ID" sz="3600" b="1" dirty="0">
                <a:solidFill>
                  <a:srgbClr val="C00000"/>
                </a:solidFill>
                <a:latin typeface="Lucida Console" panose="020B0609040504020204" pitchFamily="49" charset="0"/>
              </a:rPr>
              <a:t>lucida console</a:t>
            </a:r>
          </a:p>
          <a:p>
            <a:r>
              <a:rPr lang="id-ID" dirty="0">
                <a:latin typeface="+mj-lt"/>
              </a:rPr>
              <a:t>Cocok untuk tampilan pengetikan kode bahasa pemrograman di komputer</a:t>
            </a:r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7264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800" b="1" dirty="0"/>
              <a:t>Jarak Antar Huruf (Kerning &amp; Tracking)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i="1" dirty="0"/>
              <a:t>Kerning dan tracking</a:t>
            </a:r>
            <a:r>
              <a:rPr lang="id-ID" i="1" dirty="0"/>
              <a:t> </a:t>
            </a:r>
            <a:r>
              <a:rPr lang="id-ID" dirty="0"/>
              <a:t>adalah istilah untuk jarak antar huruf. </a:t>
            </a:r>
          </a:p>
          <a:p>
            <a:r>
              <a:rPr lang="id-ID" dirty="0"/>
              <a:t>Kerning mempunyai nilai yang berbeda pada setiap hurufnya, sedangkan tracking jaraknya sama setiap huruf</a:t>
            </a:r>
          </a:p>
          <a:p>
            <a:pPr marL="0" indent="0">
              <a:buNone/>
            </a:pPr>
            <a:endParaRPr lang="id-ID" dirty="0"/>
          </a:p>
          <a:p>
            <a:endParaRPr lang="id-ID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68685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846138"/>
            <a:ext cx="4910642" cy="218090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671" y="3717032"/>
            <a:ext cx="5110708" cy="226975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23602625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Jarak Antar Baris (Leading)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Leading berfungsi untuk mendefinisikan berapa banyak ruang yang anda tinggalkan diantara garis dan teks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26" name="Picture 2" descr="http://www.jurnalweb.com/wp-content/uploads/2016/03/lead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49613"/>
            <a:ext cx="6477000" cy="287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64120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b="1" dirty="0">
                <a:solidFill>
                  <a:srgbClr val="FF0000"/>
                </a:solidFill>
              </a:rPr>
              <a:t>Definisi Typografi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/>
              <a:t>Tata huruf (typography) adalah ilmu yang mempelajari tentang penempatan, penataan huruf untuk mendapatkan kesan tertentu agar pembaca bisa mendapat informasi secara maksimal</a:t>
            </a:r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2984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b="1" dirty="0">
                <a:solidFill>
                  <a:srgbClr val="FF0000"/>
                </a:solidFill>
              </a:rPr>
              <a:t>Anatomi Ketinggian Huruf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/>
              <a:t>Setiap huruf memiliki keunikan tersendiri. Namun intinya tetap dalam batas – batas tertentu seperti body size, baseline, meanline, x height, descender dan ascender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34769" r="14693" b="30616"/>
          <a:stretch/>
        </p:blipFill>
        <p:spPr>
          <a:xfrm>
            <a:off x="1187624" y="3863181"/>
            <a:ext cx="5760640" cy="180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50499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b="1" dirty="0">
                <a:solidFill>
                  <a:srgbClr val="FF0000"/>
                </a:solidFill>
              </a:rPr>
              <a:t>Anatomi Huruf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Setiap huruf mempunyai batang, ujung(terminal), atau tangkai seperti gambar berikut :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7" t="47231" r="27154" b="19539"/>
          <a:stretch/>
        </p:blipFill>
        <p:spPr>
          <a:xfrm>
            <a:off x="3347864" y="3645024"/>
            <a:ext cx="4248472" cy="221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85599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b="1" dirty="0">
                <a:solidFill>
                  <a:srgbClr val="FF0000"/>
                </a:solidFill>
              </a:rPr>
              <a:t>Geometri Huruf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Dari bentuk/geometrinya, huruf dibagi menjadi 4 kelompok :</a:t>
            </a:r>
          </a:p>
          <a:p>
            <a:pPr marL="514350" indent="-514350">
              <a:buAutoNum type="arabicPeriod"/>
            </a:pPr>
            <a:r>
              <a:rPr lang="id-ID" dirty="0"/>
              <a:t>Garis Tegak-Datar : E, F, H, I, L</a:t>
            </a:r>
          </a:p>
          <a:p>
            <a:pPr marL="514350" indent="-514350">
              <a:buAutoNum type="arabicPeriod"/>
            </a:pPr>
            <a:r>
              <a:rPr lang="id-ID" dirty="0"/>
              <a:t>Garis Tegak-Miring : A, K, M, N, V, W, X, Y, Z</a:t>
            </a:r>
          </a:p>
          <a:p>
            <a:pPr marL="514350" indent="-514350">
              <a:buAutoNum type="arabicPeriod"/>
            </a:pPr>
            <a:r>
              <a:rPr lang="id-ID" dirty="0"/>
              <a:t>Garis Tegak-Lengkung : B, D, G, J, P, R, U</a:t>
            </a:r>
          </a:p>
          <a:p>
            <a:pPr marL="514350" indent="-514350">
              <a:buAutoNum type="arabicPeriod"/>
            </a:pPr>
            <a:r>
              <a:rPr lang="id-ID" dirty="0"/>
              <a:t>Garis Lengkung : C, O, Q, 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6877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b="1" dirty="0">
                <a:solidFill>
                  <a:srgbClr val="FF0000"/>
                </a:solidFill>
              </a:rPr>
              <a:t>4. Jenis </a:t>
            </a:r>
            <a:r>
              <a:rPr lang="id-ID" b="1" dirty="0" smtClean="0">
                <a:solidFill>
                  <a:srgbClr val="FF0000"/>
                </a:solidFill>
              </a:rPr>
              <a:t>Huruf/Font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lphaUcPeriod"/>
            </a:pPr>
            <a:r>
              <a:rPr lang="id-ID" b="1" dirty="0">
                <a:solidFill>
                  <a:srgbClr val="00B050"/>
                </a:solidFill>
              </a:rPr>
              <a:t>Huruf tak berkait (Sans Serif)</a:t>
            </a:r>
          </a:p>
          <a:p>
            <a:r>
              <a:rPr lang="id-ID" dirty="0"/>
              <a:t>Ujungnya tak berkait,</a:t>
            </a:r>
          </a:p>
          <a:p>
            <a:r>
              <a:rPr lang="id-ID" dirty="0"/>
              <a:t>Contoh : </a:t>
            </a:r>
            <a:r>
              <a:rPr lang="id-ID" sz="4000" dirty="0">
                <a:solidFill>
                  <a:srgbClr val="C00000"/>
                </a:solidFill>
                <a:latin typeface="Arial Black" panose="020B0A04020102020204" pitchFamily="34" charset="0"/>
              </a:rPr>
              <a:t>Arial Black</a:t>
            </a:r>
            <a:r>
              <a:rPr lang="id-ID" sz="4000" dirty="0">
                <a:solidFill>
                  <a:srgbClr val="C00000"/>
                </a:solidFill>
              </a:rPr>
              <a:t> , </a:t>
            </a:r>
            <a:r>
              <a:rPr lang="id-ID" sz="4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</a:t>
            </a:r>
          </a:p>
          <a:p>
            <a:r>
              <a:rPr lang="id-ID" dirty="0"/>
              <a:t>Ujungnya bisa tajam atau tumpul</a:t>
            </a:r>
          </a:p>
          <a:p>
            <a:r>
              <a:rPr lang="id-ID" dirty="0"/>
              <a:t>Sifatnya kurang formal, sederhana, akrab</a:t>
            </a:r>
          </a:p>
          <a:p>
            <a:r>
              <a:rPr lang="id-ID" dirty="0"/>
              <a:t>Keuntunganya sangat mudah dibaca</a:t>
            </a:r>
          </a:p>
          <a:p>
            <a:r>
              <a:rPr lang="id-ID" dirty="0"/>
              <a:t>Cocok untuk desain di layar komputer, desain untuk pertelevisian dan media elektronik</a:t>
            </a:r>
          </a:p>
          <a:p>
            <a:endParaRPr lang="id-ID" dirty="0"/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8715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/>
              <a:t>B. Huruf Berkait </a:t>
            </a:r>
          </a:p>
          <a:p>
            <a:r>
              <a:rPr lang="id-ID" dirty="0"/>
              <a:t>Memiliki kait </a:t>
            </a:r>
            <a:r>
              <a:rPr lang="id-ID" i="1" dirty="0"/>
              <a:t>(hook) </a:t>
            </a:r>
            <a:r>
              <a:rPr lang="id-ID" dirty="0"/>
              <a:t>pada ujungnya</a:t>
            </a:r>
          </a:p>
          <a:p>
            <a:r>
              <a:rPr lang="id-ID" dirty="0"/>
              <a:t>contoh : </a:t>
            </a:r>
            <a:r>
              <a:rPr lang="id-ID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 Roman</a:t>
            </a:r>
            <a:r>
              <a:rPr lang="id-ID" sz="4000" b="1" dirty="0">
                <a:solidFill>
                  <a:srgbClr val="C00000"/>
                </a:solidFill>
              </a:rPr>
              <a:t>, </a:t>
            </a:r>
            <a:r>
              <a:rPr lang="id-ID" sz="4000" b="1" dirty="0">
                <a:solidFill>
                  <a:srgbClr val="C00000"/>
                </a:solidFill>
                <a:latin typeface="Garamond" panose="02020404030301010803" pitchFamily="18" charset="0"/>
              </a:rPr>
              <a:t>Garamound</a:t>
            </a:r>
          </a:p>
          <a:p>
            <a:r>
              <a:rPr lang="id-ID" dirty="0">
                <a:latin typeface="+mj-lt"/>
              </a:rPr>
              <a:t>Sifatnya formal, elegan, mewah, anggun, intelektual</a:t>
            </a:r>
          </a:p>
          <a:p>
            <a:r>
              <a:rPr lang="id-ID" dirty="0">
                <a:latin typeface="+mj-lt"/>
              </a:rPr>
              <a:t>Cocok untuk desain di media cetak seperti koran, skripsi, brosur dll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7931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/>
              <a:t>C. Huruf Tulis (Script)</a:t>
            </a:r>
          </a:p>
          <a:p>
            <a:r>
              <a:rPr lang="id-ID" dirty="0"/>
              <a:t>Setiap hurufnya terkait seperti tulisan tangan</a:t>
            </a:r>
          </a:p>
          <a:p>
            <a:r>
              <a:rPr lang="id-ID" dirty="0"/>
              <a:t>Contoh : </a:t>
            </a:r>
            <a:r>
              <a:rPr lang="id-ID" sz="4000" dirty="0">
                <a:solidFill>
                  <a:srgbClr val="C00000"/>
                </a:solidFill>
                <a:latin typeface="Brush Script MT" panose="03060802040406070304" pitchFamily="66" charset="0"/>
              </a:rPr>
              <a:t>Brush Script, </a:t>
            </a:r>
            <a:r>
              <a:rPr lang="id-ID" sz="4000" dirty="0">
                <a:solidFill>
                  <a:schemeClr val="tx2"/>
                </a:solidFill>
                <a:latin typeface="Mistral" panose="03090702030407020403" pitchFamily="66" charset="0"/>
              </a:rPr>
              <a:t>Mystral</a:t>
            </a:r>
            <a:r>
              <a:rPr lang="id-ID" sz="4000" dirty="0">
                <a:solidFill>
                  <a:srgbClr val="C00000"/>
                </a:solidFill>
                <a:latin typeface="Brush Script MT" panose="03060802040406070304" pitchFamily="66" charset="0"/>
              </a:rPr>
              <a:t>, </a:t>
            </a:r>
          </a:p>
          <a:p>
            <a:pPr marL="0" indent="0">
              <a:buNone/>
            </a:pPr>
            <a:r>
              <a:rPr lang="id-ID" sz="4000" dirty="0">
                <a:solidFill>
                  <a:srgbClr val="FF0000"/>
                </a:solidFill>
                <a:latin typeface="Lucida Handwriting" panose="03010101010101010101" pitchFamily="66" charset="0"/>
              </a:rPr>
              <a:t>Lucida Handwriting</a:t>
            </a:r>
          </a:p>
          <a:p>
            <a:r>
              <a:rPr lang="id-ID" dirty="0">
                <a:latin typeface="+mj-lt"/>
              </a:rPr>
              <a:t>Sifatnya anggun, tradisional, pribadi, informal</a:t>
            </a:r>
          </a:p>
          <a:p>
            <a:r>
              <a:rPr lang="id-ID" dirty="0">
                <a:latin typeface="+mj-lt"/>
              </a:rPr>
              <a:t>Cocok untuk undangan pernikahan, ulang tahun, keluarga dan upacara tradisional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3955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/>
              <a:t>D. Huruf Dekoratif</a:t>
            </a:r>
          </a:p>
          <a:p>
            <a:r>
              <a:rPr lang="id-ID" dirty="0"/>
              <a:t>Setiap huruf dibuat secara detail, kompleks dan rumit</a:t>
            </a:r>
          </a:p>
          <a:p>
            <a:r>
              <a:rPr lang="id-ID" dirty="0"/>
              <a:t>Contoh : </a:t>
            </a:r>
            <a:r>
              <a:rPr lang="id-ID" sz="5400" dirty="0">
                <a:solidFill>
                  <a:srgbClr val="C00000"/>
                </a:solidFill>
                <a:latin typeface="Rosewood Std Regular" panose="00000500000000000000" pitchFamily="50" charset="0"/>
              </a:rPr>
              <a:t>ROSEWOOD</a:t>
            </a:r>
          </a:p>
          <a:p>
            <a:r>
              <a:rPr lang="id-ID" dirty="0"/>
              <a:t>Sifat : mewah, bebas anggun tradisional</a:t>
            </a:r>
          </a:p>
          <a:p>
            <a:r>
              <a:rPr lang="id-ID" dirty="0"/>
              <a:t>Cocok untuk aksen, hiasan, huruf awal alinea, logo pernikahan , logo perusahaan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3/3/2011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Revisi 00  Desain Grafis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19099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78&quot;&gt;&lt;property id=&quot;20148&quot; value=&quot;5&quot;/&gt;&lt;property id=&quot;20300&quot; value=&quot;Slide 9 - &amp;quot;end&amp;quot;&quot;/&gt;&lt;property id=&quot;20307&quot; value=&quot;275&quot;/&gt;&lt;property id=&quot;20309&quot; value=&quot;-1&quot;/&gt;&lt;/object&gt;&lt;object type=&quot;3&quot; unique_id=&quot;12130&quot;&gt;&lt;property id=&quot;20148&quot; value=&quot;5&quot;/&gt;&lt;property id=&quot;20300&quot; value=&quot;Slide 6&quot;/&gt;&lt;property id=&quot;20307&quot; value=&quot;277&quot;/&gt;&lt;/object&gt;&lt;object type=&quot;3&quot; unique_id=&quot;12131&quot;&gt;&lt;property id=&quot;20148&quot; value=&quot;5&quot;/&gt;&lt;property id=&quot;20300&quot; value=&quot;Slide 7&quot;/&gt;&lt;property id=&quot;20307&quot; value=&quot;278&quot;/&gt;&lt;/object&gt;&lt;object type=&quot;3&quot; unique_id=&quot;12303&quot;&gt;&lt;property id=&quot;20148&quot; value=&quot;5&quot;/&gt;&lt;property id=&quot;20300&quot; value=&quot;Slide 8&quot;/&gt;&lt;property id=&quot;20307&quot; value=&quot;279&quot;/&gt;&lt;/object&gt;&lt;object type=&quot;3&quot; unique_id=&quot;12659&quot;&gt;&lt;property id=&quot;20148&quot; value=&quot;5&quot;/&gt;&lt;property id=&quot;20300&quot; value=&quot;Slide 2&quot;/&gt;&lt;property id=&quot;20307&quot; value=&quot;280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484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Definisi Typografi</vt:lpstr>
      <vt:lpstr>Anatomi Ketinggian Huruf</vt:lpstr>
      <vt:lpstr>Anatomi Huruf</vt:lpstr>
      <vt:lpstr>Geometri Huruf </vt:lpstr>
      <vt:lpstr>4. Jenis Huruf/Font</vt:lpstr>
      <vt:lpstr>PowerPoint Presentation</vt:lpstr>
      <vt:lpstr>PowerPoint Presentation</vt:lpstr>
      <vt:lpstr>PowerPoint Presentation</vt:lpstr>
      <vt:lpstr>PowerPoint Presentation</vt:lpstr>
      <vt:lpstr>Jarak Antar Huruf (Kerning &amp; Tracking)</vt:lpstr>
      <vt:lpstr>PowerPoint Presentation</vt:lpstr>
      <vt:lpstr>Jarak Antar Baris (Leading)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107</cp:revision>
  <dcterms:created xsi:type="dcterms:W3CDTF">2010-04-18T12:06:30Z</dcterms:created>
  <dcterms:modified xsi:type="dcterms:W3CDTF">2022-04-07T01:01:02Z</dcterms:modified>
</cp:coreProperties>
</file>