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99" r:id="rId3"/>
    <p:sldId id="301" r:id="rId4"/>
    <p:sldId id="302" r:id="rId5"/>
    <p:sldId id="303" r:id="rId6"/>
    <p:sldId id="304" r:id="rId7"/>
    <p:sldId id="305" r:id="rId8"/>
    <p:sldId id="306" r:id="rId9"/>
    <p:sldId id="307" r:id="rId10"/>
    <p:sldId id="308" r:id="rId11"/>
    <p:sldId id="309" r:id="rId12"/>
    <p:sldId id="310" r:id="rId13"/>
    <p:sldId id="311" r:id="rId14"/>
    <p:sldId id="312" r:id="rId15"/>
    <p:sldId id="300" r:id="rId16"/>
  </p:sldIdLst>
  <p:sldSz cx="9144000" cy="6858000" type="screen4x3"/>
  <p:notesSz cx="7045325" cy="9345613"/>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85909" autoAdjust="0"/>
  </p:normalViewPr>
  <p:slideViewPr>
    <p:cSldViewPr>
      <p:cViewPr varScale="1">
        <p:scale>
          <a:sx n="48" d="100"/>
          <a:sy n="48" d="100"/>
        </p:scale>
        <p:origin x="1708" y="2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B824E3-A96A-F60A-DDD2-164EA8BAE3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70E261-31E3-3EB5-7265-15C5AC28A6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D65512-D4CA-E045-A985-BB132E48313E}"/>
              </a:ext>
            </a:extLst>
          </p:cNvPr>
          <p:cNvSpPr>
            <a:spLocks noGrp="1"/>
          </p:cNvSpPr>
          <p:nvPr>
            <p:ph type="body" idx="1"/>
          </p:nvPr>
        </p:nvSpPr>
        <p:spPr/>
        <p:txBody>
          <a:bodyPr/>
          <a:lstStyle/>
          <a:p>
            <a:r>
              <a:rPr lang="en-US" dirty="0"/>
              <a:t>1, </a:t>
            </a:r>
            <a:r>
              <a:rPr lang="en-US" dirty="0" err="1"/>
              <a:t>wa</a:t>
            </a:r>
            <a:r>
              <a:rPr lang="en-US" dirty="0"/>
              <a:t> </a:t>
            </a:r>
            <a:r>
              <a:rPr lang="en-US" dirty="0" err="1"/>
              <a:t>bisnis</a:t>
            </a:r>
            <a:r>
              <a:rPr lang="en-US" dirty="0"/>
              <a:t>, chatbot </a:t>
            </a:r>
            <a:r>
              <a:rPr lang="en-US" dirty="0" err="1"/>
              <a:t>bagian</a:t>
            </a:r>
            <a:r>
              <a:rPr lang="en-US" dirty="0"/>
              <a:t> </a:t>
            </a:r>
            <a:r>
              <a:rPr lang="en-US" dirty="0" err="1"/>
              <a:t>bawah</a:t>
            </a:r>
            <a:r>
              <a:rPr lang="en-US" dirty="0"/>
              <a:t> website.</a:t>
            </a:r>
          </a:p>
          <a:p>
            <a:pPr marL="0" marR="0" lvl="0" indent="0" algn="l" defTabSz="914400" rtl="0" eaLnBrk="1" fontAlgn="auto" latinLnBrk="0" hangingPunct="1">
              <a:lnSpc>
                <a:spcPct val="100000"/>
              </a:lnSpc>
              <a:spcBef>
                <a:spcPts val="0"/>
              </a:spcBef>
              <a:spcAft>
                <a:spcPts val="0"/>
              </a:spcAft>
              <a:buClrTx/>
              <a:buSzTx/>
              <a:buFontTx/>
              <a:buNone/>
              <a:tabLst/>
              <a:defRPr/>
            </a:pPr>
            <a:r>
              <a:rPr lang="id-ID" b="1" dirty="0"/>
              <a:t>Destinasi:</a:t>
            </a:r>
            <a:r>
              <a:rPr lang="id-ID" dirty="0"/>
              <a:t> Bali </a:t>
            </a:r>
            <a:r>
              <a:rPr lang="id-ID" b="1" dirty="0"/>
              <a:t>Inovasi:</a:t>
            </a:r>
            <a:r>
              <a:rPr lang="id-ID" dirty="0"/>
              <a:t> Penggunaan chatbot “Bali Go” </a:t>
            </a:r>
            <a:r>
              <a:rPr lang="en-US" dirty="0"/>
              <a:t>“</a:t>
            </a:r>
            <a:r>
              <a:rPr lang="en-US" dirty="0" err="1"/>
              <a:t>wisata</a:t>
            </a:r>
            <a:r>
              <a:rPr lang="en-US" dirty="0"/>
              <a:t> </a:t>
            </a:r>
            <a:r>
              <a:rPr lang="en-US" dirty="0" err="1"/>
              <a:t>lampung</a:t>
            </a:r>
            <a:r>
              <a:rPr lang="en-US"/>
              <a:t>” </a:t>
            </a:r>
            <a:r>
              <a:rPr lang="id-ID"/>
              <a:t>untuk </a:t>
            </a:r>
            <a:r>
              <a:rPr lang="id-ID" dirty="0"/>
              <a:t>membantu wisatawan mencari hotel, transportasi, dan jadwal kegiatan. </a:t>
            </a:r>
            <a:r>
              <a:rPr lang="id-ID" b="1" dirty="0"/>
              <a:t>Hasil:</a:t>
            </a:r>
            <a:r>
              <a:rPr lang="id-ID" dirty="0"/>
              <a:t> Peningkatan kepuasan wisatawan asing, penurunan antrean pusat informasi, dan efisiensi operasional.</a:t>
            </a:r>
          </a:p>
          <a:p>
            <a:endParaRPr lang="id-ID" dirty="0"/>
          </a:p>
        </p:txBody>
      </p:sp>
      <p:sp>
        <p:nvSpPr>
          <p:cNvPr id="4" name="Date Placeholder 3">
            <a:extLst>
              <a:ext uri="{FF2B5EF4-FFF2-40B4-BE49-F238E27FC236}">
                <a16:creationId xmlns:a16="http://schemas.microsoft.com/office/drawing/2014/main" id="{5962396C-D357-E48B-F541-99F7D9F56346}"/>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3707350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319503-CD1A-5F2D-9A8C-5AC745EA96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C1EAE4-7CAB-041A-A2EB-66EAA63292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607C53-7767-5B1A-0816-06F846E9712C}"/>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89E362B5-2D00-79D6-ED82-FA014D7C7F7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6235312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6B6B57-1379-E76E-D8C4-BA25748924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FD74AB-C3E9-F971-1E70-BD4D13DFEE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AE31F6-E217-ABBB-CAE7-377C4C824CB6}"/>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98357874-F4D1-890A-DEF8-3B01D02E3E26}"/>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5104790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368359-53E3-7260-E166-D72323569B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C283E4-DE3C-773E-EF26-8459EA2EEE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63CF9C-A92E-F769-73FB-1529A102687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a:t>
            </a:r>
            <a:r>
              <a:rPr lang="id-ID" dirty="0"/>
              <a:t> misalnya dengan membangun jaringan internet yang cepat dan stabil di daerah tujuan wisata, menyediakan Wi-Fi gratis di area publik, serta mendukung penggunaan sistem cloud dan aplikasi digital untuk reservasi, informasi, dan pelaporan oleh pelaku pariwisata.</a:t>
            </a:r>
          </a:p>
          <a:p>
            <a:endParaRPr lang="id-ID" dirty="0"/>
          </a:p>
        </p:txBody>
      </p:sp>
      <p:sp>
        <p:nvSpPr>
          <p:cNvPr id="4" name="Date Placeholder 3">
            <a:extLst>
              <a:ext uri="{FF2B5EF4-FFF2-40B4-BE49-F238E27FC236}">
                <a16:creationId xmlns:a16="http://schemas.microsoft.com/office/drawing/2014/main" id="{C475A96A-B03C-EBE2-3146-937968F0D400}"/>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6881217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9DD9B8-11A4-3CA5-D7F5-AD43232498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FEEACB-1F6D-3CA3-D819-6610C93D4E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FCCD85-BB88-87B1-2154-CC5806A02CE4}"/>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0BB71545-E457-011B-5DA4-4C225D54EB9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2698316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41729364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4E1A47-4C52-E4AD-4730-8C5D26319B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743947-5989-90C5-8BE5-980218CCAF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5732E7-5A38-1D1E-55AB-182C506A6A8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dirty="0"/>
              <a:t>aplikasi khusus seperti </a:t>
            </a:r>
            <a:r>
              <a:rPr lang="id-ID" b="1" i="0" dirty="0">
                <a:solidFill>
                  <a:srgbClr val="EEF0FF"/>
                </a:solidFill>
                <a:effectLst/>
                <a:latin typeface="Google Sans"/>
              </a:rPr>
              <a:t>Traveloka, Tiket.com, Agoda, dan Skyscanner</a:t>
            </a:r>
            <a:r>
              <a:rPr lang="en-US" b="1" i="0" dirty="0">
                <a:solidFill>
                  <a:srgbClr val="EEF0FF"/>
                </a:solidFill>
                <a:effectLst/>
                <a:latin typeface="Google Sans"/>
              </a:rPr>
              <a:t> </a:t>
            </a:r>
            <a:r>
              <a:rPr lang="id-ID" dirty="0"/>
              <a:t>yang menyediakan panduan atraksi wisata, rekomendasi kuliner, dan penjelasan budaya lokal.</a:t>
            </a:r>
            <a:r>
              <a:rPr lang="en-US" b="1" i="0" dirty="0">
                <a:solidFill>
                  <a:srgbClr val="EEF0FF"/>
                </a:solidFill>
                <a:effectLst/>
                <a:latin typeface="Google San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id-ID" b="1" dirty="0"/>
              <a:t>Visit Indonesia atau Traveloka</a:t>
            </a:r>
            <a:r>
              <a:rPr lang="en-US" b="1" dirty="0"/>
              <a:t> </a:t>
            </a:r>
            <a:r>
              <a:rPr lang="en-US" b="1" dirty="0" err="1"/>
              <a:t>Eksplore</a:t>
            </a:r>
            <a:r>
              <a:rPr lang="en-US" b="0" i="0" dirty="0">
                <a:solidFill>
                  <a:schemeClr val="tx1"/>
                </a:solidFill>
                <a:effectLst/>
                <a:latin typeface="+mn-lt"/>
              </a:rPr>
              <a:t> </a:t>
            </a:r>
            <a:r>
              <a:rPr lang="id-ID" b="0" i="0" dirty="0">
                <a:solidFill>
                  <a:srgbClr val="EEF0FF"/>
                </a:solidFill>
                <a:effectLst/>
                <a:latin typeface="Google Sans"/>
              </a:rPr>
              <a:t>Traveloka adalah mitra resmi dari Indonesia.Travel, situs resmi pariwisata Indonesia yang dikelola oleh Kementerian Pariwisata dan Ekonomi Kreatif (Kemenparekraf). </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3. </a:t>
            </a:r>
            <a:r>
              <a:rPr lang="id-ID" dirty="0"/>
              <a:t>seperti Google Maps untuk petunjuk arah dan lokasi tempat wisata, Maps.me untuk peta offline, serta</a:t>
            </a:r>
          </a:p>
        </p:txBody>
      </p:sp>
      <p:sp>
        <p:nvSpPr>
          <p:cNvPr id="4" name="Date Placeholder 3">
            <a:extLst>
              <a:ext uri="{FF2B5EF4-FFF2-40B4-BE49-F238E27FC236}">
                <a16:creationId xmlns:a16="http://schemas.microsoft.com/office/drawing/2014/main" id="{CF7D4683-C913-5437-7A21-078F0ED99480}"/>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7710316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A02061-B3CD-9E9A-08EA-539AF93668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6BB629-B152-4F7F-EB9B-E470FC4592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44B5AD0-2B87-7350-D5C7-9510B290D08B}"/>
              </a:ext>
            </a:extLst>
          </p:cNvPr>
          <p:cNvSpPr>
            <a:spLocks noGrp="1"/>
          </p:cNvSpPr>
          <p:nvPr>
            <p:ph type="body" idx="1"/>
          </p:nvPr>
        </p:nvSpPr>
        <p:spPr/>
        <p:txBody>
          <a:bodyPr/>
          <a:lstStyle/>
          <a:p>
            <a:r>
              <a:rPr lang="en-US" dirty="0"/>
              <a:t>1. Chat di </a:t>
            </a:r>
            <a:r>
              <a:rPr lang="en-US" dirty="0" err="1"/>
              <a:t>bagian</a:t>
            </a:r>
            <a:r>
              <a:rPr lang="en-US" dirty="0"/>
              <a:t> </a:t>
            </a:r>
            <a:r>
              <a:rPr lang="en-US" dirty="0" err="1"/>
              <a:t>bawah</a:t>
            </a:r>
            <a:r>
              <a:rPr lang="en-US" dirty="0"/>
              <a:t>, </a:t>
            </a:r>
            <a:r>
              <a:rPr lang="en-US" dirty="0" err="1"/>
              <a:t>atau</a:t>
            </a:r>
            <a:r>
              <a:rPr lang="en-US" dirty="0"/>
              <a:t> </a:t>
            </a:r>
            <a:r>
              <a:rPr lang="en-US" dirty="0" err="1"/>
              <a:t>wa</a:t>
            </a:r>
            <a:r>
              <a:rPr lang="en-US" dirty="0"/>
              <a:t> </a:t>
            </a:r>
            <a:r>
              <a:rPr lang="en-US" dirty="0" err="1"/>
              <a:t>otomatis</a:t>
            </a:r>
            <a:r>
              <a:rPr lang="en-US" dirty="0"/>
              <a:t>/</a:t>
            </a:r>
            <a:r>
              <a:rPr lang="en-US" dirty="0" err="1"/>
              <a:t>wa</a:t>
            </a:r>
            <a:r>
              <a:rPr lang="en-US" dirty="0"/>
              <a:t> </a:t>
            </a:r>
            <a:r>
              <a:rPr lang="en-US" dirty="0" err="1"/>
              <a:t>bisnis</a:t>
            </a:r>
            <a:endParaRPr lang="id-ID" dirty="0"/>
          </a:p>
        </p:txBody>
      </p:sp>
      <p:sp>
        <p:nvSpPr>
          <p:cNvPr id="4" name="Date Placeholder 3">
            <a:extLst>
              <a:ext uri="{FF2B5EF4-FFF2-40B4-BE49-F238E27FC236}">
                <a16:creationId xmlns:a16="http://schemas.microsoft.com/office/drawing/2014/main" id="{93FE4CE1-A1DC-6E24-2733-2BEF2211321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8646612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F4CAD5-BFA4-7BD4-4EE9-C593DD94FD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969262-04F5-98B6-E97E-B2941F3E96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04715B-96A8-8143-ED5B-1540E04C2BFC}"/>
              </a:ext>
            </a:extLst>
          </p:cNvPr>
          <p:cNvSpPr>
            <a:spLocks noGrp="1"/>
          </p:cNvSpPr>
          <p:nvPr>
            <p:ph type="body" idx="1"/>
          </p:nvPr>
        </p:nvSpPr>
        <p:spPr/>
        <p:txBody>
          <a:bodyPr/>
          <a:lstStyle/>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id-ID" dirty="0"/>
              <a:t>seperti fitur tur 360 derajat yang digunakan oleh Google Street View untuk menampilkan destinasi wisata secara virtual, atau aplikasi AR yang memungkinkan pengguna melihat informasi sejarah dan budaya suatu tempat melalui kamera ponsel saat berkunjung langsung ke lokasi wisata.</a:t>
            </a:r>
            <a:endParaRPr lang="en-US" dirty="0"/>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Web </a:t>
            </a:r>
            <a:r>
              <a:rPr lang="en-US" dirty="0" err="1"/>
              <a:t>wisata</a:t>
            </a:r>
            <a:r>
              <a:rPr lang="en-US" dirty="0"/>
              <a:t> </a:t>
            </a:r>
            <a:r>
              <a:rPr lang="en-US" dirty="0" err="1"/>
              <a:t>lampung</a:t>
            </a:r>
            <a:r>
              <a:rPr lang="en-US" dirty="0"/>
              <a:t>, </a:t>
            </a:r>
            <a:r>
              <a:rPr lang="en-US" dirty="0" err="1"/>
              <a:t>bali</a:t>
            </a:r>
            <a:r>
              <a:rPr lang="en-US" dirty="0"/>
              <a:t> go </a:t>
            </a:r>
            <a:r>
              <a:rPr lang="en-US" dirty="0" err="1"/>
              <a:t>dll</a:t>
            </a:r>
            <a:endParaRPr lang="id-ID" dirty="0"/>
          </a:p>
          <a:p>
            <a:endParaRPr lang="id-ID" dirty="0"/>
          </a:p>
        </p:txBody>
      </p:sp>
      <p:sp>
        <p:nvSpPr>
          <p:cNvPr id="4" name="Date Placeholder 3">
            <a:extLst>
              <a:ext uri="{FF2B5EF4-FFF2-40B4-BE49-F238E27FC236}">
                <a16:creationId xmlns:a16="http://schemas.microsoft.com/office/drawing/2014/main" id="{DEA53B0A-3094-2118-D13D-CC40305141E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667140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731762-13A9-E472-2C6F-5E1B98DD9B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A8E7B1-3CCC-6E5C-7896-54D3EE064B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F8B800-0F68-F33B-7A31-9D964615559F}"/>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35BBE9E4-57EB-3E6A-AE8F-6561FAA56D9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6697330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4C783D-EFA9-63A3-7CBD-B386BDE04C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871BB0-429F-A71D-44F0-64DFFB1206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95A926-BF0C-802F-D9CC-C4B4B9411364}"/>
              </a:ext>
            </a:extLst>
          </p:cNvPr>
          <p:cNvSpPr>
            <a:spLocks noGrp="1"/>
          </p:cNvSpPr>
          <p:nvPr>
            <p:ph type="body" idx="1"/>
          </p:nvPr>
        </p:nvSpPr>
        <p:spPr/>
        <p:txBody>
          <a:bodyPr/>
          <a:lstStyle/>
          <a:p>
            <a:r>
              <a:rPr lang="en-US" dirty="0"/>
              <a:t>2.Konsiers</a:t>
            </a:r>
          </a:p>
          <a:p>
            <a:pPr>
              <a:buFont typeface="Arial" panose="020B0604020202020204" pitchFamily="34" charset="0"/>
              <a:buChar char="•"/>
            </a:pPr>
            <a:r>
              <a:rPr lang="id-ID" b="1" dirty="0"/>
              <a:t>Traveloka StayPlus Concierge</a:t>
            </a:r>
            <a:r>
              <a:rPr lang="id-ID" dirty="0"/>
              <a:t> (layanan khusus untuk hotel mitra Traveloka)</a:t>
            </a:r>
          </a:p>
          <a:p>
            <a:pPr>
              <a:buFont typeface="Arial" panose="020B0604020202020204" pitchFamily="34" charset="0"/>
              <a:buChar char="•"/>
            </a:pPr>
            <a:r>
              <a:rPr lang="id-ID" b="1" dirty="0"/>
              <a:t>MyStay</a:t>
            </a:r>
            <a:r>
              <a:rPr lang="id-ID" dirty="0"/>
              <a:t> (digunakan oleh beberapa hotel bintang empat dan lima di Indonesia untuk layanan digital dalam kamar)</a:t>
            </a:r>
          </a:p>
          <a:p>
            <a:pPr>
              <a:buFont typeface="Arial" panose="020B0604020202020204" pitchFamily="34" charset="0"/>
              <a:buChar char="•"/>
            </a:pPr>
            <a:r>
              <a:rPr lang="id-ID" b="1" dirty="0"/>
              <a:t>HotSOS by Amadeus</a:t>
            </a:r>
            <a:r>
              <a:rPr lang="id-ID" dirty="0"/>
              <a:t> (meski berbasis global, telah diadopsi oleh hotel-hotel besar di Jakarta dan Bali)</a:t>
            </a:r>
          </a:p>
          <a:p>
            <a:pPr>
              <a:buFont typeface="Arial" panose="020B0604020202020204" pitchFamily="34" charset="0"/>
              <a:buChar char="•"/>
            </a:pPr>
            <a:r>
              <a:rPr lang="id-ID" b="1" dirty="0"/>
              <a:t>ALICE Guest Services</a:t>
            </a:r>
            <a:r>
              <a:rPr lang="id-ID" dirty="0"/>
              <a:t> (digunakan oleh jaringan hotel internasional di Indonesia untuk menyatukan layanan housekeeping, concierge, dan pemesanan tamu secara digital) Pelayanan berbasis aplikasi seperti pemesanan makanan, laundry, room service.</a:t>
            </a:r>
          </a:p>
          <a:p>
            <a:endParaRPr lang="id-ID" dirty="0"/>
          </a:p>
        </p:txBody>
      </p:sp>
      <p:sp>
        <p:nvSpPr>
          <p:cNvPr id="4" name="Date Placeholder 3">
            <a:extLst>
              <a:ext uri="{FF2B5EF4-FFF2-40B4-BE49-F238E27FC236}">
                <a16:creationId xmlns:a16="http://schemas.microsoft.com/office/drawing/2014/main" id="{5A503801-1F65-24AB-8E37-A78C88AFA34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7578734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C03A3A-CA9F-C7B3-B5A7-B9053C2E77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64575E-9F06-E107-7B15-A714B1831C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B3F27E-87D3-3F27-56BB-D1742D00E6FA}"/>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54857101-F9B6-79C7-21D3-35DCAD2DAF9E}"/>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9549111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BA50D-FD4E-8BC7-7913-3578B81101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C9F0C0-4ED3-3AB3-6B7C-C546340CAE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621BE2-080E-0C7C-B8DF-50379B45279F}"/>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3ED2C2BF-0C08-8297-C5AC-0784CCDB3E30}"/>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686849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PAR23421 – Manajemen Pelayanan Destinasi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PAR23421 – Manajemen Pelayanan Destinasi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PAR23421 – Manajemen Pelayanan Destinasi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PAR23421 – Manajemen Pelayanan Destinasi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877437"/>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Manajemen Pelayanan Destinasi Wisata</a:t>
            </a:r>
            <a:endPar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6</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4355FB-B4F6-40C0-A439-B9FA06179AB3}"/>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505FEEC6-5C3F-C52B-9654-0CB2669274D1}"/>
              </a:ext>
            </a:extLst>
          </p:cNvPr>
          <p:cNvSpPr txBox="1">
            <a:spLocks/>
          </p:cNvSpPr>
          <p:nvPr/>
        </p:nvSpPr>
        <p:spPr>
          <a:xfrm>
            <a:off x="457200" y="764704"/>
            <a:ext cx="8363272" cy="536145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b="1" dirty="0">
                <a:solidFill>
                  <a:schemeClr val="tx1"/>
                </a:solidFill>
                <a:latin typeface="Cambria" panose="02040503050406030204" pitchFamily="18" charset="0"/>
                <a:cs typeface="Arial" panose="020B0604020202020204" pitchFamily="34" charset="0"/>
              </a:rPr>
              <a:t>B. </a:t>
            </a:r>
            <a:r>
              <a:rPr lang="en-US" b="1" dirty="0" err="1">
                <a:solidFill>
                  <a:schemeClr val="tx1"/>
                </a:solidFill>
                <a:latin typeface="Cambria" panose="02040503050406030204" pitchFamily="18" charset="0"/>
                <a:cs typeface="Arial" panose="020B0604020202020204" pitchFamily="34" charset="0"/>
              </a:rPr>
              <a:t>Aplikasi</a:t>
            </a:r>
            <a:r>
              <a:rPr lang="en-US" b="1" dirty="0">
                <a:solidFill>
                  <a:schemeClr val="tx1"/>
                </a:solidFill>
                <a:latin typeface="Cambria" panose="02040503050406030204" pitchFamily="18" charset="0"/>
                <a:cs typeface="Arial" panose="020B0604020202020204" pitchFamily="34" charset="0"/>
              </a:rPr>
              <a:t> AI </a:t>
            </a:r>
            <a:r>
              <a:rPr lang="en-US" b="1" dirty="0" err="1">
                <a:solidFill>
                  <a:schemeClr val="tx1"/>
                </a:solidFill>
                <a:latin typeface="Cambria" panose="02040503050406030204" pitchFamily="18" charset="0"/>
                <a:cs typeface="Arial" panose="020B0604020202020204" pitchFamily="34" charset="0"/>
              </a:rPr>
              <a:t>dalam</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Pariwisata</a:t>
            </a:r>
            <a:endParaRPr lang="en-US" b="1" dirty="0">
              <a:solidFill>
                <a:schemeClr val="tx1"/>
              </a:solidFill>
              <a:latin typeface="Cambria" panose="02040503050406030204" pitchFamily="18" charset="0"/>
              <a:cs typeface="Arial" panose="020B0604020202020204" pitchFamily="34" charset="0"/>
            </a:endParaRPr>
          </a:p>
          <a:p>
            <a:pPr algn="l"/>
            <a:endParaRPr lang="en-US" b="1" dirty="0">
              <a:solidFill>
                <a:schemeClr val="tx1"/>
              </a:solidFill>
              <a:latin typeface="Cambria" panose="02040503050406030204" pitchFamily="18" charset="0"/>
              <a:cs typeface="Arial" panose="020B0604020202020204" pitchFamily="34" charset="0"/>
            </a:endParaRPr>
          </a:p>
          <a:p>
            <a:pPr algn="l"/>
            <a:r>
              <a:rPr lang="en-US" b="1" dirty="0">
                <a:solidFill>
                  <a:schemeClr val="tx1"/>
                </a:solidFill>
                <a:latin typeface="Cambria" panose="02040503050406030204" pitchFamily="18" charset="0"/>
                <a:cs typeface="Arial" panose="020B0604020202020204" pitchFamily="34" charset="0"/>
              </a:rPr>
              <a:t>1. Chatbot dan Virtual Assistant</a:t>
            </a:r>
          </a:p>
          <a:p>
            <a:pPr algn="l"/>
            <a:r>
              <a:rPr lang="en-US" dirty="0" err="1">
                <a:solidFill>
                  <a:schemeClr val="tx1"/>
                </a:solidFill>
                <a:latin typeface="Cambria" panose="02040503050406030204" pitchFamily="18" charset="0"/>
                <a:cs typeface="Arial" panose="020B0604020202020204" pitchFamily="34" charset="0"/>
              </a:rPr>
              <a:t>Memberikan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jawaban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otomatis</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cepat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untuk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pertanyaan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wisatawan</a:t>
            </a:r>
            <a:r>
              <a:rPr lang="en-US" dirty="0">
                <a:solidFill>
                  <a:schemeClr val="tx1"/>
                </a:solidFill>
                <a:latin typeface="Cambria" panose="02040503050406030204" pitchFamily="18" charset="0"/>
                <a:cs typeface="Arial" panose="020B0604020202020204" pitchFamily="34" charset="0"/>
              </a:rPr>
              <a:t>.</a:t>
            </a:r>
          </a:p>
          <a:p>
            <a:pPr algn="l"/>
            <a:endParaRPr lang="en-US" dirty="0">
              <a:solidFill>
                <a:schemeClr val="tx1"/>
              </a:solidFill>
              <a:latin typeface="Cambria" panose="02040503050406030204" pitchFamily="18" charset="0"/>
              <a:cs typeface="Arial" panose="020B0604020202020204" pitchFamily="34" charset="0"/>
            </a:endParaRPr>
          </a:p>
          <a:p>
            <a:pPr algn="l"/>
            <a:r>
              <a:rPr lang="en-US" b="1" dirty="0">
                <a:solidFill>
                  <a:schemeClr val="tx1"/>
                </a:solidFill>
                <a:latin typeface="Cambria" panose="02040503050406030204" pitchFamily="18" charset="0"/>
                <a:cs typeface="Arial" panose="020B0604020202020204" pitchFamily="34" charset="0"/>
              </a:rPr>
              <a:t>2. </a:t>
            </a:r>
            <a:r>
              <a:rPr lang="en-US" b="1" dirty="0" err="1">
                <a:solidFill>
                  <a:schemeClr val="tx1"/>
                </a:solidFill>
                <a:latin typeface="Cambria" panose="02040503050406030204" pitchFamily="18" charset="0"/>
                <a:cs typeface="Arial" panose="020B0604020202020204" pitchFamily="34" charset="0"/>
              </a:rPr>
              <a:t>Rekomendasi</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Personalisasi</a:t>
            </a:r>
            <a:endParaRPr lang="en-US" b="1" dirty="0">
              <a:solidFill>
                <a:schemeClr val="tx1"/>
              </a:solidFill>
              <a:latin typeface="Cambria" panose="02040503050406030204" pitchFamily="18" charset="0"/>
              <a:cs typeface="Arial" panose="020B0604020202020204" pitchFamily="34" charset="0"/>
            </a:endParaRPr>
          </a:p>
          <a:p>
            <a:pPr algn="l"/>
            <a:r>
              <a:rPr lang="en-US" dirty="0">
                <a:solidFill>
                  <a:schemeClr val="tx1"/>
                </a:solidFill>
                <a:latin typeface="Cambria" panose="02040503050406030204" pitchFamily="18" charset="0"/>
                <a:cs typeface="Arial" panose="020B0604020202020204" pitchFamily="34" charset="0"/>
              </a:rPr>
              <a:t>AI </a:t>
            </a:r>
            <a:r>
              <a:rPr lang="en-US" dirty="0" err="1">
                <a:solidFill>
                  <a:schemeClr val="tx1"/>
                </a:solidFill>
                <a:latin typeface="Cambria" panose="02040503050406030204" pitchFamily="18" charset="0"/>
                <a:cs typeface="Arial" panose="020B0604020202020204" pitchFamily="34" charset="0"/>
              </a:rPr>
              <a:t>memberikan</a:t>
            </a:r>
            <a:r>
              <a:rPr lang="en-US" dirty="0">
                <a:solidFill>
                  <a:schemeClr val="tx1"/>
                </a:solidFill>
                <a:latin typeface="Cambria" panose="02040503050406030204" pitchFamily="18" charset="0"/>
                <a:cs typeface="Arial" panose="020B0604020202020204" pitchFamily="34" charset="0"/>
              </a:rPr>
              <a:t> saran </a:t>
            </a:r>
            <a:r>
              <a:rPr lang="en-US" dirty="0" err="1">
                <a:solidFill>
                  <a:schemeClr val="tx1"/>
                </a:solidFill>
                <a:latin typeface="Cambria" panose="02040503050406030204" pitchFamily="18" charset="0"/>
                <a:cs typeface="Arial" panose="020B0604020202020204" pitchFamily="34" charset="0"/>
              </a:rPr>
              <a:t>destinasi</a:t>
            </a:r>
            <a:r>
              <a:rPr lang="en-US" dirty="0">
                <a:solidFill>
                  <a:schemeClr val="tx1"/>
                </a:solidFill>
                <a:latin typeface="Cambria" panose="02040503050406030204" pitchFamily="18" charset="0"/>
                <a:cs typeface="Arial" panose="020B0604020202020204" pitchFamily="34" charset="0"/>
              </a:rPr>
              <a:t>, hotel, dan </a:t>
            </a:r>
            <a:r>
              <a:rPr lang="en-US" dirty="0" err="1">
                <a:solidFill>
                  <a:schemeClr val="tx1"/>
                </a:solidFill>
                <a:latin typeface="Cambria" panose="02040503050406030204" pitchFamily="18" charset="0"/>
                <a:cs typeface="Arial" panose="020B0604020202020204" pitchFamily="34" charset="0"/>
              </a:rPr>
              <a:t>aktivitas</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berdasarkan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riwayat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pencarian</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preferensi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pengguna</a:t>
            </a:r>
            <a:r>
              <a:rPr lang="en-US"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2704702680"/>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82E72B-643F-4352-B745-515B4B6C98CB}"/>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9A2BE9F1-6FBF-D85B-8291-3B3C70CEC98A}"/>
              </a:ext>
            </a:extLst>
          </p:cNvPr>
          <p:cNvSpPr txBox="1">
            <a:spLocks/>
          </p:cNvSpPr>
          <p:nvPr/>
        </p:nvSpPr>
        <p:spPr>
          <a:xfrm>
            <a:off x="457200" y="764704"/>
            <a:ext cx="8363272" cy="5361459"/>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b="1" dirty="0">
                <a:solidFill>
                  <a:schemeClr val="tx1"/>
                </a:solidFill>
                <a:latin typeface="Cambria" panose="02040503050406030204" pitchFamily="18" charset="0"/>
                <a:cs typeface="Arial" panose="020B0604020202020204" pitchFamily="34" charset="0"/>
              </a:rPr>
              <a:t>3. </a:t>
            </a:r>
            <a:r>
              <a:rPr lang="en-US" b="1" dirty="0" err="1">
                <a:solidFill>
                  <a:schemeClr val="tx1"/>
                </a:solidFill>
                <a:latin typeface="Cambria" panose="02040503050406030204" pitchFamily="18" charset="0"/>
                <a:cs typeface="Arial" panose="020B0604020202020204" pitchFamily="34" charset="0"/>
              </a:rPr>
              <a:t>Pemrosesan</a:t>
            </a:r>
            <a:r>
              <a:rPr lang="en-US" b="1" dirty="0">
                <a:solidFill>
                  <a:schemeClr val="tx1"/>
                </a:solidFill>
                <a:latin typeface="Cambria" panose="02040503050406030204" pitchFamily="18" charset="0"/>
                <a:cs typeface="Arial" panose="020B0604020202020204" pitchFamily="34" charset="0"/>
              </a:rPr>
              <a:t> Bahasa Alami </a:t>
            </a:r>
          </a:p>
          <a:p>
            <a:pPr algn="l"/>
            <a:r>
              <a:rPr lang="en-US" dirty="0" err="1">
                <a:solidFill>
                  <a:schemeClr val="tx1"/>
                </a:solidFill>
                <a:latin typeface="Cambria" panose="02040503050406030204" pitchFamily="18" charset="0"/>
                <a:cs typeface="Arial" panose="020B0604020202020204" pitchFamily="34" charset="0"/>
              </a:rPr>
              <a:t>Menerjemahkan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bahasa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wisatawan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asing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secara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otomatis</a:t>
            </a:r>
            <a:r>
              <a:rPr lang="en-US" dirty="0">
                <a:solidFill>
                  <a:schemeClr val="tx1"/>
                </a:solidFill>
                <a:latin typeface="Cambria" panose="02040503050406030204" pitchFamily="18" charset="0"/>
                <a:cs typeface="Arial" panose="020B0604020202020204" pitchFamily="34" charset="0"/>
              </a:rPr>
              <a:t>.</a:t>
            </a:r>
          </a:p>
          <a:p>
            <a:pPr algn="l"/>
            <a:endParaRPr lang="en-US" dirty="0">
              <a:solidFill>
                <a:schemeClr val="tx1"/>
              </a:solidFill>
              <a:latin typeface="Cambria" panose="02040503050406030204" pitchFamily="18" charset="0"/>
              <a:cs typeface="Arial" panose="020B0604020202020204" pitchFamily="34" charset="0"/>
            </a:endParaRPr>
          </a:p>
          <a:p>
            <a:pPr algn="l"/>
            <a:r>
              <a:rPr lang="en-US" b="1" dirty="0">
                <a:solidFill>
                  <a:schemeClr val="tx1"/>
                </a:solidFill>
                <a:latin typeface="Cambria" panose="02040503050406030204" pitchFamily="18" charset="0"/>
                <a:cs typeface="Arial" panose="020B0604020202020204" pitchFamily="34" charset="0"/>
              </a:rPr>
              <a:t>4. </a:t>
            </a:r>
            <a:r>
              <a:rPr lang="en-US" b="1" dirty="0" err="1">
                <a:solidFill>
                  <a:schemeClr val="tx1"/>
                </a:solidFill>
                <a:latin typeface="Cambria" panose="02040503050406030204" pitchFamily="18" charset="0"/>
                <a:cs typeface="Arial" panose="020B0604020202020204" pitchFamily="34" charset="0"/>
              </a:rPr>
              <a:t>Analisis</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Sentimen</a:t>
            </a:r>
            <a:r>
              <a:rPr lang="en-US" b="1" dirty="0">
                <a:solidFill>
                  <a:schemeClr val="tx1"/>
                </a:solidFill>
                <a:latin typeface="Cambria" panose="02040503050406030204" pitchFamily="18" charset="0"/>
                <a:cs typeface="Arial" panose="020B0604020202020204" pitchFamily="34" charset="0"/>
              </a:rPr>
              <a:t> dan </a:t>
            </a:r>
            <a:r>
              <a:rPr lang="en-US" b="1" dirty="0" err="1">
                <a:solidFill>
                  <a:schemeClr val="tx1"/>
                </a:solidFill>
                <a:latin typeface="Cambria" panose="02040503050406030204" pitchFamily="18" charset="0"/>
                <a:cs typeface="Arial" panose="020B0604020202020204" pitchFamily="34" charset="0"/>
              </a:rPr>
              <a:t>Ulasan</a:t>
            </a:r>
            <a:endParaRPr lang="en-US" b="1" dirty="0">
              <a:solidFill>
                <a:schemeClr val="tx1"/>
              </a:solidFill>
              <a:latin typeface="Cambria" panose="02040503050406030204" pitchFamily="18" charset="0"/>
              <a:cs typeface="Arial" panose="020B0604020202020204" pitchFamily="34" charset="0"/>
            </a:endParaRPr>
          </a:p>
          <a:p>
            <a:pPr algn="l"/>
            <a:r>
              <a:rPr lang="en-US" dirty="0">
                <a:solidFill>
                  <a:schemeClr val="tx1"/>
                </a:solidFill>
                <a:latin typeface="Cambria" panose="02040503050406030204" pitchFamily="18" charset="0"/>
                <a:cs typeface="Arial" panose="020B0604020202020204" pitchFamily="34" charset="0"/>
              </a:rPr>
              <a:t>AI </a:t>
            </a:r>
            <a:r>
              <a:rPr lang="en-US" dirty="0" err="1">
                <a:solidFill>
                  <a:schemeClr val="tx1"/>
                </a:solidFill>
                <a:latin typeface="Cambria" panose="02040503050406030204" pitchFamily="18" charset="0"/>
                <a:cs typeface="Arial" panose="020B0604020202020204" pitchFamily="34" charset="0"/>
              </a:rPr>
              <a:t>membaca</a:t>
            </a:r>
            <a:r>
              <a:rPr lang="en-US" dirty="0">
                <a:solidFill>
                  <a:schemeClr val="tx1"/>
                </a:solidFill>
                <a:latin typeface="Cambria" panose="02040503050406030204" pitchFamily="18" charset="0"/>
                <a:cs typeface="Arial" panose="020B0604020202020204" pitchFamily="34" charset="0"/>
              </a:rPr>
              <a:t> review </a:t>
            </a:r>
            <a:r>
              <a:rPr lang="en-US" dirty="0" err="1">
                <a:solidFill>
                  <a:schemeClr val="tx1"/>
                </a:solidFill>
                <a:latin typeface="Cambria" panose="02040503050406030204" pitchFamily="18" charset="0"/>
                <a:cs typeface="Arial" panose="020B0604020202020204" pitchFamily="34" charset="0"/>
              </a:rPr>
              <a:t>wisatawan</a:t>
            </a:r>
            <a:r>
              <a:rPr lang="en-US" dirty="0">
                <a:solidFill>
                  <a:schemeClr val="tx1"/>
                </a:solidFill>
                <a:latin typeface="Cambria" panose="02040503050406030204" pitchFamily="18" charset="0"/>
                <a:cs typeface="Arial" panose="020B0604020202020204" pitchFamily="34" charset="0"/>
              </a:rPr>
              <a:t> di media </a:t>
            </a:r>
            <a:r>
              <a:rPr lang="en-US" dirty="0" err="1">
                <a:solidFill>
                  <a:schemeClr val="tx1"/>
                </a:solidFill>
                <a:latin typeface="Cambria" panose="02040503050406030204" pitchFamily="18" charset="0"/>
                <a:cs typeface="Arial" panose="020B0604020202020204" pitchFamily="34" charset="0"/>
              </a:rPr>
              <a:t>sosial</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untuk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mengevaluasi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pelayanan</a:t>
            </a:r>
            <a:r>
              <a:rPr lang="en-US" dirty="0">
                <a:solidFill>
                  <a:schemeClr val="tx1"/>
                </a:solidFill>
                <a:latin typeface="Cambria" panose="02040503050406030204" pitchFamily="18" charset="0"/>
                <a:cs typeface="Arial" panose="020B0604020202020204" pitchFamily="34" charset="0"/>
              </a:rPr>
              <a:t>.</a:t>
            </a:r>
          </a:p>
          <a:p>
            <a:pPr algn="l"/>
            <a:endParaRPr lang="en-US" dirty="0">
              <a:solidFill>
                <a:schemeClr val="tx1"/>
              </a:solidFill>
              <a:latin typeface="Cambria" panose="02040503050406030204" pitchFamily="18" charset="0"/>
              <a:cs typeface="Arial" panose="020B0604020202020204" pitchFamily="34" charset="0"/>
            </a:endParaRPr>
          </a:p>
          <a:p>
            <a:pPr algn="l"/>
            <a:r>
              <a:rPr lang="en-US" b="1" dirty="0">
                <a:solidFill>
                  <a:schemeClr val="tx1"/>
                </a:solidFill>
                <a:latin typeface="Cambria" panose="02040503050406030204" pitchFamily="18" charset="0"/>
                <a:cs typeface="Arial" panose="020B0604020202020204" pitchFamily="34" charset="0"/>
              </a:rPr>
              <a:t>5. </a:t>
            </a:r>
            <a:r>
              <a:rPr lang="en-US" b="1" dirty="0" err="1">
                <a:solidFill>
                  <a:schemeClr val="tx1"/>
                </a:solidFill>
                <a:latin typeface="Cambria" panose="02040503050406030204" pitchFamily="18" charset="0"/>
                <a:cs typeface="Arial" panose="020B0604020202020204" pitchFamily="34" charset="0"/>
              </a:rPr>
              <a:t>Prediksi</a:t>
            </a:r>
            <a:r>
              <a:rPr lang="en-US" b="1" dirty="0">
                <a:solidFill>
                  <a:schemeClr val="tx1"/>
                </a:solidFill>
                <a:latin typeface="Cambria" panose="02040503050406030204" pitchFamily="18" charset="0"/>
                <a:cs typeface="Arial" panose="020B0604020202020204" pitchFamily="34" charset="0"/>
              </a:rPr>
              <a:t> Tren </a:t>
            </a:r>
            <a:r>
              <a:rPr lang="en-US" b="1" dirty="0" err="1">
                <a:solidFill>
                  <a:schemeClr val="tx1"/>
                </a:solidFill>
                <a:latin typeface="Cambria" panose="02040503050406030204" pitchFamily="18" charset="0"/>
                <a:cs typeface="Arial" panose="020B0604020202020204" pitchFamily="34" charset="0"/>
              </a:rPr>
              <a:t>Wisata</a:t>
            </a:r>
            <a:endParaRPr lang="en-US" b="1" dirty="0">
              <a:solidFill>
                <a:schemeClr val="tx1"/>
              </a:solidFill>
              <a:latin typeface="Cambria" panose="02040503050406030204" pitchFamily="18" charset="0"/>
              <a:cs typeface="Arial" panose="020B0604020202020204" pitchFamily="34" charset="0"/>
            </a:endParaRPr>
          </a:p>
          <a:p>
            <a:pPr algn="l"/>
            <a:r>
              <a:rPr lang="en-US" dirty="0">
                <a:solidFill>
                  <a:schemeClr val="tx1"/>
                </a:solidFill>
                <a:latin typeface="Cambria" panose="02040503050406030204" pitchFamily="18" charset="0"/>
                <a:cs typeface="Arial" panose="020B0604020202020204" pitchFamily="34" charset="0"/>
              </a:rPr>
              <a:t>AI </a:t>
            </a:r>
            <a:r>
              <a:rPr lang="en-US" dirty="0" err="1">
                <a:solidFill>
                  <a:schemeClr val="tx1"/>
                </a:solidFill>
                <a:latin typeface="Cambria" panose="02040503050406030204" pitchFamily="18" charset="0"/>
                <a:cs typeface="Arial" panose="020B0604020202020204" pitchFamily="34" charset="0"/>
              </a:rPr>
              <a:t>menganalisis</a:t>
            </a:r>
            <a:r>
              <a:rPr lang="en-US" dirty="0">
                <a:solidFill>
                  <a:schemeClr val="tx1"/>
                </a:solidFill>
                <a:latin typeface="Cambria" panose="02040503050406030204" pitchFamily="18" charset="0"/>
                <a:cs typeface="Arial" panose="020B0604020202020204" pitchFamily="34" charset="0"/>
              </a:rPr>
              <a:t> data </a:t>
            </a:r>
            <a:r>
              <a:rPr lang="en-US" dirty="0" err="1">
                <a:solidFill>
                  <a:schemeClr val="tx1"/>
                </a:solidFill>
                <a:latin typeface="Cambria" panose="02040503050406030204" pitchFamily="18" charset="0"/>
                <a:cs typeface="Arial" panose="020B0604020202020204" pitchFamily="34" charset="0"/>
              </a:rPr>
              <a:t>kunjungan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untuk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merancang</a:t>
            </a:r>
            <a:r>
              <a:rPr lang="en-US" dirty="0">
                <a:solidFill>
                  <a:schemeClr val="tx1"/>
                </a:solidFill>
                <a:latin typeface="Cambria" panose="02040503050406030204" pitchFamily="18" charset="0"/>
                <a:cs typeface="Arial" panose="020B0604020202020204" pitchFamily="34" charset="0"/>
              </a:rPr>
              <a:t> strategi </a:t>
            </a:r>
            <a:r>
              <a:rPr lang="en-US" dirty="0" err="1">
                <a:solidFill>
                  <a:schemeClr val="tx1"/>
                </a:solidFill>
                <a:latin typeface="Cambria" panose="02040503050406030204" pitchFamily="18" charset="0"/>
                <a:cs typeface="Arial" panose="020B0604020202020204" pitchFamily="34" charset="0"/>
              </a:rPr>
              <a:t>promosi</a:t>
            </a:r>
            <a:r>
              <a:rPr lang="en-US"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3184079017"/>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3DB8BA-0F7B-2A36-207B-EF4DDA9A57D9}"/>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DF96ACD7-D249-9403-2473-E75A6559AF3D}"/>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r>
              <a:rPr lang="it-IT" sz="3600" b="1" dirty="0"/>
              <a:t>Tantangan dan Solusi dalam Digitalisasi dan AI</a:t>
            </a:r>
            <a:endParaRPr lang="id-ID" sz="3600" b="1" dirty="0"/>
          </a:p>
        </p:txBody>
      </p:sp>
      <p:sp>
        <p:nvSpPr>
          <p:cNvPr id="4" name="Content Placeholder 2">
            <a:extLst>
              <a:ext uri="{FF2B5EF4-FFF2-40B4-BE49-F238E27FC236}">
                <a16:creationId xmlns:a16="http://schemas.microsoft.com/office/drawing/2014/main" id="{02869346-DC98-DDE8-3086-4BE862FCD592}"/>
              </a:ext>
            </a:extLst>
          </p:cNvPr>
          <p:cNvSpPr txBox="1">
            <a:spLocks/>
          </p:cNvSpPr>
          <p:nvPr/>
        </p:nvSpPr>
        <p:spPr>
          <a:xfrm>
            <a:off x="457200" y="2204864"/>
            <a:ext cx="8363272" cy="392129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AutoNum type="alphaUcPeriod"/>
            </a:pPr>
            <a:r>
              <a:rPr lang="id-ID" b="1" dirty="0">
                <a:solidFill>
                  <a:schemeClr val="tx1"/>
                </a:solidFill>
                <a:latin typeface="Cambria" panose="02040503050406030204" pitchFamily="18" charset="0"/>
                <a:cs typeface="Arial" panose="020B0604020202020204" pitchFamily="34" charset="0"/>
              </a:rPr>
              <a:t>Tantangan</a:t>
            </a:r>
            <a:endParaRPr lang="en-US" b="1" dirty="0">
              <a:solidFill>
                <a:schemeClr val="tx1"/>
              </a:solidFill>
              <a:latin typeface="Cambria" panose="02040503050406030204" pitchFamily="18" charset="0"/>
              <a:cs typeface="Arial" panose="020B0604020202020204" pitchFamily="34" charset="0"/>
            </a:endParaRPr>
          </a:p>
          <a:p>
            <a:pPr marL="514350" indent="-514350" algn="l">
              <a:buAutoNum type="alphaUcPeriod"/>
            </a:pP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Akses teknologi belum merata di semua destinasi.</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Kebutuhan pelatihan SDM dalam penggunaan digital.</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Privasi dan keamanan data wisatawan.</a:t>
            </a:r>
            <a:endParaRPr lang="en-US"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211780200"/>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7820C2-F6AA-E7F9-4A6E-AE274165703E}"/>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CDA2887F-9459-44BB-CF9D-09B2E11A7EB3}"/>
              </a:ext>
            </a:extLst>
          </p:cNvPr>
          <p:cNvSpPr txBox="1">
            <a:spLocks/>
          </p:cNvSpPr>
          <p:nvPr/>
        </p:nvSpPr>
        <p:spPr>
          <a:xfrm>
            <a:off x="457200" y="1124744"/>
            <a:ext cx="8363272" cy="500141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b="1" dirty="0">
                <a:solidFill>
                  <a:schemeClr val="tx1"/>
                </a:solidFill>
                <a:latin typeface="Cambria" panose="02040503050406030204" pitchFamily="18" charset="0"/>
                <a:cs typeface="Arial" panose="020B0604020202020204" pitchFamily="34" charset="0"/>
              </a:rPr>
              <a:t>B. Solusi</a:t>
            </a:r>
          </a:p>
          <a:p>
            <a:pPr algn="l"/>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en-US" dirty="0" err="1">
                <a:solidFill>
                  <a:schemeClr val="tx1"/>
                </a:solidFill>
                <a:latin typeface="Cambria" panose="02040503050406030204" pitchFamily="18" charset="0"/>
                <a:cs typeface="Arial" panose="020B0604020202020204" pitchFamily="34" charset="0"/>
              </a:rPr>
              <a:t>Penguatan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infrastruktur</a:t>
            </a:r>
            <a:r>
              <a:rPr lang="en-US" dirty="0">
                <a:solidFill>
                  <a:schemeClr val="tx1"/>
                </a:solidFill>
                <a:latin typeface="Cambria" panose="02040503050406030204" pitchFamily="18" charset="0"/>
                <a:cs typeface="Arial" panose="020B0604020202020204" pitchFamily="34" charset="0"/>
              </a:rPr>
              <a:t> digital.</a:t>
            </a:r>
          </a:p>
          <a:p>
            <a:pPr marL="514350" indent="-514350" algn="l">
              <a:buAutoNum type="arabicPeriod"/>
            </a:pPr>
            <a:r>
              <a:rPr lang="en-US" dirty="0">
                <a:solidFill>
                  <a:schemeClr val="tx1"/>
                </a:solidFill>
                <a:latin typeface="Cambria" panose="02040503050406030204" pitchFamily="18" charset="0"/>
                <a:cs typeface="Arial" panose="020B0604020202020204" pitchFamily="34" charset="0"/>
              </a:rPr>
              <a:t>Pelatihan </a:t>
            </a:r>
            <a:r>
              <a:rPr lang="en-US" dirty="0" err="1">
                <a:solidFill>
                  <a:schemeClr val="tx1"/>
                </a:solidFill>
                <a:latin typeface="Cambria" panose="02040503050406030204" pitchFamily="18" charset="0"/>
                <a:cs typeface="Arial" panose="020B0604020202020204" pitchFamily="34" charset="0"/>
              </a:rPr>
              <a:t>literasi</a:t>
            </a:r>
            <a:r>
              <a:rPr lang="en-US" dirty="0">
                <a:solidFill>
                  <a:schemeClr val="tx1"/>
                </a:solidFill>
                <a:latin typeface="Cambria" panose="02040503050406030204" pitchFamily="18" charset="0"/>
                <a:cs typeface="Arial" panose="020B0604020202020204" pitchFamily="34" charset="0"/>
              </a:rPr>
              <a:t> digital </a:t>
            </a:r>
            <a:r>
              <a:rPr lang="en-US" dirty="0" err="1">
                <a:solidFill>
                  <a:schemeClr val="tx1"/>
                </a:solidFill>
                <a:latin typeface="Cambria" panose="02040503050406030204" pitchFamily="18" charset="0"/>
                <a:cs typeface="Arial" panose="020B0604020202020204" pitchFamily="34" charset="0"/>
              </a:rPr>
              <a:t>bagi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pelaku</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wisata</a:t>
            </a:r>
            <a:r>
              <a:rPr lang="en-US" dirty="0">
                <a:solidFill>
                  <a:schemeClr val="tx1"/>
                </a:solidFill>
                <a:latin typeface="Cambria" panose="02040503050406030204" pitchFamily="18" charset="0"/>
                <a:cs typeface="Arial" panose="020B0604020202020204" pitchFamily="34" charset="0"/>
              </a:rPr>
              <a:t>.</a:t>
            </a:r>
          </a:p>
          <a:p>
            <a:pPr marL="514350" indent="-514350" algn="l">
              <a:buAutoNum type="arabicPeriod"/>
            </a:pPr>
            <a:r>
              <a:rPr lang="en-US" dirty="0" err="1">
                <a:solidFill>
                  <a:schemeClr val="tx1"/>
                </a:solidFill>
                <a:latin typeface="Cambria" panose="02040503050406030204" pitchFamily="18" charset="0"/>
                <a:cs typeface="Arial" panose="020B0604020202020204" pitchFamily="34" charset="0"/>
              </a:rPr>
              <a:t>Standar</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keamanan</a:t>
            </a:r>
            <a:r>
              <a:rPr lang="en-US" dirty="0">
                <a:solidFill>
                  <a:schemeClr val="tx1"/>
                </a:solidFill>
                <a:latin typeface="Cambria" panose="02040503050406030204" pitchFamily="18" charset="0"/>
                <a:cs typeface="Arial" panose="020B0604020202020204" pitchFamily="34" charset="0"/>
              </a:rPr>
              <a:t> data dan </a:t>
            </a:r>
            <a:r>
              <a:rPr lang="en-US" dirty="0" err="1">
                <a:solidFill>
                  <a:schemeClr val="tx1"/>
                </a:solidFill>
                <a:latin typeface="Cambria" panose="02040503050406030204" pitchFamily="18" charset="0"/>
                <a:cs typeface="Arial" panose="020B0604020202020204" pitchFamily="34" charset="0"/>
              </a:rPr>
              <a:t>transparansi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layanan</a:t>
            </a:r>
            <a:r>
              <a:rPr lang="en-US"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1757935175"/>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5E3FD8-D46F-4D1C-4BAE-37910E772606}"/>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639793D0-704A-926F-1132-4E70489A3293}"/>
              </a:ext>
            </a:extLst>
          </p:cNvPr>
          <p:cNvSpPr txBox="1">
            <a:spLocks/>
          </p:cNvSpPr>
          <p:nvPr/>
        </p:nvSpPr>
        <p:spPr>
          <a:xfrm>
            <a:off x="457200" y="1124744"/>
            <a:ext cx="8363272" cy="500141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dirty="0">
              <a:solidFill>
                <a:schemeClr val="tx1"/>
              </a:solidFill>
              <a:latin typeface="Cambria" panose="02040503050406030204" pitchFamily="18" charset="0"/>
              <a:cs typeface="Arial" panose="020B0604020202020204" pitchFamily="34" charset="0"/>
            </a:endParaRPr>
          </a:p>
          <a:p>
            <a:pPr algn="l"/>
            <a:r>
              <a:rPr lang="en-US" dirty="0" err="1">
                <a:solidFill>
                  <a:schemeClr val="tx1"/>
                </a:solidFill>
                <a:latin typeface="Cambria" panose="02040503050406030204" pitchFamily="18" charset="0"/>
                <a:cs typeface="Arial" panose="020B0604020202020204" pitchFamily="34" charset="0"/>
              </a:rPr>
              <a:t>Teknologi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memainkan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peran</a:t>
            </a:r>
            <a:r>
              <a:rPr lang="en-US" dirty="0">
                <a:solidFill>
                  <a:schemeClr val="tx1"/>
                </a:solidFill>
                <a:latin typeface="Cambria" panose="02040503050406030204" pitchFamily="18" charset="0"/>
                <a:cs typeface="Arial" panose="020B0604020202020204" pitchFamily="34" charset="0"/>
              </a:rPr>
              <a:t> vital </a:t>
            </a:r>
            <a:r>
              <a:rPr lang="en-US" dirty="0" err="1">
                <a:solidFill>
                  <a:schemeClr val="tx1"/>
                </a:solidFill>
                <a:latin typeface="Cambria" panose="02040503050406030204" pitchFamily="18" charset="0"/>
                <a:cs typeface="Arial" panose="020B0604020202020204" pitchFamily="34" charset="0"/>
              </a:rPr>
              <a:t>dalam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meningkatkan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pelayanan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pariwisata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Melalui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digitalisasi</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penerapan</a:t>
            </a:r>
            <a:r>
              <a:rPr lang="en-US" dirty="0">
                <a:solidFill>
                  <a:schemeClr val="tx1"/>
                </a:solidFill>
                <a:latin typeface="Cambria" panose="02040503050406030204" pitchFamily="18" charset="0"/>
                <a:cs typeface="Arial" panose="020B0604020202020204" pitchFamily="34" charset="0"/>
              </a:rPr>
              <a:t> AI, </a:t>
            </a:r>
            <a:r>
              <a:rPr lang="en-US" dirty="0" err="1">
                <a:solidFill>
                  <a:schemeClr val="tx1"/>
                </a:solidFill>
                <a:latin typeface="Cambria" panose="02040503050406030204" pitchFamily="18" charset="0"/>
                <a:cs typeface="Arial" panose="020B0604020202020204" pitchFamily="34" charset="0"/>
              </a:rPr>
              <a:t>layanan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menjadi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lebih</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cepat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efisien</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sesuai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dengan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kebutuhan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wisatawan</a:t>
            </a:r>
            <a:r>
              <a:rPr lang="en-US" dirty="0">
                <a:solidFill>
                  <a:schemeClr val="tx1"/>
                </a:solidFill>
                <a:latin typeface="Cambria" panose="02040503050406030204" pitchFamily="18" charset="0"/>
                <a:cs typeface="Arial" panose="020B0604020202020204" pitchFamily="34" charset="0"/>
              </a:rPr>
              <a:t>. Ke </a:t>
            </a:r>
            <a:r>
              <a:rPr lang="en-US" dirty="0" err="1">
                <a:solidFill>
                  <a:schemeClr val="tx1"/>
                </a:solidFill>
                <a:latin typeface="Cambria" panose="02040503050406030204" pitchFamily="18" charset="0"/>
                <a:cs typeface="Arial" panose="020B0604020202020204" pitchFamily="34" charset="0"/>
              </a:rPr>
              <a:t>depannya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destinasi</a:t>
            </a:r>
            <a:r>
              <a:rPr lang="en-US" dirty="0">
                <a:solidFill>
                  <a:schemeClr val="tx1"/>
                </a:solidFill>
                <a:latin typeface="Cambria" panose="02040503050406030204" pitchFamily="18" charset="0"/>
                <a:cs typeface="Arial" panose="020B0604020202020204" pitchFamily="34" charset="0"/>
              </a:rPr>
              <a:t> yang </a:t>
            </a:r>
            <a:r>
              <a:rPr lang="en-US" dirty="0" err="1">
                <a:solidFill>
                  <a:schemeClr val="tx1"/>
                </a:solidFill>
                <a:latin typeface="Cambria" panose="02040503050406030204" pitchFamily="18" charset="0"/>
                <a:cs typeface="Arial" panose="020B0604020202020204" pitchFamily="34" charset="0"/>
              </a:rPr>
              <a:t>mampu</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memanfaatkan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teknologi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secara</a:t>
            </a:r>
            <a:r>
              <a:rPr lang="en-US" dirty="0">
                <a:solidFill>
                  <a:schemeClr val="tx1"/>
                </a:solidFill>
                <a:latin typeface="Cambria" panose="02040503050406030204" pitchFamily="18" charset="0"/>
                <a:cs typeface="Arial" panose="020B0604020202020204" pitchFamily="34" charset="0"/>
              </a:rPr>
              <a:t> optimal </a:t>
            </a:r>
            <a:r>
              <a:rPr lang="en-US" dirty="0" err="1">
                <a:solidFill>
                  <a:schemeClr val="tx1"/>
                </a:solidFill>
                <a:latin typeface="Cambria" panose="02040503050406030204" pitchFamily="18" charset="0"/>
                <a:cs typeface="Arial" panose="020B0604020202020204" pitchFamily="34" charset="0"/>
              </a:rPr>
              <a:t>akan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lebih</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unggul</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dalam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kompetisi</a:t>
            </a:r>
            <a:r>
              <a:rPr lang="en-US" dirty="0">
                <a:solidFill>
                  <a:schemeClr val="tx1"/>
                </a:solidFill>
                <a:latin typeface="Cambria" panose="02040503050406030204" pitchFamily="18" charset="0"/>
                <a:cs typeface="Arial" panose="020B0604020202020204" pitchFamily="34" charset="0"/>
              </a:rPr>
              <a:t> global.</a:t>
            </a:r>
          </a:p>
        </p:txBody>
      </p:sp>
    </p:spTree>
    <p:extLst>
      <p:ext uri="{BB962C8B-B14F-4D97-AF65-F5344CB8AC3E}">
        <p14:creationId xmlns:p14="http://schemas.microsoft.com/office/powerpoint/2010/main" val="4087940431"/>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nl-NL"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Peran Teknologi dalam Pelayanan Pariwisata</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2204864"/>
            <a:ext cx="8229600" cy="392129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dirty="0">
                <a:solidFill>
                  <a:schemeClr val="tx1"/>
                </a:solidFill>
                <a:latin typeface="Cambria" panose="02040503050406030204" pitchFamily="18" charset="0"/>
                <a:cs typeface="Arial" panose="020B0604020202020204" pitchFamily="34" charset="0"/>
              </a:rPr>
              <a:t>Teknologi memiliki peran besar dalam transformasi industri pariwisata modern. Kemajuan teknologi digital mendorong layanan pariwisata menjadi lebih efisien, personal, dan terjangkau. Salah satu dampak pentingnya adalah digitalisasi layanan dan penggunaan kecerdasan buatan (AI) dalam meningkatkan kualitas pengalaman wisatawan.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D6A65C-AC6E-D031-7C4F-5305C95F07C1}"/>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FEC8E2DD-D160-4515-A8A3-E793E3A508AE}"/>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r>
              <a:rPr lang="id-ID" sz="3600" b="1" dirty="0"/>
              <a:t>Peran Teknologi dalam Pelayanan Pariwisata</a:t>
            </a:r>
          </a:p>
        </p:txBody>
      </p:sp>
      <p:sp>
        <p:nvSpPr>
          <p:cNvPr id="4" name="Content Placeholder 2">
            <a:extLst>
              <a:ext uri="{FF2B5EF4-FFF2-40B4-BE49-F238E27FC236}">
                <a16:creationId xmlns:a16="http://schemas.microsoft.com/office/drawing/2014/main" id="{3DF1D877-D352-1860-06C1-480939847BFC}"/>
              </a:ext>
            </a:extLst>
          </p:cNvPr>
          <p:cNvSpPr txBox="1">
            <a:spLocks/>
          </p:cNvSpPr>
          <p:nvPr/>
        </p:nvSpPr>
        <p:spPr>
          <a:xfrm>
            <a:off x="457200" y="2204864"/>
            <a:ext cx="4114800" cy="3921299"/>
          </a:xfrm>
          <a:prstGeom prst="rect">
            <a:avLst/>
          </a:prstGeom>
        </p:spPr>
        <p:txBody>
          <a:bodyPr vert="horz" lIns="91440" tIns="45720" rIns="91440" bIns="45720" rtlCol="0">
            <a:normAutofit fontScale="850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AutoNum type="alphaUcPeriod"/>
            </a:pPr>
            <a:r>
              <a:rPr lang="id-ID" b="1" dirty="0">
                <a:solidFill>
                  <a:schemeClr val="tx1"/>
                </a:solidFill>
                <a:latin typeface="Cambria" panose="02040503050406030204" pitchFamily="18" charset="0"/>
                <a:cs typeface="Arial" panose="020B0604020202020204" pitchFamily="34" charset="0"/>
              </a:rPr>
              <a:t>Meningkatkan Efisiensi dan Aksesibilitas</a:t>
            </a:r>
            <a:endParaRPr lang="en-US" b="1" dirty="0">
              <a:solidFill>
                <a:schemeClr val="tx1"/>
              </a:solidFill>
              <a:latin typeface="Cambria" panose="02040503050406030204" pitchFamily="18" charset="0"/>
              <a:cs typeface="Arial" panose="020B0604020202020204" pitchFamily="34" charset="0"/>
            </a:endParaRPr>
          </a:p>
          <a:p>
            <a:pPr marL="514350" indent="-514350" algn="l">
              <a:buAutoNum type="alphaUcPeriod"/>
            </a:pP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Pemesanan tiket dan akomodasi secara online.</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Layanan mandiri seperti check-in digital di hotel dan bandara.</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Aplikasi navigasi dan pemandu wisata digital.</a:t>
            </a:r>
            <a:endParaRPr lang="id-ID" sz="2600" dirty="0">
              <a:solidFill>
                <a:schemeClr val="tx1"/>
              </a:solidFill>
              <a:latin typeface="Cambria" panose="02040503050406030204" pitchFamily="18" charset="0"/>
              <a:cs typeface="Arial" panose="020B0604020202020204" pitchFamily="34" charset="0"/>
            </a:endParaRPr>
          </a:p>
        </p:txBody>
      </p:sp>
      <p:pic>
        <p:nvPicPr>
          <p:cNvPr id="6" name="Picture 5">
            <a:extLst>
              <a:ext uri="{FF2B5EF4-FFF2-40B4-BE49-F238E27FC236}">
                <a16:creationId xmlns:a16="http://schemas.microsoft.com/office/drawing/2014/main" id="{B57E8CC2-BADA-71D1-B7C8-99C6D8E097FF}"/>
              </a:ext>
            </a:extLst>
          </p:cNvPr>
          <p:cNvPicPr>
            <a:picLocks noChangeAspect="1"/>
          </p:cNvPicPr>
          <p:nvPr/>
        </p:nvPicPr>
        <p:blipFill>
          <a:blip r:embed="rId3"/>
          <a:stretch>
            <a:fillRect/>
          </a:stretch>
        </p:blipFill>
        <p:spPr>
          <a:xfrm>
            <a:off x="7046109" y="4822337"/>
            <a:ext cx="1753005" cy="1150409"/>
          </a:xfrm>
          <a:prstGeom prst="rect">
            <a:avLst/>
          </a:prstGeom>
        </p:spPr>
      </p:pic>
      <p:pic>
        <p:nvPicPr>
          <p:cNvPr id="8" name="Picture 7">
            <a:extLst>
              <a:ext uri="{FF2B5EF4-FFF2-40B4-BE49-F238E27FC236}">
                <a16:creationId xmlns:a16="http://schemas.microsoft.com/office/drawing/2014/main" id="{415B5E26-FF5A-C8D2-9B78-B52164C9E3D5}"/>
              </a:ext>
            </a:extLst>
          </p:cNvPr>
          <p:cNvPicPr>
            <a:picLocks noChangeAspect="1"/>
          </p:cNvPicPr>
          <p:nvPr/>
        </p:nvPicPr>
        <p:blipFill>
          <a:blip r:embed="rId4"/>
          <a:stretch>
            <a:fillRect/>
          </a:stretch>
        </p:blipFill>
        <p:spPr>
          <a:xfrm>
            <a:off x="5076055" y="1248192"/>
            <a:ext cx="1319397" cy="1171739"/>
          </a:xfrm>
          <a:prstGeom prst="rect">
            <a:avLst/>
          </a:prstGeom>
        </p:spPr>
      </p:pic>
      <p:pic>
        <p:nvPicPr>
          <p:cNvPr id="10" name="Picture 9">
            <a:extLst>
              <a:ext uri="{FF2B5EF4-FFF2-40B4-BE49-F238E27FC236}">
                <a16:creationId xmlns:a16="http://schemas.microsoft.com/office/drawing/2014/main" id="{2BF63BAF-D0F2-D397-8E70-22499FE9ED51}"/>
              </a:ext>
            </a:extLst>
          </p:cNvPr>
          <p:cNvPicPr>
            <a:picLocks noChangeAspect="1"/>
          </p:cNvPicPr>
          <p:nvPr/>
        </p:nvPicPr>
        <p:blipFill>
          <a:blip r:embed="rId5"/>
          <a:stretch>
            <a:fillRect/>
          </a:stretch>
        </p:blipFill>
        <p:spPr>
          <a:xfrm>
            <a:off x="5753130" y="2554223"/>
            <a:ext cx="2169482" cy="703022"/>
          </a:xfrm>
          <a:prstGeom prst="rect">
            <a:avLst/>
          </a:prstGeom>
        </p:spPr>
      </p:pic>
      <p:pic>
        <p:nvPicPr>
          <p:cNvPr id="12" name="Picture 11">
            <a:extLst>
              <a:ext uri="{FF2B5EF4-FFF2-40B4-BE49-F238E27FC236}">
                <a16:creationId xmlns:a16="http://schemas.microsoft.com/office/drawing/2014/main" id="{819AC1A8-1DF8-EC3F-06A3-20A976C10941}"/>
              </a:ext>
            </a:extLst>
          </p:cNvPr>
          <p:cNvPicPr>
            <a:picLocks noChangeAspect="1"/>
          </p:cNvPicPr>
          <p:nvPr/>
        </p:nvPicPr>
        <p:blipFill>
          <a:blip r:embed="rId6"/>
          <a:stretch>
            <a:fillRect/>
          </a:stretch>
        </p:blipFill>
        <p:spPr>
          <a:xfrm>
            <a:off x="6516216" y="3265900"/>
            <a:ext cx="1886213" cy="1409897"/>
          </a:xfrm>
          <a:prstGeom prst="rect">
            <a:avLst/>
          </a:prstGeom>
        </p:spPr>
      </p:pic>
    </p:spTree>
    <p:extLst>
      <p:ext uri="{BB962C8B-B14F-4D97-AF65-F5344CB8AC3E}">
        <p14:creationId xmlns:p14="http://schemas.microsoft.com/office/powerpoint/2010/main" val="3558955148"/>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1DF1ED-5DD9-2C53-2396-81A0E0FC5E03}"/>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4814FC5A-EDCF-1E08-F498-078980A019F7}"/>
              </a:ext>
            </a:extLst>
          </p:cNvPr>
          <p:cNvSpPr txBox="1">
            <a:spLocks/>
          </p:cNvSpPr>
          <p:nvPr/>
        </p:nvSpPr>
        <p:spPr>
          <a:xfrm>
            <a:off x="457200" y="980728"/>
            <a:ext cx="8229600" cy="514543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b="1" dirty="0">
                <a:solidFill>
                  <a:schemeClr val="tx1"/>
                </a:solidFill>
                <a:latin typeface="Cambria" panose="02040503050406030204" pitchFamily="18" charset="0"/>
                <a:cs typeface="Arial" panose="020B0604020202020204" pitchFamily="34" charset="0"/>
              </a:rPr>
              <a:t>B. Meningkatkan Kualitas Layanan</a:t>
            </a:r>
            <a:endParaRPr lang="en-US" b="1" dirty="0">
              <a:solidFill>
                <a:schemeClr val="tx1"/>
              </a:solidFill>
              <a:latin typeface="Cambria" panose="02040503050406030204" pitchFamily="18" charset="0"/>
              <a:cs typeface="Arial" panose="020B0604020202020204" pitchFamily="34" charset="0"/>
            </a:endParaRPr>
          </a:p>
          <a:p>
            <a:pPr algn="l"/>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Pelayanan 24 jam melalui chatbot.</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Personalisasi paket wisata berdasarkan minat wisatawan.</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Sistem feedback otomatis untuk evaluasi pelayanan.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937545844"/>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C32B86-3616-D44D-D372-425740BE4252}"/>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CE465D9A-DE07-B16E-B9BB-C0E583DDC1CA}"/>
              </a:ext>
            </a:extLst>
          </p:cNvPr>
          <p:cNvSpPr txBox="1">
            <a:spLocks/>
          </p:cNvSpPr>
          <p:nvPr/>
        </p:nvSpPr>
        <p:spPr>
          <a:xfrm>
            <a:off x="457200" y="980728"/>
            <a:ext cx="8229600" cy="514543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dirty="0">
              <a:solidFill>
                <a:schemeClr val="tx1"/>
              </a:solidFill>
              <a:latin typeface="Cambria" panose="02040503050406030204" pitchFamily="18" charset="0"/>
              <a:cs typeface="Arial" panose="020B0604020202020204" pitchFamily="34" charset="0"/>
            </a:endParaRPr>
          </a:p>
          <a:p>
            <a:pPr algn="l"/>
            <a:r>
              <a:rPr lang="id-ID" b="1" dirty="0">
                <a:solidFill>
                  <a:schemeClr val="tx1"/>
                </a:solidFill>
                <a:latin typeface="Cambria" panose="02040503050406030204" pitchFamily="18" charset="0"/>
                <a:cs typeface="Arial" panose="020B0604020202020204" pitchFamily="34" charset="0"/>
              </a:rPr>
              <a:t>C. Meningkatkan Daya Saing Destinasi</a:t>
            </a:r>
            <a:endParaRPr lang="en-US" b="1" dirty="0">
              <a:solidFill>
                <a:schemeClr val="tx1"/>
              </a:solidFill>
              <a:latin typeface="Cambria" panose="02040503050406030204" pitchFamily="18" charset="0"/>
              <a:cs typeface="Arial" panose="020B0604020202020204" pitchFamily="34" charset="0"/>
            </a:endParaRPr>
          </a:p>
          <a:p>
            <a:pPr algn="l"/>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Virtual tour dan Augmented Reality (AR) untuk promosi.</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Website destinasi yang interaktif dan informatif.</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Jejak digital untuk analisis tren wisatawan.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196209249"/>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2462DE-77CD-B8AB-8AE5-C6575952A3A1}"/>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2FACAC72-6D89-5DBD-06CE-CD585ED05E45}"/>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r>
              <a:rPr lang="id-ID" sz="3600" b="1" dirty="0"/>
              <a:t>Digitalisasi Layanan Pariwisata</a:t>
            </a:r>
          </a:p>
        </p:txBody>
      </p:sp>
      <p:sp>
        <p:nvSpPr>
          <p:cNvPr id="4" name="Content Placeholder 2">
            <a:extLst>
              <a:ext uri="{FF2B5EF4-FFF2-40B4-BE49-F238E27FC236}">
                <a16:creationId xmlns:a16="http://schemas.microsoft.com/office/drawing/2014/main" id="{840DDFD0-767F-A32B-0E1F-8F81486068CE}"/>
              </a:ext>
            </a:extLst>
          </p:cNvPr>
          <p:cNvSpPr txBox="1">
            <a:spLocks/>
          </p:cNvSpPr>
          <p:nvPr/>
        </p:nvSpPr>
        <p:spPr>
          <a:xfrm>
            <a:off x="457200" y="2204864"/>
            <a:ext cx="8363272" cy="392129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dirty="0">
                <a:solidFill>
                  <a:schemeClr val="tx1"/>
                </a:solidFill>
                <a:latin typeface="Cambria" panose="02040503050406030204" pitchFamily="18" charset="0"/>
                <a:cs typeface="Arial" panose="020B0604020202020204" pitchFamily="34" charset="0"/>
              </a:rPr>
              <a:t>Digitalisasi layanan adalah proses mengubah interaksi dan transaksi wisata secara manual menjadi berbasis digital. Ini mencakup pengelolaan data wisatawan, layanan daring, promosi digital, hingga sistem reservasi otomatis.</a:t>
            </a:r>
            <a:endParaRPr lang="en-US" dirty="0">
              <a:solidFill>
                <a:schemeClr val="tx1"/>
              </a:solidFill>
              <a:latin typeface="Cambria" panose="02040503050406030204" pitchFamily="18" charset="0"/>
              <a:cs typeface="Arial" panose="020B0604020202020204" pitchFamily="34" charset="0"/>
            </a:endParaRPr>
          </a:p>
          <a:p>
            <a:pPr algn="l"/>
            <a:r>
              <a:rPr lang="id-ID" dirty="0">
                <a:solidFill>
                  <a:schemeClr val="tx1"/>
                </a:solidFill>
                <a:latin typeface="Cambria" panose="02040503050406030204" pitchFamily="18" charset="0"/>
                <a:cs typeface="Arial" panose="020B0604020202020204" pitchFamily="34" charset="0"/>
              </a:rPr>
              <a:t>Contoh Digitalisasi Layanan</a:t>
            </a:r>
            <a:r>
              <a:rPr lang="en-US" dirty="0">
                <a:solidFill>
                  <a:schemeClr val="tx1"/>
                </a:solidFill>
                <a:latin typeface="Cambria" panose="02040503050406030204" pitchFamily="18" charset="0"/>
                <a:cs typeface="Arial" panose="020B0604020202020204" pitchFamily="34" charset="0"/>
              </a:rPr>
              <a:t> :</a:t>
            </a:r>
          </a:p>
          <a:p>
            <a:pPr marL="514350" indent="-514350" algn="l">
              <a:buAutoNum type="arabicPeriod"/>
            </a:pPr>
            <a:r>
              <a:rPr lang="id-ID" b="1" dirty="0">
                <a:solidFill>
                  <a:schemeClr val="tx1"/>
                </a:solidFill>
                <a:latin typeface="Cambria" panose="02040503050406030204" pitchFamily="18" charset="0"/>
                <a:cs typeface="Arial" panose="020B0604020202020204" pitchFamily="34" charset="0"/>
              </a:rPr>
              <a:t>E-ticketing dan Booking Online</a:t>
            </a:r>
            <a:endParaRPr lang="en-US" b="1" dirty="0">
              <a:solidFill>
                <a:schemeClr val="tx1"/>
              </a:solidFill>
              <a:latin typeface="Cambria" panose="02040503050406030204" pitchFamily="18" charset="0"/>
              <a:cs typeface="Arial" panose="020B0604020202020204" pitchFamily="34" charset="0"/>
            </a:endParaRPr>
          </a:p>
          <a:p>
            <a:pPr algn="l"/>
            <a:r>
              <a:rPr lang="id-ID" dirty="0">
                <a:solidFill>
                  <a:schemeClr val="tx1"/>
                </a:solidFill>
                <a:latin typeface="Cambria" panose="02040503050406030204" pitchFamily="18" charset="0"/>
                <a:cs typeface="Arial" panose="020B0604020202020204" pitchFamily="34" charset="0"/>
              </a:rPr>
              <a:t>Aplikasi Traveloka, Tiket.com, Agoda.</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749310952"/>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1B090C-6570-63B6-3161-9DFCA4CA55C6}"/>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ECC1DE53-1EA3-2EFD-CB32-DDDEBF605B44}"/>
              </a:ext>
            </a:extLst>
          </p:cNvPr>
          <p:cNvSpPr txBox="1">
            <a:spLocks/>
          </p:cNvSpPr>
          <p:nvPr/>
        </p:nvSpPr>
        <p:spPr>
          <a:xfrm>
            <a:off x="457200" y="764704"/>
            <a:ext cx="8363272" cy="536145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b="1" dirty="0">
                <a:solidFill>
                  <a:schemeClr val="tx1"/>
                </a:solidFill>
                <a:latin typeface="Cambria" panose="02040503050406030204" pitchFamily="18" charset="0"/>
                <a:cs typeface="Arial" panose="020B0604020202020204" pitchFamily="34" charset="0"/>
              </a:rPr>
              <a:t>2. </a:t>
            </a:r>
            <a:r>
              <a:rPr lang="id-ID" b="1" dirty="0">
                <a:solidFill>
                  <a:schemeClr val="tx1"/>
                </a:solidFill>
                <a:latin typeface="Cambria" panose="02040503050406030204" pitchFamily="18" charset="0"/>
                <a:cs typeface="Arial" panose="020B0604020202020204" pitchFamily="34" charset="0"/>
              </a:rPr>
              <a:t>Digital Concierge Hotel</a:t>
            </a:r>
            <a:endParaRPr lang="en-US" b="1" dirty="0">
              <a:solidFill>
                <a:schemeClr val="tx1"/>
              </a:solidFill>
              <a:latin typeface="Cambria" panose="02040503050406030204" pitchFamily="18" charset="0"/>
              <a:cs typeface="Arial" panose="020B0604020202020204" pitchFamily="34" charset="0"/>
            </a:endParaRPr>
          </a:p>
          <a:p>
            <a:pPr algn="l"/>
            <a:r>
              <a:rPr lang="id-ID" dirty="0">
                <a:solidFill>
                  <a:schemeClr val="tx1"/>
                </a:solidFill>
                <a:latin typeface="Cambria" panose="02040503050406030204" pitchFamily="18" charset="0"/>
                <a:cs typeface="Arial" panose="020B0604020202020204" pitchFamily="34" charset="0"/>
              </a:rPr>
              <a:t>Pelayanan berbasis aplikasi seperti pemesanan makanan, laundry, room service. </a:t>
            </a:r>
            <a:endParaRPr lang="en-US" dirty="0">
              <a:solidFill>
                <a:schemeClr val="tx1"/>
              </a:solidFill>
              <a:latin typeface="Cambria" panose="02040503050406030204" pitchFamily="18" charset="0"/>
              <a:cs typeface="Arial" panose="020B0604020202020204" pitchFamily="34" charset="0"/>
            </a:endParaRPr>
          </a:p>
          <a:p>
            <a:pPr algn="l"/>
            <a:endParaRPr lang="en-US" dirty="0">
              <a:solidFill>
                <a:schemeClr val="tx1"/>
              </a:solidFill>
              <a:latin typeface="Cambria" panose="02040503050406030204" pitchFamily="18" charset="0"/>
              <a:cs typeface="Arial" panose="020B0604020202020204" pitchFamily="34" charset="0"/>
            </a:endParaRPr>
          </a:p>
          <a:p>
            <a:pPr algn="l"/>
            <a:r>
              <a:rPr lang="en-US" sz="2600" b="1" dirty="0">
                <a:solidFill>
                  <a:schemeClr val="tx1"/>
                </a:solidFill>
                <a:latin typeface="Cambria" panose="02040503050406030204" pitchFamily="18" charset="0"/>
                <a:cs typeface="Arial" panose="020B0604020202020204" pitchFamily="34" charset="0"/>
              </a:rPr>
              <a:t>3. Peta </a:t>
            </a:r>
            <a:r>
              <a:rPr lang="en-US" sz="2600" b="1" dirty="0" err="1">
                <a:solidFill>
                  <a:schemeClr val="tx1"/>
                </a:solidFill>
                <a:latin typeface="Cambria" panose="02040503050406030204" pitchFamily="18" charset="0"/>
                <a:cs typeface="Arial" panose="020B0604020202020204" pitchFamily="34" charset="0"/>
              </a:rPr>
              <a:t>Wisata</a:t>
            </a:r>
            <a:r>
              <a:rPr lang="en-US" sz="2600" b="1" dirty="0">
                <a:solidFill>
                  <a:schemeClr val="tx1"/>
                </a:solidFill>
                <a:latin typeface="Cambria" panose="02040503050406030204" pitchFamily="18" charset="0"/>
                <a:cs typeface="Arial" panose="020B0604020202020204" pitchFamily="34" charset="0"/>
              </a:rPr>
              <a:t> Digital</a:t>
            </a:r>
          </a:p>
          <a:p>
            <a:pPr algn="l"/>
            <a:r>
              <a:rPr lang="en-US" sz="2600" dirty="0">
                <a:solidFill>
                  <a:schemeClr val="tx1"/>
                </a:solidFill>
                <a:latin typeface="Cambria" panose="02040503050406030204" pitchFamily="18" charset="0"/>
                <a:cs typeface="Arial" panose="020B0604020202020204" pitchFamily="34" charset="0"/>
              </a:rPr>
              <a:t>Google Maps, </a:t>
            </a:r>
            <a:r>
              <a:rPr lang="en-US" sz="2600" dirty="0" err="1">
                <a:solidFill>
                  <a:schemeClr val="tx1"/>
                </a:solidFill>
                <a:latin typeface="Cambria" panose="02040503050406030204" pitchFamily="18" charset="0"/>
                <a:cs typeface="Arial" panose="020B0604020202020204" pitchFamily="34" charset="0"/>
              </a:rPr>
              <a:t>aplikasi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lokal</a:t>
            </a:r>
            <a:r>
              <a:rPr lang="en-US" sz="2600" dirty="0">
                <a:solidFill>
                  <a:schemeClr val="tx1"/>
                </a:solidFill>
                <a:latin typeface="Cambria" panose="02040503050406030204" pitchFamily="18" charset="0"/>
                <a:cs typeface="Arial" panose="020B0604020202020204" pitchFamily="34" charset="0"/>
              </a:rPr>
              <a:t>.</a:t>
            </a:r>
          </a:p>
          <a:p>
            <a:pPr algn="l"/>
            <a:endParaRPr lang="en-US" sz="2600" dirty="0">
              <a:solidFill>
                <a:schemeClr val="tx1"/>
              </a:solidFill>
              <a:latin typeface="Cambria" panose="02040503050406030204" pitchFamily="18" charset="0"/>
              <a:cs typeface="Arial" panose="020B0604020202020204" pitchFamily="34" charset="0"/>
            </a:endParaRPr>
          </a:p>
          <a:p>
            <a:pPr algn="l"/>
            <a:r>
              <a:rPr lang="en-US" sz="2600" b="1" dirty="0">
                <a:solidFill>
                  <a:schemeClr val="tx1"/>
                </a:solidFill>
                <a:latin typeface="Cambria" panose="02040503050406030204" pitchFamily="18" charset="0"/>
                <a:cs typeface="Arial" panose="020B0604020202020204" pitchFamily="34" charset="0"/>
              </a:rPr>
              <a:t>4.QR Code </a:t>
            </a:r>
            <a:r>
              <a:rPr lang="en-US" sz="2600" b="1" dirty="0" err="1">
                <a:solidFill>
                  <a:schemeClr val="tx1"/>
                </a:solidFill>
                <a:latin typeface="Cambria" panose="02040503050406030204" pitchFamily="18" charset="0"/>
                <a:cs typeface="Arial" panose="020B0604020202020204" pitchFamily="34" charset="0"/>
              </a:rPr>
              <a:t>untuk</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informasi</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wisata</a:t>
            </a:r>
            <a:endParaRPr lang="en-US" sz="2600" b="1" dirty="0">
              <a:solidFill>
                <a:schemeClr val="tx1"/>
              </a:solidFill>
              <a:latin typeface="Cambria" panose="02040503050406030204" pitchFamily="18" charset="0"/>
              <a:cs typeface="Arial" panose="020B0604020202020204" pitchFamily="34" charset="0"/>
            </a:endParaRPr>
          </a:p>
          <a:p>
            <a:pPr algn="l"/>
            <a:r>
              <a:rPr lang="en-US" sz="2600" dirty="0" err="1">
                <a:solidFill>
                  <a:schemeClr val="tx1"/>
                </a:solidFill>
                <a:latin typeface="Cambria" panose="02040503050406030204" pitchFamily="18" charset="0"/>
                <a:cs typeface="Arial" panose="020B0604020202020204" pitchFamily="34" charset="0"/>
              </a:rPr>
              <a:t>Penggasnti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brosur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fisik</a:t>
            </a:r>
            <a:r>
              <a:rPr lang="en-US" sz="2600" dirty="0">
                <a:solidFill>
                  <a:schemeClr val="tx1"/>
                </a:solidFill>
                <a:latin typeface="Cambria" panose="02040503050406030204" pitchFamily="18" charset="0"/>
                <a:cs typeface="Arial" panose="020B0604020202020204" pitchFamily="34" charset="0"/>
              </a:rPr>
              <a:t> di </a:t>
            </a:r>
            <a:r>
              <a:rPr lang="en-US" sz="2600" dirty="0" err="1">
                <a:solidFill>
                  <a:schemeClr val="tx1"/>
                </a:solidFill>
                <a:latin typeface="Cambria" panose="02040503050406030204" pitchFamily="18" charset="0"/>
                <a:cs typeface="Arial" panose="020B0604020202020204" pitchFamily="34" charset="0"/>
              </a:rPr>
              <a:t>objek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a:t>
            </a:r>
            <a:r>
              <a:rPr lang="en-US" sz="2600" dirty="0">
                <a:solidFill>
                  <a:schemeClr val="tx1"/>
                </a:solidFill>
                <a:latin typeface="Cambria" panose="02040503050406030204" pitchFamily="18" charset="0"/>
                <a:cs typeface="Arial" panose="020B0604020202020204" pitchFamily="34" charset="0"/>
              </a:rPr>
              <a:t>.</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570987122"/>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A159DC-040D-61A5-415F-A23367C71A55}"/>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AC134E5-1DA1-D6AC-D2A8-EA7491EF8C20}"/>
              </a:ext>
            </a:extLst>
          </p:cNvPr>
          <p:cNvSpPr txBox="1">
            <a:spLocks/>
          </p:cNvSpPr>
          <p:nvPr/>
        </p:nvSpPr>
        <p:spPr>
          <a:xfrm>
            <a:off x="457200" y="764704"/>
            <a:ext cx="8363272" cy="536145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b="1" dirty="0">
                <a:solidFill>
                  <a:schemeClr val="tx1"/>
                </a:solidFill>
                <a:latin typeface="Cambria" panose="02040503050406030204" pitchFamily="18" charset="0"/>
                <a:cs typeface="Arial" panose="020B0604020202020204" pitchFamily="34" charset="0"/>
              </a:rPr>
              <a:t>C. Manfaat Digitalisasi Layanan</a:t>
            </a:r>
            <a:endParaRPr lang="en-US" b="1" dirty="0">
              <a:solidFill>
                <a:schemeClr val="tx1"/>
              </a:solidFill>
              <a:latin typeface="Cambria" panose="02040503050406030204" pitchFamily="18" charset="0"/>
              <a:cs typeface="Arial" panose="020B0604020202020204" pitchFamily="34" charset="0"/>
            </a:endParaRPr>
          </a:p>
          <a:p>
            <a:pPr algn="l"/>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Hemat waktu dan tenaga.</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Meningkatkan transparansi dan kecepatan pelayanan.</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Mempermudah wisatawan merencanakan dan mengelola perjalanannya.</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733173557"/>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AA6692-D048-B922-309F-F2CC03A81E92}"/>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3E83CCD6-E972-C06A-35AE-BF648D5D0BFF}"/>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r>
              <a:rPr lang="it-IT" sz="3600" b="1" dirty="0"/>
              <a:t>Penggunaan AI (Artificial Intelligence) dalam Pariwisata</a:t>
            </a:r>
            <a:endParaRPr lang="id-ID" sz="3600" b="1" dirty="0"/>
          </a:p>
        </p:txBody>
      </p:sp>
      <p:sp>
        <p:nvSpPr>
          <p:cNvPr id="4" name="Content Placeholder 2">
            <a:extLst>
              <a:ext uri="{FF2B5EF4-FFF2-40B4-BE49-F238E27FC236}">
                <a16:creationId xmlns:a16="http://schemas.microsoft.com/office/drawing/2014/main" id="{878D3D8E-0B40-188F-BA8D-AE8C2502DE6F}"/>
              </a:ext>
            </a:extLst>
          </p:cNvPr>
          <p:cNvSpPr txBox="1">
            <a:spLocks/>
          </p:cNvSpPr>
          <p:nvPr/>
        </p:nvSpPr>
        <p:spPr>
          <a:xfrm>
            <a:off x="457200" y="2204864"/>
            <a:ext cx="8363272" cy="392129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dirty="0">
                <a:solidFill>
                  <a:schemeClr val="tx1"/>
                </a:solidFill>
                <a:latin typeface="Cambria" panose="02040503050406030204" pitchFamily="18" charset="0"/>
                <a:cs typeface="Arial" panose="020B0604020202020204" pitchFamily="34" charset="0"/>
              </a:rPr>
              <a:t>Artificial Intelligence adalah kecerdasan buatan yang memungkinkan mesin memproses data dan membuat keputusan seperti manusia. Dalam pariwisata, AI digunakan untuk mengotomatisasi, mempersonalisasi, dan mempercepat layanan.</a:t>
            </a:r>
            <a:endParaRPr lang="en-US"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910564681"/>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3632</TotalTime>
  <Words>805</Words>
  <Application>Microsoft Office PowerPoint</Application>
  <PresentationFormat>On-screen Show (4:3)</PresentationFormat>
  <Paragraphs>87</Paragraphs>
  <Slides>15</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Cambria</vt:lpstr>
      <vt:lpstr>Google Sans</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Rionaldi Ali</cp:lastModifiedBy>
  <cp:revision>487</cp:revision>
  <cp:lastPrinted>2017-08-29T02:54:51Z</cp:lastPrinted>
  <dcterms:created xsi:type="dcterms:W3CDTF">2010-04-18T12:06:30Z</dcterms:created>
  <dcterms:modified xsi:type="dcterms:W3CDTF">2025-04-23T14:12:39Z</dcterms:modified>
</cp:coreProperties>
</file>