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3" r:id="rId3"/>
    <p:sldId id="328" r:id="rId4"/>
    <p:sldId id="337" r:id="rId5"/>
    <p:sldId id="330" r:id="rId6"/>
    <p:sldId id="338" r:id="rId7"/>
    <p:sldId id="332" r:id="rId8"/>
    <p:sldId id="336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815W3HACMRSJejU04Jis0w==" hashData="wcKwHkqJh7C8QUhn/uhbLW9FY4o="/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OPERATOR LIKE, IN, BETWEEN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OPERATOR LIKE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Operator lik</a:t>
            </a:r>
            <a:r>
              <a:rPr lang="en-US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 untuk menampilkan data berdasarkan sebuah 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sesuai dengan 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endParaRPr lang="en-US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371703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column1, column2, ...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table_name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LIKE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pattern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Operator LIKE 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416231"/>
              </p:ext>
            </p:extLst>
          </p:nvPr>
        </p:nvGraphicFramePr>
        <p:xfrm>
          <a:off x="457200" y="1735052"/>
          <a:ext cx="8229600" cy="3886402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4114800"/>
                <a:gridCol w="4114800"/>
              </a:tblGrid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LIKE Operator</a:t>
                      </a:r>
                    </a:p>
                  </a:txBody>
                  <a:tcPr marL="145015" marR="72507" marT="72507" marB="72507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Description</a:t>
                      </a:r>
                    </a:p>
                  </a:txBody>
                  <a:tcPr marL="72507" marR="72507" marT="72507" marB="72507"/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WHERE CustomerName LIKE 'a%'</a:t>
                      </a:r>
                    </a:p>
                  </a:txBody>
                  <a:tcPr marL="145015" marR="72507" marT="72507" marB="72507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Finds any values that starts with "a"</a:t>
                      </a:r>
                    </a:p>
                  </a:txBody>
                  <a:tcPr marL="72507" marR="72507" marT="72507" marB="72507"/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WHERE CustomerName LIKE '%a'</a:t>
                      </a:r>
                    </a:p>
                  </a:txBody>
                  <a:tcPr marL="145015" marR="72507" marT="72507" marB="72507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Finds any values that ends with "a"</a:t>
                      </a:r>
                    </a:p>
                  </a:txBody>
                  <a:tcPr marL="72507" marR="72507" marT="72507" marB="72507"/>
                </a:tc>
              </a:tr>
              <a:tr h="667069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WHERE CustomerName LIKE '%or%'</a:t>
                      </a:r>
                    </a:p>
                  </a:txBody>
                  <a:tcPr marL="145015" marR="72507" marT="72507" marB="72507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Finds any values that have "or" in any position</a:t>
                      </a:r>
                    </a:p>
                  </a:txBody>
                  <a:tcPr marL="72507" marR="72507" marT="72507" marB="72507"/>
                </a:tc>
              </a:tr>
              <a:tr h="667069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WHERE CustomerName LIKE '_r%'</a:t>
                      </a:r>
                    </a:p>
                  </a:txBody>
                  <a:tcPr marL="145015" marR="72507" marT="72507" marB="72507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Finds any values that have "r" in the second position</a:t>
                      </a:r>
                    </a:p>
                  </a:txBody>
                  <a:tcPr marL="72507" marR="72507" marT="72507" marB="72507"/>
                </a:tc>
              </a:tr>
              <a:tr h="667069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WHERE CustomerName LIKE 'a_%_%'</a:t>
                      </a:r>
                    </a:p>
                  </a:txBody>
                  <a:tcPr marL="145015" marR="72507" marT="72507" marB="72507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Finds any values that starts with "a" and are at least 3 characters in length</a:t>
                      </a:r>
                    </a:p>
                  </a:txBody>
                  <a:tcPr marL="72507" marR="72507" marT="72507" marB="72507"/>
                </a:tc>
              </a:tr>
              <a:tr h="667069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WHERE ContactName LIKE 'a%o'</a:t>
                      </a:r>
                    </a:p>
                  </a:txBody>
                  <a:tcPr marL="145015" marR="72507" marT="72507" marB="72507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Finds any values that starts with "a" and ends with "o"</a:t>
                      </a:r>
                    </a:p>
                  </a:txBody>
                  <a:tcPr marL="72507" marR="72507" marT="72507" marB="7250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2929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Operator LIKE 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267727"/>
              </p:ext>
            </p:extLst>
          </p:nvPr>
        </p:nvGraphicFramePr>
        <p:xfrm>
          <a:off x="457200" y="1700808"/>
          <a:ext cx="3682751" cy="2080886"/>
        </p:xfrm>
        <a:graphic>
          <a:graphicData uri="http://schemas.openxmlformats.org/drawingml/2006/table">
            <a:tbl>
              <a:tblPr/>
              <a:tblGrid>
                <a:gridCol w="514400"/>
                <a:gridCol w="864096"/>
                <a:gridCol w="2304255"/>
              </a:tblGrid>
              <a:tr h="413899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Customers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nama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Alamat</a:t>
                      </a:r>
                      <a:r>
                        <a:rPr lang="en-US" sz="1700" dirty="0" smtClean="0">
                          <a:effectLst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Arman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Bandar Lampung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886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2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smtClean="0">
                          <a:effectLst/>
                        </a:rPr>
                        <a:t>Al </a:t>
                      </a:r>
                      <a:r>
                        <a:rPr lang="es-ES" sz="1700" dirty="0" err="1" smtClean="0">
                          <a:effectLst/>
                        </a:rPr>
                        <a:t>Fatih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err="1" smtClean="0">
                          <a:effectLst/>
                        </a:rPr>
                        <a:t>Sukabumi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4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3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Tari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Tanjung</a:t>
                      </a:r>
                      <a:r>
                        <a:rPr lang="en-US" sz="1700" baseline="0" dirty="0" smtClean="0">
                          <a:effectLst/>
                        </a:rPr>
                        <a:t> </a:t>
                      </a:r>
                      <a:r>
                        <a:rPr lang="en-US" sz="1700" baseline="0" dirty="0" err="1" smtClean="0">
                          <a:effectLst/>
                        </a:rPr>
                        <a:t>Karang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156421"/>
              </p:ext>
            </p:extLst>
          </p:nvPr>
        </p:nvGraphicFramePr>
        <p:xfrm>
          <a:off x="4494820" y="1700808"/>
          <a:ext cx="3682751" cy="2030210"/>
        </p:xfrm>
        <a:graphic>
          <a:graphicData uri="http://schemas.openxmlformats.org/drawingml/2006/table">
            <a:tbl>
              <a:tblPr/>
              <a:tblGrid>
                <a:gridCol w="1232627"/>
                <a:gridCol w="577916"/>
                <a:gridCol w="1872208"/>
              </a:tblGrid>
              <a:tr h="406042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No_Order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>
                          <a:effectLst/>
                        </a:rPr>
                        <a:t>OrderDate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1996-09-18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102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3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1996-09-19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103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9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1996-09-20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457200" y="3855378"/>
            <a:ext cx="8075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Customers.ID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</a:t>
            </a:r>
            <a:endParaRPr lang="en-US" dirty="0"/>
          </a:p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like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‘a%’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13511" y="4869160"/>
            <a:ext cx="8075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/>
              <a:t>Customers.ID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/>
              <a:t>Customers</a:t>
            </a:r>
          </a:p>
          <a:p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like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‘%a’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590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OPERATOR 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BETWEEN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Between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menampilkan data berdasarkan spesifikasi kisaran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3140968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table_name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BETWEEN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value1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value2;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55576" y="458112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*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Products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Price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BETWEEN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10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20;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7830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Operator Between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733811"/>
              </p:ext>
            </p:extLst>
          </p:nvPr>
        </p:nvGraphicFramePr>
        <p:xfrm>
          <a:off x="457200" y="1700808"/>
          <a:ext cx="3682751" cy="2080886"/>
        </p:xfrm>
        <a:graphic>
          <a:graphicData uri="http://schemas.openxmlformats.org/drawingml/2006/table">
            <a:tbl>
              <a:tblPr/>
              <a:tblGrid>
                <a:gridCol w="514400"/>
                <a:gridCol w="864096"/>
                <a:gridCol w="2304255"/>
              </a:tblGrid>
              <a:tr h="413899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Customers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nama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Alamat</a:t>
                      </a:r>
                      <a:r>
                        <a:rPr lang="en-US" sz="1700" dirty="0" smtClean="0">
                          <a:effectLst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Arman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Bandar Lampung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886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2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smtClean="0">
                          <a:effectLst/>
                        </a:rPr>
                        <a:t>Al </a:t>
                      </a:r>
                      <a:r>
                        <a:rPr lang="es-ES" sz="1700" dirty="0" err="1" smtClean="0">
                          <a:effectLst/>
                        </a:rPr>
                        <a:t>Fatih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err="1" smtClean="0">
                          <a:effectLst/>
                        </a:rPr>
                        <a:t>Sukabumi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4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3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Tari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Tanjung</a:t>
                      </a:r>
                      <a:r>
                        <a:rPr lang="en-US" sz="1700" baseline="0" dirty="0" smtClean="0">
                          <a:effectLst/>
                        </a:rPr>
                        <a:t> </a:t>
                      </a:r>
                      <a:r>
                        <a:rPr lang="en-US" sz="1700" baseline="0" dirty="0" err="1" smtClean="0">
                          <a:effectLst/>
                        </a:rPr>
                        <a:t>Karang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387637"/>
              </p:ext>
            </p:extLst>
          </p:nvPr>
        </p:nvGraphicFramePr>
        <p:xfrm>
          <a:off x="4494820" y="1700808"/>
          <a:ext cx="3682751" cy="2030210"/>
        </p:xfrm>
        <a:graphic>
          <a:graphicData uri="http://schemas.openxmlformats.org/drawingml/2006/table">
            <a:tbl>
              <a:tblPr/>
              <a:tblGrid>
                <a:gridCol w="1232627"/>
                <a:gridCol w="577916"/>
                <a:gridCol w="1872208"/>
              </a:tblGrid>
              <a:tr h="406042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No_Order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>
                          <a:effectLst/>
                        </a:rPr>
                        <a:t>OrderDate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1996-09-18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102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3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1996-09-19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103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9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1996-09-20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13510" y="4077072"/>
            <a:ext cx="76588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*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Order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No_Order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BETWEEN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101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103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16504" y="5013175"/>
            <a:ext cx="76588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*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Order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No_Order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NOT BETWEEN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101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103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71715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OPERATOR </a:t>
            </a:r>
            <a:r>
              <a:rPr lang="en-US" sz="3600" b="1" noProof="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Operator </a:t>
            </a: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memungkinkan Anda menentukan beberapa nilai dalam klausa WHERE.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1560" y="2996952"/>
            <a:ext cx="77868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table_name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(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value1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 value2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 ...);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1560" y="4581128"/>
            <a:ext cx="7488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table_name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(</a:t>
            </a:r>
            <a:r>
              <a:rPr lang="en-US" i="1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 STATEMENT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4005064"/>
            <a:ext cx="760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ambria" panose="02040503050406030204" pitchFamily="18" charset="0"/>
              </a:rPr>
              <a:t>atau</a:t>
            </a: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62768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Operator IN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289236"/>
              </p:ext>
            </p:extLst>
          </p:nvPr>
        </p:nvGraphicFramePr>
        <p:xfrm>
          <a:off x="457200" y="1700808"/>
          <a:ext cx="3682751" cy="2080886"/>
        </p:xfrm>
        <a:graphic>
          <a:graphicData uri="http://schemas.openxmlformats.org/drawingml/2006/table">
            <a:tbl>
              <a:tblPr/>
              <a:tblGrid>
                <a:gridCol w="514400"/>
                <a:gridCol w="864096"/>
                <a:gridCol w="2304255"/>
              </a:tblGrid>
              <a:tr h="413899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Customers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nama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Alamat</a:t>
                      </a:r>
                      <a:r>
                        <a:rPr lang="en-US" sz="1700" dirty="0" smtClean="0">
                          <a:effectLst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Arman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Bandar Lampung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886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2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smtClean="0">
                          <a:effectLst/>
                        </a:rPr>
                        <a:t>Al </a:t>
                      </a:r>
                      <a:r>
                        <a:rPr lang="es-ES" sz="1700" dirty="0" err="1" smtClean="0">
                          <a:effectLst/>
                        </a:rPr>
                        <a:t>Fatih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err="1" smtClean="0">
                          <a:effectLst/>
                        </a:rPr>
                        <a:t>Sukabumi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4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3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Tari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Tanjung</a:t>
                      </a:r>
                      <a:r>
                        <a:rPr lang="en-US" sz="1700" baseline="0" dirty="0" smtClean="0">
                          <a:effectLst/>
                        </a:rPr>
                        <a:t> </a:t>
                      </a:r>
                      <a:r>
                        <a:rPr lang="en-US" sz="1700" baseline="0" dirty="0" err="1" smtClean="0">
                          <a:effectLst/>
                        </a:rPr>
                        <a:t>Karang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6610"/>
              </p:ext>
            </p:extLst>
          </p:nvPr>
        </p:nvGraphicFramePr>
        <p:xfrm>
          <a:off x="4494820" y="1700808"/>
          <a:ext cx="3682751" cy="2030210"/>
        </p:xfrm>
        <a:graphic>
          <a:graphicData uri="http://schemas.openxmlformats.org/drawingml/2006/table">
            <a:tbl>
              <a:tblPr/>
              <a:tblGrid>
                <a:gridCol w="1232627"/>
                <a:gridCol w="577916"/>
                <a:gridCol w="1872208"/>
              </a:tblGrid>
              <a:tr h="406042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No_Order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>
                          <a:effectLst/>
                        </a:rPr>
                        <a:t>OrderDate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1996-09-18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102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3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1996-09-19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103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9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1996-09-20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503094" y="3945830"/>
            <a:ext cx="76693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*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</a:t>
            </a:r>
            <a:r>
              <a:rPr lang="en-US" dirty="0" err="1" smtClean="0">
                <a:solidFill>
                  <a:srgbClr val="A52A2A"/>
                </a:solidFill>
                <a:latin typeface="Consolas"/>
              </a:rPr>
              <a:t>Sukabumi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'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</a:t>
            </a:r>
            <a:r>
              <a:rPr lang="en-US" dirty="0" err="1" smtClean="0">
                <a:solidFill>
                  <a:srgbClr val="A52A2A"/>
                </a:solidFill>
                <a:latin typeface="Consolas"/>
              </a:rPr>
              <a:t>Tanjung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 </a:t>
            </a:r>
            <a:r>
              <a:rPr lang="en-US" dirty="0" err="1" smtClean="0">
                <a:solidFill>
                  <a:srgbClr val="A52A2A"/>
                </a:solidFill>
                <a:latin typeface="Consolas"/>
              </a:rPr>
              <a:t>Karang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'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20859" y="4869160"/>
            <a:ext cx="76515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*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(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Order)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614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3668</TotalTime>
  <Words>284</Words>
  <Application>Microsoft Office PowerPoint</Application>
  <PresentationFormat>On-screen Show (4:3)</PresentationFormat>
  <Paragraphs>123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509</cp:revision>
  <cp:lastPrinted>2017-08-29T02:54:51Z</cp:lastPrinted>
  <dcterms:created xsi:type="dcterms:W3CDTF">2010-04-18T12:06:30Z</dcterms:created>
  <dcterms:modified xsi:type="dcterms:W3CDTF">2018-03-13T05:58:11Z</dcterms:modified>
</cp:coreProperties>
</file>