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303" r:id="rId3"/>
    <p:sldId id="328" r:id="rId4"/>
    <p:sldId id="337" r:id="rId5"/>
    <p:sldId id="330" r:id="rId6"/>
    <p:sldId id="338" r:id="rId7"/>
    <p:sldId id="332" r:id="rId8"/>
    <p:sldId id="336" r:id="rId9"/>
    <p:sldId id="300" r:id="rId10"/>
  </p:sldIdLst>
  <p:sldSz cx="9144000" cy="6858000" type="screen4x3"/>
  <p:notesSz cx="7045325" cy="93456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815W3HACMRSJejU04Jis0w==" hashData="wcKwHkqJh7C8QUhn/uhbLW9FY4o="/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71" d="100"/>
          <a:sy n="71" d="100"/>
        </p:scale>
        <p:origin x="-12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164165" y="601577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1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 userDrawn="1"/>
        </p:nvSpPr>
        <p:spPr bwMode="auto">
          <a:xfrm>
            <a:off x="251520" y="6237312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OPERATOR LIKE, IN, BETWEEN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7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OPERATOR LIKE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Operator lik</a:t>
            </a:r>
            <a:r>
              <a:rPr lang="en-US" i="1" dirty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</a:t>
            </a:r>
            <a:r>
              <a:rPr lang="id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 untuk menampilkan data berdasarkan sebuah </a:t>
            </a:r>
            <a:r>
              <a:rPr lang="id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pola 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sesuai dengan </a:t>
            </a:r>
            <a:r>
              <a:rPr lang="id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endParaRPr lang="en-US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1560" y="371703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column1, column2, ...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table_name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columnN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LIKE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pattern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91904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Operator LIKE 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5072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68288"/>
            <a:endParaRPr lang="en-US" dirty="0" smtClean="0">
              <a:solidFill>
                <a:srgbClr val="0000CD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8416231"/>
              </p:ext>
            </p:extLst>
          </p:nvPr>
        </p:nvGraphicFramePr>
        <p:xfrm>
          <a:off x="457200" y="1735052"/>
          <a:ext cx="8229600" cy="3886402"/>
        </p:xfrm>
        <a:graphic>
          <a:graphicData uri="http://schemas.openxmlformats.org/drawingml/2006/table">
            <a:tbl>
              <a:tblPr firstRow="1">
                <a:tableStyleId>{3C2FFA5D-87B4-456A-9821-1D502468CF0F}</a:tableStyleId>
              </a:tblPr>
              <a:tblGrid>
                <a:gridCol w="4114800"/>
                <a:gridCol w="4114800"/>
              </a:tblGrid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LIKE Operator</a:t>
                      </a:r>
                    </a:p>
                  </a:txBody>
                  <a:tcPr marL="145015" marR="72507" marT="72507" marB="72507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Description</a:t>
                      </a:r>
                    </a:p>
                  </a:txBody>
                  <a:tcPr marL="72507" marR="72507" marT="72507" marB="72507"/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WHERE CustomerName LIKE 'a%'</a:t>
                      </a:r>
                    </a:p>
                  </a:txBody>
                  <a:tcPr marL="145015" marR="72507" marT="72507" marB="72507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Finds any values that starts with "a"</a:t>
                      </a:r>
                    </a:p>
                  </a:txBody>
                  <a:tcPr marL="72507" marR="72507" marT="72507" marB="72507"/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WHERE CustomerName LIKE '%a'</a:t>
                      </a:r>
                    </a:p>
                  </a:txBody>
                  <a:tcPr marL="145015" marR="72507" marT="72507" marB="72507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Finds any values that ends with "a"</a:t>
                      </a:r>
                    </a:p>
                  </a:txBody>
                  <a:tcPr marL="72507" marR="72507" marT="72507" marB="72507"/>
                </a:tc>
              </a:tr>
              <a:tr h="667069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WHERE CustomerName LIKE '%or%'</a:t>
                      </a:r>
                    </a:p>
                  </a:txBody>
                  <a:tcPr marL="145015" marR="72507" marT="72507" marB="72507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Finds any values that have "or" in any position</a:t>
                      </a:r>
                    </a:p>
                  </a:txBody>
                  <a:tcPr marL="72507" marR="72507" marT="72507" marB="72507"/>
                </a:tc>
              </a:tr>
              <a:tr h="667069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WHERE CustomerName LIKE '_r%'</a:t>
                      </a:r>
                    </a:p>
                  </a:txBody>
                  <a:tcPr marL="145015" marR="72507" marT="72507" marB="72507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Finds any values that have "r" in the second position</a:t>
                      </a:r>
                    </a:p>
                  </a:txBody>
                  <a:tcPr marL="72507" marR="72507" marT="72507" marB="72507"/>
                </a:tc>
              </a:tr>
              <a:tr h="667069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WHERE CustomerName LIKE 'a_%_%'</a:t>
                      </a:r>
                    </a:p>
                  </a:txBody>
                  <a:tcPr marL="145015" marR="72507" marT="72507" marB="72507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Finds any values that starts with "a" and are at least 3 characters in length</a:t>
                      </a:r>
                    </a:p>
                  </a:txBody>
                  <a:tcPr marL="72507" marR="72507" marT="72507" marB="72507"/>
                </a:tc>
              </a:tr>
              <a:tr h="667069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WHERE ContactName LIKE 'a%o'</a:t>
                      </a:r>
                    </a:p>
                  </a:txBody>
                  <a:tcPr marL="145015" marR="72507" marT="72507" marB="72507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Finds any values that starts with "a" and ends with "o"</a:t>
                      </a:r>
                    </a:p>
                  </a:txBody>
                  <a:tcPr marL="72507" marR="72507" marT="72507" marB="72507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029294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Operator LIKE 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5072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68288"/>
            <a:endParaRPr lang="en-US" dirty="0" smtClean="0">
              <a:solidFill>
                <a:srgbClr val="0000CD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0267727"/>
              </p:ext>
            </p:extLst>
          </p:nvPr>
        </p:nvGraphicFramePr>
        <p:xfrm>
          <a:off x="457200" y="1700808"/>
          <a:ext cx="3682751" cy="2080886"/>
        </p:xfrm>
        <a:graphic>
          <a:graphicData uri="http://schemas.openxmlformats.org/drawingml/2006/table">
            <a:tbl>
              <a:tblPr/>
              <a:tblGrid>
                <a:gridCol w="514400"/>
                <a:gridCol w="864096"/>
                <a:gridCol w="2304255"/>
              </a:tblGrid>
              <a:tr h="413899">
                <a:tc gridSpan="3"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Table Customers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8797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ID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 smtClean="0">
                          <a:effectLst/>
                        </a:rPr>
                        <a:t>nama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 smtClean="0">
                          <a:effectLst/>
                        </a:rPr>
                        <a:t>Alamat</a:t>
                      </a:r>
                      <a:r>
                        <a:rPr lang="en-US" sz="1700" dirty="0" smtClean="0">
                          <a:effectLst/>
                        </a:rPr>
                        <a:t> 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98797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Arman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Bandar Lampung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98886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2</a:t>
                      </a: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700" dirty="0" smtClean="0">
                          <a:effectLst/>
                        </a:rPr>
                        <a:t>Al </a:t>
                      </a:r>
                      <a:r>
                        <a:rPr lang="es-ES" sz="1700" dirty="0" err="1" smtClean="0">
                          <a:effectLst/>
                        </a:rPr>
                        <a:t>Fatih</a:t>
                      </a:r>
                      <a:endParaRPr lang="es-E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700" dirty="0" err="1" smtClean="0">
                          <a:effectLst/>
                        </a:rPr>
                        <a:t>Sukabumi</a:t>
                      </a:r>
                      <a:endParaRPr lang="es-E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4705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3</a:t>
                      </a: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Tari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 smtClean="0">
                          <a:effectLst/>
                        </a:rPr>
                        <a:t>Tanjung</a:t>
                      </a:r>
                      <a:r>
                        <a:rPr lang="en-US" sz="1700" baseline="0" dirty="0" smtClean="0">
                          <a:effectLst/>
                        </a:rPr>
                        <a:t> </a:t>
                      </a:r>
                      <a:r>
                        <a:rPr lang="en-US" sz="1700" baseline="0" dirty="0" err="1" smtClean="0">
                          <a:effectLst/>
                        </a:rPr>
                        <a:t>Karang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7156421"/>
              </p:ext>
            </p:extLst>
          </p:nvPr>
        </p:nvGraphicFramePr>
        <p:xfrm>
          <a:off x="4494820" y="1700808"/>
          <a:ext cx="3682751" cy="2030210"/>
        </p:xfrm>
        <a:graphic>
          <a:graphicData uri="http://schemas.openxmlformats.org/drawingml/2006/table">
            <a:tbl>
              <a:tblPr/>
              <a:tblGrid>
                <a:gridCol w="1232627"/>
                <a:gridCol w="577916"/>
                <a:gridCol w="1872208"/>
              </a:tblGrid>
              <a:tr h="406042">
                <a:tc gridSpan="3"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Table Order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 smtClean="0">
                          <a:effectLst/>
                        </a:rPr>
                        <a:t>No_Order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ID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>
                          <a:effectLst/>
                        </a:rPr>
                        <a:t>OrderDate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101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1996-09-18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102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3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1996-09-19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103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9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1996-09-20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  <p:sp>
        <p:nvSpPr>
          <p:cNvPr id="14" name="Rectangle 13"/>
          <p:cNvSpPr/>
          <p:nvPr/>
        </p:nvSpPr>
        <p:spPr>
          <a:xfrm>
            <a:off x="457200" y="3855378"/>
            <a:ext cx="80752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/>
              <a:t>Customers.ID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Customers.Nama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/>
              <a:t>Customers</a:t>
            </a:r>
            <a:endParaRPr lang="en-US" dirty="0"/>
          </a:p>
          <a:p>
            <a:r>
              <a:rPr lang="en-US" dirty="0" smtClean="0">
                <a:solidFill>
                  <a:srgbClr val="0000CD"/>
                </a:solidFill>
                <a:latin typeface="Consolas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Customers.NAMA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 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like 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‘a%’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513511" y="4869160"/>
            <a:ext cx="80752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/>
              <a:t>Customers.ID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Customers.Nama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/>
              <a:t>Customers</a:t>
            </a:r>
          </a:p>
          <a:p>
            <a:r>
              <a:rPr lang="en-US" dirty="0">
                <a:solidFill>
                  <a:srgbClr val="0000CD"/>
                </a:solidFill>
                <a:latin typeface="Consolas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Customers.NAMA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like 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‘%a’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5909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OPERATOR </a:t>
            </a: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BETWEEN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Between </a:t>
            </a:r>
            <a:r>
              <a:rPr lang="sv-SE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 </a:t>
            </a:r>
            <a:r>
              <a:rPr lang="sv-SE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 menampilkan data berdasarkan spesifikasi kisaran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1560" y="3140968"/>
            <a:ext cx="74168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column_name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(s)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table_name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column_name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BETWEEN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value1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AND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value2;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55576" y="458112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*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Products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Price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BETWEEN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10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AND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20;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78300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Operator Between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5072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68288"/>
            <a:endParaRPr lang="en-US" dirty="0" smtClean="0">
              <a:solidFill>
                <a:srgbClr val="0000CD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8733811"/>
              </p:ext>
            </p:extLst>
          </p:nvPr>
        </p:nvGraphicFramePr>
        <p:xfrm>
          <a:off x="457200" y="1700808"/>
          <a:ext cx="3682751" cy="2080886"/>
        </p:xfrm>
        <a:graphic>
          <a:graphicData uri="http://schemas.openxmlformats.org/drawingml/2006/table">
            <a:tbl>
              <a:tblPr/>
              <a:tblGrid>
                <a:gridCol w="514400"/>
                <a:gridCol w="864096"/>
                <a:gridCol w="2304255"/>
              </a:tblGrid>
              <a:tr h="413899">
                <a:tc gridSpan="3"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Table Customers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8797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ID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 smtClean="0">
                          <a:effectLst/>
                        </a:rPr>
                        <a:t>nama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 smtClean="0">
                          <a:effectLst/>
                        </a:rPr>
                        <a:t>Alamat</a:t>
                      </a:r>
                      <a:r>
                        <a:rPr lang="en-US" sz="1700" dirty="0" smtClean="0">
                          <a:effectLst/>
                        </a:rPr>
                        <a:t> 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98797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Arman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Bandar Lampung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98886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2</a:t>
                      </a: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700" dirty="0" smtClean="0">
                          <a:effectLst/>
                        </a:rPr>
                        <a:t>Al </a:t>
                      </a:r>
                      <a:r>
                        <a:rPr lang="es-ES" sz="1700" dirty="0" err="1" smtClean="0">
                          <a:effectLst/>
                        </a:rPr>
                        <a:t>Fatih</a:t>
                      </a:r>
                      <a:endParaRPr lang="es-E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700" dirty="0" err="1" smtClean="0">
                          <a:effectLst/>
                        </a:rPr>
                        <a:t>Sukabumi</a:t>
                      </a:r>
                      <a:endParaRPr lang="es-E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4705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3</a:t>
                      </a: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Tari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 smtClean="0">
                          <a:effectLst/>
                        </a:rPr>
                        <a:t>Tanjung</a:t>
                      </a:r>
                      <a:r>
                        <a:rPr lang="en-US" sz="1700" baseline="0" dirty="0" smtClean="0">
                          <a:effectLst/>
                        </a:rPr>
                        <a:t> </a:t>
                      </a:r>
                      <a:r>
                        <a:rPr lang="en-US" sz="1700" baseline="0" dirty="0" err="1" smtClean="0">
                          <a:effectLst/>
                        </a:rPr>
                        <a:t>Karang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387637"/>
              </p:ext>
            </p:extLst>
          </p:nvPr>
        </p:nvGraphicFramePr>
        <p:xfrm>
          <a:off x="4494820" y="1700808"/>
          <a:ext cx="3682751" cy="2030210"/>
        </p:xfrm>
        <a:graphic>
          <a:graphicData uri="http://schemas.openxmlformats.org/drawingml/2006/table">
            <a:tbl>
              <a:tblPr/>
              <a:tblGrid>
                <a:gridCol w="1232627"/>
                <a:gridCol w="577916"/>
                <a:gridCol w="1872208"/>
              </a:tblGrid>
              <a:tr h="406042">
                <a:tc gridSpan="3"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Table Order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 smtClean="0">
                          <a:effectLst/>
                        </a:rPr>
                        <a:t>No_Order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ID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>
                          <a:effectLst/>
                        </a:rPr>
                        <a:t>OrderDate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101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1996-09-18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102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3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1996-09-19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103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9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1996-09-20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513510" y="4077072"/>
            <a:ext cx="76588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*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Order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No_Order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BETWEEN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101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AND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103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16504" y="5013175"/>
            <a:ext cx="76588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*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Order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No_Order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 </a:t>
            </a:r>
            <a:r>
              <a:rPr lang="en-US" dirty="0" smtClean="0">
                <a:solidFill>
                  <a:srgbClr val="0000CD"/>
                </a:solidFill>
                <a:latin typeface="Consolas"/>
              </a:rPr>
              <a:t>NOT BETWEEN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101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AND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103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71715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OPERATOR </a:t>
            </a:r>
            <a:r>
              <a:rPr lang="en-US" sz="3600" b="1" noProof="0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844824"/>
            <a:ext cx="8229600" cy="4104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Operator </a:t>
            </a:r>
            <a:r>
              <a:rPr lang="en-US" i="1" dirty="0" smtClean="0">
                <a:solidFill>
                  <a:srgbClr val="FF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memungkinkan Anda menentukan beberapa nilai dalam klausa WHERE.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1560" y="2996952"/>
            <a:ext cx="77868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column_name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(s)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table_name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column_name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IN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(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value1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,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 value2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, ...);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11560" y="4581128"/>
            <a:ext cx="74888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column_name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(s)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table_name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column_name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IN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(</a:t>
            </a:r>
            <a:r>
              <a:rPr lang="en-US" i="1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 STATEMENT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);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11560" y="4005064"/>
            <a:ext cx="7601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Cambria" panose="02040503050406030204" pitchFamily="18" charset="0"/>
              </a:rPr>
              <a:t>atau</a:t>
            </a:r>
            <a:endParaRPr lang="en-US" sz="24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62768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Operator IN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50728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68288"/>
            <a:endParaRPr lang="en-US" dirty="0" smtClean="0">
              <a:solidFill>
                <a:srgbClr val="0000CD"/>
              </a:solidFill>
              <a:latin typeface="Cambria" panose="020405030504060302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4289236"/>
              </p:ext>
            </p:extLst>
          </p:nvPr>
        </p:nvGraphicFramePr>
        <p:xfrm>
          <a:off x="457200" y="1700808"/>
          <a:ext cx="3682751" cy="2080886"/>
        </p:xfrm>
        <a:graphic>
          <a:graphicData uri="http://schemas.openxmlformats.org/drawingml/2006/table">
            <a:tbl>
              <a:tblPr/>
              <a:tblGrid>
                <a:gridCol w="514400"/>
                <a:gridCol w="864096"/>
                <a:gridCol w="2304255"/>
              </a:tblGrid>
              <a:tr h="413899">
                <a:tc gridSpan="3"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Table Customers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98797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ID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 smtClean="0">
                          <a:effectLst/>
                        </a:rPr>
                        <a:t>nama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 smtClean="0">
                          <a:effectLst/>
                        </a:rPr>
                        <a:t>Alamat</a:t>
                      </a:r>
                      <a:r>
                        <a:rPr lang="en-US" sz="1700" dirty="0" smtClean="0">
                          <a:effectLst/>
                        </a:rPr>
                        <a:t> 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98797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Arman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Bandar Lampung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398886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2</a:t>
                      </a: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700" dirty="0" smtClean="0">
                          <a:effectLst/>
                        </a:rPr>
                        <a:t>Al </a:t>
                      </a:r>
                      <a:r>
                        <a:rPr lang="es-ES" sz="1700" dirty="0" err="1" smtClean="0">
                          <a:effectLst/>
                        </a:rPr>
                        <a:t>Fatih</a:t>
                      </a:r>
                      <a:endParaRPr lang="es-E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ES" sz="1700" dirty="0" err="1" smtClean="0">
                          <a:effectLst/>
                        </a:rPr>
                        <a:t>Sukabumi</a:t>
                      </a:r>
                      <a:endParaRPr lang="es-E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4705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3</a:t>
                      </a: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Tari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 smtClean="0">
                          <a:effectLst/>
                        </a:rPr>
                        <a:t>Tanjung</a:t>
                      </a:r>
                      <a:r>
                        <a:rPr lang="en-US" sz="1700" baseline="0" dirty="0" smtClean="0">
                          <a:effectLst/>
                        </a:rPr>
                        <a:t> </a:t>
                      </a:r>
                      <a:r>
                        <a:rPr lang="en-US" sz="1700" baseline="0" dirty="0" err="1" smtClean="0">
                          <a:effectLst/>
                        </a:rPr>
                        <a:t>Karang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96610"/>
              </p:ext>
            </p:extLst>
          </p:nvPr>
        </p:nvGraphicFramePr>
        <p:xfrm>
          <a:off x="4494820" y="1700808"/>
          <a:ext cx="3682751" cy="2030210"/>
        </p:xfrm>
        <a:graphic>
          <a:graphicData uri="http://schemas.openxmlformats.org/drawingml/2006/table">
            <a:tbl>
              <a:tblPr/>
              <a:tblGrid>
                <a:gridCol w="1232627"/>
                <a:gridCol w="577916"/>
                <a:gridCol w="1872208"/>
              </a:tblGrid>
              <a:tr h="406042">
                <a:tc gridSpan="3"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Table Order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 smtClean="0">
                          <a:effectLst/>
                        </a:rPr>
                        <a:t>No_Order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ID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err="1">
                          <a:effectLst/>
                        </a:rPr>
                        <a:t>OrderDate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101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1996-09-18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102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3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1996-09-19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103</a:t>
                      </a:r>
                      <a:endParaRPr lang="en-US" sz="1700" dirty="0">
                        <a:effectLst/>
                      </a:endParaRPr>
                    </a:p>
                  </a:txBody>
                  <a:tcPr marL="145015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 smtClean="0">
                          <a:effectLst/>
                        </a:rPr>
                        <a:t>9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1996-09-20</a:t>
                      </a:r>
                    </a:p>
                  </a:txBody>
                  <a:tcPr marL="72507" marR="72507" marT="72507" marB="7250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503094" y="3945830"/>
            <a:ext cx="76693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*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Customers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Alamat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IN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>
                <a:solidFill>
                  <a:srgbClr val="A52A2A"/>
                </a:solidFill>
                <a:latin typeface="Consolas"/>
              </a:rPr>
              <a:t>'</a:t>
            </a:r>
            <a:r>
              <a:rPr lang="en-US" dirty="0" err="1" smtClean="0">
                <a:solidFill>
                  <a:srgbClr val="A52A2A"/>
                </a:solidFill>
                <a:latin typeface="Consolas"/>
              </a:rPr>
              <a:t>Sukabumi</a:t>
            </a:r>
            <a:r>
              <a:rPr lang="en-US" dirty="0" smtClean="0">
                <a:solidFill>
                  <a:srgbClr val="A52A2A"/>
                </a:solidFill>
                <a:latin typeface="Consolas"/>
              </a:rPr>
              <a:t>'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,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A52A2A"/>
                </a:solidFill>
                <a:latin typeface="Consolas"/>
              </a:rPr>
              <a:t>'</a:t>
            </a:r>
            <a:r>
              <a:rPr lang="en-US" dirty="0" err="1" smtClean="0">
                <a:solidFill>
                  <a:srgbClr val="A52A2A"/>
                </a:solidFill>
                <a:latin typeface="Consolas"/>
              </a:rPr>
              <a:t>Tanjung</a:t>
            </a:r>
            <a:r>
              <a:rPr lang="en-US" dirty="0" smtClean="0">
                <a:solidFill>
                  <a:srgbClr val="A52A2A"/>
                </a:solidFill>
                <a:latin typeface="Consolas"/>
              </a:rPr>
              <a:t> </a:t>
            </a:r>
            <a:r>
              <a:rPr lang="en-US" dirty="0" err="1" smtClean="0">
                <a:solidFill>
                  <a:srgbClr val="A52A2A"/>
                </a:solidFill>
                <a:latin typeface="Consolas"/>
              </a:rPr>
              <a:t>Karang</a:t>
            </a:r>
            <a:r>
              <a:rPr lang="en-US" dirty="0" smtClean="0">
                <a:solidFill>
                  <a:srgbClr val="A52A2A"/>
                </a:solidFill>
                <a:latin typeface="Consolas"/>
              </a:rPr>
              <a:t>'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)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20859" y="4869160"/>
            <a:ext cx="76515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*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Customers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0000CD"/>
                </a:solidFill>
                <a:latin typeface="Consolas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ID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IN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(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ID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>
                <a:solidFill>
                  <a:srgbClr val="0000CD"/>
                </a:solidFill>
                <a:latin typeface="Consolas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 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Order)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6145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3668</TotalTime>
  <Words>284</Words>
  <Application>Microsoft Office PowerPoint</Application>
  <PresentationFormat>On-screen Show (4:3)</PresentationFormat>
  <Paragraphs>123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509</cp:revision>
  <cp:lastPrinted>2017-08-29T02:54:51Z</cp:lastPrinted>
  <dcterms:created xsi:type="dcterms:W3CDTF">2010-04-18T12:06:30Z</dcterms:created>
  <dcterms:modified xsi:type="dcterms:W3CDTF">2018-03-13T05:58:11Z</dcterms:modified>
</cp:coreProperties>
</file>