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6" r:id="rId3"/>
    <p:sldId id="287" r:id="rId4"/>
    <p:sldId id="284" r:id="rId5"/>
    <p:sldId id="288" r:id="rId6"/>
    <p:sldId id="290" r:id="rId7"/>
    <p:sldId id="283" r:id="rId8"/>
    <p:sldId id="298" r:id="rId9"/>
    <p:sldId id="295" r:id="rId10"/>
    <p:sldId id="296" r:id="rId11"/>
    <p:sldId id="260" r:id="rId12"/>
    <p:sldId id="261" r:id="rId13"/>
    <p:sldId id="299" r:id="rId14"/>
    <p:sldId id="293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6684A-ADE8-495E-BC2C-677E126A4178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3224E-91D1-4A65-AF5E-F2414E38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E62D68-D453-4157-802E-4BBA5495AA3D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F50F65-090B-4853-840E-2860EA2C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B002-7DAE-44F6-9202-6E37A3F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2B6-CFD0-46EE-A155-C7FDB4CF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0D4-64B6-47BA-B274-C89F7438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C523-F41B-490A-A536-6D46262E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8098-1231-4168-9CBE-B9CECFB1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7424-EAFD-4757-B57C-62CCA0F4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C995-01D3-43FD-9A76-92A9ACDA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CEC1-2110-494F-9C6E-31A6ACC4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C41-EA2E-4D80-AC76-BDBE4A82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CD64-0430-4475-817B-6287EBDA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7C2-F5F1-4398-A6BC-3FD48BB3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DA43FA-E337-46FB-AD3A-36D7971C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8CABC-47B3-4A22-ABA4-2A58EE12D5C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428868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 descr="F:\LAMPUNG\GALERY\POLITIK\dscn2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1878"/>
            <a:ext cx="5000660" cy="375151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752975" cy="356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00166" y="642918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Nilai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luhur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diabaikan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150" y="214313"/>
            <a:ext cx="76104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Landasan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Pendidikan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Pancasila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30193-986A-4DEA-B072-CAC53BC3AD2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7158" y="928670"/>
            <a:ext cx="8286808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Historis</a:t>
            </a:r>
            <a:r>
              <a:rPr lang="en-US" sz="2800" b="1" dirty="0">
                <a:latin typeface="Cambria" pitchFamily="18" charset="0"/>
              </a:rPr>
              <a:t>: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Pengalaman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sejarah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bangsa</a:t>
            </a:r>
            <a:r>
              <a:rPr lang="en-US" b="1" dirty="0">
                <a:latin typeface="Cambria" pitchFamily="18" charset="0"/>
              </a:rPr>
              <a:t> Indonesia </a:t>
            </a:r>
            <a:r>
              <a:rPr lang="en-US" b="1" dirty="0" err="1">
                <a:latin typeface="Cambria" pitchFamily="18" charset="0"/>
              </a:rPr>
              <a:t>sejak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kerajaan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hingga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sekarang</a:t>
            </a:r>
            <a:r>
              <a:rPr lang="en-US" b="1" dirty="0">
                <a:latin typeface="Cambria" pitchFamily="18" charset="0"/>
              </a:rPr>
              <a:t>  --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Pancasila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tetap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eksis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meski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berbagai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ATHG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2000240"/>
            <a:ext cx="8286808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Sosiologis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&amp;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Kultural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Indonesia </a:t>
            </a:r>
            <a:r>
              <a:rPr lang="en-US" b="1" dirty="0" err="1">
                <a:latin typeface="Cambria" pitchFamily="18" charset="0"/>
              </a:rPr>
              <a:t>yg</a:t>
            </a:r>
            <a:r>
              <a:rPr lang="en-US" b="1" dirty="0">
                <a:latin typeface="Cambria" pitchFamily="18" charset="0"/>
              </a:rPr>
              <a:t> plural </a:t>
            </a:r>
            <a:r>
              <a:rPr lang="en-US" b="1" dirty="0" err="1">
                <a:latin typeface="Cambria" pitchFamily="18" charset="0"/>
              </a:rPr>
              <a:t>butuh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pemersatu</a:t>
            </a:r>
            <a:r>
              <a:rPr lang="en-US" b="1" dirty="0">
                <a:latin typeface="Cambria" pitchFamily="18" charset="0"/>
              </a:rPr>
              <a:t>. </a:t>
            </a:r>
            <a:r>
              <a:rPr lang="en-US" b="1" dirty="0" err="1">
                <a:latin typeface="Cambria" pitchFamily="18" charset="0"/>
              </a:rPr>
              <a:t>Nilai</a:t>
            </a:r>
            <a:r>
              <a:rPr lang="en-US" b="1" dirty="0">
                <a:latin typeface="Cambria" pitchFamily="18" charset="0"/>
              </a:rPr>
              <a:t> yang </a:t>
            </a:r>
            <a:r>
              <a:rPr lang="en-US" b="1" dirty="0" err="1">
                <a:latin typeface="Cambria" pitchFamily="18" charset="0"/>
              </a:rPr>
              <a:t>terkandung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(</a:t>
            </a:r>
            <a:r>
              <a:rPr lang="en-US" b="1" dirty="0" err="1">
                <a:latin typeface="Cambria" pitchFamily="18" charset="0"/>
              </a:rPr>
              <a:t>kenegaraan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maupun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kemasyarakatan</a:t>
            </a:r>
            <a:r>
              <a:rPr lang="en-US" b="1" dirty="0">
                <a:latin typeface="Cambria" pitchFamily="18" charset="0"/>
              </a:rPr>
              <a:t>) </a:t>
            </a:r>
            <a:r>
              <a:rPr lang="en-US" b="1" dirty="0" err="1">
                <a:latin typeface="Cambria" pitchFamily="18" charset="0"/>
              </a:rPr>
              <a:t>adalah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milik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bangsa</a:t>
            </a:r>
            <a:r>
              <a:rPr lang="en-US" b="1" dirty="0">
                <a:latin typeface="Cambria" pitchFamily="18" charset="0"/>
              </a:rPr>
              <a:t> Indonesia yang </a:t>
            </a:r>
            <a:r>
              <a:rPr lang="en-US" b="1" dirty="0" err="1">
                <a:latin typeface="Cambria" pitchFamily="18" charset="0"/>
              </a:rPr>
              <a:t>ada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sejak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dulu</a:t>
            </a:r>
            <a:r>
              <a:rPr lang="en-US" b="1" dirty="0">
                <a:latin typeface="Cambria" pitchFamily="18" charset="0"/>
              </a:rPr>
              <a:t>. </a:t>
            </a:r>
            <a:r>
              <a:rPr lang="en-US" b="1" dirty="0" err="1">
                <a:latin typeface="Cambria" pitchFamily="18" charset="0"/>
              </a:rPr>
              <a:t>Nilai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inilah</a:t>
            </a:r>
            <a:r>
              <a:rPr lang="en-US" b="1" dirty="0">
                <a:latin typeface="Cambria" pitchFamily="18" charset="0"/>
              </a:rPr>
              <a:t> yang </a:t>
            </a:r>
            <a:r>
              <a:rPr lang="en-US" b="1" dirty="0" err="1">
                <a:latin typeface="Cambria" pitchFamily="18" charset="0"/>
              </a:rPr>
              <a:t>dapat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menjadi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pemersatu</a:t>
            </a:r>
            <a:r>
              <a:rPr lang="en-US" b="1" dirty="0">
                <a:latin typeface="Cambria" pitchFamily="18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7158" y="5715016"/>
            <a:ext cx="828680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Filosofis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: 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telah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menjadi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jiwa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pandangan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hidup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oleh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karena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itu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sudah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seharusnya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direalisasikan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kehidupan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berbangsa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bernegara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bermasyarakat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3500438"/>
            <a:ext cx="8286808" cy="2143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C.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Yuridis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UU No. 20 </a:t>
            </a:r>
            <a:r>
              <a:rPr lang="en-US" b="1" dirty="0" err="1">
                <a:solidFill>
                  <a:srgbClr val="0070C0"/>
                </a:solidFill>
              </a:rPr>
              <a:t>tahun</a:t>
            </a:r>
            <a:r>
              <a:rPr lang="en-US" b="1" dirty="0">
                <a:solidFill>
                  <a:srgbClr val="0070C0"/>
                </a:solidFill>
              </a:rPr>
              <a:t> 2003 </a:t>
            </a:r>
            <a:r>
              <a:rPr lang="en-US" b="1" dirty="0" err="1">
                <a:solidFill>
                  <a:srgbClr val="0070C0"/>
                </a:solidFill>
              </a:rPr>
              <a:t>tentang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Sisdiknas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Kepmendiknas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232/U/2000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Pedoman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Penyusunan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45/U/2003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Inti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Surat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Dirjen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Dikti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Diknas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No. 43/DIKTI/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/2006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Rambu-rambu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pelaksanaan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kelompok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Matakuliah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Pengembangan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Kepribadian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Perguruan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. UU no. 12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Tahun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2012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.</a:t>
            </a:r>
          </a:p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AE4DC-0E7D-4CBC-9E66-EFD40828DC4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2938" y="142852"/>
            <a:ext cx="8001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Tujuan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Pendidikan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Pancasila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Perguruan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Tinggi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07209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b="1" dirty="0" err="1"/>
              <a:t>Memperkuat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falsafah</a:t>
            </a:r>
            <a:r>
              <a:rPr lang="en-US" sz="2000" b="1" dirty="0"/>
              <a:t> </a:t>
            </a:r>
            <a:r>
              <a:rPr lang="en-US" sz="2000" b="1" dirty="0" err="1"/>
              <a:t>negara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ideologi</a:t>
            </a:r>
            <a:r>
              <a:rPr lang="en-US" sz="2000" b="1" dirty="0"/>
              <a:t> </a:t>
            </a:r>
            <a:r>
              <a:rPr lang="en-US" sz="2000" b="1" dirty="0" err="1"/>
              <a:t>bangsa</a:t>
            </a:r>
            <a:r>
              <a:rPr lang="en-US" sz="2000" b="1" dirty="0"/>
              <a:t> </a:t>
            </a:r>
            <a:r>
              <a:rPr lang="en-US" sz="2000" b="1" dirty="0" err="1"/>
              <a:t>melalui</a:t>
            </a:r>
            <a:r>
              <a:rPr lang="en-US" sz="2000" b="1" dirty="0"/>
              <a:t> </a:t>
            </a:r>
            <a:r>
              <a:rPr lang="en-US" sz="2000" b="1" dirty="0" err="1"/>
              <a:t>revitalisasi</a:t>
            </a:r>
            <a:r>
              <a:rPr lang="en-US" sz="2000" b="1" dirty="0"/>
              <a:t>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norma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kehidupan</a:t>
            </a:r>
            <a:r>
              <a:rPr lang="en-US" sz="2000" b="1" dirty="0"/>
              <a:t> </a:t>
            </a:r>
            <a:r>
              <a:rPr lang="en-US" sz="2000" b="1" dirty="0" err="1"/>
              <a:t>bermasyarakat</a:t>
            </a:r>
            <a:r>
              <a:rPr lang="en-US" sz="2000" b="1" dirty="0"/>
              <a:t>, </a:t>
            </a:r>
            <a:r>
              <a:rPr lang="en-US" sz="2000" b="1" dirty="0" err="1"/>
              <a:t>berbangsa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bernegara</a:t>
            </a:r>
            <a:r>
              <a:rPr lang="en-US" sz="2000" b="1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/>
              <a:t>Memberikan</a:t>
            </a:r>
            <a:r>
              <a:rPr lang="en-US" sz="2000" b="1" dirty="0"/>
              <a:t> </a:t>
            </a:r>
            <a:r>
              <a:rPr lang="en-US" sz="2000" b="1" dirty="0" err="1"/>
              <a:t>pemahaman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penghayatan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jiwa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mahasiswa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warga</a:t>
            </a:r>
            <a:r>
              <a:rPr lang="en-US" sz="2000" b="1" dirty="0"/>
              <a:t> </a:t>
            </a:r>
            <a:r>
              <a:rPr lang="en-US" sz="2000" b="1" dirty="0" err="1"/>
              <a:t>negara</a:t>
            </a:r>
            <a:r>
              <a:rPr lang="en-US" sz="2000" b="1" dirty="0"/>
              <a:t> </a:t>
            </a:r>
            <a:r>
              <a:rPr lang="en-US" sz="2000" b="1" dirty="0" err="1"/>
              <a:t>Republik</a:t>
            </a:r>
            <a:r>
              <a:rPr lang="en-US" sz="2000" b="1" dirty="0"/>
              <a:t> Indonesia,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membimbing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menerapkannya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kehidupan</a:t>
            </a:r>
            <a:r>
              <a:rPr lang="en-US" sz="2000" b="1" dirty="0"/>
              <a:t> </a:t>
            </a:r>
            <a:r>
              <a:rPr lang="en-US" sz="2000" b="1" dirty="0" err="1"/>
              <a:t>bermasyarakat</a:t>
            </a:r>
            <a:r>
              <a:rPr lang="en-US" sz="2000" b="1" dirty="0"/>
              <a:t>, </a:t>
            </a:r>
            <a:r>
              <a:rPr lang="en-US" sz="2000" b="1" dirty="0" err="1"/>
              <a:t>berbangsa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bernegara</a:t>
            </a:r>
            <a:r>
              <a:rPr lang="en-US" sz="2000" b="1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/>
              <a:t>Mempersiapkan</a:t>
            </a:r>
            <a:r>
              <a:rPr lang="en-US" sz="2000" b="1" dirty="0"/>
              <a:t> </a:t>
            </a:r>
            <a:r>
              <a:rPr lang="en-US" sz="2000" b="1" dirty="0" err="1"/>
              <a:t>mahasiswa</a:t>
            </a:r>
            <a:r>
              <a:rPr lang="en-US" sz="2000" b="1" dirty="0"/>
              <a:t> agar </a:t>
            </a:r>
            <a:r>
              <a:rPr lang="en-US" sz="2000" b="1" dirty="0" err="1"/>
              <a:t>mampu</a:t>
            </a:r>
            <a:r>
              <a:rPr lang="en-US" sz="2000" b="1" dirty="0"/>
              <a:t> </a:t>
            </a:r>
            <a:r>
              <a:rPr lang="en-US" sz="2000" b="1" dirty="0" err="1"/>
              <a:t>menganalisis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mencari</a:t>
            </a:r>
            <a:r>
              <a:rPr lang="en-US" sz="2000" b="1" dirty="0"/>
              <a:t> </a:t>
            </a:r>
            <a:r>
              <a:rPr lang="en-US" sz="2000" b="1" dirty="0" err="1"/>
              <a:t>solusi</a:t>
            </a:r>
            <a:r>
              <a:rPr lang="en-US" sz="2000" b="1" dirty="0"/>
              <a:t> </a:t>
            </a:r>
            <a:r>
              <a:rPr lang="en-US" sz="2000" b="1" dirty="0" err="1"/>
              <a:t>terhadap</a:t>
            </a:r>
            <a:r>
              <a:rPr lang="en-US" sz="2000" b="1" dirty="0"/>
              <a:t> </a:t>
            </a:r>
            <a:r>
              <a:rPr lang="en-US" sz="2000" b="1" dirty="0" err="1"/>
              <a:t>berbagai</a:t>
            </a:r>
            <a:r>
              <a:rPr lang="en-US" sz="2000" b="1" dirty="0"/>
              <a:t>  </a:t>
            </a:r>
            <a:r>
              <a:rPr lang="en-US" sz="2000" b="1" dirty="0" err="1"/>
              <a:t>persoalan</a:t>
            </a:r>
            <a:r>
              <a:rPr lang="en-US" sz="2000" b="1" dirty="0"/>
              <a:t>  </a:t>
            </a:r>
            <a:r>
              <a:rPr lang="en-US" sz="2000" b="1" dirty="0" err="1"/>
              <a:t>kehidupan</a:t>
            </a:r>
            <a:r>
              <a:rPr lang="en-US" sz="2000" b="1" dirty="0"/>
              <a:t>  </a:t>
            </a:r>
            <a:r>
              <a:rPr lang="en-US" sz="2000" b="1" dirty="0" err="1"/>
              <a:t>bermasyarakat</a:t>
            </a:r>
            <a:r>
              <a:rPr lang="en-US" sz="2000" b="1" dirty="0"/>
              <a:t>,  </a:t>
            </a:r>
            <a:r>
              <a:rPr lang="en-US" sz="2000" b="1" dirty="0" err="1"/>
              <a:t>berbangsa</a:t>
            </a:r>
            <a:r>
              <a:rPr lang="en-US" sz="2000" b="1" dirty="0"/>
              <a:t>  </a:t>
            </a:r>
            <a:r>
              <a:rPr lang="en-US" sz="2000" b="1" dirty="0" err="1"/>
              <a:t>dan</a:t>
            </a:r>
            <a:r>
              <a:rPr lang="en-US" sz="2000" b="1" dirty="0"/>
              <a:t>  </a:t>
            </a:r>
            <a:r>
              <a:rPr lang="en-US" sz="2000" b="1" dirty="0" err="1"/>
              <a:t>bernegara</a:t>
            </a:r>
            <a:r>
              <a:rPr lang="en-US" sz="2000" b="1" dirty="0"/>
              <a:t>  </a:t>
            </a:r>
            <a:r>
              <a:rPr lang="en-US" sz="2000" b="1" dirty="0" err="1"/>
              <a:t>melalui</a:t>
            </a:r>
            <a:r>
              <a:rPr lang="en-US" sz="2000" b="1" dirty="0"/>
              <a:t> </a:t>
            </a: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/>
              <a:t>pemikiran</a:t>
            </a:r>
            <a:r>
              <a:rPr lang="en-US" sz="2000" b="1" dirty="0"/>
              <a:t> yang </a:t>
            </a:r>
            <a:r>
              <a:rPr lang="en-US" sz="2000" b="1" dirty="0" err="1"/>
              <a:t>berdasarkan</a:t>
            </a:r>
            <a:r>
              <a:rPr lang="en-US" sz="2000" b="1" dirty="0"/>
              <a:t>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UUD NRI </a:t>
            </a:r>
            <a:r>
              <a:rPr lang="en-US" sz="2000" b="1" dirty="0" err="1"/>
              <a:t>Tahun</a:t>
            </a:r>
            <a:r>
              <a:rPr lang="en-US" sz="2000" b="1" dirty="0"/>
              <a:t> 1945.</a:t>
            </a:r>
          </a:p>
          <a:p>
            <a:pPr>
              <a:buFont typeface="+mj-lt"/>
              <a:buAutoNum type="arabicPeriod"/>
            </a:pPr>
            <a:r>
              <a:rPr lang="en-US" sz="2000" b="1" dirty="0" err="1"/>
              <a:t>Membentuk</a:t>
            </a:r>
            <a:r>
              <a:rPr lang="en-US" sz="2000" b="1" dirty="0"/>
              <a:t>   </a:t>
            </a:r>
            <a:r>
              <a:rPr lang="en-US" sz="2000" b="1" dirty="0" err="1"/>
              <a:t>sikap</a:t>
            </a:r>
            <a:r>
              <a:rPr lang="en-US" sz="2000" b="1" dirty="0"/>
              <a:t>   mental   </a:t>
            </a:r>
            <a:r>
              <a:rPr lang="en-US" sz="2000" b="1" dirty="0" err="1"/>
              <a:t>mahasiswa</a:t>
            </a:r>
            <a:r>
              <a:rPr lang="en-US" sz="2000" b="1" dirty="0"/>
              <a:t>   yang   </a:t>
            </a:r>
            <a:r>
              <a:rPr lang="en-US" sz="2000" b="1" dirty="0" err="1"/>
              <a:t>mampu</a:t>
            </a:r>
            <a:r>
              <a:rPr lang="en-US" sz="2000" b="1" dirty="0"/>
              <a:t>   </a:t>
            </a:r>
            <a:r>
              <a:rPr lang="en-US" sz="2000" b="1" dirty="0" err="1"/>
              <a:t>mengapresiasi</a:t>
            </a:r>
            <a:r>
              <a:rPr lang="en-US" sz="2000" b="1" dirty="0"/>
              <a:t>  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ketuhanan</a:t>
            </a:r>
            <a:r>
              <a:rPr lang="en-US" sz="2000" b="1" dirty="0"/>
              <a:t>, </a:t>
            </a:r>
            <a:r>
              <a:rPr lang="en-US" sz="2000" b="1" dirty="0" err="1"/>
              <a:t>kemanusiaan</a:t>
            </a:r>
            <a:r>
              <a:rPr lang="en-US" sz="2000" b="1" dirty="0"/>
              <a:t>, </a:t>
            </a:r>
            <a:r>
              <a:rPr lang="en-US" sz="2000" b="1" dirty="0" err="1"/>
              <a:t>kecintaan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tanah</a:t>
            </a:r>
            <a:r>
              <a:rPr lang="en-US" sz="2000" b="1" dirty="0"/>
              <a:t> air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kesatuan</a:t>
            </a:r>
            <a:r>
              <a:rPr lang="en-US" sz="2000" b="1" dirty="0"/>
              <a:t> </a:t>
            </a:r>
            <a:r>
              <a:rPr lang="en-US" sz="2000" b="1" dirty="0" err="1"/>
              <a:t>bangsa</a:t>
            </a:r>
            <a:r>
              <a:rPr lang="en-US" sz="2000" b="1" dirty="0"/>
              <a:t>,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penguatan</a:t>
            </a:r>
            <a:r>
              <a:rPr lang="en-US" sz="2000" b="1" dirty="0"/>
              <a:t> </a:t>
            </a:r>
            <a:r>
              <a:rPr lang="en-US" sz="2000" b="1" dirty="0" err="1"/>
              <a:t>masyarakat</a:t>
            </a:r>
            <a:r>
              <a:rPr lang="en-US" sz="2000" b="1" dirty="0"/>
              <a:t> </a:t>
            </a:r>
            <a:r>
              <a:rPr lang="en-US" sz="2000" b="1" dirty="0" err="1"/>
              <a:t>madani</a:t>
            </a:r>
            <a:r>
              <a:rPr lang="en-US" sz="2000" b="1" dirty="0"/>
              <a:t> yang </a:t>
            </a:r>
            <a:r>
              <a:rPr lang="en-US" sz="2000" b="1" dirty="0" err="1"/>
              <a:t>demokratis</a:t>
            </a:r>
            <a:r>
              <a:rPr lang="en-US" sz="2000" b="1" dirty="0"/>
              <a:t>, </a:t>
            </a:r>
            <a:r>
              <a:rPr lang="en-US" sz="2000" b="1" dirty="0" err="1"/>
              <a:t>berkeadilan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bermartabat</a:t>
            </a:r>
            <a:r>
              <a:rPr lang="en-US" sz="2000" b="1" dirty="0"/>
              <a:t> </a:t>
            </a:r>
            <a:r>
              <a:rPr lang="en-US" sz="2000" b="1" dirty="0" err="1"/>
              <a:t>berlandaskan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, 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mampu</a:t>
            </a:r>
            <a:r>
              <a:rPr lang="en-US" sz="2000" b="1" dirty="0"/>
              <a:t> </a:t>
            </a:r>
            <a:r>
              <a:rPr lang="en-US" sz="2000" b="1" dirty="0" err="1"/>
              <a:t>berinteraksi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dinamika</a:t>
            </a:r>
            <a:r>
              <a:rPr lang="en-US" sz="2000" b="1" dirty="0"/>
              <a:t>  internal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eksternal</a:t>
            </a:r>
            <a:r>
              <a:rPr lang="en-US" sz="2000" b="1" dirty="0"/>
              <a:t> </a:t>
            </a:r>
            <a:r>
              <a:rPr lang="en-US" sz="2000" b="1" dirty="0" err="1"/>
              <a:t>masyarakat</a:t>
            </a:r>
            <a:r>
              <a:rPr lang="en-US" sz="2000" b="1" dirty="0"/>
              <a:t> </a:t>
            </a:r>
            <a:r>
              <a:rPr lang="en-US" sz="2000" b="1" dirty="0" err="1"/>
              <a:t>bangsa</a:t>
            </a:r>
            <a:r>
              <a:rPr lang="en-US" sz="2000" b="1" dirty="0"/>
              <a:t> Indonesia.</a:t>
            </a:r>
          </a:p>
          <a:p>
            <a:endParaRPr lang="en-US" sz="2000" b="1" dirty="0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Capaian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Pembelajaran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err="1"/>
              <a:t>Memiliki</a:t>
            </a:r>
            <a:r>
              <a:rPr lang="en-US" sz="2600" b="1" dirty="0"/>
              <a:t>  </a:t>
            </a:r>
            <a:r>
              <a:rPr lang="en-US" sz="2600" b="1" dirty="0" err="1"/>
              <a:t>kemampuan</a:t>
            </a:r>
            <a:r>
              <a:rPr lang="en-US" sz="2600" b="1" dirty="0"/>
              <a:t> </a:t>
            </a:r>
            <a:r>
              <a:rPr lang="en-US" sz="2600" b="1" dirty="0" err="1"/>
              <a:t>analisis</a:t>
            </a:r>
            <a:r>
              <a:rPr lang="en-US" sz="2600" b="1" dirty="0"/>
              <a:t>,  </a:t>
            </a:r>
            <a:r>
              <a:rPr lang="en-US" sz="2600" b="1" dirty="0" err="1"/>
              <a:t>berfikir</a:t>
            </a:r>
            <a:r>
              <a:rPr lang="en-US" sz="2600" b="1" dirty="0"/>
              <a:t> </a:t>
            </a:r>
            <a:r>
              <a:rPr lang="en-US" sz="2600" b="1" dirty="0" err="1"/>
              <a:t>rasional</a:t>
            </a:r>
            <a:r>
              <a:rPr lang="en-US" sz="2600" b="1" dirty="0"/>
              <a:t>,  </a:t>
            </a:r>
            <a:r>
              <a:rPr lang="en-US" sz="2600" b="1" dirty="0" err="1"/>
              <a:t>bersikap</a:t>
            </a:r>
            <a:r>
              <a:rPr lang="en-US" sz="2600" b="1" dirty="0"/>
              <a:t>  </a:t>
            </a:r>
            <a:r>
              <a:rPr lang="en-US" sz="2600" b="1" dirty="0" err="1"/>
              <a:t>kritis</a:t>
            </a:r>
            <a:r>
              <a:rPr lang="en-US" sz="2600" b="1" dirty="0"/>
              <a:t>  </a:t>
            </a:r>
            <a:r>
              <a:rPr lang="en-US" sz="2600" b="1" dirty="0" err="1"/>
              <a:t>dalam</a:t>
            </a:r>
            <a:r>
              <a:rPr lang="en-US" sz="2600" b="1" dirty="0"/>
              <a:t>  </a:t>
            </a:r>
            <a:r>
              <a:rPr lang="en-US" sz="2600" b="1" dirty="0" err="1"/>
              <a:t>menghadapi</a:t>
            </a:r>
            <a:r>
              <a:rPr lang="en-US" sz="2600" b="1" dirty="0"/>
              <a:t> </a:t>
            </a:r>
            <a:r>
              <a:rPr lang="en-US" sz="2600" b="1" dirty="0" err="1"/>
              <a:t>persoalan-persoalan</a:t>
            </a:r>
            <a:r>
              <a:rPr lang="en-US" sz="2600" b="1" dirty="0"/>
              <a:t> </a:t>
            </a:r>
            <a:r>
              <a:rPr lang="en-US" sz="2600" b="1" dirty="0" err="1"/>
              <a:t>dalam</a:t>
            </a:r>
            <a:r>
              <a:rPr lang="en-US" sz="2600" b="1" dirty="0"/>
              <a:t> </a:t>
            </a:r>
            <a:r>
              <a:rPr lang="en-US" sz="2600" b="1" dirty="0" err="1"/>
              <a:t>kehidupan</a:t>
            </a:r>
            <a:r>
              <a:rPr lang="en-US" sz="2600" b="1" dirty="0"/>
              <a:t> </a:t>
            </a:r>
            <a:r>
              <a:rPr lang="en-US" sz="2600" b="1" dirty="0" err="1"/>
              <a:t>bermasyarakat</a:t>
            </a:r>
            <a:r>
              <a:rPr lang="en-US" sz="2600" b="1" dirty="0"/>
              <a:t>, </a:t>
            </a:r>
            <a:r>
              <a:rPr lang="en-US" sz="2600" b="1" dirty="0" err="1"/>
              <a:t>berbangsa</a:t>
            </a:r>
            <a:r>
              <a:rPr lang="en-US" sz="2600" b="1" dirty="0"/>
              <a:t>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bernegara</a:t>
            </a:r>
            <a:r>
              <a:rPr lang="en-US" sz="2600" b="1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/>
              <a:t>Memiliki</a:t>
            </a:r>
            <a:r>
              <a:rPr lang="en-US" sz="2600" b="1" dirty="0"/>
              <a:t>  </a:t>
            </a:r>
            <a:r>
              <a:rPr lang="en-US" sz="2600" b="1" dirty="0" err="1"/>
              <a:t>kemampuan</a:t>
            </a:r>
            <a:r>
              <a:rPr lang="en-US" sz="2600" b="1" dirty="0"/>
              <a:t> 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tanggung</a:t>
            </a:r>
            <a:r>
              <a:rPr lang="en-US" sz="2600" b="1" dirty="0"/>
              <a:t>  </a:t>
            </a:r>
            <a:r>
              <a:rPr lang="en-US" sz="2600" b="1" dirty="0" err="1"/>
              <a:t>jawab</a:t>
            </a:r>
            <a:r>
              <a:rPr lang="en-US" sz="2600" b="1" dirty="0"/>
              <a:t>  </a:t>
            </a:r>
            <a:r>
              <a:rPr lang="en-US" sz="2600" b="1" dirty="0" err="1"/>
              <a:t>intelektual</a:t>
            </a:r>
            <a:r>
              <a:rPr lang="en-US" sz="2600" b="1" dirty="0"/>
              <a:t>  </a:t>
            </a:r>
            <a:r>
              <a:rPr lang="en-US" sz="2600" b="1" dirty="0" err="1"/>
              <a:t>dalam</a:t>
            </a:r>
            <a:r>
              <a:rPr lang="en-US" sz="2600" b="1" dirty="0"/>
              <a:t>  </a:t>
            </a:r>
            <a:r>
              <a:rPr lang="en-US" sz="2600" b="1" dirty="0" err="1"/>
              <a:t>mengenali</a:t>
            </a:r>
            <a:r>
              <a:rPr lang="en-US" sz="2600" b="1" dirty="0"/>
              <a:t> </a:t>
            </a:r>
            <a:r>
              <a:rPr lang="en-US" sz="2600" b="1" dirty="0" err="1"/>
              <a:t>masalah</a:t>
            </a:r>
            <a:r>
              <a:rPr lang="en-US" sz="2600" b="1" dirty="0"/>
              <a:t>- </a:t>
            </a:r>
            <a:r>
              <a:rPr lang="en-US" sz="2600" b="1" dirty="0" err="1"/>
              <a:t>masalah</a:t>
            </a:r>
            <a:r>
              <a:rPr lang="en-US" sz="2600" b="1" dirty="0"/>
              <a:t>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memberi</a:t>
            </a:r>
            <a:r>
              <a:rPr lang="en-US" sz="2600" b="1" dirty="0"/>
              <a:t> </a:t>
            </a:r>
            <a:r>
              <a:rPr lang="en-US" sz="2600" b="1" dirty="0" err="1"/>
              <a:t>solusi</a:t>
            </a:r>
            <a:r>
              <a:rPr lang="en-US" sz="2600" b="1" dirty="0"/>
              <a:t>  </a:t>
            </a:r>
            <a:r>
              <a:rPr lang="en-US" sz="2600" b="1" dirty="0" err="1"/>
              <a:t>berdasarkan</a:t>
            </a:r>
            <a:r>
              <a:rPr lang="en-US" sz="2600" b="1" dirty="0"/>
              <a:t> </a:t>
            </a:r>
            <a:r>
              <a:rPr lang="en-US" sz="2600" b="1" dirty="0" err="1"/>
              <a:t>nilai-nilai</a:t>
            </a:r>
            <a:r>
              <a:rPr lang="en-US" sz="2600" b="1" dirty="0"/>
              <a:t> </a:t>
            </a:r>
            <a:r>
              <a:rPr lang="en-US" sz="2600" b="1" dirty="0" err="1"/>
              <a:t>Pancasila</a:t>
            </a: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/>
              <a:t>Mampu</a:t>
            </a:r>
            <a:r>
              <a:rPr lang="en-US" sz="2600" b="1" dirty="0"/>
              <a:t> </a:t>
            </a:r>
            <a:r>
              <a:rPr lang="en-US" sz="2600" b="1" dirty="0" err="1"/>
              <a:t>menjelaskan</a:t>
            </a:r>
            <a:r>
              <a:rPr lang="en-US" sz="2600" b="1" dirty="0"/>
              <a:t> </a:t>
            </a:r>
            <a:r>
              <a:rPr lang="en-US" sz="2600" b="1" dirty="0" err="1"/>
              <a:t>dasar-dasar</a:t>
            </a:r>
            <a:r>
              <a:rPr lang="en-US" sz="2600" b="1" dirty="0"/>
              <a:t> </a:t>
            </a:r>
            <a:r>
              <a:rPr lang="en-US" sz="2600" b="1" dirty="0" err="1"/>
              <a:t>kebenaran</a:t>
            </a:r>
            <a:r>
              <a:rPr lang="en-US" sz="2600" b="1" dirty="0"/>
              <a:t> </a:t>
            </a:r>
            <a:r>
              <a:rPr lang="en-US" sz="2600" b="1" dirty="0" err="1"/>
              <a:t>bahwa</a:t>
            </a:r>
            <a:r>
              <a:rPr lang="en-US" sz="2600" b="1" dirty="0"/>
              <a:t> </a:t>
            </a:r>
            <a:r>
              <a:rPr lang="en-US" sz="2600" b="1" dirty="0" err="1"/>
              <a:t>Pancasila</a:t>
            </a:r>
            <a:r>
              <a:rPr lang="en-US" sz="2600" b="1" dirty="0"/>
              <a:t> </a:t>
            </a:r>
            <a:r>
              <a:rPr lang="en-US" sz="2600" b="1" dirty="0" err="1"/>
              <a:t>adalah</a:t>
            </a:r>
            <a:r>
              <a:rPr lang="en-US" sz="2600" b="1" dirty="0"/>
              <a:t> </a:t>
            </a:r>
            <a:r>
              <a:rPr lang="en-US" sz="2600" b="1" dirty="0" err="1"/>
              <a:t>ideologi</a:t>
            </a:r>
            <a:r>
              <a:rPr lang="en-US" sz="2600" b="1" dirty="0"/>
              <a:t> yang </a:t>
            </a:r>
            <a:r>
              <a:rPr lang="en-US" sz="2600" b="1" dirty="0" err="1"/>
              <a:t>sesuai</a:t>
            </a:r>
            <a:r>
              <a:rPr lang="en-US" sz="2600" b="1" dirty="0"/>
              <a:t> </a:t>
            </a:r>
            <a:r>
              <a:rPr lang="en-US" sz="2600" b="1" dirty="0" err="1"/>
              <a:t>bagi</a:t>
            </a:r>
            <a:r>
              <a:rPr lang="en-US" sz="2600" b="1" dirty="0"/>
              <a:t> </a:t>
            </a:r>
            <a:r>
              <a:rPr lang="en-US" sz="2600" b="1" dirty="0" err="1"/>
              <a:t>bangsa</a:t>
            </a:r>
            <a:r>
              <a:rPr lang="en-US" sz="2600" b="1" dirty="0"/>
              <a:t> Indonesia yang </a:t>
            </a:r>
            <a:r>
              <a:rPr lang="en-US" sz="2600" b="1" dirty="0" err="1"/>
              <a:t>majemuk</a:t>
            </a:r>
            <a:r>
              <a:rPr lang="en-US" sz="2600" b="1" dirty="0"/>
              <a:t> (</a:t>
            </a:r>
            <a:r>
              <a:rPr lang="en-US" sz="2600" b="1" dirty="0" err="1"/>
              <a:t>Bhinneka</a:t>
            </a:r>
            <a:r>
              <a:rPr lang="en-US" sz="2600" b="1" dirty="0"/>
              <a:t> Tunggal </a:t>
            </a:r>
            <a:r>
              <a:rPr lang="en-US" sz="2600" b="1" dirty="0" err="1"/>
              <a:t>Ika</a:t>
            </a:r>
            <a:r>
              <a:rPr lang="en-US" sz="2600" b="1" dirty="0"/>
              <a:t>).</a:t>
            </a:r>
          </a:p>
          <a:p>
            <a:endParaRPr lang="en-US" sz="2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2714612" y="571480"/>
            <a:ext cx="5929354" cy="3286148"/>
          </a:xfrm>
          <a:prstGeom prst="cloudCallout">
            <a:avLst>
              <a:gd name="adj1" fmla="val -56295"/>
              <a:gd name="adj2" fmla="val 56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Minggu</a:t>
            </a:r>
            <a:r>
              <a:rPr lang="en-US" sz="3600" dirty="0"/>
              <a:t> </a:t>
            </a:r>
            <a:r>
              <a:rPr lang="en-US" sz="3600" dirty="0" err="1"/>
              <a:t>depn</a:t>
            </a:r>
            <a:r>
              <a:rPr lang="en-US" sz="3600" dirty="0"/>
              <a:t> </a:t>
            </a:r>
            <a:r>
              <a:rPr lang="en-US" sz="3600" dirty="0" err="1"/>
              <a:t>kita</a:t>
            </a:r>
            <a:r>
              <a:rPr lang="en-US" sz="3600" dirty="0"/>
              <a:t> </a:t>
            </a:r>
            <a:r>
              <a:rPr lang="en-US" sz="3600" dirty="0" err="1"/>
              <a:t>membahas</a:t>
            </a:r>
            <a:r>
              <a:rPr lang="en-US" sz="3600" dirty="0"/>
              <a:t> </a:t>
            </a:r>
            <a:r>
              <a:rPr lang="en-US" sz="3600" dirty="0" err="1"/>
              <a:t>Pancasila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sejarah</a:t>
            </a:r>
            <a:r>
              <a:rPr lang="en-US" sz="3600" dirty="0"/>
              <a:t> </a:t>
            </a:r>
            <a:r>
              <a:rPr lang="en-US" sz="3600" dirty="0" err="1"/>
              <a:t>bangsa</a:t>
            </a:r>
            <a:r>
              <a:rPr lang="en-US" sz="3600" dirty="0"/>
              <a:t>?</a:t>
            </a:r>
          </a:p>
        </p:txBody>
      </p:sp>
      <p:pic>
        <p:nvPicPr>
          <p:cNvPr id="7" name="Picture 19" descr="pe01753_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214312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609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EAE6279-4F23-42E2-A5B1-A48E7032BC9E}" type="datetime1">
              <a:rPr lang="en-US" smtClean="0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/>
        </p:nvSpPr>
        <p:spPr>
          <a:xfrm>
            <a:off x="3276600" y="64246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16" name="Slide Number Placeholder 3"/>
          <p:cNvSpPr>
            <a:spLocks noGrp="1"/>
          </p:cNvSpPr>
          <p:nvPr/>
        </p:nvSpPr>
        <p:spPr>
          <a:xfrm>
            <a:off x="6705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83DAC77-AE25-44AC-80DD-F8BCB1749E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7" name="Date Placeholder 6"/>
          <p:cNvSpPr txBox="1">
            <a:spLocks/>
          </p:cNvSpPr>
          <p:nvPr/>
        </p:nvSpPr>
        <p:spPr>
          <a:xfrm>
            <a:off x="609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5"/>
          <p:cNvSpPr txBox="1">
            <a:spLocks/>
          </p:cNvSpPr>
          <p:nvPr/>
        </p:nvSpPr>
        <p:spPr>
          <a:xfrm>
            <a:off x="2819400" y="642461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077200" y="6424612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87DF-EB04-433B-A133-38464EDD4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1406" y="1320474"/>
            <a:ext cx="8991600" cy="41365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NAMA	: 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TMP TGL LAHIR	: 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AGAMA	: I</a:t>
            </a:r>
            <a:r>
              <a:rPr lang="id-ID" sz="2400" b="1" dirty="0">
                <a:solidFill>
                  <a:schemeClr val="bg1"/>
                </a:solidFill>
              </a:rPr>
              <a:t>slam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ALMT RUMAH	: </a:t>
            </a:r>
            <a:endParaRPr lang="id-ID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>
                <a:solidFill>
                  <a:schemeClr val="bg1"/>
                </a:solidFill>
              </a:rPr>
              <a:t>Phone	: 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>
                <a:solidFill>
                  <a:schemeClr val="bg1"/>
                </a:solidFill>
              </a:rPr>
              <a:t>E-mail	: </a:t>
            </a:r>
            <a:r>
              <a:rPr lang="en-US" sz="2800" b="1" dirty="0">
                <a:solidFill>
                  <a:srgbClr val="FFFF00"/>
                </a:solidFill>
              </a:rPr>
              <a:t>…………</a:t>
            </a:r>
            <a:r>
              <a:rPr lang="id-ID" sz="2800" b="1" dirty="0">
                <a:solidFill>
                  <a:srgbClr val="FFFF00"/>
                </a:solidFill>
              </a:rPr>
              <a:t>@gmail.com</a:t>
            </a:r>
            <a:endParaRPr lang="en-US" sz="2800" b="1" dirty="0">
              <a:solidFill>
                <a:srgbClr val="FFFF00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PENDIDIKAN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	</a:t>
            </a:r>
            <a:endParaRPr lang="id-ID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WordArt 6"/>
          <p:cNvSpPr>
            <a:spLocks noChangeArrowheads="1" noChangeShapeType="1" noTextEdit="1"/>
          </p:cNvSpPr>
          <p:nvPr/>
        </p:nvSpPr>
        <p:spPr bwMode="auto">
          <a:xfrm>
            <a:off x="4510086" y="642918"/>
            <a:ext cx="4324352" cy="51436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PERKENALKAN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0" y="2092325"/>
            <a:ext cx="8786813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PENDAHULUAN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PANCASILA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2889060F-CDE5-4562-B011-23F2A415E4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28794" y="642918"/>
            <a:ext cx="63001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Kontrak</a:t>
            </a:r>
            <a:r>
              <a:rPr lang="en-US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Perkuliahan</a:t>
            </a:r>
            <a:endParaRPr lang="en-US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467269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Kehadiran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minimal 80%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10" y="314324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10" y="3896029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UAS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10" y="171448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Hadir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berpakaian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bersikap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sopan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4643446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Menunjukkan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antusias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mengerjakan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92867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PERKULIAHAN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mimbar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</a:rPr>
              <a:t>ceramah</a:t>
            </a:r>
            <a:r>
              <a:rPr lang="en-US" sz="2400" b="1" dirty="0">
                <a:solidFill>
                  <a:srgbClr val="002060"/>
                </a:solidFill>
              </a:rPr>
              <a:t>), </a:t>
            </a:r>
            <a:r>
              <a:rPr lang="en-US" sz="2400" b="1" dirty="0" err="1">
                <a:solidFill>
                  <a:srgbClr val="002060"/>
                </a:solidFill>
              </a:rPr>
              <a:t>diskusi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tugas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</a:rPr>
              <a:t>kontekstual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</a:p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Rambu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solidFill>
                  <a:srgbClr val="002060"/>
                </a:solidFill>
              </a:rPr>
              <a:t>Materi</a:t>
            </a:r>
            <a:r>
              <a:rPr lang="en-US" sz="2400" b="1" dirty="0">
                <a:solidFill>
                  <a:srgbClr val="002060"/>
                </a:solidFill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</a:rPr>
              <a:t>akan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dibahas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harus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sudah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dibaca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oleh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sebelum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perkuliahan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dilaksanakan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Panduan</a:t>
            </a:r>
            <a:r>
              <a:rPr lang="en-US" sz="2400" b="1" dirty="0">
                <a:solidFill>
                  <a:srgbClr val="002060"/>
                </a:solidFill>
              </a:rPr>
              <a:t>  (</a:t>
            </a:r>
            <a:r>
              <a:rPr lang="en-US" sz="2400" b="1" dirty="0" err="1">
                <a:solidFill>
                  <a:srgbClr val="002060"/>
                </a:solidFill>
              </a:rPr>
              <a:t>PPt</a:t>
            </a:r>
            <a:r>
              <a:rPr lang="en-US" sz="2400" b="1" dirty="0">
                <a:solidFill>
                  <a:srgbClr val="002060"/>
                </a:solidFill>
              </a:rPr>
              <a:t>) </a:t>
            </a:r>
            <a:r>
              <a:rPr lang="en-US" sz="2400" b="1" dirty="0" err="1">
                <a:solidFill>
                  <a:srgbClr val="002060"/>
                </a:solidFill>
              </a:rPr>
              <a:t>materi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bisa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dikopi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dari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dosen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mengembangkan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kuliah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scr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mandiri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solidFill>
                  <a:srgbClr val="002060"/>
                </a:solidFill>
              </a:rPr>
              <a:t>Selama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pelaksanaan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perkuliahan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bebas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mengajukan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pertanyaan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mengusulkan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bahasan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Di </a:t>
            </a:r>
            <a:r>
              <a:rPr lang="en-US" sz="2400" b="1" dirty="0" err="1">
                <a:solidFill>
                  <a:srgbClr val="002060"/>
                </a:solidFill>
              </a:rPr>
              <a:t>awal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perkuliahan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membentuk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kelompok</a:t>
            </a:r>
            <a:r>
              <a:rPr lang="en-US" sz="2400" b="1" dirty="0">
                <a:solidFill>
                  <a:srgbClr val="002060"/>
                </a:solidFill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</a:rPr>
              <a:t>bersifat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>
                <a:solidFill>
                  <a:srgbClr val="002060"/>
                </a:solidFill>
              </a:rPr>
              <a:t>permanen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BELAJAR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BCEC1-2110-494F-9C6E-31A6ACC4BD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786" y="178592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n-lt"/>
              </a:rPr>
              <a:t>Mahasiswa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bebas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menggunakan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sumber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belajar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asal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dapat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memenuhi</a:t>
            </a:r>
            <a:r>
              <a:rPr lang="en-US" sz="3200" b="1" dirty="0">
                <a:latin typeface="+mn-lt"/>
              </a:rPr>
              <a:t> target </a:t>
            </a:r>
            <a:r>
              <a:rPr lang="en-US" sz="3200" b="1" dirty="0" err="1">
                <a:latin typeface="+mn-lt"/>
              </a:rPr>
              <a:t>pembelajaran</a:t>
            </a:r>
            <a:endParaRPr lang="en-US" sz="3200" b="1" dirty="0">
              <a:latin typeface="+mn-lt"/>
            </a:endParaRPr>
          </a:p>
        </p:txBody>
      </p:sp>
      <p:pic>
        <p:nvPicPr>
          <p:cNvPr id="1026" name="Picture 2" descr="F:\LAMPUNG\GALERY\KARIKATUR\resear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00372"/>
            <a:ext cx="4643438" cy="32518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94A4-0408-440B-88B5-367BD93DBB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143250"/>
            <a:ext cx="29559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28596" y="2000240"/>
            <a:ext cx="2071702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Negatif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4214818"/>
            <a:ext cx="1571636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Positif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214678" y="1142984"/>
            <a:ext cx="2928958" cy="1214446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Cambria" pitchFamily="18" charset="0"/>
              </a:rPr>
              <a:t>Pendidikan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Pancasila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1357313" y="3286125"/>
            <a:ext cx="785812" cy="500063"/>
          </a:xfrm>
          <a:prstGeom prst="curvedConnector3">
            <a:avLst>
              <a:gd name="adj1" fmla="val 28843"/>
            </a:avLst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Curved Up Arrow 19"/>
          <p:cNvSpPr/>
          <p:nvPr/>
        </p:nvSpPr>
        <p:spPr>
          <a:xfrm>
            <a:off x="1500166" y="5143512"/>
            <a:ext cx="1285884" cy="64294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 rot="17407651">
            <a:off x="3760122" y="2639879"/>
            <a:ext cx="980816" cy="47746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7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806" y="3000372"/>
            <a:ext cx="2650598" cy="18557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4" name="Right Arrow 23"/>
          <p:cNvSpPr/>
          <p:nvPr/>
        </p:nvSpPr>
        <p:spPr>
          <a:xfrm>
            <a:off x="5000628" y="3929066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72198" y="4814840"/>
            <a:ext cx="264320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Kondisi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yg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diinginkan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" y="357188"/>
            <a:ext cx="8072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 PENDIDIKAN PANCASILA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472" y="1285860"/>
            <a:ext cx="79104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LATAR BELAKANG, LANDASAN, DAN TUJUAN</a:t>
            </a:r>
          </a:p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PERKULIAHAN PANCASILA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F:\LAMPUNG\GALERY\POLITIK\31JemPerampo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9505">
            <a:off x="373853" y="581546"/>
            <a:ext cx="4355425" cy="315768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0740">
            <a:off x="4342006" y="849514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7023">
            <a:off x="1775368" y="2843067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428604"/>
            <a:ext cx="66465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Semakin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banyak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penyimpangan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nilai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Pancasila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karena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melemahnya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pendidikan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moral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636</Words>
  <Application>Microsoft Office PowerPoint</Application>
  <PresentationFormat>On-screen Show (4:3)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Impact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SUMBER BELAJAR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Capaian Pembelajaran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Nurjoko Nurjoko</cp:lastModifiedBy>
  <cp:revision>130</cp:revision>
  <dcterms:created xsi:type="dcterms:W3CDTF">2010-04-18T12:06:30Z</dcterms:created>
  <dcterms:modified xsi:type="dcterms:W3CDTF">2025-03-15T01:17:37Z</dcterms:modified>
</cp:coreProperties>
</file>