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6" r:id="rId3"/>
    <p:sldId id="287" r:id="rId4"/>
    <p:sldId id="284" r:id="rId5"/>
    <p:sldId id="288" r:id="rId6"/>
    <p:sldId id="290" r:id="rId7"/>
    <p:sldId id="283" r:id="rId8"/>
    <p:sldId id="298" r:id="rId9"/>
    <p:sldId id="295" r:id="rId10"/>
    <p:sldId id="296" r:id="rId11"/>
    <p:sldId id="260" r:id="rId12"/>
    <p:sldId id="261" r:id="rId13"/>
    <p:sldId id="299" r:id="rId14"/>
    <p:sldId id="293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050" name="Picture 2" descr="F:\LAMPUNG\GALERY\POLITIK\dscn2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1878"/>
            <a:ext cx="5000660" cy="375151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71810"/>
            <a:ext cx="4752975" cy="356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500166" y="642918"/>
            <a:ext cx="7090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diabaikan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7150" y="214313"/>
            <a:ext cx="76104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Pancasila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30193-986A-4DEA-B072-CAC53BC3AD20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57158" y="928670"/>
            <a:ext cx="8286808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Pengalaman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Indonesia </a:t>
            </a:r>
            <a:r>
              <a:rPr lang="en-US" b="1" dirty="0" err="1">
                <a:latin typeface="Cambria" pitchFamily="18" charset="0"/>
              </a:rPr>
              <a:t>yg</a:t>
            </a:r>
            <a:r>
              <a:rPr lang="en-US" b="1" dirty="0">
                <a:latin typeface="Cambria" pitchFamily="18" charset="0"/>
              </a:rPr>
              <a:t> plural </a:t>
            </a:r>
            <a:r>
              <a:rPr lang="en-US" b="1" dirty="0" err="1">
                <a:latin typeface="Cambria" pitchFamily="18" charset="0"/>
              </a:rPr>
              <a:t>butuh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pemersatu</a:t>
            </a:r>
            <a:r>
              <a:rPr lang="en-US" b="1" dirty="0">
                <a:latin typeface="Cambria" pitchFamily="18" charset="0"/>
              </a:rPr>
              <a:t>. </a:t>
            </a:r>
            <a:r>
              <a:rPr lang="en-US" b="1" dirty="0" err="1">
                <a:latin typeface="Cambria" pitchFamily="18" charset="0"/>
              </a:rPr>
              <a:t>Nilai</a:t>
            </a:r>
            <a:r>
              <a:rPr lang="en-US" b="1" dirty="0">
                <a:latin typeface="Cambria" pitchFamily="18" charset="0"/>
              </a:rPr>
              <a:t> 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>
                <a:latin typeface="Cambria" pitchFamily="18" charset="0"/>
              </a:rPr>
              <a:t>kenegaraan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maupun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kemasyarakatan</a:t>
            </a:r>
            <a:r>
              <a:rPr lang="en-US" b="1" dirty="0">
                <a:latin typeface="Cambria" pitchFamily="18" charset="0"/>
              </a:rPr>
              <a:t>) </a:t>
            </a:r>
            <a:r>
              <a:rPr lang="en-US" b="1" dirty="0" err="1">
                <a:latin typeface="Cambria" pitchFamily="18" charset="0"/>
              </a:rPr>
              <a:t>adalah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milik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yang </a:t>
            </a:r>
            <a:r>
              <a:rPr lang="en-US" b="1" dirty="0" err="1">
                <a:latin typeface="Cambria" pitchFamily="18" charset="0"/>
              </a:rPr>
              <a:t>ada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dulu</a:t>
            </a:r>
            <a:r>
              <a:rPr lang="en-US" b="1" dirty="0">
                <a:latin typeface="Cambria" pitchFamily="18" charset="0"/>
              </a:rPr>
              <a:t>. </a:t>
            </a:r>
            <a:r>
              <a:rPr lang="en-US" b="1" dirty="0" err="1">
                <a:latin typeface="Cambria" pitchFamily="18" charset="0"/>
              </a:rPr>
              <a:t>Nilai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inilah</a:t>
            </a:r>
            <a:r>
              <a:rPr lang="en-US" b="1" dirty="0">
                <a:latin typeface="Cambria" pitchFamily="18" charset="0"/>
              </a:rPr>
              <a:t> yang </a:t>
            </a:r>
            <a:r>
              <a:rPr lang="en-US" b="1" dirty="0" err="1">
                <a:latin typeface="Cambria" pitchFamily="18" charset="0"/>
              </a:rPr>
              <a:t>dapat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pemersatu</a:t>
            </a:r>
            <a:r>
              <a:rPr lang="en-US" b="1" dirty="0">
                <a:latin typeface="Cambria" pitchFamily="18" charset="0"/>
              </a:rPr>
              <a:t>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7158" y="5715016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.</a:t>
            </a:r>
          </a:p>
          <a:p>
            <a:pPr>
              <a:defRPr/>
            </a:pP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AE4DC-0E7D-4CBC-9E66-EFD40828DC46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2938" y="142852"/>
            <a:ext cx="8001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Perguruan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07209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000" b="1" dirty="0" err="1"/>
              <a:t>Memperkuat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falsafah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ideologi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revitalisasi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norma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kehidupan</a:t>
            </a:r>
            <a:r>
              <a:rPr lang="en-US" sz="2000" b="1" dirty="0"/>
              <a:t> </a:t>
            </a:r>
            <a:r>
              <a:rPr lang="en-US" sz="2000" b="1" dirty="0" err="1"/>
              <a:t>bermasyarakat</a:t>
            </a:r>
            <a:r>
              <a:rPr lang="en-US" sz="2000" b="1" dirty="0"/>
              <a:t>, </a:t>
            </a:r>
            <a:r>
              <a:rPr lang="en-US" sz="2000" b="1" dirty="0" err="1"/>
              <a:t>berbangsa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bernegara</a:t>
            </a:r>
            <a:r>
              <a:rPr lang="en-US" sz="20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Memberikan</a:t>
            </a:r>
            <a:r>
              <a:rPr lang="en-US" sz="2000" b="1" dirty="0"/>
              <a:t> </a:t>
            </a:r>
            <a:r>
              <a:rPr lang="en-US" sz="2000" b="1" dirty="0" err="1"/>
              <a:t>pemahaman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penghayatan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jiwa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kepada</a:t>
            </a:r>
            <a:r>
              <a:rPr lang="en-US" sz="2000" b="1" dirty="0"/>
              <a:t> </a:t>
            </a:r>
            <a:r>
              <a:rPr lang="en-US" sz="2000" b="1" dirty="0" err="1"/>
              <a:t>mahasiswa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warga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</a:t>
            </a:r>
            <a:r>
              <a:rPr lang="en-US" sz="2000" b="1" dirty="0" err="1"/>
              <a:t>Republik</a:t>
            </a:r>
            <a:r>
              <a:rPr lang="en-US" sz="2000" b="1" dirty="0"/>
              <a:t> Indonesia,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membimbing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menerapkannya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kehidupan</a:t>
            </a:r>
            <a:r>
              <a:rPr lang="en-US" sz="2000" b="1" dirty="0"/>
              <a:t> </a:t>
            </a:r>
            <a:r>
              <a:rPr lang="en-US" sz="2000" b="1" dirty="0" err="1"/>
              <a:t>bermasyarakat</a:t>
            </a:r>
            <a:r>
              <a:rPr lang="en-US" sz="2000" b="1" dirty="0"/>
              <a:t>, </a:t>
            </a:r>
            <a:r>
              <a:rPr lang="en-US" sz="2000" b="1" dirty="0" err="1"/>
              <a:t>berbangsa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bernegara</a:t>
            </a:r>
            <a:r>
              <a:rPr lang="en-US" sz="20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Mempersiapkan</a:t>
            </a:r>
            <a:r>
              <a:rPr lang="en-US" sz="2000" b="1" dirty="0"/>
              <a:t> </a:t>
            </a:r>
            <a:r>
              <a:rPr lang="en-US" sz="2000" b="1" dirty="0" err="1"/>
              <a:t>mahasiswa</a:t>
            </a:r>
            <a:r>
              <a:rPr lang="en-US" sz="2000" b="1" dirty="0"/>
              <a:t> agar </a:t>
            </a:r>
            <a:r>
              <a:rPr lang="en-US" sz="2000" b="1" dirty="0" err="1"/>
              <a:t>mampu</a:t>
            </a:r>
            <a:r>
              <a:rPr lang="en-US" sz="2000" b="1" dirty="0"/>
              <a:t> </a:t>
            </a:r>
            <a:r>
              <a:rPr lang="en-US" sz="2000" b="1" dirty="0" err="1"/>
              <a:t>menganalisis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mencari</a:t>
            </a:r>
            <a:r>
              <a:rPr lang="en-US" sz="2000" b="1" dirty="0"/>
              <a:t> </a:t>
            </a:r>
            <a:r>
              <a:rPr lang="en-US" sz="2000" b="1" dirty="0" err="1"/>
              <a:t>solusi</a:t>
            </a:r>
            <a:r>
              <a:rPr lang="en-US" sz="2000" b="1" dirty="0"/>
              <a:t> </a:t>
            </a:r>
            <a:r>
              <a:rPr lang="en-US" sz="2000" b="1" dirty="0" err="1"/>
              <a:t>terhadap</a:t>
            </a:r>
            <a:r>
              <a:rPr lang="en-US" sz="2000" b="1" dirty="0"/>
              <a:t> </a:t>
            </a:r>
            <a:r>
              <a:rPr lang="en-US" sz="2000" b="1" dirty="0" err="1"/>
              <a:t>berbagai</a:t>
            </a:r>
            <a:r>
              <a:rPr lang="en-US" sz="2000" b="1" dirty="0"/>
              <a:t>  </a:t>
            </a:r>
            <a:r>
              <a:rPr lang="en-US" sz="2000" b="1" dirty="0" err="1"/>
              <a:t>persoalan</a:t>
            </a:r>
            <a:r>
              <a:rPr lang="en-US" sz="2000" b="1" dirty="0"/>
              <a:t>  </a:t>
            </a:r>
            <a:r>
              <a:rPr lang="en-US" sz="2000" b="1" dirty="0" err="1"/>
              <a:t>kehidupan</a:t>
            </a:r>
            <a:r>
              <a:rPr lang="en-US" sz="2000" b="1" dirty="0"/>
              <a:t>  </a:t>
            </a:r>
            <a:r>
              <a:rPr lang="en-US" sz="2000" b="1" dirty="0" err="1"/>
              <a:t>bermasyarakat</a:t>
            </a:r>
            <a:r>
              <a:rPr lang="en-US" sz="2000" b="1" dirty="0"/>
              <a:t>,  </a:t>
            </a:r>
            <a:r>
              <a:rPr lang="en-US" sz="2000" b="1" dirty="0" err="1"/>
              <a:t>berbangsa</a:t>
            </a:r>
            <a:r>
              <a:rPr lang="en-US" sz="2000" b="1" dirty="0"/>
              <a:t>  </a:t>
            </a:r>
            <a:r>
              <a:rPr lang="en-US" sz="2000" b="1" dirty="0" err="1"/>
              <a:t>dan</a:t>
            </a:r>
            <a:r>
              <a:rPr lang="en-US" sz="2000" b="1" dirty="0"/>
              <a:t>  </a:t>
            </a:r>
            <a:r>
              <a:rPr lang="en-US" sz="2000" b="1" dirty="0" err="1"/>
              <a:t>bernegara</a:t>
            </a:r>
            <a:r>
              <a:rPr lang="en-US" sz="2000" b="1" dirty="0"/>
              <a:t> 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sistem</a:t>
            </a:r>
            <a:r>
              <a:rPr lang="en-US" sz="2000" b="1" dirty="0"/>
              <a:t> </a:t>
            </a:r>
            <a:r>
              <a:rPr lang="en-US" sz="2000" b="1" dirty="0" err="1"/>
              <a:t>pemikiran</a:t>
            </a:r>
            <a:r>
              <a:rPr lang="en-US" sz="2000" b="1" dirty="0"/>
              <a:t> yang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UUD NRI </a:t>
            </a:r>
            <a:r>
              <a:rPr lang="en-US" sz="2000" b="1" dirty="0" err="1"/>
              <a:t>Tahun</a:t>
            </a:r>
            <a:r>
              <a:rPr lang="en-US" sz="2000" b="1" dirty="0"/>
              <a:t> 1945.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Membentuk</a:t>
            </a:r>
            <a:r>
              <a:rPr lang="en-US" sz="2000" b="1" dirty="0"/>
              <a:t>   </a:t>
            </a:r>
            <a:r>
              <a:rPr lang="en-US" sz="2000" b="1" dirty="0" err="1"/>
              <a:t>sikap</a:t>
            </a:r>
            <a:r>
              <a:rPr lang="en-US" sz="2000" b="1" dirty="0"/>
              <a:t>   mental   </a:t>
            </a:r>
            <a:r>
              <a:rPr lang="en-US" sz="2000" b="1" dirty="0" err="1"/>
              <a:t>mahasiswa</a:t>
            </a:r>
            <a:r>
              <a:rPr lang="en-US" sz="2000" b="1" dirty="0"/>
              <a:t>   yang   </a:t>
            </a:r>
            <a:r>
              <a:rPr lang="en-US" sz="2000" b="1" dirty="0" err="1"/>
              <a:t>mampu</a:t>
            </a:r>
            <a:r>
              <a:rPr lang="en-US" sz="2000" b="1" dirty="0"/>
              <a:t>   </a:t>
            </a:r>
            <a:r>
              <a:rPr lang="en-US" sz="2000" b="1" dirty="0" err="1"/>
              <a:t>mengapresiasi</a:t>
            </a:r>
            <a:r>
              <a:rPr lang="en-US" sz="2000" b="1" dirty="0"/>
              <a:t>  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ketuhanan</a:t>
            </a:r>
            <a:r>
              <a:rPr lang="en-US" sz="2000" b="1" dirty="0"/>
              <a:t>, </a:t>
            </a:r>
            <a:r>
              <a:rPr lang="en-US" sz="2000" b="1" dirty="0" err="1"/>
              <a:t>kemanusiaan</a:t>
            </a:r>
            <a:r>
              <a:rPr lang="en-US" sz="2000" b="1" dirty="0"/>
              <a:t>, </a:t>
            </a:r>
            <a:r>
              <a:rPr lang="en-US" sz="2000" b="1" dirty="0" err="1"/>
              <a:t>kecintaan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tanah</a:t>
            </a:r>
            <a:r>
              <a:rPr lang="en-US" sz="2000" b="1" dirty="0"/>
              <a:t> air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kesatuan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,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penguatan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madani</a:t>
            </a:r>
            <a:r>
              <a:rPr lang="en-US" sz="2000" b="1" dirty="0"/>
              <a:t> yang </a:t>
            </a:r>
            <a:r>
              <a:rPr lang="en-US" sz="2000" b="1" dirty="0" err="1"/>
              <a:t>demokratis</a:t>
            </a:r>
            <a:r>
              <a:rPr lang="en-US" sz="2000" b="1" dirty="0"/>
              <a:t>, </a:t>
            </a:r>
            <a:r>
              <a:rPr lang="en-US" sz="2000" b="1" dirty="0" err="1"/>
              <a:t>berkeadilan</a:t>
            </a:r>
            <a:r>
              <a:rPr lang="en-US" sz="2000" b="1" dirty="0"/>
              <a:t>,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bermartabat</a:t>
            </a:r>
            <a:r>
              <a:rPr lang="en-US" sz="2000" b="1" dirty="0"/>
              <a:t> </a:t>
            </a:r>
            <a:r>
              <a:rPr lang="en-US" sz="2000" b="1" dirty="0" err="1"/>
              <a:t>berlandaskan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, 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mampu</a:t>
            </a:r>
            <a:r>
              <a:rPr lang="en-US" sz="2000" b="1" dirty="0"/>
              <a:t> </a:t>
            </a:r>
            <a:r>
              <a:rPr lang="en-US" sz="2000" b="1" dirty="0" err="1"/>
              <a:t>berinteraksi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dinamika</a:t>
            </a:r>
            <a:r>
              <a:rPr lang="en-US" sz="2000" b="1" dirty="0"/>
              <a:t>  internal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eksternal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 Indonesia.</a:t>
            </a:r>
          </a:p>
          <a:p>
            <a:endParaRPr lang="en-US" sz="2000" b="1" dirty="0"/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Capaian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Memiliki</a:t>
            </a:r>
            <a:r>
              <a:rPr lang="en-US" sz="2600" b="1" dirty="0"/>
              <a:t>  </a:t>
            </a:r>
            <a:r>
              <a:rPr lang="en-US" sz="2600" b="1" dirty="0" err="1"/>
              <a:t>kemampuan</a:t>
            </a:r>
            <a:r>
              <a:rPr lang="en-US" sz="2600" b="1" dirty="0"/>
              <a:t> </a:t>
            </a:r>
            <a:r>
              <a:rPr lang="en-US" sz="2600" b="1" dirty="0" err="1"/>
              <a:t>analisis</a:t>
            </a:r>
            <a:r>
              <a:rPr lang="en-US" sz="2600" b="1" dirty="0"/>
              <a:t>,  </a:t>
            </a:r>
            <a:r>
              <a:rPr lang="en-US" sz="2600" b="1" dirty="0" err="1"/>
              <a:t>berfikir</a:t>
            </a:r>
            <a:r>
              <a:rPr lang="en-US" sz="2600" b="1" dirty="0"/>
              <a:t> </a:t>
            </a:r>
            <a:r>
              <a:rPr lang="en-US" sz="2600" b="1" dirty="0" err="1"/>
              <a:t>rasional</a:t>
            </a:r>
            <a:r>
              <a:rPr lang="en-US" sz="2600" b="1" dirty="0"/>
              <a:t>,  </a:t>
            </a:r>
            <a:r>
              <a:rPr lang="en-US" sz="2600" b="1" dirty="0" err="1"/>
              <a:t>bersikap</a:t>
            </a:r>
            <a:r>
              <a:rPr lang="en-US" sz="2600" b="1" dirty="0"/>
              <a:t>  </a:t>
            </a:r>
            <a:r>
              <a:rPr lang="en-US" sz="2600" b="1" dirty="0" err="1"/>
              <a:t>kritis</a:t>
            </a:r>
            <a:r>
              <a:rPr lang="en-US" sz="2600" b="1" dirty="0"/>
              <a:t>  </a:t>
            </a:r>
            <a:r>
              <a:rPr lang="en-US" sz="2600" b="1" dirty="0" err="1"/>
              <a:t>dalam</a:t>
            </a:r>
            <a:r>
              <a:rPr lang="en-US" sz="2600" b="1" dirty="0"/>
              <a:t>  </a:t>
            </a:r>
            <a:r>
              <a:rPr lang="en-US" sz="2600" b="1" dirty="0" err="1"/>
              <a:t>menghadapi</a:t>
            </a:r>
            <a:r>
              <a:rPr lang="en-US" sz="2600" b="1" dirty="0"/>
              <a:t> </a:t>
            </a:r>
            <a:r>
              <a:rPr lang="en-US" sz="2600" b="1" dirty="0" err="1"/>
              <a:t>persoalan-persoalan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kehidupan</a:t>
            </a:r>
            <a:r>
              <a:rPr lang="en-US" sz="2600" b="1" dirty="0"/>
              <a:t> </a:t>
            </a:r>
            <a:r>
              <a:rPr lang="en-US" sz="2600" b="1" dirty="0" err="1"/>
              <a:t>bermasyarakat</a:t>
            </a:r>
            <a:r>
              <a:rPr lang="en-US" sz="2600" b="1" dirty="0"/>
              <a:t>, </a:t>
            </a:r>
            <a:r>
              <a:rPr lang="en-US" sz="2600" b="1" dirty="0" err="1"/>
              <a:t>berbangsa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bernegara</a:t>
            </a:r>
            <a:r>
              <a:rPr lang="en-US" sz="2600" b="1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Memiliki</a:t>
            </a:r>
            <a:r>
              <a:rPr lang="en-US" sz="2600" b="1" dirty="0"/>
              <a:t>  </a:t>
            </a:r>
            <a:r>
              <a:rPr lang="en-US" sz="2600" b="1" dirty="0" err="1"/>
              <a:t>kemampuan</a:t>
            </a:r>
            <a:r>
              <a:rPr lang="en-US" sz="2600" b="1" dirty="0"/>
              <a:t> 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tanggung</a:t>
            </a:r>
            <a:r>
              <a:rPr lang="en-US" sz="2600" b="1" dirty="0"/>
              <a:t>  </a:t>
            </a:r>
            <a:r>
              <a:rPr lang="en-US" sz="2600" b="1" dirty="0" err="1"/>
              <a:t>jawab</a:t>
            </a:r>
            <a:r>
              <a:rPr lang="en-US" sz="2600" b="1" dirty="0"/>
              <a:t>  </a:t>
            </a:r>
            <a:r>
              <a:rPr lang="en-US" sz="2600" b="1" dirty="0" err="1"/>
              <a:t>intelektual</a:t>
            </a:r>
            <a:r>
              <a:rPr lang="en-US" sz="2600" b="1" dirty="0"/>
              <a:t>  </a:t>
            </a:r>
            <a:r>
              <a:rPr lang="en-US" sz="2600" b="1" dirty="0" err="1"/>
              <a:t>dalam</a:t>
            </a:r>
            <a:r>
              <a:rPr lang="en-US" sz="2600" b="1" dirty="0"/>
              <a:t>  </a:t>
            </a:r>
            <a:r>
              <a:rPr lang="en-US" sz="2600" b="1" dirty="0" err="1"/>
              <a:t>mengenali</a:t>
            </a:r>
            <a:r>
              <a:rPr lang="en-US" sz="2600" b="1" dirty="0"/>
              <a:t> </a:t>
            </a:r>
            <a:r>
              <a:rPr lang="en-US" sz="2600" b="1" dirty="0" err="1"/>
              <a:t>masalah</a:t>
            </a:r>
            <a:r>
              <a:rPr lang="en-US" sz="2600" b="1" dirty="0"/>
              <a:t>- </a:t>
            </a:r>
            <a:r>
              <a:rPr lang="en-US" sz="2600" b="1" dirty="0" err="1"/>
              <a:t>masalah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memberi</a:t>
            </a:r>
            <a:r>
              <a:rPr lang="en-US" sz="2600" b="1" dirty="0"/>
              <a:t> </a:t>
            </a:r>
            <a:r>
              <a:rPr lang="en-US" sz="2600" b="1" dirty="0" err="1"/>
              <a:t>solusi</a:t>
            </a:r>
            <a:r>
              <a:rPr lang="en-US" sz="2600" b="1" dirty="0"/>
              <a:t>  </a:t>
            </a:r>
            <a:r>
              <a:rPr lang="en-US" sz="2600" b="1" dirty="0" err="1"/>
              <a:t>berdasarkan</a:t>
            </a:r>
            <a:r>
              <a:rPr lang="en-US" sz="2600" b="1" dirty="0"/>
              <a:t> </a:t>
            </a:r>
            <a:r>
              <a:rPr lang="en-US" sz="2600" b="1" dirty="0" err="1"/>
              <a:t>nilai-nilai</a:t>
            </a:r>
            <a:r>
              <a:rPr lang="en-US" sz="2600" b="1" dirty="0"/>
              <a:t> </a:t>
            </a:r>
            <a:r>
              <a:rPr lang="en-US" sz="2600" b="1" dirty="0" err="1"/>
              <a:t>Pancasila</a:t>
            </a:r>
            <a:endParaRPr lang="en-US" sz="2600" b="1" dirty="0"/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Mampu</a:t>
            </a:r>
            <a:r>
              <a:rPr lang="en-US" sz="2600" b="1" dirty="0"/>
              <a:t> </a:t>
            </a:r>
            <a:r>
              <a:rPr lang="en-US" sz="2600" b="1" dirty="0" err="1"/>
              <a:t>menjelaskan</a:t>
            </a:r>
            <a:r>
              <a:rPr lang="en-US" sz="2600" b="1" dirty="0"/>
              <a:t> </a:t>
            </a:r>
            <a:r>
              <a:rPr lang="en-US" sz="2600" b="1" dirty="0" err="1"/>
              <a:t>dasar-dasar</a:t>
            </a:r>
            <a:r>
              <a:rPr lang="en-US" sz="2600" b="1" dirty="0"/>
              <a:t> </a:t>
            </a:r>
            <a:r>
              <a:rPr lang="en-US" sz="2600" b="1" dirty="0" err="1"/>
              <a:t>kebenaran</a:t>
            </a:r>
            <a:r>
              <a:rPr lang="en-US" sz="2600" b="1" dirty="0"/>
              <a:t> </a:t>
            </a:r>
            <a:r>
              <a:rPr lang="en-US" sz="2600" b="1" dirty="0" err="1"/>
              <a:t>bahwa</a:t>
            </a:r>
            <a:r>
              <a:rPr lang="en-US" sz="2600" b="1" dirty="0"/>
              <a:t> </a:t>
            </a:r>
            <a:r>
              <a:rPr lang="en-US" sz="2600" b="1" dirty="0" err="1"/>
              <a:t>Pancasila</a:t>
            </a:r>
            <a:r>
              <a:rPr lang="en-US" sz="2600" b="1" dirty="0"/>
              <a:t> </a:t>
            </a:r>
            <a:r>
              <a:rPr lang="en-US" sz="2600" b="1" dirty="0" err="1"/>
              <a:t>adalah</a:t>
            </a:r>
            <a:r>
              <a:rPr lang="en-US" sz="2600" b="1" dirty="0"/>
              <a:t> </a:t>
            </a:r>
            <a:r>
              <a:rPr lang="en-US" sz="2600" b="1" dirty="0" err="1"/>
              <a:t>ideologi</a:t>
            </a:r>
            <a:r>
              <a:rPr lang="en-US" sz="2600" b="1" dirty="0"/>
              <a:t> yang </a:t>
            </a:r>
            <a:r>
              <a:rPr lang="en-US" sz="2600" b="1" dirty="0" err="1"/>
              <a:t>sesuai</a:t>
            </a:r>
            <a:r>
              <a:rPr lang="en-US" sz="2600" b="1" dirty="0"/>
              <a:t> </a:t>
            </a:r>
            <a:r>
              <a:rPr lang="en-US" sz="2600" b="1" dirty="0" err="1"/>
              <a:t>bagi</a:t>
            </a:r>
            <a:r>
              <a:rPr lang="en-US" sz="2600" b="1" dirty="0"/>
              <a:t> </a:t>
            </a:r>
            <a:r>
              <a:rPr lang="en-US" sz="2600" b="1" dirty="0" err="1"/>
              <a:t>bangsa</a:t>
            </a:r>
            <a:r>
              <a:rPr lang="en-US" sz="2600" b="1" dirty="0"/>
              <a:t> Indonesia yang </a:t>
            </a:r>
            <a:r>
              <a:rPr lang="en-US" sz="2600" b="1" dirty="0" err="1"/>
              <a:t>majemuk</a:t>
            </a:r>
            <a:r>
              <a:rPr lang="en-US" sz="2600" b="1" dirty="0"/>
              <a:t> (</a:t>
            </a:r>
            <a:r>
              <a:rPr lang="en-US" sz="2600" b="1" dirty="0" err="1"/>
              <a:t>Bhinneka</a:t>
            </a:r>
            <a:r>
              <a:rPr lang="en-US" sz="2600" b="1" dirty="0"/>
              <a:t> Tunggal </a:t>
            </a:r>
            <a:r>
              <a:rPr lang="en-US" sz="2600" b="1" dirty="0" err="1"/>
              <a:t>Ika</a:t>
            </a:r>
            <a:r>
              <a:rPr lang="en-US" sz="2600" b="1" dirty="0"/>
              <a:t>).</a:t>
            </a:r>
          </a:p>
          <a:p>
            <a:endParaRPr lang="en-US" sz="2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2714612" y="571480"/>
            <a:ext cx="5929354" cy="3286148"/>
          </a:xfrm>
          <a:prstGeom prst="cloudCallout">
            <a:avLst>
              <a:gd name="adj1" fmla="val -56295"/>
              <a:gd name="adj2" fmla="val 56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Minggu</a:t>
            </a:r>
            <a:r>
              <a:rPr lang="en-US" sz="3600" dirty="0"/>
              <a:t> </a:t>
            </a:r>
            <a:r>
              <a:rPr lang="en-US" sz="3600" dirty="0" err="1"/>
              <a:t>depn</a:t>
            </a:r>
            <a:r>
              <a:rPr lang="en-US" sz="3600" dirty="0"/>
              <a:t> </a:t>
            </a:r>
            <a:r>
              <a:rPr lang="en-US" sz="3600" dirty="0" err="1"/>
              <a:t>kita</a:t>
            </a:r>
            <a:r>
              <a:rPr lang="en-US" sz="3600" dirty="0"/>
              <a:t> </a:t>
            </a:r>
            <a:r>
              <a:rPr lang="en-US" sz="3600" dirty="0" err="1"/>
              <a:t>membahas</a:t>
            </a:r>
            <a:r>
              <a:rPr lang="en-US" sz="3600" dirty="0"/>
              <a:t> </a:t>
            </a:r>
            <a:r>
              <a:rPr lang="en-US" sz="3600" dirty="0" err="1"/>
              <a:t>Pancasila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sejarah</a:t>
            </a:r>
            <a:r>
              <a:rPr lang="en-US" sz="3600" dirty="0"/>
              <a:t> </a:t>
            </a:r>
            <a:r>
              <a:rPr lang="en-US" sz="3600" dirty="0" err="1"/>
              <a:t>bangsa</a:t>
            </a:r>
            <a:r>
              <a:rPr lang="en-US" sz="3600" dirty="0"/>
              <a:t>?</a:t>
            </a:r>
          </a:p>
        </p:txBody>
      </p:sp>
      <p:pic>
        <p:nvPicPr>
          <p:cNvPr id="7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357562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4" name="Date Placeholder 1"/>
          <p:cNvSpPr>
            <a:spLocks noGrp="1"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EAE6279-4F23-42E2-A5B1-A48E7032BC9E}" type="datetime1">
              <a:rPr lang="en-US" smtClean="0"/>
              <a:pPr>
                <a:defRPr/>
              </a:pPr>
              <a:t>3/15/2025</a:t>
            </a:fld>
            <a:endParaRPr lang="en-US"/>
          </a:p>
        </p:txBody>
      </p:sp>
      <p:sp>
        <p:nvSpPr>
          <p:cNvPr id="15" name="Footer Placeholder 2"/>
          <p:cNvSpPr>
            <a:spLocks noGrp="1"/>
          </p:cNvSpPr>
          <p:nvPr/>
        </p:nvSpPr>
        <p:spPr>
          <a:xfrm>
            <a:off x="3276600" y="64246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6" name="Slide Number Placeholder 3"/>
          <p:cNvSpPr>
            <a:spLocks noGrp="1"/>
          </p:cNvSpPr>
          <p:nvPr/>
        </p:nvSpPr>
        <p:spPr>
          <a:xfrm>
            <a:off x="6705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7" name="Date Placeholder 6"/>
          <p:cNvSpPr txBox="1">
            <a:spLocks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Footer Placeholder 5"/>
          <p:cNvSpPr txBox="1">
            <a:spLocks/>
          </p:cNvSpPr>
          <p:nvPr/>
        </p:nvSpPr>
        <p:spPr>
          <a:xfrm>
            <a:off x="2819400" y="6424612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077200" y="6424612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87DF-EB04-433B-A133-38464EDD44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1406" y="1320474"/>
            <a:ext cx="8991600" cy="413651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NAMA	: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TMP TGL LAHIR	: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AGAMA	: I</a:t>
            </a:r>
            <a:r>
              <a:rPr lang="id-ID" sz="2400" b="1" dirty="0">
                <a:solidFill>
                  <a:schemeClr val="bg1"/>
                </a:solidFill>
              </a:rPr>
              <a:t>slam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ALMT RUMAH	: 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Phone	: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E-mail	: </a:t>
            </a:r>
            <a:r>
              <a:rPr lang="en-US" sz="2800" b="1" dirty="0">
                <a:solidFill>
                  <a:srgbClr val="FFFF00"/>
                </a:solidFill>
              </a:rPr>
              <a:t>…………</a:t>
            </a:r>
            <a:r>
              <a:rPr lang="id-ID" sz="2800" b="1" dirty="0">
                <a:solidFill>
                  <a:srgbClr val="FFFF00"/>
                </a:solidFill>
              </a:rPr>
              <a:t>@gmail.com</a:t>
            </a:r>
            <a:endParaRPr lang="en-US" sz="2800" b="1" dirty="0">
              <a:solidFill>
                <a:srgbClr val="FFFF00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PENDIDIKAN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	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WordArt 6"/>
          <p:cNvSpPr>
            <a:spLocks noChangeArrowheads="1" noChangeShapeType="1" noTextEdit="1"/>
          </p:cNvSpPr>
          <p:nvPr/>
        </p:nvSpPr>
        <p:spPr bwMode="auto">
          <a:xfrm>
            <a:off x="4510086" y="642918"/>
            <a:ext cx="4324352" cy="514368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PERKENALKAN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0" y="2092325"/>
            <a:ext cx="8786813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en-US"/>
              <a:t>PANCASILA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28794" y="642918"/>
            <a:ext cx="63001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8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467269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minimal 80%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2910" y="314324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2910" y="3896029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910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10" y="4643446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Menunjukkan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antusias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>
                <a:solidFill>
                  <a:srgbClr val="002060"/>
                </a:solidFill>
              </a:rPr>
              <a:t>: </a:t>
            </a:r>
            <a:r>
              <a:rPr lang="en-US" sz="2400" b="1" dirty="0" err="1">
                <a:solidFill>
                  <a:srgbClr val="002060"/>
                </a:solidFill>
              </a:rPr>
              <a:t>mimbar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ceramah</a:t>
            </a:r>
            <a:r>
              <a:rPr lang="en-US" sz="2400" b="1" dirty="0">
                <a:solidFill>
                  <a:srgbClr val="002060"/>
                </a:solidFill>
              </a:rPr>
              <a:t>), </a:t>
            </a:r>
            <a:r>
              <a:rPr lang="en-US" sz="2400" b="1" dirty="0" err="1">
                <a:solidFill>
                  <a:srgbClr val="002060"/>
                </a:solidFill>
              </a:rPr>
              <a:t>diskusi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tugas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kontekstual</a:t>
            </a:r>
            <a:r>
              <a:rPr lang="en-US" sz="2400" b="1" dirty="0">
                <a:solidFill>
                  <a:srgbClr val="002060"/>
                </a:solidFill>
              </a:rPr>
              <a:t>)</a:t>
            </a:r>
          </a:p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akan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dibahas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harus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sudah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dibaca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oleh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sebelum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dilaksanakan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Panduan</a:t>
            </a:r>
            <a:r>
              <a:rPr lang="en-US" sz="2400" b="1" dirty="0">
                <a:solidFill>
                  <a:srgbClr val="002060"/>
                </a:solidFill>
              </a:rPr>
              <a:t>  (</a:t>
            </a:r>
            <a:r>
              <a:rPr lang="en-US" sz="2400" b="1" dirty="0" err="1">
                <a:solidFill>
                  <a:srgbClr val="002060"/>
                </a:solidFill>
              </a:rPr>
              <a:t>PPt</a:t>
            </a:r>
            <a:r>
              <a:rPr lang="en-US" sz="2400" b="1" dirty="0">
                <a:solidFill>
                  <a:srgbClr val="002060"/>
                </a:solidFill>
              </a:rPr>
              <a:t>) </a:t>
            </a: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bisa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dikopi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dosen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mengembangkan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kuliah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scr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mandiri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Selama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pelaksanaan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bebas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mengajukan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pertanyaan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mengusulkan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bahasan</a:t>
            </a:r>
            <a:endParaRPr lang="en-US" sz="24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002060"/>
                </a:solidFill>
              </a:rPr>
              <a:t>Di </a:t>
            </a:r>
            <a:r>
              <a:rPr lang="en-US" sz="2400" b="1" dirty="0" err="1">
                <a:solidFill>
                  <a:srgbClr val="002060"/>
                </a:solidFill>
              </a:rPr>
              <a:t>awal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membentuk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kelompok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bersifat</a:t>
            </a:r>
            <a:r>
              <a:rPr lang="en-US" sz="2400" b="1" dirty="0">
                <a:solidFill>
                  <a:srgbClr val="002060"/>
                </a:solidFill>
              </a:rPr>
              <a:t>  </a:t>
            </a:r>
            <a:r>
              <a:rPr lang="en-US" sz="2400" b="1" dirty="0" err="1">
                <a:solidFill>
                  <a:srgbClr val="002060"/>
                </a:solidFill>
              </a:rPr>
              <a:t>permanen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n-lt"/>
              </a:rPr>
              <a:t>Mahasiswa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bebas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menggunakan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sumber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belajar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asal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dapat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memenuhi</a:t>
            </a:r>
            <a:r>
              <a:rPr lang="en-US" sz="3200" b="1" dirty="0">
                <a:latin typeface="+mn-lt"/>
              </a:rPr>
              <a:t> target </a:t>
            </a:r>
            <a:r>
              <a:rPr lang="en-US" sz="3200" b="1" dirty="0" err="1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26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143250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28596" y="2000240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3214678" y="1142984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Curved Up Arrow 19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Left Arrow 21"/>
          <p:cNvSpPr/>
          <p:nvPr/>
        </p:nvSpPr>
        <p:spPr>
          <a:xfrm rot="17407651">
            <a:off x="3760122" y="2639879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4806" y="3000372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24" name="Right Arrow 23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72198" y="4814840"/>
            <a:ext cx="264320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Kondisi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yg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diinginkan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357188"/>
            <a:ext cx="80724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PENDIDIKAN PANCASILA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472" y="1285860"/>
            <a:ext cx="79104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BELAKANG, LANDASAN, DAN TUJUAN</a:t>
            </a:r>
          </a:p>
          <a:p>
            <a:pPr algn="ctr"/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PERKULIAHAN PANCASILA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6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373853" y="581546"/>
            <a:ext cx="4355425" cy="315768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4342006" y="849514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1775368" y="2843067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785786" y="428604"/>
            <a:ext cx="66465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Pancasila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636</Words>
  <Application>Microsoft Office PowerPoint</Application>
  <PresentationFormat>On-screen Show (4:3)</PresentationFormat>
  <Paragraphs>102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Impact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SUMBER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Capaian Pembelajaran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130</cp:revision>
  <dcterms:created xsi:type="dcterms:W3CDTF">2010-04-18T12:06:30Z</dcterms:created>
  <dcterms:modified xsi:type="dcterms:W3CDTF">2025-03-15T01:17:37Z</dcterms:modified>
</cp:coreProperties>
</file>