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7" r:id="rId4"/>
    <p:sldId id="278" r:id="rId5"/>
    <p:sldId id="285" r:id="rId6"/>
    <p:sldId id="283" r:id="rId7"/>
    <p:sldId id="284" r:id="rId8"/>
    <p:sldId id="286" r:id="rId9"/>
    <p:sldId id="287" r:id="rId10"/>
    <p:sldId id="288" r:id="rId11"/>
    <p:sldId id="289" r:id="rId12"/>
    <p:sldId id="293" r:id="rId13"/>
    <p:sldId id="290" r:id="rId14"/>
    <p:sldId id="294" r:id="rId15"/>
    <p:sldId id="291" r:id="rId16"/>
    <p:sldId id="295" r:id="rId17"/>
    <p:sldId id="292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7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8592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3. </a:t>
            </a:r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KOMPONEN DAN PRINSIP DESAIN GRAFIS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00694" y="4429132"/>
            <a:ext cx="364330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Pertemuan</a:t>
            </a:r>
            <a:r>
              <a:rPr lang="en-US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ke-3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Bentuk 3 Dimensi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49" y="273050"/>
            <a:ext cx="4799552" cy="585311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888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3.1.3 Ilustrasi/Gambar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Dalam desain grafis digital, ilustrasi menggunakan komputer secara Vector (Coreldraw) atau Bitmap (Adobe Photoshop)</a:t>
            </a:r>
          </a:p>
          <a:p>
            <a:r>
              <a:rPr lang="id-ID" dirty="0"/>
              <a:t>Format Vector terdiri dari koordinat-koordinat, cocok untuk pembuatan logo, gambar lineart</a:t>
            </a:r>
          </a:p>
          <a:p>
            <a:r>
              <a:rPr lang="id-ID" dirty="0"/>
              <a:t>Format Bitmap terdiri dari pixel-pixel , cocok untuk foto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193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http://1.bp.blogspot.com/-4HrL2lIeITg/TrINW6lVfOI/AAAAAAAAAQk/7TGXNCEYmPM/s1600/Algoritma+dan+Pemrograman+Rinaldi+Mun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8277"/>
            <a:ext cx="39624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757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3.1.4 Warna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Setiap warna memiliki karakteristik tersendiri</a:t>
            </a:r>
          </a:p>
          <a:p>
            <a:pPr algn="just"/>
            <a:r>
              <a:rPr lang="id-ID" dirty="0"/>
              <a:t>Dengan warna kita dapat mengkombinasikan desain kita kepada audience secara efektif</a:t>
            </a:r>
          </a:p>
          <a:p>
            <a:pPr algn="just"/>
            <a:r>
              <a:rPr lang="id-ID" dirty="0"/>
              <a:t>Psikologi warna secara luas akan kita bahas pada bab yang membahas khusus tentang warna pada pertemuan selanjutnya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052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56" y="1268760"/>
            <a:ext cx="4497288" cy="43173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008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3.1.5 Teks / Tipografi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Tipografi merupakan seni memilih dan menata huruf pada ruang untuk menciptakan kesan khusus sehingga pembaca dapat membaca semaksimal mungkin</a:t>
            </a:r>
          </a:p>
          <a:p>
            <a:pPr algn="just"/>
            <a:r>
              <a:rPr lang="id-ID" dirty="0"/>
              <a:t>Teks erat kaitannya dengan huruf, ada beberapa kategori font : huruf tanpa kait(sans serif), huruf berkait (serif), huruf tulis (script), huruf dekoratif dan monospace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804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://www.jamesportis.com/wp-content/uploads/2015/11/art-of-typ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6" y="1697831"/>
            <a:ext cx="7701828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171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3.1.6 Ruang /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dirty="0"/>
              <a:t>Dengan adanya ruang, kita dapat merasakan jauh-dekat, tinggi-rendah, panjang – pendek, kosong – padat, besar – kecil dll.</a:t>
            </a:r>
          </a:p>
          <a:p>
            <a:pPr algn="just"/>
            <a:r>
              <a:rPr lang="id-ID" dirty="0"/>
              <a:t>Perasaan tersebut muncul karena ada pembanding</a:t>
            </a:r>
          </a:p>
          <a:p>
            <a:pPr algn="just"/>
            <a:r>
              <a:rPr lang="id-ID" dirty="0"/>
              <a:t>Ruang kosong bukan berarti ruang yang tidak bermanfaat , justru ruang kosong adalah komponen desain grafis</a:t>
            </a:r>
          </a:p>
          <a:p>
            <a:pPr algn="just"/>
            <a:r>
              <a:rPr lang="id-ID" dirty="0"/>
              <a:t>Dengan adanya ruang kosong desain lebih mudah dicerna, sehingga lebih komunikatif dan menarik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3808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 descr="http://1.bp.blogspot.com/-ORU55x2Kr9U/T4nQGesI0uI/AAAAAAAABEY/SOAUbvYnPME/s1600/bitebrands%2B-%2Bwhite%2Bspace%2B-%2Biklan%2Bthe-lord-of-the-r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23863"/>
            <a:ext cx="42481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4101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3.2 Prinsip Desain Grafis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Sebelumnya kita telah mengetahui komponen desain grafis, kini lebih jauh lagi kita akan menggunakan prinsip-prinsip desain grafis</a:t>
            </a:r>
          </a:p>
          <a:p>
            <a:pPr marL="514350" indent="-514350">
              <a:buAutoNum type="arabicPeriod"/>
            </a:pPr>
            <a:r>
              <a:rPr lang="id-ID" dirty="0"/>
              <a:t>Keseimbangan</a:t>
            </a:r>
          </a:p>
          <a:p>
            <a:pPr marL="514350" indent="-514350">
              <a:buAutoNum type="arabicPeriod"/>
            </a:pPr>
            <a:r>
              <a:rPr lang="id-ID" dirty="0"/>
              <a:t>Irama</a:t>
            </a:r>
          </a:p>
          <a:p>
            <a:pPr marL="514350" indent="-514350">
              <a:buAutoNum type="arabicPeriod"/>
            </a:pPr>
            <a:r>
              <a:rPr lang="id-ID" dirty="0"/>
              <a:t>Penekanan</a:t>
            </a:r>
          </a:p>
          <a:p>
            <a:pPr marL="514350" indent="-514350">
              <a:buAutoNum type="arabicPeriod"/>
            </a:pPr>
            <a:r>
              <a:rPr lang="id-ID" dirty="0"/>
              <a:t>Kesatuan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373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B050"/>
                </a:solidFill>
              </a:rPr>
              <a:t>A. </a:t>
            </a:r>
            <a:r>
              <a:rPr lang="en-US" b="1" dirty="0" err="1">
                <a:solidFill>
                  <a:srgbClr val="00B050"/>
                </a:solidFill>
              </a:rPr>
              <a:t>Kompetensi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Dasar</a:t>
            </a:r>
            <a:endParaRPr lang="en-US" b="1" dirty="0">
              <a:solidFill>
                <a:srgbClr val="00B050"/>
              </a:solidFill>
            </a:endParaRPr>
          </a:p>
          <a:p>
            <a:pPr marL="442913" indent="0"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 </a:t>
            </a:r>
            <a:r>
              <a:rPr lang="id-ID"/>
              <a:t>komponen dan prinsip desain grafis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id-ID" dirty="0"/>
              <a:t>menguraikan dan menjelaskan komponen desain grafis</a:t>
            </a:r>
            <a:endParaRPr lang="en-US" dirty="0"/>
          </a:p>
          <a:p>
            <a:pPr marL="273050" indent="-7938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7938" indent="-7938">
              <a:buNone/>
            </a:pPr>
            <a:r>
              <a:rPr lang="en-US" b="1" dirty="0">
                <a:solidFill>
                  <a:srgbClr val="00B050"/>
                </a:solidFill>
              </a:rPr>
              <a:t>B. </a:t>
            </a:r>
            <a:r>
              <a:rPr lang="en-US" b="1" dirty="0" err="1">
                <a:solidFill>
                  <a:srgbClr val="00B050"/>
                </a:solidFill>
              </a:rPr>
              <a:t>Indikator</a:t>
            </a:r>
            <a:endParaRPr lang="en-US" b="1" dirty="0">
              <a:solidFill>
                <a:srgbClr val="00B050"/>
              </a:solidFill>
            </a:endParaRPr>
          </a:p>
          <a:p>
            <a:pPr marL="811213" indent="-457200"/>
            <a:r>
              <a:rPr lang="id-ID" dirty="0"/>
              <a:t>Menguraikan dan menjelaskan komponen grafis</a:t>
            </a:r>
          </a:p>
          <a:p>
            <a:pPr marL="811213" indent="-457200"/>
            <a:r>
              <a:rPr lang="id-ID" dirty="0"/>
              <a:t>Menjelaskan Prinsip Desain Grafis</a:t>
            </a:r>
          </a:p>
          <a:p>
            <a:pPr marL="811213" indent="-457200"/>
            <a:endParaRPr lang="id-ID" dirty="0"/>
          </a:p>
          <a:p>
            <a:pPr marL="811213" indent="-457200"/>
            <a:endParaRPr lang="en-US" sz="26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3.2.1 Keseimbangan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Keseimbangan visual secara umum adalah kesamaan bentuk seperti pada cermin</a:t>
            </a:r>
          </a:p>
          <a:p>
            <a:r>
              <a:rPr lang="id-ID" dirty="0"/>
              <a:t>Namun keseimbangan visual juga bisa didapat dengan bentuk yang berbeda pada cermin</a:t>
            </a:r>
          </a:p>
          <a:p>
            <a:r>
              <a:rPr lang="id-ID" dirty="0"/>
              <a:t>Sehingga ada beberpa jenis keseimbangan yaitu : Simetris, Asimetris dan Radial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750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 descr="http://4.bp.blogspot.com/--_NFiM27SH0/VC1QL_U4VcI/AAAAAAAAACU/LA4O5ny68SQ/s1600/1462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1" y="2564904"/>
            <a:ext cx="41707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militia.com/wp-content/uploads/2010/01/radial-600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016341" cy="27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1493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3.2.2 Irama (Rhytm)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Sama halnya dengan musik, irama pada desain grafis adalah pengulangan beberapa komponen desain grafis sehingga membentuk gerakan, pola tertentu sehingga menarik dan mudah dilihat</a:t>
            </a:r>
          </a:p>
          <a:p>
            <a:r>
              <a:rPr lang="id-ID" dirty="0"/>
              <a:t>Beberapa jenis pengulangan : reguler, mengalir, progressif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4993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3.2.3 Penekanan / Fokus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00B050"/>
                </a:solidFill>
              </a:rPr>
              <a:t>A. Hirarki</a:t>
            </a:r>
          </a:p>
          <a:p>
            <a:pPr algn="just"/>
            <a:r>
              <a:rPr lang="id-ID" dirty="0"/>
              <a:t>Mata menangkap seluruh halaman desain sebagai satu komponen</a:t>
            </a:r>
          </a:p>
          <a:p>
            <a:pPr algn="just"/>
            <a:r>
              <a:rPr lang="id-ID" dirty="0"/>
              <a:t>Namun mata akan melihat komponen yang terbesar dan kontras terlebih dahulu</a:t>
            </a:r>
          </a:p>
          <a:p>
            <a:pPr algn="just"/>
            <a:r>
              <a:rPr lang="id-ID" dirty="0"/>
              <a:t>Ada beberapa tahap fokus </a:t>
            </a:r>
          </a:p>
          <a:p>
            <a:pPr algn="just">
              <a:buFontTx/>
              <a:buChar char="-"/>
            </a:pPr>
            <a:r>
              <a:rPr lang="id-ID" dirty="0"/>
              <a:t>Dominant = objek yang paling menonjol</a:t>
            </a:r>
          </a:p>
          <a:p>
            <a:pPr algn="just">
              <a:buFontTx/>
              <a:buChar char="-"/>
            </a:pPr>
            <a:r>
              <a:rPr lang="id-ID" dirty="0"/>
              <a:t>Sub-dominant = objek yang mendukung tampilan</a:t>
            </a:r>
          </a:p>
          <a:p>
            <a:pPr algn="just">
              <a:buFontTx/>
              <a:buChar char="-"/>
            </a:pPr>
            <a:r>
              <a:rPr lang="id-ID" dirty="0"/>
              <a:t>Sub ordinate = objek yang kurang menonjol bahkan tertindih objek contohnya bacground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927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 descr="http://2.bp.blogspot.com/-FQumY26GsdU/Uov9ZqXUHjI/AAAAAAAACGQ/OUCxQ2gMWhg/s1600/bitebrands+-+ik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336947"/>
            <a:ext cx="446722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17964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B. Kontras</a:t>
            </a:r>
          </a:p>
          <a:p>
            <a:pPr algn="just"/>
            <a:r>
              <a:rPr lang="id-ID" dirty="0"/>
              <a:t>Adalah penekanan karena ada perbedaan drastis. Misal Hitam dan Putih, Garis Tebal dan Tipis, Font Besar dan Kecil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170" name="Picture 2" descr="https://image.freepik.com/free-vector/crossed-bones-skull-icon_23-2147495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60282"/>
            <a:ext cx="1872208" cy="18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rosstechno.com/assets/Uploads/_resampled/SetWidth540-jasa-desain-we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72" y="3885323"/>
            <a:ext cx="4299911" cy="21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906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C. Skala dan Proporsi</a:t>
            </a:r>
          </a:p>
          <a:p>
            <a:pPr algn="just"/>
            <a:r>
              <a:rPr lang="id-ID" dirty="0"/>
              <a:t>Skala adalah perubahan ukuran tanpa perubahan perbandingan panjang lebar dan tinggi</a:t>
            </a:r>
          </a:p>
          <a:p>
            <a:pPr algn="just"/>
            <a:r>
              <a:rPr lang="id-ID" dirty="0"/>
              <a:t>Proporsi adalah adanya perubahan perbandingan antara panjang lebar atau tinggi, sehingga gambar dengan perubahan proporsi terlihat distorsi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5737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194" name="Picture 2" descr="http://image.slidesharecdn.com/nirmanap2-121212110549-phpapp02/95/nirmana-p2-8-638.jpg?cb=13553104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2" r="13267"/>
          <a:stretch/>
        </p:blipFill>
        <p:spPr bwMode="auto">
          <a:xfrm>
            <a:off x="749077" y="1600200"/>
            <a:ext cx="7351315" cy="44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92387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3.2.4 Kesatuan (Unity)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Semua bagian dari unsur grafis bersatu padu dan serasi sehingga pembaca memahaminya sebagai satu kesatuan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5561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>
            <a:normAutofit/>
          </a:bodyPr>
          <a:lstStyle/>
          <a:p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3.1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id-ID" b="1" dirty="0">
                <a:solidFill>
                  <a:srgbClr val="FF0000"/>
                </a:solidFill>
              </a:rPr>
              <a:t>Komponen Desain Grafis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/>
            <a:r>
              <a:rPr lang="id-ID" i="1" dirty="0"/>
              <a:t>Ada 6 komponen desain grafis </a:t>
            </a:r>
          </a:p>
          <a:p>
            <a:pPr marL="514350" indent="-514350">
              <a:buAutoNum type="arabicPeriod"/>
            </a:pPr>
            <a:r>
              <a:rPr lang="id-ID" b="1" i="1" dirty="0"/>
              <a:t>Garis</a:t>
            </a:r>
          </a:p>
          <a:p>
            <a:pPr marL="514350" indent="-514350">
              <a:buAutoNum type="arabicPeriod"/>
            </a:pPr>
            <a:r>
              <a:rPr lang="id-ID" b="1" i="1" dirty="0"/>
              <a:t>Bentuk</a:t>
            </a:r>
            <a:r>
              <a:rPr lang="id-ID" i="1" dirty="0"/>
              <a:t> (Shape)</a:t>
            </a:r>
          </a:p>
          <a:p>
            <a:pPr marL="514350" indent="-514350">
              <a:buAutoNum type="arabicPeriod"/>
            </a:pPr>
            <a:r>
              <a:rPr lang="id-ID" b="1" i="1" dirty="0"/>
              <a:t>Warna</a:t>
            </a:r>
            <a:r>
              <a:rPr lang="id-ID" i="1" dirty="0"/>
              <a:t>, Tekstur &amp; Cahaya</a:t>
            </a:r>
          </a:p>
          <a:p>
            <a:pPr marL="514350" indent="-514350">
              <a:buAutoNum type="arabicPeriod"/>
            </a:pPr>
            <a:r>
              <a:rPr lang="id-ID" b="1" i="1" dirty="0"/>
              <a:t>Ilustrasi</a:t>
            </a:r>
          </a:p>
          <a:p>
            <a:pPr marL="514350" indent="-514350">
              <a:buAutoNum type="arabicPeriod"/>
            </a:pPr>
            <a:r>
              <a:rPr lang="id-ID" b="1" i="1" dirty="0"/>
              <a:t>Teks</a:t>
            </a:r>
            <a:r>
              <a:rPr lang="id-ID" i="1" dirty="0"/>
              <a:t> / Tipografi</a:t>
            </a:r>
          </a:p>
          <a:p>
            <a:pPr marL="514350" indent="-514350">
              <a:buAutoNum type="arabicPeriod"/>
            </a:pPr>
            <a:r>
              <a:rPr lang="id-ID" b="1" i="1" dirty="0"/>
              <a:t>Ruang</a:t>
            </a:r>
            <a:r>
              <a:rPr lang="id-ID" i="1" dirty="0"/>
              <a:t> (Space)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3.1.1 Garis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id-ID" dirty="0">
                <a:latin typeface="+mj-lt"/>
                <a:cs typeface="Times New Roman" pitchFamily="18" charset="0"/>
              </a:rPr>
              <a:t>Garis di software grafis komputer sering disebut </a:t>
            </a:r>
            <a:r>
              <a:rPr lang="id-ID" i="1" dirty="0">
                <a:latin typeface="+mj-lt"/>
                <a:cs typeface="Times New Roman" pitchFamily="18" charset="0"/>
              </a:rPr>
              <a:t>Outline </a:t>
            </a:r>
            <a:r>
              <a:rPr lang="id-ID" dirty="0">
                <a:latin typeface="+mj-lt"/>
                <a:cs typeface="Times New Roman" pitchFamily="18" charset="0"/>
              </a:rPr>
              <a:t>(CorelDraw), </a:t>
            </a:r>
            <a:r>
              <a:rPr lang="id-ID" i="1" dirty="0">
                <a:latin typeface="+mj-lt"/>
                <a:cs typeface="Times New Roman" pitchFamily="18" charset="0"/>
              </a:rPr>
              <a:t>Contour atau Stroke </a:t>
            </a:r>
            <a:r>
              <a:rPr lang="id-ID" dirty="0">
                <a:latin typeface="+mj-lt"/>
                <a:cs typeface="Times New Roman" pitchFamily="18" charset="0"/>
              </a:rPr>
              <a:t>(Adobe Photoshop &amp; Adobe Ilustrator).</a:t>
            </a:r>
          </a:p>
          <a:p>
            <a:pPr marL="514350" indent="-514350">
              <a:buAutoNum type="alphaLcPeriod"/>
            </a:pPr>
            <a:r>
              <a:rPr lang="id-ID" dirty="0">
                <a:latin typeface="+mj-lt"/>
                <a:cs typeface="Times New Roman" pitchFamily="18" charset="0"/>
              </a:rPr>
              <a:t>Jenis Garis</a:t>
            </a:r>
          </a:p>
          <a:p>
            <a:pPr marL="457200" indent="-457200"/>
            <a:endParaRPr lang="id-ID" dirty="0">
              <a:latin typeface="+mj-lt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4" y="3897481"/>
            <a:ext cx="7529312" cy="201409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cs typeface="Times New Roman" pitchFamily="18" charset="0"/>
              </a:rPr>
              <a:t>Berdasarkan orientasinya : </a:t>
            </a:r>
          </a:p>
          <a:p>
            <a:pPr>
              <a:buFontTx/>
              <a:buChar char="-"/>
            </a:pPr>
            <a:r>
              <a:rPr lang="id-ID" b="1" dirty="0">
                <a:solidFill>
                  <a:srgbClr val="00B050"/>
                </a:solidFill>
                <a:cs typeface="Times New Roman" pitchFamily="18" charset="0"/>
              </a:rPr>
              <a:t>Horisontal</a:t>
            </a:r>
            <a:r>
              <a:rPr lang="id-ID" dirty="0">
                <a:cs typeface="Times New Roman" pitchFamily="18" charset="0"/>
              </a:rPr>
              <a:t>, memberi kesan = ketenangan</a:t>
            </a:r>
          </a:p>
          <a:p>
            <a:pPr>
              <a:buFontTx/>
              <a:buChar char="-"/>
            </a:pPr>
            <a:r>
              <a:rPr lang="id-ID" b="1" dirty="0">
                <a:solidFill>
                  <a:srgbClr val="00B050"/>
                </a:solidFill>
                <a:cs typeface="Times New Roman" pitchFamily="18" charset="0"/>
              </a:rPr>
              <a:t>Vertikal</a:t>
            </a:r>
            <a:r>
              <a:rPr lang="id-ID" dirty="0">
                <a:cs typeface="Times New Roman" pitchFamily="18" charset="0"/>
              </a:rPr>
              <a:t>, memberi kesan stabilitas, kekuatan</a:t>
            </a:r>
          </a:p>
          <a:p>
            <a:pPr>
              <a:buFontTx/>
              <a:buChar char="-"/>
            </a:pPr>
            <a:r>
              <a:rPr lang="id-ID" b="1" dirty="0">
                <a:solidFill>
                  <a:srgbClr val="00B050"/>
                </a:solidFill>
                <a:cs typeface="Times New Roman" pitchFamily="18" charset="0"/>
              </a:rPr>
              <a:t>Diagonal</a:t>
            </a:r>
            <a:r>
              <a:rPr lang="id-ID" dirty="0">
                <a:cs typeface="Times New Roman" pitchFamily="18" charset="0"/>
              </a:rPr>
              <a:t> , memberi kesan tidak stabil, dinamis</a:t>
            </a:r>
          </a:p>
          <a:p>
            <a:pPr>
              <a:buFontTx/>
              <a:buChar char="-"/>
            </a:pPr>
            <a:r>
              <a:rPr lang="id-ID" b="1" dirty="0">
                <a:solidFill>
                  <a:srgbClr val="00B050"/>
                </a:solidFill>
                <a:cs typeface="Times New Roman" pitchFamily="18" charset="0"/>
              </a:rPr>
              <a:t>Lengkung</a:t>
            </a:r>
            <a:r>
              <a:rPr lang="id-ID" dirty="0">
                <a:cs typeface="Times New Roman" pitchFamily="18" charset="0"/>
              </a:rPr>
              <a:t>, memberi kesan keanggunan, halus</a:t>
            </a:r>
          </a:p>
          <a:p>
            <a:pPr marL="0" indent="0">
              <a:buNone/>
            </a:pPr>
            <a:endParaRPr lang="id-ID" dirty="0">
              <a:cs typeface="Times New Roman" pitchFamily="18" charset="0"/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24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Berdasarkan style nya 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29312"/>
            <a:ext cx="5751576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864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2703417"/>
            <a:ext cx="6443472" cy="2319528"/>
          </a:xfrm>
        </p:spPr>
      </p:pic>
    </p:spTree>
    <p:extLst>
      <p:ext uri="{BB962C8B-B14F-4D97-AF65-F5344CB8AC3E}">
        <p14:creationId xmlns:p14="http://schemas.microsoft.com/office/powerpoint/2010/main" val="182042116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3.1.2 Bentuk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Bentuk disebut juga shape, dihasilkan dari garis-garis yang tersusun sedemikian rupa</a:t>
            </a:r>
          </a:p>
          <a:p>
            <a:r>
              <a:rPr lang="id-ID" dirty="0"/>
              <a:t>Bantuk ada yang berbentuk 2 dimensi (dwimatra) dan 3 dimensi (trimatra)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6218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Bentuk 2 Dimensi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55157"/>
            <a:ext cx="4736611" cy="557748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383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78&quot;&gt;&lt;property id=&quot;20148&quot; value=&quot;5&quot;/&gt;&lt;property id=&quot;20300&quot; value=&quot;Slide 9 - &amp;quot;end&amp;quot;&quot;/&gt;&lt;property id=&quot;20307&quot; value=&quot;275&quot;/&gt;&lt;property id=&quot;20309&quot; value=&quot;-1&quot;/&gt;&lt;/object&gt;&lt;object type=&quot;3&quot; unique_id=&quot;12130&quot;&gt;&lt;property id=&quot;20148&quot; value=&quot;5&quot;/&gt;&lt;property id=&quot;20300&quot; value=&quot;Slide 6&quot;/&gt;&lt;property id=&quot;20307&quot; value=&quot;277&quot;/&gt;&lt;/object&gt;&lt;object type=&quot;3&quot; unique_id=&quot;12131&quot;&gt;&lt;property id=&quot;20148&quot; value=&quot;5&quot;/&gt;&lt;property id=&quot;20300&quot; value=&quot;Slide 7&quot;/&gt;&lt;property id=&quot;20307&quot; value=&quot;278&quot;/&gt;&lt;/object&gt;&lt;object type=&quot;3&quot; unique_id=&quot;12303&quot;&gt;&lt;property id=&quot;20148&quot; value=&quot;5&quot;/&gt;&lt;property id=&quot;20300&quot; value=&quot;Slide 8&quot;/&gt;&lt;property id=&quot;20307&quot; value=&quot;279&quot;/&gt;&lt;/object&gt;&lt;object type=&quot;3&quot; unique_id=&quot;12659&quot;&gt;&lt;property id=&quot;20148&quot; value=&quot;5&quot;/&gt;&lt;property id=&quot;20300&quot; value=&quot;Slide 2&quot;/&gt;&lt;property id=&quot;20307&quot; value=&quot;280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772</Words>
  <Application>Microsoft Office PowerPoint</Application>
  <PresentationFormat>On-screen Show (4:3)</PresentationFormat>
  <Paragraphs>165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3.1. Komponen Desain Grafis</vt:lpstr>
      <vt:lpstr>3.1.1 Garis</vt:lpstr>
      <vt:lpstr>PowerPoint Presentation</vt:lpstr>
      <vt:lpstr>PowerPoint Presentation</vt:lpstr>
      <vt:lpstr>PowerPoint Presentation</vt:lpstr>
      <vt:lpstr>3.1.2 Bentuk </vt:lpstr>
      <vt:lpstr>Bentuk 2 Dimensi</vt:lpstr>
      <vt:lpstr>Bentuk 3 Dimensi</vt:lpstr>
      <vt:lpstr>3.1.3 Ilustrasi/Gambar</vt:lpstr>
      <vt:lpstr>PowerPoint Presentation</vt:lpstr>
      <vt:lpstr>3.1.4 Warna</vt:lpstr>
      <vt:lpstr>PowerPoint Presentation</vt:lpstr>
      <vt:lpstr>3.1.5 Teks / Tipografi</vt:lpstr>
      <vt:lpstr>PowerPoint Presentation</vt:lpstr>
      <vt:lpstr>3.1.6 Ruang / Space</vt:lpstr>
      <vt:lpstr>PowerPoint Presentation</vt:lpstr>
      <vt:lpstr>3.2 Prinsip Desain Grafis</vt:lpstr>
      <vt:lpstr>3.2.1 Keseimbangan</vt:lpstr>
      <vt:lpstr>PowerPoint Presentation</vt:lpstr>
      <vt:lpstr>3.2.2 Irama (Rhytm)</vt:lpstr>
      <vt:lpstr>3.2.3 Penekanan / Fokus</vt:lpstr>
      <vt:lpstr>PowerPoint Presentation</vt:lpstr>
      <vt:lpstr>PowerPoint Presentation</vt:lpstr>
      <vt:lpstr>PowerPoint Presentation</vt:lpstr>
      <vt:lpstr>PowerPoint Presentation</vt:lpstr>
      <vt:lpstr>3.2.4 Kesatuan (Unity)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111</cp:revision>
  <dcterms:created xsi:type="dcterms:W3CDTF">2010-04-18T12:06:30Z</dcterms:created>
  <dcterms:modified xsi:type="dcterms:W3CDTF">2022-04-07T01:02:41Z</dcterms:modified>
</cp:coreProperties>
</file>