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99" r:id="rId3"/>
    <p:sldId id="301" r:id="rId4"/>
    <p:sldId id="318" r:id="rId5"/>
    <p:sldId id="311" r:id="rId6"/>
    <p:sldId id="302" r:id="rId7"/>
    <p:sldId id="329" r:id="rId8"/>
    <p:sldId id="330" r:id="rId9"/>
    <p:sldId id="328" r:id="rId10"/>
  </p:sldIdLst>
  <p:sldSz cx="9144000" cy="6858000" type="screen4x3"/>
  <p:notesSz cx="7045325" cy="9345613"/>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55" autoAdjust="0"/>
    <p:restoredTop sz="94679" autoAdjust="0"/>
  </p:normalViewPr>
  <p:slideViewPr>
    <p:cSldViewPr>
      <p:cViewPr varScale="1">
        <p:scale>
          <a:sx n="104" d="100"/>
          <a:sy n="104" d="100"/>
        </p:scale>
        <p:origin x="1952" y="20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877437"/>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Peranan</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Konsultan</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Pajak dan </a:t>
            </a: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Aparat</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Pajak    </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5">
            <a:extLst>
              <a:ext uri="{FF2B5EF4-FFF2-40B4-BE49-F238E27FC236}">
                <a16:creationId xmlns:a16="http://schemas.microsoft.com/office/drawing/2014/main" id="{A995291E-E989-F44D-B748-BA6BB0247C7E}"/>
              </a:ext>
            </a:extLst>
          </p:cNvPr>
          <p:cNvSpPr/>
          <p:nvPr>
            <p:custDataLst>
              <p:tags r:id="rId2"/>
            </p:custDataLst>
          </p:nvPr>
        </p:nvSpPr>
        <p:spPr>
          <a:xfrm>
            <a:off x="-36512" y="4471372"/>
            <a:ext cx="9144000" cy="707886"/>
          </a:xfrm>
          <a:prstGeom prst="rect">
            <a:avLst/>
          </a:prstGeom>
          <a:noFill/>
        </p:spPr>
        <p:txBody>
          <a:bodyPr wrap="square" lIns="91440" tIns="45720" rIns="91440" bIns="45720">
            <a:spAutoFit/>
          </a:bodyPr>
          <a:lstStyle/>
          <a:p>
            <a:pPr lvl="1" algn="ctr"/>
            <a:r>
              <a:rPr lang="en-US" sz="40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Dewi </a:t>
            </a:r>
            <a:r>
              <a:rPr lang="en-US" sz="4000" b="1" dirty="0" err="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Noviyanti</a:t>
            </a:r>
            <a:r>
              <a:rPr lang="en-US" sz="40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dirty="0" err="1">
                <a:latin typeface="Arial" panose="020B0604020202020204" pitchFamily="34" charset="0"/>
                <a:ea typeface="+mj-ea"/>
                <a:cs typeface="Arial" panose="020B0604020202020204" pitchFamily="34" charset="0"/>
              </a:rPr>
              <a:t>Definisi</a:t>
            </a:r>
            <a:r>
              <a:rPr lang="en-US" sz="3600" b="1" dirty="0">
                <a:latin typeface="Arial" panose="020B0604020202020204" pitchFamily="34" charset="0"/>
                <a:ea typeface="+mj-ea"/>
                <a:cs typeface="Arial" panose="020B0604020202020204" pitchFamily="34" charset="0"/>
              </a:rPr>
              <a:t> </a:t>
            </a:r>
            <a:r>
              <a:rPr lang="en-US" sz="3600" b="1" dirty="0" err="1">
                <a:latin typeface="Arial" panose="020B0604020202020204" pitchFamily="34" charset="0"/>
                <a:ea typeface="+mj-ea"/>
                <a:cs typeface="Arial" panose="020B0604020202020204" pitchFamily="34" charset="0"/>
              </a:rPr>
              <a:t>Konsultan</a:t>
            </a:r>
            <a:r>
              <a:rPr lang="en-US" sz="3600" b="1" dirty="0">
                <a:latin typeface="Arial" panose="020B0604020202020204" pitchFamily="34" charset="0"/>
                <a:ea typeface="+mj-ea"/>
                <a:cs typeface="Arial" panose="020B0604020202020204" pitchFamily="34" charset="0"/>
              </a:rPr>
              <a:t> Pajak   </a:t>
            </a: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 </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US" sz="2400" dirty="0">
              <a:solidFill>
                <a:schemeClr val="tx1"/>
              </a:solidFill>
              <a:latin typeface="Cambria" panose="02040503050406030204" pitchFamily="18" charset="0"/>
              <a:cs typeface="Arial" panose="020B0604020202020204" pitchFamily="34" charset="0"/>
            </a:endParaRPr>
          </a:p>
          <a:p>
            <a:pPr algn="just"/>
            <a:endParaRPr lang="en-US" sz="2400" dirty="0">
              <a:solidFill>
                <a:schemeClr val="tx1"/>
              </a:solidFill>
              <a:latin typeface="Cambria" panose="02040503050406030204" pitchFamily="18" charset="0"/>
              <a:cs typeface="Arial" panose="020B0604020202020204" pitchFamily="34" charset="0"/>
            </a:endParaRPr>
          </a:p>
          <a:p>
            <a:pPr algn="just"/>
            <a:r>
              <a:rPr lang="en-US" sz="2400" b="1" dirty="0" err="1">
                <a:solidFill>
                  <a:schemeClr val="tx1"/>
                </a:solidFill>
                <a:latin typeface="Cambria" panose="02040503050406030204" pitchFamily="18" charset="0"/>
                <a:cs typeface="Arial" panose="020B0604020202020204" pitchFamily="34" charset="0"/>
              </a:rPr>
              <a:t>Konsultan</a:t>
            </a:r>
            <a:r>
              <a:rPr lang="en-US" sz="2400" b="1" dirty="0">
                <a:solidFill>
                  <a:schemeClr val="tx1"/>
                </a:solidFill>
                <a:latin typeface="Cambria" panose="02040503050406030204" pitchFamily="18" charset="0"/>
                <a:cs typeface="Arial" panose="020B0604020202020204" pitchFamily="34" charset="0"/>
              </a:rPr>
              <a:t> Pajak </a:t>
            </a:r>
            <a:r>
              <a:rPr lang="en-US" sz="2400" dirty="0" err="1">
                <a:solidFill>
                  <a:schemeClr val="tx1"/>
                </a:solidFill>
                <a:latin typeface="Cambria" panose="02040503050406030204" pitchFamily="18" charset="0"/>
                <a:cs typeface="Arial" panose="020B0604020202020204" pitchFamily="34" charset="0"/>
              </a:rPr>
              <a:t>ialah</a:t>
            </a:r>
            <a:r>
              <a:rPr lang="en-US" sz="2400" dirty="0">
                <a:solidFill>
                  <a:schemeClr val="tx1"/>
                </a:solidFill>
                <a:latin typeface="Cambria" panose="02040503050406030204" pitchFamily="18" charset="0"/>
                <a:cs typeface="Arial" panose="020B0604020202020204" pitchFamily="34" charset="0"/>
              </a:rPr>
              <a:t> orang yang </a:t>
            </a:r>
            <a:r>
              <a:rPr lang="en-US" sz="2400" dirty="0" err="1">
                <a:solidFill>
                  <a:schemeClr val="tx1"/>
                </a:solidFill>
                <a:latin typeface="Cambria" panose="02040503050406030204" pitchFamily="18" charset="0"/>
                <a:cs typeface="Arial" panose="020B0604020202020204" pitchFamily="34" charset="0"/>
              </a:rPr>
              <a:t>memberikan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jasa</a:t>
            </a:r>
            <a:r>
              <a:rPr lang="en-US" sz="2400" dirty="0">
                <a:solidFill>
                  <a:schemeClr val="tx1"/>
                </a:solidFill>
                <a:latin typeface="Cambria" panose="02040503050406030204" pitchFamily="18" charset="0"/>
                <a:cs typeface="Arial" panose="020B0604020202020204" pitchFamily="34" charset="0"/>
              </a:rPr>
              <a:t> </a:t>
            </a:r>
            <a:r>
              <a:rPr lang="en-US" sz="2400" u="sng" dirty="0" err="1">
                <a:solidFill>
                  <a:schemeClr val="tx1"/>
                </a:solidFill>
                <a:latin typeface="Cambria" panose="02040503050406030204" pitchFamily="18" charset="0"/>
                <a:cs typeface="Arial" panose="020B0604020202020204" pitchFamily="34" charset="0"/>
              </a:rPr>
              <a:t>konsultasi</a:t>
            </a:r>
            <a:r>
              <a:rPr lang="en-US" sz="2400" u="sng" dirty="0">
                <a:solidFill>
                  <a:schemeClr val="tx1"/>
                </a:solidFill>
                <a:latin typeface="Cambria" panose="02040503050406030204" pitchFamily="18" charset="0"/>
                <a:cs typeface="Arial" panose="020B0604020202020204" pitchFamily="34" charset="0"/>
              </a:rPr>
              <a:t> </a:t>
            </a:r>
            <a:r>
              <a:rPr lang="en-US" sz="2400" u="sng" dirty="0" err="1">
                <a:solidFill>
                  <a:schemeClr val="tx1"/>
                </a:solidFill>
                <a:latin typeface="Cambria" panose="02040503050406030204" pitchFamily="18" charset="0"/>
                <a:cs typeface="Arial" panose="020B0604020202020204" pitchFamily="34" charset="0"/>
              </a:rPr>
              <a:t>perpajakan</a:t>
            </a:r>
            <a:r>
              <a:rPr lang="en-US" sz="2400" u="sng"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kepada</a:t>
            </a:r>
            <a:r>
              <a:rPr lang="en-US" sz="2400" dirty="0">
                <a:solidFill>
                  <a:schemeClr val="tx1"/>
                </a:solidFill>
                <a:latin typeface="Cambria" panose="02040503050406030204" pitchFamily="18" charset="0"/>
                <a:cs typeface="Arial" panose="020B0604020202020204" pitchFamily="34" charset="0"/>
              </a:rPr>
              <a:t> </a:t>
            </a:r>
            <a:r>
              <a:rPr lang="en-US" sz="2400" u="sng" dirty="0" err="1">
                <a:solidFill>
                  <a:schemeClr val="tx1"/>
                </a:solidFill>
                <a:latin typeface="Cambria" panose="02040503050406030204" pitchFamily="18" charset="0"/>
                <a:cs typeface="Arial" panose="020B0604020202020204" pitchFamily="34" charset="0"/>
              </a:rPr>
              <a:t>Wajib</a:t>
            </a:r>
            <a:r>
              <a:rPr lang="en-US" sz="2400" u="sng" dirty="0">
                <a:solidFill>
                  <a:schemeClr val="tx1"/>
                </a:solidFill>
                <a:latin typeface="Cambria" panose="02040503050406030204" pitchFamily="18" charset="0"/>
                <a:cs typeface="Arial" panose="020B0604020202020204" pitchFamily="34" charset="0"/>
              </a:rPr>
              <a:t> Pajak </a:t>
            </a:r>
            <a:r>
              <a:rPr lang="en-US" sz="2400" dirty="0" err="1">
                <a:solidFill>
                  <a:schemeClr val="tx1"/>
                </a:solidFill>
                <a:latin typeface="Cambria" panose="02040503050406030204" pitchFamily="18" charset="0"/>
                <a:cs typeface="Arial" panose="020B0604020202020204" pitchFamily="34" charset="0"/>
              </a:rPr>
              <a:t>dalam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rangka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melaksanakan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hak</a:t>
            </a:r>
            <a:r>
              <a:rPr lang="en-US" sz="2400" dirty="0">
                <a:solidFill>
                  <a:schemeClr val="tx1"/>
                </a:solidFill>
                <a:latin typeface="Cambria" panose="02040503050406030204" pitchFamily="18" charset="0"/>
                <a:cs typeface="Arial" panose="020B0604020202020204" pitchFamily="34" charset="0"/>
              </a:rPr>
              <a:t> dan </a:t>
            </a:r>
            <a:r>
              <a:rPr lang="en-US" sz="2400" dirty="0" err="1">
                <a:solidFill>
                  <a:schemeClr val="tx1"/>
                </a:solidFill>
                <a:latin typeface="Cambria" panose="02040503050406030204" pitchFamily="18" charset="0"/>
                <a:cs typeface="Arial" panose="020B0604020202020204" pitchFamily="34" charset="0"/>
              </a:rPr>
              <a:t>memenuhi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kewajiban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perpajakannya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sesuai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dengan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peraturan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perundang-undangan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perpajakan</a:t>
            </a:r>
            <a:r>
              <a:rPr lang="en-US" sz="2400" dirty="0">
                <a:solidFill>
                  <a:schemeClr val="tx1"/>
                </a:solidFill>
                <a:latin typeface="Cambria" panose="02040503050406030204" pitchFamily="18" charset="0"/>
                <a:cs typeface="Arial" panose="020B0604020202020204" pitchFamily="34" charset="0"/>
              </a:rPr>
              <a:t> (Pasal 1 </a:t>
            </a:r>
            <a:r>
              <a:rPr lang="en-US" sz="2400" dirty="0" err="1">
                <a:solidFill>
                  <a:schemeClr val="tx1"/>
                </a:solidFill>
                <a:latin typeface="Cambria" panose="02040503050406030204" pitchFamily="18" charset="0"/>
                <a:cs typeface="Arial" panose="020B0604020202020204" pitchFamily="34" charset="0"/>
              </a:rPr>
              <a:t>angka</a:t>
            </a:r>
            <a:r>
              <a:rPr lang="en-US" sz="2400" dirty="0">
                <a:solidFill>
                  <a:schemeClr val="tx1"/>
                </a:solidFill>
                <a:latin typeface="Cambria" panose="02040503050406030204" pitchFamily="18" charset="0"/>
                <a:cs typeface="Arial" panose="020B0604020202020204" pitchFamily="34" charset="0"/>
              </a:rPr>
              <a:t> (1)</a:t>
            </a:r>
            <a:r>
              <a:rPr lang="en-US" sz="2400" dirty="0" err="1">
                <a:solidFill>
                  <a:schemeClr val="tx1"/>
                </a:solidFill>
                <a:latin typeface="Cambria" panose="02040503050406030204" pitchFamily="18" charset="0"/>
                <a:cs typeface="Arial" panose="020B0604020202020204" pitchFamily="34" charset="0"/>
              </a:rPr>
              <a:t>Permenkeu</a:t>
            </a:r>
            <a:r>
              <a:rPr lang="en-US" sz="2400" dirty="0">
                <a:solidFill>
                  <a:schemeClr val="tx1"/>
                </a:solidFill>
                <a:latin typeface="Cambria" panose="02040503050406030204" pitchFamily="18" charset="0"/>
                <a:cs typeface="Arial" panose="020B0604020202020204" pitchFamily="34" charset="0"/>
              </a:rPr>
              <a:t> No.175/PMK.01/2022). </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107504" y="836712"/>
            <a:ext cx="8733656" cy="499715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Wingdings" pitchFamily="2" charset="2"/>
              <a:buChar char="q"/>
            </a:pPr>
            <a:endParaRPr lang="id-ID" dirty="0">
              <a:solidFill>
                <a:schemeClr val="tx1"/>
              </a:solidFill>
              <a:latin typeface="Cambria" panose="02040503050406030204" pitchFamily="18" charset="0"/>
              <a:cs typeface="Arial" panose="020B0604020202020204" pitchFamily="34" charset="0"/>
            </a:endParaRPr>
          </a:p>
        </p:txBody>
      </p:sp>
      <p:sp>
        <p:nvSpPr>
          <p:cNvPr id="2" name="Persegi Lengkung 1">
            <a:extLst>
              <a:ext uri="{FF2B5EF4-FFF2-40B4-BE49-F238E27FC236}">
                <a16:creationId xmlns:a16="http://schemas.microsoft.com/office/drawing/2014/main" id="{93164EBA-5C4E-957D-8EDD-FCC1C3C4B7D4}"/>
              </a:ext>
            </a:extLst>
          </p:cNvPr>
          <p:cNvSpPr/>
          <p:nvPr/>
        </p:nvSpPr>
        <p:spPr>
          <a:xfrm>
            <a:off x="755576" y="1052736"/>
            <a:ext cx="7704856" cy="144016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id-ID" dirty="0"/>
              <a:t>Izin Praktik Adalah Izin Praktik Konsultan Pajak yang ditetapkan oleh </a:t>
            </a:r>
            <a:r>
              <a:rPr lang="id-ID" dirty="0" err="1"/>
              <a:t>Sekretasi</a:t>
            </a:r>
            <a:r>
              <a:rPr lang="id-ID" dirty="0"/>
              <a:t> Jenderal Kementerian Keuangan atau Pejabat yang di tunjuk (Pasal 1 angka (2) PMK 175/2022</a:t>
            </a:r>
          </a:p>
        </p:txBody>
      </p:sp>
      <p:sp>
        <p:nvSpPr>
          <p:cNvPr id="5" name="Oval 4">
            <a:extLst>
              <a:ext uri="{FF2B5EF4-FFF2-40B4-BE49-F238E27FC236}">
                <a16:creationId xmlns:a16="http://schemas.microsoft.com/office/drawing/2014/main" id="{4F7AC827-EF68-30CB-9E35-7631B46280E8}"/>
              </a:ext>
            </a:extLst>
          </p:cNvPr>
          <p:cNvSpPr/>
          <p:nvPr/>
        </p:nvSpPr>
        <p:spPr>
          <a:xfrm>
            <a:off x="755576" y="2681112"/>
            <a:ext cx="1514016" cy="1416524"/>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id-ID" dirty="0"/>
              <a:t>IZIN PRAKTIK </a:t>
            </a:r>
          </a:p>
        </p:txBody>
      </p:sp>
      <p:sp>
        <p:nvSpPr>
          <p:cNvPr id="6" name="Oval 5">
            <a:extLst>
              <a:ext uri="{FF2B5EF4-FFF2-40B4-BE49-F238E27FC236}">
                <a16:creationId xmlns:a16="http://schemas.microsoft.com/office/drawing/2014/main" id="{3A079E70-1E3B-EA52-31ED-4C95FA4654D0}"/>
              </a:ext>
            </a:extLst>
          </p:cNvPr>
          <p:cNvSpPr/>
          <p:nvPr/>
        </p:nvSpPr>
        <p:spPr>
          <a:xfrm>
            <a:off x="4139952" y="2657480"/>
            <a:ext cx="1510320" cy="144016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t>SEKJEN KEMENKEU</a:t>
            </a:r>
          </a:p>
        </p:txBody>
      </p:sp>
      <p:cxnSp>
        <p:nvCxnSpPr>
          <p:cNvPr id="12" name="Konektor Panah Lurus 11">
            <a:extLst>
              <a:ext uri="{FF2B5EF4-FFF2-40B4-BE49-F238E27FC236}">
                <a16:creationId xmlns:a16="http://schemas.microsoft.com/office/drawing/2014/main" id="{71AF5F05-6358-E346-D3C0-8E508DDFDDBC}"/>
              </a:ext>
            </a:extLst>
          </p:cNvPr>
          <p:cNvCxnSpPr/>
          <p:nvPr/>
        </p:nvCxnSpPr>
        <p:spPr>
          <a:xfrm>
            <a:off x="2627784" y="3496424"/>
            <a:ext cx="93610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Konektor Panah Lurus 18">
            <a:extLst>
              <a:ext uri="{FF2B5EF4-FFF2-40B4-BE49-F238E27FC236}">
                <a16:creationId xmlns:a16="http://schemas.microsoft.com/office/drawing/2014/main" id="{2F630AD8-F94C-C2E5-16C0-857B3EBC768D}"/>
              </a:ext>
            </a:extLst>
          </p:cNvPr>
          <p:cNvCxnSpPr/>
          <p:nvPr/>
        </p:nvCxnSpPr>
        <p:spPr>
          <a:xfrm>
            <a:off x="4932040" y="4097636"/>
            <a:ext cx="0" cy="7715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77853CDD-944D-2F5C-E760-D8A38F2A0B8D}"/>
              </a:ext>
            </a:extLst>
          </p:cNvPr>
          <p:cNvSpPr/>
          <p:nvPr/>
        </p:nvSpPr>
        <p:spPr>
          <a:xfrm>
            <a:off x="3778527" y="4995488"/>
            <a:ext cx="2233169" cy="1224136"/>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r>
              <a:rPr lang="id-ID" dirty="0"/>
              <a:t>KONSULTAN PAJAK</a:t>
            </a:r>
          </a:p>
        </p:txBody>
      </p:sp>
      <p:sp>
        <p:nvSpPr>
          <p:cNvPr id="21" name="Kotak Teks 20">
            <a:extLst>
              <a:ext uri="{FF2B5EF4-FFF2-40B4-BE49-F238E27FC236}">
                <a16:creationId xmlns:a16="http://schemas.microsoft.com/office/drawing/2014/main" id="{20740DC3-2F18-6290-AE77-C8E6F6AE2CC5}"/>
              </a:ext>
            </a:extLst>
          </p:cNvPr>
          <p:cNvSpPr txBox="1"/>
          <p:nvPr/>
        </p:nvSpPr>
        <p:spPr>
          <a:xfrm>
            <a:off x="6284536" y="4407495"/>
            <a:ext cx="2088232" cy="923330"/>
          </a:xfrm>
          <a:prstGeom prst="rect">
            <a:avLst/>
          </a:prstGeom>
          <a:noFill/>
        </p:spPr>
        <p:txBody>
          <a:bodyPr wrap="square" rtlCol="0">
            <a:spAutoFit/>
          </a:bodyPr>
          <a:lstStyle/>
          <a:p>
            <a:pPr marL="285750" indent="-285750" algn="ctr">
              <a:buFont typeface="Arial" panose="020B0604020202020204" pitchFamily="34" charset="0"/>
              <a:buChar char="•"/>
            </a:pPr>
            <a:r>
              <a:rPr lang="id-ID" dirty="0"/>
              <a:t>SERTIFIKAT KONSULTAN PAJAK </a:t>
            </a:r>
          </a:p>
        </p:txBody>
      </p:sp>
      <p:sp>
        <p:nvSpPr>
          <p:cNvPr id="22" name="Kotak Teks 21">
            <a:extLst>
              <a:ext uri="{FF2B5EF4-FFF2-40B4-BE49-F238E27FC236}">
                <a16:creationId xmlns:a16="http://schemas.microsoft.com/office/drawing/2014/main" id="{8418F851-ACB6-F098-9B22-146D87172A5E}"/>
              </a:ext>
            </a:extLst>
          </p:cNvPr>
          <p:cNvSpPr txBox="1"/>
          <p:nvPr/>
        </p:nvSpPr>
        <p:spPr>
          <a:xfrm>
            <a:off x="6588224" y="5445224"/>
            <a:ext cx="1800200" cy="646331"/>
          </a:xfrm>
          <a:prstGeom prst="rect">
            <a:avLst/>
          </a:prstGeom>
          <a:noFill/>
        </p:spPr>
        <p:txBody>
          <a:bodyPr wrap="square" rtlCol="0">
            <a:spAutoFit/>
          </a:bodyPr>
          <a:lstStyle/>
          <a:p>
            <a:pPr marL="285750" indent="-285750">
              <a:buFont typeface="Arial" panose="020B0604020202020204" pitchFamily="34" charset="0"/>
              <a:buChar char="•"/>
            </a:pPr>
            <a:r>
              <a:rPr lang="id-ID" dirty="0"/>
              <a:t>KARTU IZIN PRAKTIK</a:t>
            </a: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FD86D707-1DD6-12FD-BAA4-1EEF4DFD5DDD}"/>
              </a:ext>
            </a:extLst>
          </p:cNvPr>
          <p:cNvSpPr>
            <a:spLocks noGrp="1"/>
          </p:cNvSpPr>
          <p:nvPr>
            <p:ph type="subTitle" idx="1"/>
          </p:nvPr>
        </p:nvSpPr>
        <p:spPr>
          <a:xfrm>
            <a:off x="107504" y="908720"/>
            <a:ext cx="8568952" cy="5328592"/>
          </a:xfrm>
        </p:spPr>
        <p:txBody>
          <a:bodyPr/>
          <a:lstStyle/>
          <a:p>
            <a:endParaRPr lang="en-ID" dirty="0"/>
          </a:p>
        </p:txBody>
      </p:sp>
      <p:sp>
        <p:nvSpPr>
          <p:cNvPr id="3" name="Rectangle 2">
            <a:extLst>
              <a:ext uri="{FF2B5EF4-FFF2-40B4-BE49-F238E27FC236}">
                <a16:creationId xmlns:a16="http://schemas.microsoft.com/office/drawing/2014/main" id="{8F9153F5-B2A6-B8E6-6EF2-582D827A92C5}"/>
              </a:ext>
            </a:extLst>
          </p:cNvPr>
          <p:cNvSpPr/>
          <p:nvPr/>
        </p:nvSpPr>
        <p:spPr>
          <a:xfrm>
            <a:off x="1691681" y="921356"/>
            <a:ext cx="5221294" cy="661323"/>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err="1"/>
              <a:t>Peranan</a:t>
            </a:r>
            <a:r>
              <a:rPr lang="en-US" dirty="0"/>
              <a:t> </a:t>
            </a:r>
            <a:r>
              <a:rPr lang="en-US" dirty="0" err="1"/>
              <a:t>Konsultan</a:t>
            </a:r>
            <a:r>
              <a:rPr lang="en-US" dirty="0"/>
              <a:t> Pajak  </a:t>
            </a:r>
            <a:endParaRPr lang="en-ID" dirty="0"/>
          </a:p>
        </p:txBody>
      </p:sp>
      <p:sp>
        <p:nvSpPr>
          <p:cNvPr id="5" name="Kotak Teks 4">
            <a:extLst>
              <a:ext uri="{FF2B5EF4-FFF2-40B4-BE49-F238E27FC236}">
                <a16:creationId xmlns:a16="http://schemas.microsoft.com/office/drawing/2014/main" id="{1A1914CE-D671-FC5E-1B67-AA88EFB6DBC8}"/>
              </a:ext>
            </a:extLst>
          </p:cNvPr>
          <p:cNvSpPr txBox="1"/>
          <p:nvPr/>
        </p:nvSpPr>
        <p:spPr>
          <a:xfrm>
            <a:off x="251520" y="1988840"/>
            <a:ext cx="8424936" cy="2862322"/>
          </a:xfrm>
          <a:prstGeom prst="rect">
            <a:avLst/>
          </a:prstGeom>
          <a:noFill/>
        </p:spPr>
        <p:txBody>
          <a:bodyPr wrap="square" rtlCol="0">
            <a:spAutoFit/>
          </a:bodyPr>
          <a:lstStyle/>
          <a:p>
            <a:pPr algn="l"/>
            <a:r>
              <a:rPr lang="id-ID" b="0" i="0" u="none" strike="noStrike" dirty="0">
                <a:effectLst/>
                <a:latin typeface="Arial" panose="020B0604020202020204" pitchFamily="34" charset="0"/>
              </a:rPr>
              <a:t>Peranan konsultan pajak terhadap wajib pajak: </a:t>
            </a:r>
          </a:p>
          <a:p>
            <a:pPr marL="285750" indent="-285750" algn="l">
              <a:buFont typeface="Wingdings" pitchFamily="2" charset="2"/>
              <a:buChar char="Ø"/>
            </a:pPr>
            <a:r>
              <a:rPr lang="id-ID" b="0" i="0" u="none" strike="noStrike" dirty="0">
                <a:effectLst/>
                <a:latin typeface="Arial" panose="020B0604020202020204" pitchFamily="34" charset="0"/>
              </a:rPr>
              <a:t>pengetahuan pihak terkait terhadap segala peraturan perpajakan,  peraturan perpajakan yang rumit dan berbelit-belit, agar terhindar dari sanksi perpajakan. </a:t>
            </a:r>
          </a:p>
          <a:p>
            <a:pPr marL="285750" indent="-285750" algn="l">
              <a:buFont typeface="Wingdings" pitchFamily="2" charset="2"/>
              <a:buChar char="Ø"/>
            </a:pPr>
            <a:r>
              <a:rPr lang="id-ID" b="0" i="0" u="none" strike="noStrike" dirty="0">
                <a:effectLst/>
                <a:latin typeface="Arial" panose="020B0604020202020204" pitchFamily="34" charset="0"/>
              </a:rPr>
              <a:t>ingin lebih fokus dalam melakukan kegiatan atau kemajuan perusahaan, serta alasan-alasan lainnya dalam rangka mencapai kepatuhan perusahaan dalam hal perpajakan.</a:t>
            </a:r>
          </a:p>
          <a:p>
            <a:pPr fontAlgn="base"/>
            <a:br>
              <a:rPr lang="id-ID" dirty="0">
                <a:effectLst/>
              </a:rPr>
            </a:br>
            <a:endParaRPr lang="id-ID" dirty="0">
              <a:effectLst/>
            </a:endParaRPr>
          </a:p>
          <a:p>
            <a:endParaRPr lang="id-ID" dirty="0"/>
          </a:p>
        </p:txBody>
      </p:sp>
    </p:spTree>
    <p:extLst>
      <p:ext uri="{BB962C8B-B14F-4D97-AF65-F5344CB8AC3E}">
        <p14:creationId xmlns:p14="http://schemas.microsoft.com/office/powerpoint/2010/main" val="3696950694"/>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16632"/>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nSpc>
                <a:spcPct val="107000"/>
              </a:lnSpc>
              <a:spcAft>
                <a:spcPts val="800"/>
              </a:spcAft>
            </a:pPr>
            <a:r>
              <a:rPr lang="en-ID" sz="1800" kern="100" dirty="0" err="1">
                <a:latin typeface="Calibri" panose="020F0502020204030204" pitchFamily="34" charset="0"/>
                <a:ea typeface="Calibri" panose="020F0502020204030204" pitchFamily="34" charset="0"/>
                <a:cs typeface="Times New Roman" panose="02020603050405020304" pitchFamily="18" charset="0"/>
              </a:rPr>
              <a:t>Aparat</a:t>
            </a:r>
            <a:r>
              <a:rPr lang="en-ID" sz="1800" kern="100" dirty="0">
                <a:latin typeface="Calibri" panose="020F0502020204030204" pitchFamily="34" charset="0"/>
                <a:ea typeface="Calibri" panose="020F0502020204030204" pitchFamily="34" charset="0"/>
                <a:cs typeface="Times New Roman" panose="02020603050405020304" pitchFamily="18" charset="0"/>
              </a:rPr>
              <a:t> Pajak (internal) </a:t>
            </a:r>
            <a:endParaRPr lang="en-ID"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Persegi Lengkung 4">
            <a:extLst>
              <a:ext uri="{FF2B5EF4-FFF2-40B4-BE49-F238E27FC236}">
                <a16:creationId xmlns:a16="http://schemas.microsoft.com/office/drawing/2014/main" id="{9080C2CD-9744-B47E-A512-4B1261C73EA4}"/>
              </a:ext>
            </a:extLst>
          </p:cNvPr>
          <p:cNvSpPr/>
          <p:nvPr/>
        </p:nvSpPr>
        <p:spPr>
          <a:xfrm>
            <a:off x="491912" y="1628800"/>
            <a:ext cx="2160240" cy="93610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id-ID" dirty="0"/>
              <a:t>Direktorat Jenderal Pajak</a:t>
            </a:r>
          </a:p>
        </p:txBody>
      </p:sp>
      <p:cxnSp>
        <p:nvCxnSpPr>
          <p:cNvPr id="7" name="Konektor Panah Lurus 6">
            <a:extLst>
              <a:ext uri="{FF2B5EF4-FFF2-40B4-BE49-F238E27FC236}">
                <a16:creationId xmlns:a16="http://schemas.microsoft.com/office/drawing/2014/main" id="{8F9F63D2-7A06-DCC0-6CA3-6AB7D32DBC02}"/>
              </a:ext>
            </a:extLst>
          </p:cNvPr>
          <p:cNvCxnSpPr>
            <a:cxnSpLocks/>
            <a:stCxn id="5" idx="3"/>
          </p:cNvCxnSpPr>
          <p:nvPr/>
        </p:nvCxnSpPr>
        <p:spPr>
          <a:xfrm>
            <a:off x="2652152" y="2096852"/>
            <a:ext cx="213587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2" name="Persegi Panjang 11">
            <a:extLst>
              <a:ext uri="{FF2B5EF4-FFF2-40B4-BE49-F238E27FC236}">
                <a16:creationId xmlns:a16="http://schemas.microsoft.com/office/drawing/2014/main" id="{64C0BDAB-8ECA-1CE1-6AC5-E6A59C516582}"/>
              </a:ext>
            </a:extLst>
          </p:cNvPr>
          <p:cNvSpPr/>
          <p:nvPr/>
        </p:nvSpPr>
        <p:spPr>
          <a:xfrm>
            <a:off x="5436096" y="1484784"/>
            <a:ext cx="3024336" cy="1224136"/>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id-ID" dirty="0"/>
              <a:t>Pemberian bimbingan dan evaluasi pelaksanaan tugas Dirjen yang ada dalam wilayah wewenangnya </a:t>
            </a:r>
          </a:p>
        </p:txBody>
      </p:sp>
      <p:sp>
        <p:nvSpPr>
          <p:cNvPr id="13" name="Persegi Lengkung 12">
            <a:extLst>
              <a:ext uri="{FF2B5EF4-FFF2-40B4-BE49-F238E27FC236}">
                <a16:creationId xmlns:a16="http://schemas.microsoft.com/office/drawing/2014/main" id="{EEB8191C-879B-9D5B-2FC2-D4D5BDE41623}"/>
              </a:ext>
            </a:extLst>
          </p:cNvPr>
          <p:cNvSpPr/>
          <p:nvPr/>
        </p:nvSpPr>
        <p:spPr>
          <a:xfrm>
            <a:off x="491912" y="2924944"/>
            <a:ext cx="2160240" cy="108012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t>Kantor Pelayanan Pajak </a:t>
            </a:r>
          </a:p>
        </p:txBody>
      </p:sp>
      <p:cxnSp>
        <p:nvCxnSpPr>
          <p:cNvPr id="15" name="Konektor Panah Lurus 14">
            <a:extLst>
              <a:ext uri="{FF2B5EF4-FFF2-40B4-BE49-F238E27FC236}">
                <a16:creationId xmlns:a16="http://schemas.microsoft.com/office/drawing/2014/main" id="{3B5B1037-B55F-C427-EC51-A56A87A3E381}"/>
              </a:ext>
            </a:extLst>
          </p:cNvPr>
          <p:cNvCxnSpPr>
            <a:cxnSpLocks/>
            <a:stCxn id="13" idx="3"/>
          </p:cNvCxnSpPr>
          <p:nvPr/>
        </p:nvCxnSpPr>
        <p:spPr>
          <a:xfrm>
            <a:off x="2652152" y="3465004"/>
            <a:ext cx="213587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 name="Persegi Panjang 16">
            <a:extLst>
              <a:ext uri="{FF2B5EF4-FFF2-40B4-BE49-F238E27FC236}">
                <a16:creationId xmlns:a16="http://schemas.microsoft.com/office/drawing/2014/main" id="{B0335545-6E43-135E-1557-0EEA6140C6E6}"/>
              </a:ext>
            </a:extLst>
          </p:cNvPr>
          <p:cNvSpPr/>
          <p:nvPr/>
        </p:nvSpPr>
        <p:spPr>
          <a:xfrm>
            <a:off x="5436096" y="2934072"/>
            <a:ext cx="3024336" cy="1656179"/>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id-ID" dirty="0"/>
              <a:t>Pelayanan, pengawasan administrasi, dan pemeriksaan sederhana: Pajak penghasilan, pajak penjualan atas barang mewah dan pajak tidak langsung</a:t>
            </a:r>
          </a:p>
        </p:txBody>
      </p:sp>
      <p:sp>
        <p:nvSpPr>
          <p:cNvPr id="18" name="Persegi Lengkung 17">
            <a:extLst>
              <a:ext uri="{FF2B5EF4-FFF2-40B4-BE49-F238E27FC236}">
                <a16:creationId xmlns:a16="http://schemas.microsoft.com/office/drawing/2014/main" id="{8E8D16C9-4CD4-960B-9D4E-03C63652DED1}"/>
              </a:ext>
            </a:extLst>
          </p:cNvPr>
          <p:cNvSpPr/>
          <p:nvPr/>
        </p:nvSpPr>
        <p:spPr>
          <a:xfrm>
            <a:off x="527916" y="4725144"/>
            <a:ext cx="2088232" cy="129614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dirty="0"/>
              <a:t>Kantor pemeriksaan dan penyidikan pajak </a:t>
            </a:r>
          </a:p>
        </p:txBody>
      </p:sp>
      <p:cxnSp>
        <p:nvCxnSpPr>
          <p:cNvPr id="20" name="Konektor Panah Lurus 19">
            <a:extLst>
              <a:ext uri="{FF2B5EF4-FFF2-40B4-BE49-F238E27FC236}">
                <a16:creationId xmlns:a16="http://schemas.microsoft.com/office/drawing/2014/main" id="{042A62CF-89DD-7C9B-8C62-64C46AA4C65B}"/>
              </a:ext>
            </a:extLst>
          </p:cNvPr>
          <p:cNvCxnSpPr>
            <a:stCxn id="18" idx="3"/>
          </p:cNvCxnSpPr>
          <p:nvPr/>
        </p:nvCxnSpPr>
        <p:spPr>
          <a:xfrm>
            <a:off x="2616148" y="5373216"/>
            <a:ext cx="2171876"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 name="Persegi Panjang 20">
            <a:extLst>
              <a:ext uri="{FF2B5EF4-FFF2-40B4-BE49-F238E27FC236}">
                <a16:creationId xmlns:a16="http://schemas.microsoft.com/office/drawing/2014/main" id="{D1258EFF-1AA8-9E5E-6097-1933D9255BF7}"/>
              </a:ext>
            </a:extLst>
          </p:cNvPr>
          <p:cNvSpPr/>
          <p:nvPr/>
        </p:nvSpPr>
        <p:spPr>
          <a:xfrm>
            <a:off x="5436096" y="4725144"/>
            <a:ext cx="3024336" cy="144016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d-ID" dirty="0"/>
              <a:t>Pemeriksaan lengkap, pemeriksaan bukti permulaan, dan penyidikan di bidang perpajakan </a:t>
            </a:r>
          </a:p>
        </p:txBody>
      </p:sp>
    </p:spTree>
    <p:extLst>
      <p:ext uri="{BB962C8B-B14F-4D97-AF65-F5344CB8AC3E}">
        <p14:creationId xmlns:p14="http://schemas.microsoft.com/office/powerpoint/2010/main" val="4107025338"/>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78410" y="16361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lvl="0" algn="l"/>
            <a:endParaRPr lang="id-ID" dirty="0">
              <a:latin typeface="Cambria" panose="02040503050406030204" pitchFamily="18" charset="0"/>
            </a:endParaRPr>
          </a:p>
        </p:txBody>
      </p:sp>
      <p:sp>
        <p:nvSpPr>
          <p:cNvPr id="7" name="Persegi Lengkung 6">
            <a:extLst>
              <a:ext uri="{FF2B5EF4-FFF2-40B4-BE49-F238E27FC236}">
                <a16:creationId xmlns:a16="http://schemas.microsoft.com/office/drawing/2014/main" id="{ED8684C1-48D8-BAC3-A590-627ED9A4BE7E}"/>
              </a:ext>
            </a:extLst>
          </p:cNvPr>
          <p:cNvSpPr/>
          <p:nvPr/>
        </p:nvSpPr>
        <p:spPr>
          <a:xfrm>
            <a:off x="611560" y="260648"/>
            <a:ext cx="7848872" cy="100811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lvl="0" algn="ctr"/>
            <a:r>
              <a:rPr lang="en-US" dirty="0">
                <a:ln w="0"/>
                <a:solidFill>
                  <a:schemeClr val="tx1"/>
                </a:solidFill>
                <a:effectLst>
                  <a:outerShdw blurRad="38100" dist="19050" dir="2700000" algn="tl" rotWithShape="0">
                    <a:schemeClr val="dk1">
                      <a:alpha val="40000"/>
                    </a:schemeClr>
                  </a:outerShdw>
                </a:effectLst>
                <a:latin typeface="Cambria" panose="02040503050406030204" pitchFamily="18" charset="0"/>
              </a:rPr>
              <a:t>  </a:t>
            </a:r>
            <a:r>
              <a:rPr lang="en-US" dirty="0" err="1">
                <a:ln w="0"/>
                <a:solidFill>
                  <a:schemeClr val="tx1"/>
                </a:solidFill>
                <a:effectLst>
                  <a:outerShdw blurRad="38100" dist="19050" dir="2700000" algn="tl" rotWithShape="0">
                    <a:schemeClr val="dk1">
                      <a:alpha val="40000"/>
                    </a:schemeClr>
                  </a:outerShdw>
                </a:effectLst>
                <a:latin typeface="Cambria" panose="02040503050406030204" pitchFamily="18" charset="0"/>
              </a:rPr>
              <a:t>Aparat</a:t>
            </a:r>
            <a:r>
              <a:rPr lang="en-US" dirty="0">
                <a:ln w="0"/>
                <a:solidFill>
                  <a:schemeClr val="tx1"/>
                </a:solidFill>
                <a:effectLst>
                  <a:outerShdw blurRad="38100" dist="19050" dir="2700000" algn="tl" rotWithShape="0">
                    <a:schemeClr val="dk1">
                      <a:alpha val="40000"/>
                    </a:schemeClr>
                  </a:outerShdw>
                </a:effectLst>
                <a:latin typeface="Cambria" panose="02040503050406030204" pitchFamily="18" charset="0"/>
              </a:rPr>
              <a:t> Pajak ( LITIGASI) </a:t>
            </a:r>
            <a:endParaRPr lang="id-ID" dirty="0">
              <a:ln w="0"/>
              <a:solidFill>
                <a:schemeClr val="tx1"/>
              </a:solidFill>
              <a:effectLst>
                <a:outerShdw blurRad="38100" dist="19050" dir="2700000" algn="tl" rotWithShape="0">
                  <a:schemeClr val="dk1">
                    <a:alpha val="40000"/>
                  </a:schemeClr>
                </a:outerShdw>
              </a:effectLst>
              <a:latin typeface="Cambria" panose="02040503050406030204" pitchFamily="18" charset="0"/>
            </a:endParaRPr>
          </a:p>
        </p:txBody>
      </p:sp>
      <p:sp>
        <p:nvSpPr>
          <p:cNvPr id="8" name="Persegi Lengkung 7">
            <a:extLst>
              <a:ext uri="{FF2B5EF4-FFF2-40B4-BE49-F238E27FC236}">
                <a16:creationId xmlns:a16="http://schemas.microsoft.com/office/drawing/2014/main" id="{C02B5CBF-3457-3AE3-0E9E-0C2440CE560C}"/>
              </a:ext>
            </a:extLst>
          </p:cNvPr>
          <p:cNvSpPr/>
          <p:nvPr/>
        </p:nvSpPr>
        <p:spPr>
          <a:xfrm>
            <a:off x="3203848" y="1628800"/>
            <a:ext cx="2088232" cy="1512168"/>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ln w="0"/>
                <a:solidFill>
                  <a:schemeClr val="tx1"/>
                </a:solidFill>
                <a:effectLst>
                  <a:outerShdw blurRad="38100" dist="19050" dir="2700000" algn="tl" rotWithShape="0">
                    <a:schemeClr val="dk1">
                      <a:alpha val="40000"/>
                    </a:schemeClr>
                  </a:outerShdw>
                </a:effectLst>
              </a:rPr>
              <a:t>PENGADILAN PAJAK </a:t>
            </a:r>
          </a:p>
        </p:txBody>
      </p:sp>
      <p:cxnSp>
        <p:nvCxnSpPr>
          <p:cNvPr id="12" name="Konektor Panah Lurus 11">
            <a:extLst>
              <a:ext uri="{FF2B5EF4-FFF2-40B4-BE49-F238E27FC236}">
                <a16:creationId xmlns:a16="http://schemas.microsoft.com/office/drawing/2014/main" id="{0DFB0A61-C0B3-AEC0-001D-86C8806DD97F}"/>
              </a:ext>
            </a:extLst>
          </p:cNvPr>
          <p:cNvCxnSpPr>
            <a:cxnSpLocks/>
            <a:stCxn id="8" idx="2"/>
          </p:cNvCxnSpPr>
          <p:nvPr/>
        </p:nvCxnSpPr>
        <p:spPr>
          <a:xfrm>
            <a:off x="4247964" y="3140968"/>
            <a:ext cx="0" cy="100811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 name="Persegi Panjang 16">
            <a:extLst>
              <a:ext uri="{FF2B5EF4-FFF2-40B4-BE49-F238E27FC236}">
                <a16:creationId xmlns:a16="http://schemas.microsoft.com/office/drawing/2014/main" id="{47B35393-B7D1-8269-D05E-86E1E95E30D6}"/>
              </a:ext>
            </a:extLst>
          </p:cNvPr>
          <p:cNvSpPr/>
          <p:nvPr/>
        </p:nvSpPr>
        <p:spPr>
          <a:xfrm>
            <a:off x="667791" y="4293096"/>
            <a:ext cx="7736410" cy="1728192"/>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id-ID" dirty="0"/>
              <a:t>PENGADILAN PAJAK: Badan peradilan yang melaksanakan kekuasaan kehakiman bagi Wajib Pajak atau penanggung pajak yang mencari keadilan terhadap Sengketa Pajak </a:t>
            </a:r>
          </a:p>
        </p:txBody>
      </p:sp>
    </p:spTree>
    <p:extLst>
      <p:ext uri="{BB962C8B-B14F-4D97-AF65-F5344CB8AC3E}">
        <p14:creationId xmlns:p14="http://schemas.microsoft.com/office/powerpoint/2010/main" val="854231672"/>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C327B475-B788-64F1-E3F7-3EA0A2734E33}"/>
              </a:ext>
            </a:extLst>
          </p:cNvPr>
          <p:cNvSpPr>
            <a:spLocks noGrp="1"/>
          </p:cNvSpPr>
          <p:nvPr>
            <p:ph type="subTitle" idx="1"/>
          </p:nvPr>
        </p:nvSpPr>
        <p:spPr>
          <a:xfrm>
            <a:off x="179512" y="1268760"/>
            <a:ext cx="8640960" cy="4370040"/>
          </a:xfrm>
        </p:spPr>
        <p:txBody>
          <a:bodyPr>
            <a:normAutofit/>
          </a:bodyPr>
          <a:lstStyle/>
          <a:p>
            <a:pPr algn="just"/>
            <a:r>
              <a:rPr lang="id-ID" sz="2400" b="0" i="0" u="none" strike="noStrike" dirty="0">
                <a:solidFill>
                  <a:srgbClr val="000000"/>
                </a:solidFill>
                <a:effectLst/>
                <a:latin typeface="-webkit-standard"/>
              </a:rPr>
              <a:t>Etika profesi pajak sangat penting untuk memastikan bahwa para konsultan pajak, akuntan pajak, dan pihak terkait lainnya menjalankan tugasnya dengan integritas, profesionalisme, dan bertanggung jawab. Di Indonesia, </a:t>
            </a:r>
            <a:r>
              <a:rPr lang="id-ID" sz="2400" b="1" i="0" u="none" strike="noStrike" dirty="0">
                <a:solidFill>
                  <a:srgbClr val="000000"/>
                </a:solidFill>
                <a:effectLst/>
              </a:rPr>
              <a:t>Kode Etik Profesi Konsultan Pajak</a:t>
            </a:r>
            <a:r>
              <a:rPr lang="id-ID" sz="2400" b="0" i="0" u="none" strike="noStrike" dirty="0">
                <a:solidFill>
                  <a:srgbClr val="000000"/>
                </a:solidFill>
                <a:effectLst/>
                <a:latin typeface="-webkit-standard"/>
              </a:rPr>
              <a:t> disusun oleh </a:t>
            </a:r>
            <a:r>
              <a:rPr lang="id-ID" sz="2400" b="1" i="0" u="none" strike="noStrike" dirty="0">
                <a:solidFill>
                  <a:srgbClr val="000000"/>
                </a:solidFill>
                <a:effectLst/>
              </a:rPr>
              <a:t>Ikatan Konsultan Pajak Indonesia (IKPI)</a:t>
            </a:r>
            <a:r>
              <a:rPr lang="id-ID" sz="2400" b="0" i="0" u="none" strike="noStrike" dirty="0">
                <a:solidFill>
                  <a:srgbClr val="000000"/>
                </a:solidFill>
                <a:effectLst/>
                <a:latin typeface="-webkit-standard"/>
              </a:rPr>
              <a:t> untuk memberikan pedoman dalam menjalankan tugas profesi secara etis. Kode etik ini mengatur prinsip-prinsip yang harus diikuti oleh setiap konsultan pajak dalam menjalankan praktik profesinya.</a:t>
            </a:r>
            <a:endParaRPr lang="id-ID" sz="2400" dirty="0"/>
          </a:p>
        </p:txBody>
      </p:sp>
    </p:spTree>
    <p:extLst>
      <p:ext uri="{BB962C8B-B14F-4D97-AF65-F5344CB8AC3E}">
        <p14:creationId xmlns:p14="http://schemas.microsoft.com/office/powerpoint/2010/main" val="2562230607"/>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A003BBE2-E8DE-86E9-C31E-E65277FD6FCA}"/>
              </a:ext>
            </a:extLst>
          </p:cNvPr>
          <p:cNvSpPr>
            <a:spLocks noGrp="1"/>
          </p:cNvSpPr>
          <p:nvPr>
            <p:ph type="subTitle" idx="1"/>
          </p:nvPr>
        </p:nvSpPr>
        <p:spPr>
          <a:xfrm>
            <a:off x="179512" y="764704"/>
            <a:ext cx="8568952" cy="5400600"/>
          </a:xfrm>
        </p:spPr>
        <p:txBody>
          <a:bodyPr>
            <a:normAutofit fontScale="92500" lnSpcReduction="20000"/>
          </a:bodyPr>
          <a:lstStyle/>
          <a:p>
            <a:pPr algn="just"/>
            <a:r>
              <a:rPr lang="id-ID" sz="2400" b="0" i="0" u="none" strike="noStrike" dirty="0">
                <a:solidFill>
                  <a:srgbClr val="000000"/>
                </a:solidFill>
                <a:effectLst/>
                <a:latin typeface="-webkit-standard"/>
              </a:rPr>
              <a:t>Berikut adalah beberapa </a:t>
            </a:r>
            <a:r>
              <a:rPr lang="id-ID" sz="2400" b="1" i="0" u="none" strike="noStrike" dirty="0">
                <a:solidFill>
                  <a:srgbClr val="FF0000"/>
                </a:solidFill>
                <a:effectLst/>
              </a:rPr>
              <a:t>etika profesi pajak</a:t>
            </a:r>
            <a:r>
              <a:rPr lang="id-ID" sz="2400" b="0" i="0" u="none" strike="noStrike" dirty="0">
                <a:solidFill>
                  <a:srgbClr val="FF0000"/>
                </a:solidFill>
                <a:effectLst/>
                <a:latin typeface="-webkit-standard"/>
              </a:rPr>
              <a:t> </a:t>
            </a:r>
            <a:r>
              <a:rPr lang="id-ID" sz="2400" b="0" i="0" u="none" strike="noStrike" dirty="0">
                <a:solidFill>
                  <a:srgbClr val="000000"/>
                </a:solidFill>
                <a:effectLst/>
                <a:latin typeface="-webkit-standard"/>
              </a:rPr>
              <a:t>yang terdapat dalam kode etik profesi pajak: </a:t>
            </a:r>
          </a:p>
          <a:p>
            <a:pPr marL="514350" indent="-514350" algn="just">
              <a:buAutoNum type="arabicPeriod"/>
            </a:pPr>
            <a:r>
              <a:rPr lang="id-ID" sz="2400" dirty="0">
                <a:solidFill>
                  <a:srgbClr val="000000"/>
                </a:solidFill>
                <a:latin typeface="-webkit-standard"/>
              </a:rPr>
              <a:t>Integritas </a:t>
            </a:r>
          </a:p>
          <a:p>
            <a:pPr marL="514350" indent="-514350" algn="just">
              <a:buAutoNum type="arabicPeriod"/>
            </a:pPr>
            <a:r>
              <a:rPr lang="id-ID" sz="2400" b="0" i="0" u="none" strike="noStrike" dirty="0">
                <a:solidFill>
                  <a:srgbClr val="000000"/>
                </a:solidFill>
                <a:effectLst/>
                <a:latin typeface="-webkit-standard"/>
              </a:rPr>
              <a:t>Kepatuhan terhadap peraturan </a:t>
            </a:r>
          </a:p>
          <a:p>
            <a:pPr marL="514350" indent="-514350" algn="just">
              <a:buAutoNum type="arabicPeriod"/>
            </a:pPr>
            <a:r>
              <a:rPr lang="id-ID" sz="2400" dirty="0">
                <a:solidFill>
                  <a:srgbClr val="000000"/>
                </a:solidFill>
                <a:latin typeface="-webkit-standard"/>
              </a:rPr>
              <a:t>Kerahasiaan </a:t>
            </a:r>
          </a:p>
          <a:p>
            <a:pPr marL="514350" indent="-514350" algn="just">
              <a:buAutoNum type="arabicPeriod"/>
            </a:pPr>
            <a:r>
              <a:rPr lang="id-ID" sz="2400" b="0" i="0" u="none" strike="noStrike" dirty="0">
                <a:solidFill>
                  <a:srgbClr val="000000"/>
                </a:solidFill>
                <a:effectLst/>
                <a:latin typeface="-webkit-standard"/>
              </a:rPr>
              <a:t>Tanggung jawab profesional </a:t>
            </a:r>
          </a:p>
          <a:p>
            <a:pPr marL="514350" indent="-514350" algn="just">
              <a:buAutoNum type="arabicPeriod"/>
            </a:pPr>
            <a:r>
              <a:rPr lang="id-ID" sz="2400" dirty="0">
                <a:solidFill>
                  <a:srgbClr val="000000"/>
                </a:solidFill>
                <a:latin typeface="-webkit-standard"/>
              </a:rPr>
              <a:t>Objektivitas </a:t>
            </a:r>
          </a:p>
          <a:p>
            <a:pPr marL="514350" indent="-514350" algn="just">
              <a:buAutoNum type="arabicPeriod"/>
            </a:pPr>
            <a:r>
              <a:rPr lang="id-ID" sz="2400" b="0" i="0" u="none" strike="noStrike" dirty="0" err="1">
                <a:solidFill>
                  <a:srgbClr val="000000"/>
                </a:solidFill>
                <a:effectLst/>
                <a:latin typeface="-webkit-standard"/>
              </a:rPr>
              <a:t>Independensi</a:t>
            </a:r>
            <a:r>
              <a:rPr lang="id-ID" sz="2400" b="0" i="0" u="none" strike="noStrike" dirty="0">
                <a:solidFill>
                  <a:srgbClr val="000000"/>
                </a:solidFill>
                <a:effectLst/>
                <a:latin typeface="-webkit-standard"/>
              </a:rPr>
              <a:t> </a:t>
            </a:r>
          </a:p>
          <a:p>
            <a:pPr algn="just"/>
            <a:endParaRPr lang="id-ID" sz="2400" b="0" i="0" u="none" strike="noStrike" dirty="0">
              <a:solidFill>
                <a:srgbClr val="000000"/>
              </a:solidFill>
              <a:effectLst/>
              <a:latin typeface="-webkit-standard"/>
            </a:endParaRPr>
          </a:p>
          <a:p>
            <a:pPr algn="just"/>
            <a:r>
              <a:rPr lang="id-ID" sz="2400" b="0" i="0" u="none" strike="noStrike" dirty="0">
                <a:solidFill>
                  <a:srgbClr val="000000"/>
                </a:solidFill>
                <a:effectLst/>
                <a:latin typeface="-webkit-standard"/>
              </a:rPr>
              <a:t>Kode Etik Profesi Pajak adalah pedoman yang dirancang untuk memastikan bahwa konsultan pajak menjalankan tugasnya dengan penuh tanggung jawab, transparansi, dan dalam kerangka hukum yang berlaku. Etika ini penting agar profesi pajak tetap dihormati, menjaga kepercayaan masyarakat terhadap sistem perpajakan, serta memastikan bahwa para konsultan pajak bekerja dengan cara yang tidak merugikan negara maupun wajib pajak.</a:t>
            </a:r>
          </a:p>
          <a:p>
            <a:endParaRPr lang="id-ID" dirty="0"/>
          </a:p>
        </p:txBody>
      </p:sp>
    </p:spTree>
    <p:extLst>
      <p:ext uri="{BB962C8B-B14F-4D97-AF65-F5344CB8AC3E}">
        <p14:creationId xmlns:p14="http://schemas.microsoft.com/office/powerpoint/2010/main" val="2139355766"/>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20DA3078-103B-DE1A-EE2A-009287FF26F1}"/>
              </a:ext>
            </a:extLst>
          </p:cNvPr>
          <p:cNvSpPr>
            <a:spLocks noGrp="1"/>
          </p:cNvSpPr>
          <p:nvPr>
            <p:ph type="subTitle" idx="1"/>
          </p:nvPr>
        </p:nvSpPr>
        <p:spPr>
          <a:xfrm>
            <a:off x="1371600" y="1340768"/>
            <a:ext cx="6400800" cy="4298032"/>
          </a:xfrm>
        </p:spPr>
        <p:txBody>
          <a:bodyPr/>
          <a:lstStyle/>
          <a:p>
            <a:endParaRPr lang="en-US" dirty="0"/>
          </a:p>
          <a:p>
            <a:endParaRPr lang="en-US" dirty="0"/>
          </a:p>
          <a:p>
            <a:endParaRPr lang="en-US" dirty="0"/>
          </a:p>
          <a:p>
            <a:r>
              <a:rPr lang="en-US" dirty="0">
                <a:solidFill>
                  <a:schemeClr val="tx1"/>
                </a:solidFill>
              </a:rPr>
              <a:t>THANK YOU</a:t>
            </a:r>
            <a:endParaRPr lang="en-ID" dirty="0">
              <a:solidFill>
                <a:schemeClr val="tx1"/>
              </a:solidFill>
            </a:endParaRPr>
          </a:p>
        </p:txBody>
      </p:sp>
    </p:spTree>
    <p:extLst>
      <p:ext uri="{BB962C8B-B14F-4D97-AF65-F5344CB8AC3E}">
        <p14:creationId xmlns:p14="http://schemas.microsoft.com/office/powerpoint/2010/main" val="3192826419"/>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4178</TotalTime>
  <Words>412</Words>
  <Application>Microsoft Macintosh PowerPoint</Application>
  <PresentationFormat>Tampilan Layar (4:3)</PresentationFormat>
  <Paragraphs>42</Paragraphs>
  <Slides>9</Slides>
  <Notes>1</Notes>
  <HiddenSlides>0</HiddenSlides>
  <MMClips>0</MMClips>
  <ScaleCrop>false</ScaleCrop>
  <HeadingPairs>
    <vt:vector size="6" baseType="variant">
      <vt:variant>
        <vt:lpstr>Font Dipakai</vt:lpstr>
      </vt:variant>
      <vt:variant>
        <vt:i4>6</vt:i4>
      </vt:variant>
      <vt:variant>
        <vt:lpstr>Tema</vt:lpstr>
      </vt:variant>
      <vt:variant>
        <vt:i4>1</vt:i4>
      </vt:variant>
      <vt:variant>
        <vt:lpstr>Judul Slide</vt:lpstr>
      </vt:variant>
      <vt:variant>
        <vt:i4>9</vt:i4>
      </vt:variant>
    </vt:vector>
  </HeadingPairs>
  <TitlesOfParts>
    <vt:vector size="16" baseType="lpstr">
      <vt:lpstr>-webkit-standard</vt:lpstr>
      <vt:lpstr>Arial</vt:lpstr>
      <vt:lpstr>Calibri</vt:lpstr>
      <vt:lpstr>Cambria</vt:lpstr>
      <vt:lpstr>Times New Roman</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sondikaragani5</cp:lastModifiedBy>
  <cp:revision>508</cp:revision>
  <cp:lastPrinted>2017-08-29T02:54:51Z</cp:lastPrinted>
  <dcterms:created xsi:type="dcterms:W3CDTF">2010-04-18T12:06:30Z</dcterms:created>
  <dcterms:modified xsi:type="dcterms:W3CDTF">2024-12-16T00:55:23Z</dcterms:modified>
</cp:coreProperties>
</file>