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8" r:id="rId3"/>
    <p:sldId id="348" r:id="rId4"/>
    <p:sldId id="349" r:id="rId5"/>
    <p:sldId id="346" r:id="rId6"/>
    <p:sldId id="341" r:id="rId7"/>
    <p:sldId id="342" r:id="rId8"/>
    <p:sldId id="334" r:id="rId9"/>
    <p:sldId id="351" r:id="rId10"/>
    <p:sldId id="352" r:id="rId11"/>
    <p:sldId id="353" r:id="rId12"/>
    <p:sldId id="354" r:id="rId13"/>
    <p:sldId id="355" r:id="rId14"/>
    <p:sldId id="350" r:id="rId15"/>
    <p:sldId id="356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1241" autoAdjust="0"/>
  </p:normalViewPr>
  <p:slideViewPr>
    <p:cSldViewPr>
      <p:cViewPr varScale="1">
        <p:scale>
          <a:sx n="63" d="100"/>
          <a:sy n="63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MASALAH HUKUM DALAM PEMBIAYAAN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00800" cy="4874096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Penyelesaian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Alternatif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UU No. 30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Alternatif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Mediasi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perundingan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mediator.</a:t>
            </a:r>
          </a:p>
        </p:txBody>
      </p:sp>
    </p:spTree>
    <p:extLst>
      <p:ext uri="{BB962C8B-B14F-4D97-AF65-F5344CB8AC3E}">
        <p14:creationId xmlns:p14="http://schemas.microsoft.com/office/powerpoint/2010/main" val="30699581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272808" cy="4874096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Ciri-Ciri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Mediasi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Sukarela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(voluntary)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Netral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memihak</a:t>
            </a:r>
            <a:r>
              <a:rPr lang="en-US" dirty="0">
                <a:solidFill>
                  <a:schemeClr val="tx1"/>
                </a:solidFill>
              </a:rPr>
              <a:t> (impartial)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Bersifat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rahasia</a:t>
            </a:r>
            <a:r>
              <a:rPr lang="en-US" dirty="0">
                <a:solidFill>
                  <a:schemeClr val="tx1"/>
                </a:solidFill>
              </a:rPr>
              <a:t> (confidential)</a:t>
            </a:r>
          </a:p>
          <a:p>
            <a:pPr marL="288925" indent="-288925"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dihasilkan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diputuskan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mediator)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dirty="0" err="1" smtClean="0">
                <a:solidFill>
                  <a:schemeClr val="tx1"/>
                </a:solidFill>
              </a:rPr>
              <a:t>Cepat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hemat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68128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488832" cy="5018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Mediator: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Bertindak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fasilitator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Membantu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endParaRPr lang="en-US" dirty="0">
              <a:solidFill>
                <a:schemeClr val="tx1"/>
              </a:solidFill>
            </a:endParaRPr>
          </a:p>
          <a:p>
            <a:pPr marL="396875" indent="-396875"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temu</a:t>
            </a:r>
            <a:endParaRPr lang="en-US" dirty="0" smtClean="0">
              <a:solidFill>
                <a:schemeClr val="tx1"/>
              </a:solidFill>
            </a:endParaRPr>
          </a:p>
          <a:p>
            <a:pPr marL="396875" indent="-396875" algn="l"/>
            <a:endParaRPr lang="en-US" dirty="0">
              <a:solidFill>
                <a:schemeClr val="tx1"/>
              </a:solidFill>
            </a:endParaRPr>
          </a:p>
          <a:p>
            <a:pPr marL="396875" indent="-396875" algn="l"/>
            <a:r>
              <a:rPr lang="en-US" b="1" dirty="0" err="1">
                <a:solidFill>
                  <a:schemeClr val="tx1"/>
                </a:solidFill>
              </a:rPr>
              <a:t>Keuntungan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Mediasi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Menghemat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Hubungan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terjaga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Proses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fleksibel</a:t>
            </a:r>
            <a:endParaRPr lang="en-US" dirty="0">
              <a:solidFill>
                <a:schemeClr val="tx1"/>
              </a:solidFill>
            </a:endParaRPr>
          </a:p>
          <a:p>
            <a:pPr marL="228600" indent="-228600" algn="l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bersama</a:t>
            </a:r>
            <a:endParaRPr lang="en-US" dirty="0">
              <a:solidFill>
                <a:schemeClr val="tx1"/>
              </a:solidFill>
            </a:endParaRPr>
          </a:p>
          <a:p>
            <a:pPr marL="396875" indent="-396875"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321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416824" cy="4946104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Arbitrase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(non-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), di mana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diselesaikan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arbiter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majelis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nn-NO" dirty="0">
                <a:solidFill>
                  <a:schemeClr val="tx1"/>
                </a:solidFill>
              </a:rPr>
              <a:t>Dasar hukum di Indonesia:</a:t>
            </a:r>
            <a:br>
              <a:rPr lang="nn-NO" dirty="0">
                <a:solidFill>
                  <a:schemeClr val="tx1"/>
                </a:solidFill>
              </a:rPr>
            </a:br>
            <a:r>
              <a:rPr lang="nn-NO" dirty="0">
                <a:solidFill>
                  <a:schemeClr val="tx1"/>
                </a:solidFill>
              </a:rPr>
              <a:t>Undang-Undang No. 30 Tahun 1999 tentang Arbitrase dan Alternatif Penyelesaian Sengketa.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1914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:</a:t>
            </a:r>
            <a:r>
              <a:rPr lang="en-US" sz="2400" b="1" dirty="0" err="1">
                <a:solidFill>
                  <a:schemeClr val="tx1"/>
                </a:solidFill>
              </a:rPr>
              <a:t>Ciri-Ciri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Arbitrase</a:t>
            </a:r>
            <a:r>
              <a:rPr lang="en-US" sz="2400" b="1" dirty="0" smtClean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</a:rPr>
              <a:t>Disepakati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arbitrase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Proses </a:t>
            </a:r>
            <a:r>
              <a:rPr lang="en-US" sz="2400" dirty="0" err="1">
                <a:solidFill>
                  <a:schemeClr val="tx1"/>
                </a:solidFill>
              </a:rPr>
              <a:t>tertutup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privat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rahasia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Diputus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arbiter yang </a:t>
            </a:r>
            <a:r>
              <a:rPr lang="en-US" sz="2400" dirty="0" err="1">
                <a:solidFill>
                  <a:schemeClr val="tx1"/>
                </a:solidFill>
              </a:rPr>
              <a:t>dipilih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</a:rPr>
              <a:t>Putusan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final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mengikat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dibanding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kasasi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5. </a:t>
            </a:r>
            <a:r>
              <a:rPr lang="en-US" sz="2400" dirty="0" err="1" smtClean="0">
                <a:solidFill>
                  <a:schemeClr val="tx1"/>
                </a:solidFill>
              </a:rPr>
              <a:t>Cocok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komersial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Lembaga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Arbitrase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smtClean="0">
                <a:solidFill>
                  <a:schemeClr val="tx1"/>
                </a:solidFill>
              </a:rPr>
              <a:t>Indonesia:</a:t>
            </a:r>
          </a:p>
          <a:p>
            <a:pPr marL="342900" indent="-342900" algn="just">
              <a:buAutoNum type="arabicPeriod"/>
            </a:pPr>
            <a:r>
              <a:rPr lang="it-IT" sz="2400" dirty="0" smtClean="0">
                <a:solidFill>
                  <a:schemeClr val="tx1"/>
                </a:solidFill>
              </a:rPr>
              <a:t>BANI </a:t>
            </a:r>
            <a:r>
              <a:rPr lang="it-IT" sz="2400" dirty="0">
                <a:solidFill>
                  <a:schemeClr val="tx1"/>
                </a:solidFill>
              </a:rPr>
              <a:t>(Badan Arbitrase Nasional Indonesia</a:t>
            </a:r>
            <a:r>
              <a:rPr lang="it-IT" sz="24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AutoNum type="arabicPeriod"/>
            </a:pPr>
            <a:r>
              <a:rPr lang="es-ES" sz="2400" dirty="0">
                <a:solidFill>
                  <a:schemeClr val="tx1"/>
                </a:solidFill>
              </a:rPr>
              <a:t>BASYARNAS (</a:t>
            </a:r>
            <a:r>
              <a:rPr lang="es-ES" sz="2400" dirty="0" err="1">
                <a:solidFill>
                  <a:schemeClr val="tx1"/>
                </a:solidFill>
              </a:rPr>
              <a:t>Badan</a:t>
            </a:r>
            <a:r>
              <a:rPr lang="es-ES" sz="2400" dirty="0">
                <a:solidFill>
                  <a:schemeClr val="tx1"/>
                </a:solidFill>
              </a:rPr>
              <a:t> Arbitrase </a:t>
            </a:r>
            <a:r>
              <a:rPr lang="es-ES" sz="2400" dirty="0" err="1">
                <a:solidFill>
                  <a:schemeClr val="tx1"/>
                </a:solidFill>
              </a:rPr>
              <a:t>Syariah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Nasional</a:t>
            </a:r>
            <a:r>
              <a:rPr lang="es-ES" sz="24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Font typeface="Arial" pitchFamily="34" charset="0"/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arbitrase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konstruksi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syariah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dll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2400" dirty="0"/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026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088832" cy="4802088"/>
          </a:xfrm>
        </p:spPr>
        <p:txBody>
          <a:bodyPr/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Keuntungan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Arbitrase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diprediksi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Sifat rahasia menjamin privasi </a:t>
            </a:r>
            <a:r>
              <a:rPr lang="fi-FI" dirty="0" smtClean="0">
                <a:solidFill>
                  <a:schemeClr val="tx1"/>
                </a:solidFill>
              </a:rPr>
              <a:t>bisnis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Hakim (arbiter)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keahlian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73810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Masalah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penerima</a:t>
            </a:r>
            <a:r>
              <a:rPr lang="en-US" dirty="0">
                <a:solidFill>
                  <a:schemeClr val="tx1"/>
                </a:solidFill>
              </a:rPr>
              <a:t> dana. </a:t>
            </a: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persoalan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800" b="1" dirty="0" err="1" smtClean="0">
                <a:solidFill>
                  <a:schemeClr val="tx1"/>
                </a:solidFill>
              </a:rPr>
              <a:t>Masalah</a:t>
            </a:r>
            <a:r>
              <a:rPr lang="en-US" sz="3800" b="1" dirty="0" smtClean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Hukum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dalam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3800" b="1" dirty="0" smtClean="0">
                <a:solidFill>
                  <a:schemeClr val="tx1"/>
                </a:solidFill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</a:rPr>
              <a:t>antara</a:t>
            </a:r>
            <a:r>
              <a:rPr lang="en-US" sz="3800" b="1" dirty="0" smtClean="0">
                <a:solidFill>
                  <a:schemeClr val="tx1"/>
                </a:solidFill>
              </a:rPr>
              <a:t> lain:</a:t>
            </a:r>
          </a:p>
          <a:p>
            <a:pPr marL="514350" indent="-514350" algn="l">
              <a:buAutoNum type="arabicPeriod"/>
            </a:pPr>
            <a:r>
              <a:rPr lang="en-US" sz="3800" dirty="0" err="1" smtClean="0">
                <a:solidFill>
                  <a:schemeClr val="tx1"/>
                </a:solidFill>
              </a:rPr>
              <a:t>Wanprestasi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kelalaian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debitur</a:t>
            </a:r>
            <a:endParaRPr lang="en-US" sz="3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3800" dirty="0">
                <a:solidFill>
                  <a:schemeClr val="tx1"/>
                </a:solidFill>
              </a:rPr>
              <a:t>Debitur tidak memenuhi kewajibannya sesuai perjanjian, </a:t>
            </a:r>
            <a:r>
              <a:rPr lang="sv-SE" sz="3800" dirty="0" smtClean="0">
                <a:solidFill>
                  <a:schemeClr val="tx1"/>
                </a:solidFill>
              </a:rPr>
              <a:t>seperti: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membayar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angsuran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tepat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waktu</a:t>
            </a:r>
            <a:r>
              <a:rPr lang="en-US" sz="3800" dirty="0">
                <a:solidFill>
                  <a:schemeClr val="tx1"/>
                </a:solidFill>
              </a:rPr>
              <a:t>, </a:t>
            </a:r>
            <a:r>
              <a:rPr lang="en-US" sz="3800" dirty="0" err="1">
                <a:solidFill>
                  <a:schemeClr val="tx1"/>
                </a:solidFill>
              </a:rPr>
              <a:t>Melanggar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syarat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ketentuan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kredit</a:t>
            </a:r>
            <a:endParaRPr lang="en-US" sz="3800" dirty="0" smtClean="0">
              <a:solidFill>
                <a:schemeClr val="tx1"/>
              </a:solidFill>
            </a:endParaRPr>
          </a:p>
          <a:p>
            <a:pPr algn="l"/>
            <a:r>
              <a:rPr lang="en-US" sz="3800" dirty="0" smtClean="0">
                <a:solidFill>
                  <a:schemeClr val="tx1"/>
                </a:solidFill>
              </a:rPr>
              <a:t>2. </a:t>
            </a:r>
            <a:r>
              <a:rPr lang="en-US" sz="3800" dirty="0" err="1" smtClean="0">
                <a:solidFill>
                  <a:schemeClr val="tx1"/>
                </a:solidFill>
              </a:rPr>
              <a:t>Jaminan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sah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cukup</a:t>
            </a:r>
            <a:endParaRPr lang="en-US" sz="3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800" dirty="0" err="1">
                <a:solidFill>
                  <a:schemeClr val="tx1"/>
                </a:solidFill>
              </a:rPr>
              <a:t>Masalah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timbul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terkait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objek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jaminan</a:t>
            </a:r>
            <a:r>
              <a:rPr lang="en-US" sz="3800" dirty="0">
                <a:solidFill>
                  <a:schemeClr val="tx1"/>
                </a:solidFill>
              </a:rPr>
              <a:t>, </a:t>
            </a:r>
            <a:r>
              <a:rPr lang="en-US" sz="3800" dirty="0" err="1">
                <a:solidFill>
                  <a:schemeClr val="tx1"/>
                </a:solidFill>
              </a:rPr>
              <a:t>seperti:Sertifikat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ganda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palsu</a:t>
            </a:r>
            <a:endParaRPr lang="en-US" sz="3800" dirty="0" smtClean="0">
              <a:solidFill>
                <a:schemeClr val="tx1"/>
              </a:solidFill>
            </a:endParaRPr>
          </a:p>
          <a:p>
            <a:pPr algn="l"/>
            <a:r>
              <a:rPr lang="en-US" sz="3800" dirty="0" smtClean="0">
                <a:solidFill>
                  <a:schemeClr val="tx1"/>
                </a:solidFill>
              </a:rPr>
              <a:t>3. </a:t>
            </a:r>
            <a:r>
              <a:rPr lang="en-US" sz="3800" dirty="0" err="1" smtClean="0">
                <a:solidFill>
                  <a:schemeClr val="tx1"/>
                </a:solidFill>
              </a:rPr>
              <a:t>Penipuan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data </a:t>
            </a:r>
            <a:r>
              <a:rPr lang="en-US" sz="3800" dirty="0" err="1" smtClean="0">
                <a:solidFill>
                  <a:schemeClr val="tx1"/>
                </a:solidFill>
              </a:rPr>
              <a:t>fiktif</a:t>
            </a:r>
            <a:endParaRPr lang="en-US" sz="3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800" dirty="0" err="1">
                <a:solidFill>
                  <a:schemeClr val="tx1"/>
                </a:solidFill>
              </a:rPr>
              <a:t>Penerima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pembiayaan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memberikan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informasi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palsu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memalsukan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dokumen:Slip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gaji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palsu</a:t>
            </a:r>
            <a:r>
              <a:rPr lang="en-US" sz="3800" dirty="0">
                <a:solidFill>
                  <a:schemeClr val="tx1"/>
                </a:solidFill>
              </a:rPr>
              <a:t>, </a:t>
            </a:r>
            <a:r>
              <a:rPr lang="en-US" sz="3800" dirty="0" err="1">
                <a:solidFill>
                  <a:schemeClr val="tx1"/>
                </a:solidFill>
              </a:rPr>
              <a:t>Laporan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keuangan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fiktif</a:t>
            </a:r>
            <a:endParaRPr lang="en-US" sz="3800" dirty="0" smtClean="0">
              <a:solidFill>
                <a:schemeClr val="tx1"/>
              </a:solidFill>
            </a:endParaRPr>
          </a:p>
          <a:p>
            <a:pPr algn="l"/>
            <a:r>
              <a:rPr lang="en-US" sz="3800" dirty="0" smtClean="0">
                <a:solidFill>
                  <a:schemeClr val="tx1"/>
                </a:solidFill>
              </a:rPr>
              <a:t>4. </a:t>
            </a:r>
            <a:r>
              <a:rPr lang="en-US" sz="3800" dirty="0" err="1" smtClean="0">
                <a:solidFill>
                  <a:schemeClr val="tx1"/>
                </a:solidFill>
              </a:rPr>
              <a:t>Tidak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terpenuhinya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asas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transparansi</a:t>
            </a:r>
            <a:endParaRPr lang="en-US" sz="3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800" dirty="0" err="1">
                <a:solidFill>
                  <a:schemeClr val="tx1"/>
                </a:solidFill>
              </a:rPr>
              <a:t>Perjanjian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pembiayaan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memenuhi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syarat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sah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menurut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hukum:Tidak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memenuhi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prinsip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kehati-hatian</a:t>
            </a:r>
            <a:r>
              <a:rPr lang="en-US" sz="3800" dirty="0">
                <a:solidFill>
                  <a:schemeClr val="tx1"/>
                </a:solidFill>
              </a:rPr>
              <a:t> bank, 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memenuhi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prinsip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kehati-hatian</a:t>
            </a:r>
            <a:r>
              <a:rPr lang="en-US" sz="3800" dirty="0">
                <a:solidFill>
                  <a:schemeClr val="tx1"/>
                </a:solidFill>
              </a:rPr>
              <a:t> bank</a:t>
            </a:r>
          </a:p>
          <a:p>
            <a:pPr algn="l"/>
            <a:r>
              <a:rPr lang="en-US" sz="3800" dirty="0" smtClean="0">
                <a:solidFill>
                  <a:schemeClr val="tx1"/>
                </a:solidFill>
              </a:rPr>
              <a:t>5. </a:t>
            </a:r>
            <a:r>
              <a:rPr lang="en-US" sz="3800" dirty="0" err="1" smtClean="0">
                <a:solidFill>
                  <a:schemeClr val="tx1"/>
                </a:solidFill>
              </a:rPr>
              <a:t>Ketidaksesuaian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dengan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peraturan</a:t>
            </a:r>
            <a:r>
              <a:rPr lang="en-US" sz="3800" dirty="0">
                <a:solidFill>
                  <a:schemeClr val="tx1"/>
                </a:solidFill>
              </a:rPr>
              <a:t> OJK </a:t>
            </a:r>
            <a:r>
              <a:rPr lang="en-US" sz="3800" dirty="0" err="1">
                <a:solidFill>
                  <a:schemeClr val="tx1"/>
                </a:solidFill>
              </a:rPr>
              <a:t>atau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smtClean="0">
                <a:solidFill>
                  <a:schemeClr val="tx1"/>
                </a:solidFill>
              </a:rPr>
              <a:t>BI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800" dirty="0" err="1">
                <a:solidFill>
                  <a:schemeClr val="tx1"/>
                </a:solidFill>
              </a:rPr>
              <a:t>Pemberian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pembiayaan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tidak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sesuai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dengan:Ketentuan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agunan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sesuai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Peraturan</a:t>
            </a:r>
            <a:r>
              <a:rPr lang="en-US" sz="3800" dirty="0">
                <a:solidFill>
                  <a:schemeClr val="tx1"/>
                </a:solidFill>
              </a:rPr>
              <a:t> OJK/BI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penjelasannya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Pembiayaan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debitur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vs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Akibat hukum: penyitaan, eksekusi jaminan, dll.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melalui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Jalur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peradilan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Pengadilan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formal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Pengajuan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Gugatan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Pengadilan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dirugikan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(PMH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Pengadilan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wilayah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domisili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tergugat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i="1" dirty="0" err="1">
                <a:solidFill>
                  <a:schemeClr val="tx1"/>
                </a:solidFill>
              </a:rPr>
              <a:t>Contoh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kasus</a:t>
            </a:r>
            <a:r>
              <a:rPr lang="en-US" i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menggugat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menunggak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cicilan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menghilangkan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2. Proses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a. </a:t>
            </a:r>
            <a:r>
              <a:rPr lang="en-US" dirty="0" err="1" smtClean="0">
                <a:solidFill>
                  <a:schemeClr val="tx1"/>
                </a:solidFill>
              </a:rPr>
              <a:t>Pendaftaran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Gugatan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b. </a:t>
            </a:r>
            <a:r>
              <a:rPr lang="en-US" dirty="0" err="1" smtClean="0">
                <a:solidFill>
                  <a:schemeClr val="tx1"/>
                </a:solidFill>
              </a:rPr>
              <a:t>Penetapan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Majelis</a:t>
            </a:r>
            <a:r>
              <a:rPr lang="en-US" dirty="0">
                <a:solidFill>
                  <a:schemeClr val="tx1"/>
                </a:solidFill>
              </a:rPr>
              <a:t> Hakim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c. </a:t>
            </a:r>
            <a:r>
              <a:rPr lang="en-US" dirty="0" err="1" smtClean="0">
                <a:solidFill>
                  <a:schemeClr val="tx1"/>
                </a:solidFill>
              </a:rPr>
              <a:t>Pemanggilan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endParaRPr lang="en-US" dirty="0">
              <a:solidFill>
                <a:schemeClr val="tx1"/>
              </a:solidFill>
            </a:endParaRPr>
          </a:p>
          <a:p>
            <a:pPr marL="396875" indent="-396875" algn="l"/>
            <a:r>
              <a:rPr lang="en-US" dirty="0" smtClean="0">
                <a:solidFill>
                  <a:schemeClr val="tx1"/>
                </a:solidFill>
              </a:rPr>
              <a:t>d. Proses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PERMA No. 1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2016)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e. </a:t>
            </a:r>
            <a:r>
              <a:rPr lang="en-US" dirty="0" err="1" smtClean="0">
                <a:solidFill>
                  <a:schemeClr val="tx1"/>
                </a:solidFill>
              </a:rPr>
              <a:t>Persidangan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Pembuktian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Kesimpulan</a:t>
            </a:r>
            <a:endParaRPr lang="en-US" dirty="0">
              <a:solidFill>
                <a:schemeClr val="tx1"/>
              </a:solidFill>
            </a:endParaRPr>
          </a:p>
          <a:p>
            <a:pPr marL="350838" indent="-61913" algn="l"/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Hakim</a:t>
            </a:r>
          </a:p>
          <a:p>
            <a:pPr marL="288925" indent="-288925" algn="l"/>
            <a:r>
              <a:rPr lang="en-US" dirty="0" smtClean="0">
                <a:solidFill>
                  <a:schemeClr val="tx1"/>
                </a:solidFill>
              </a:rPr>
              <a:t>f. </a:t>
            </a:r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Banding / </a:t>
            </a:r>
            <a:r>
              <a:rPr lang="en-US" dirty="0" err="1">
                <a:solidFill>
                  <a:schemeClr val="tx1"/>
                </a:solidFill>
              </a:rPr>
              <a:t>Kasasi</a:t>
            </a:r>
            <a:r>
              <a:rPr lang="en-US" dirty="0">
                <a:solidFill>
                  <a:schemeClr val="tx1"/>
                </a:solidFill>
              </a:rPr>
              <a:t> / PK (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</a:rPr>
              <a:t>Bentuk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Putusan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Verstek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tergugat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hadir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sementara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Final (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akhir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</a:rPr>
              <a:t>Eksekusi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Putusan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sukarela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eksekusi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benda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penyitaan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pelelangan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sz="2400" dirty="0"/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344816" cy="4968552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>
                <a:solidFill>
                  <a:schemeClr val="tx1"/>
                </a:solidFill>
              </a:rPr>
              <a:t>Kelebihan dan Kelemahan Jalur </a:t>
            </a:r>
            <a:r>
              <a:rPr lang="fi-FI" b="1" dirty="0" smtClean="0">
                <a:solidFill>
                  <a:schemeClr val="tx1"/>
                </a:solidFill>
              </a:rPr>
              <a:t>Hukum</a:t>
            </a:r>
          </a:p>
          <a:p>
            <a:endParaRPr lang="fi-FI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Kelebihan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Adil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mengikat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Tersedia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banding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eksekusi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Kelemahan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Biaya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lama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Publikasi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terbuka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58224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6794</TotalTime>
  <Words>728</Words>
  <Application>Microsoft Office PowerPoint</Application>
  <PresentationFormat>On-screen Show (4:3)</PresentationFormat>
  <Paragraphs>122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602</cp:revision>
  <cp:lastPrinted>2017-08-29T02:54:51Z</cp:lastPrinted>
  <dcterms:created xsi:type="dcterms:W3CDTF">2010-04-18T12:06:30Z</dcterms:created>
  <dcterms:modified xsi:type="dcterms:W3CDTF">2025-04-23T16:49:33Z</dcterms:modified>
</cp:coreProperties>
</file>