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96" y="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72FC2-6924-4AD5-A217-6F0DEA20658C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A7C02-BDEE-4B94-A1EB-365BCFC7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32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63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38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27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7B739B-1D12-4A8C-A96C-B3430D7AF09D}" type="datetimeFigureOut">
              <a:rPr lang="en-IN" smtClean="0"/>
              <a:t>19-10-2024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51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6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Documenting the Literature Review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Literature review introduces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Subject study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Highlights the problem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Summarizes work done so far</a:t>
            </a:r>
          </a:p>
          <a:p>
            <a:pPr lvl="1" eaLnBrk="1" hangingPunct="1"/>
            <a:endParaRPr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431420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Common Forms of Plagiarism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Sources 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not cited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“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The Ghost </a:t>
            </a: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Writer”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“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The </a:t>
            </a: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Photocopy”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“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The Potluck </a:t>
            </a: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Paper”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“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The Poor </a:t>
            </a: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Disguise”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“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The Labor of </a:t>
            </a: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Laziness”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“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The Self-Stealer”</a:t>
            </a:r>
          </a:p>
          <a:p>
            <a:pPr>
              <a:defRPr/>
            </a:pPr>
            <a:endParaRPr 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18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Reprinted 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with permission from: What is Plagiarism? (</a:t>
            </a: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n.d.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), retrieved June 22, 2011, from http:// www.plagiarism.org/learning_center/what_is_plagiarism.html.</a:t>
            </a:r>
          </a:p>
          <a:p>
            <a:pPr>
              <a:defRPr/>
            </a:pPr>
            <a:endParaRPr lang="en-US" sz="18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043474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Common Forms of Plagiarism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0972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altLang="en-US" sz="2600" dirty="0" smtClean="0">
              <a:cs typeface="Liberation Sans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3200" dirty="0" smtClean="0">
                <a:cs typeface="Liberation Sans" pitchFamily="34" charset="0"/>
              </a:rPr>
              <a:t>Sources cited (but still plagiarized)</a:t>
            </a:r>
          </a:p>
          <a:p>
            <a:pPr marL="0" indent="0">
              <a:buFont typeface="Helvetica" charset="0"/>
              <a:buAutoNum type="arabicPeriod"/>
            </a:pPr>
            <a:r>
              <a:rPr lang="en-US" altLang="en-US" sz="3200" dirty="0" smtClean="0">
                <a:cs typeface="Liberation Sans" pitchFamily="34" charset="0"/>
              </a:rPr>
              <a:t>“The Forgotten Footnote”</a:t>
            </a:r>
          </a:p>
          <a:p>
            <a:pPr marL="0" indent="0">
              <a:buFont typeface="Helvetica" charset="0"/>
              <a:buAutoNum type="arabicPeriod"/>
            </a:pPr>
            <a:r>
              <a:rPr lang="en-US" altLang="en-US" sz="3200" dirty="0" smtClean="0">
                <a:cs typeface="Liberation Sans" pitchFamily="34" charset="0"/>
              </a:rPr>
              <a:t>“The </a:t>
            </a:r>
            <a:r>
              <a:rPr lang="en-US" altLang="en-US" sz="3200" dirty="0" err="1" smtClean="0">
                <a:cs typeface="Liberation Sans" pitchFamily="34" charset="0"/>
              </a:rPr>
              <a:t>Misinformer</a:t>
            </a:r>
            <a:r>
              <a:rPr lang="en-US" altLang="en-US" sz="3200" dirty="0" smtClean="0">
                <a:cs typeface="Liberation Sans" pitchFamily="34" charset="0"/>
              </a:rPr>
              <a:t>”</a:t>
            </a:r>
          </a:p>
          <a:p>
            <a:pPr marL="0" indent="0">
              <a:buFont typeface="Helvetica" charset="0"/>
              <a:buAutoNum type="arabicPeriod"/>
            </a:pPr>
            <a:r>
              <a:rPr lang="en-US" altLang="en-US" sz="3200" dirty="0" smtClean="0">
                <a:cs typeface="Liberation Sans" pitchFamily="34" charset="0"/>
              </a:rPr>
              <a:t>“The Too-Perfect Paraphrase”</a:t>
            </a:r>
          </a:p>
          <a:p>
            <a:pPr marL="0" indent="0">
              <a:buFont typeface="Helvetica" charset="0"/>
              <a:buAutoNum type="arabicPeriod"/>
            </a:pPr>
            <a:r>
              <a:rPr lang="en-US" altLang="en-US" sz="3200" dirty="0" smtClean="0">
                <a:cs typeface="Liberation Sans" pitchFamily="34" charset="0"/>
              </a:rPr>
              <a:t>“The Resourceful Citer”</a:t>
            </a:r>
          </a:p>
          <a:p>
            <a:pPr marL="0" indent="0">
              <a:buFont typeface="Helvetica" charset="0"/>
              <a:buAutoNum type="arabicPeriod"/>
            </a:pPr>
            <a:r>
              <a:rPr lang="en-US" altLang="en-US" sz="3200" dirty="0" smtClean="0">
                <a:cs typeface="Liberation Sans" pitchFamily="34" charset="0"/>
              </a:rPr>
              <a:t>“The Perfect Crime”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2600" dirty="0" smtClean="0">
              <a:cs typeface="Liberation Sans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800" dirty="0" smtClean="0">
                <a:cs typeface="Liberation Sans" pitchFamily="34" charset="0"/>
              </a:rPr>
              <a:t>Reprinted with permission from: What is Plagiarism? (</a:t>
            </a:r>
            <a:r>
              <a:rPr lang="en-US" altLang="en-US" sz="1800" dirty="0" err="1" smtClean="0">
                <a:cs typeface="Liberation Sans" pitchFamily="34" charset="0"/>
              </a:rPr>
              <a:t>n.d.</a:t>
            </a:r>
            <a:r>
              <a:rPr lang="en-US" altLang="en-US" sz="1800" dirty="0" smtClean="0">
                <a:cs typeface="Liberation Sans" pitchFamily="34" charset="0"/>
              </a:rPr>
              <a:t>), retrieved June 22, 2011, from http://www.plagiarism.org/learning_center/what_is_plagiarism.html.</a:t>
            </a:r>
          </a:p>
          <a:p>
            <a:pPr marL="0" indent="0"/>
            <a:endParaRPr lang="en-US" altLang="en-US" sz="26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88958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Chapter 4</a:t>
            </a:r>
          </a:p>
        </p:txBody>
      </p:sp>
      <p:sp>
        <p:nvSpPr>
          <p:cNvPr id="48132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The Critical Literature </a:t>
            </a:r>
            <a:r>
              <a:rPr lang="en-US" alt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R</a:t>
            </a: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eview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90364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Critical Literature Review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eaLnBrk="1" hangingPunct="1"/>
            <a:r>
              <a:rPr lang="en-US" altLang="en-US" b="0" dirty="0" err="1">
                <a:cs typeface="Liberation Sans" pitchFamily="34" charset="0"/>
              </a:rPr>
              <a:t>Tinjauan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pustaka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adalah</a:t>
            </a:r>
            <a:r>
              <a:rPr lang="en-US" altLang="en-US" b="0" dirty="0">
                <a:cs typeface="Liberation Sans" pitchFamily="34" charset="0"/>
              </a:rPr>
              <a:t> “</a:t>
            </a:r>
            <a:r>
              <a:rPr lang="en-US" altLang="en-US" b="0" dirty="0" err="1">
                <a:cs typeface="Liberation Sans" pitchFamily="34" charset="0"/>
              </a:rPr>
              <a:t>pemilihan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dokumen</a:t>
            </a:r>
            <a:r>
              <a:rPr lang="en-US" altLang="en-US" b="0" dirty="0">
                <a:cs typeface="Liberation Sans" pitchFamily="34" charset="0"/>
              </a:rPr>
              <a:t> yang </a:t>
            </a:r>
            <a:r>
              <a:rPr lang="en-US" altLang="en-US" b="0" dirty="0" err="1">
                <a:cs typeface="Liberation Sans" pitchFamily="34" charset="0"/>
              </a:rPr>
              <a:t>tersedia</a:t>
            </a:r>
            <a:r>
              <a:rPr lang="en-US" altLang="en-US" b="0" dirty="0">
                <a:cs typeface="Liberation Sans" pitchFamily="34" charset="0"/>
              </a:rPr>
              <a:t> (</a:t>
            </a:r>
            <a:r>
              <a:rPr lang="en-US" altLang="en-US" b="0" dirty="0" err="1">
                <a:cs typeface="Liberation Sans" pitchFamily="34" charset="0"/>
              </a:rPr>
              <a:t>baik</a:t>
            </a:r>
            <a:r>
              <a:rPr lang="en-US" altLang="en-US" b="0" dirty="0">
                <a:cs typeface="Liberation Sans" pitchFamily="34" charset="0"/>
              </a:rPr>
              <a:t> yang </a:t>
            </a:r>
            <a:r>
              <a:rPr lang="en-US" altLang="en-US" b="0" dirty="0" err="1">
                <a:cs typeface="Liberation Sans" pitchFamily="34" charset="0"/>
              </a:rPr>
              <a:t>diterbitkan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maupun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tidak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diterbitkan</a:t>
            </a:r>
            <a:r>
              <a:rPr lang="en-US" altLang="en-US" b="0" dirty="0">
                <a:cs typeface="Liberation Sans" pitchFamily="34" charset="0"/>
              </a:rPr>
              <a:t>) </a:t>
            </a:r>
            <a:r>
              <a:rPr lang="en-US" altLang="en-US" b="0" dirty="0" err="1">
                <a:cs typeface="Liberation Sans" pitchFamily="34" charset="0"/>
              </a:rPr>
              <a:t>mengenai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suatu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topik</a:t>
            </a:r>
            <a:r>
              <a:rPr lang="en-US" altLang="en-US" b="0" dirty="0">
                <a:cs typeface="Liberation Sans" pitchFamily="34" charset="0"/>
              </a:rPr>
              <a:t>, yang </a:t>
            </a:r>
            <a:r>
              <a:rPr lang="en-US" altLang="en-US" b="0" dirty="0" err="1">
                <a:cs typeface="Liberation Sans" pitchFamily="34" charset="0"/>
              </a:rPr>
              <a:t>berisi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informasi</a:t>
            </a:r>
            <a:r>
              <a:rPr lang="en-US" altLang="en-US" b="0" dirty="0">
                <a:cs typeface="Liberation Sans" pitchFamily="34" charset="0"/>
              </a:rPr>
              <a:t>, </a:t>
            </a:r>
            <a:r>
              <a:rPr lang="en-US" altLang="en-US" b="0" dirty="0" err="1">
                <a:cs typeface="Liberation Sans" pitchFamily="34" charset="0"/>
              </a:rPr>
              <a:t>gagasan</a:t>
            </a:r>
            <a:r>
              <a:rPr lang="en-US" altLang="en-US" b="0" dirty="0">
                <a:cs typeface="Liberation Sans" pitchFamily="34" charset="0"/>
              </a:rPr>
              <a:t>, data </a:t>
            </a:r>
            <a:r>
              <a:rPr lang="en-US" altLang="en-US" b="0" dirty="0" err="1">
                <a:cs typeface="Liberation Sans" pitchFamily="34" charset="0"/>
              </a:rPr>
              <a:t>dan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bukti</a:t>
            </a:r>
            <a:r>
              <a:rPr lang="en-US" altLang="en-US" b="0" dirty="0">
                <a:cs typeface="Liberation Sans" pitchFamily="34" charset="0"/>
              </a:rPr>
              <a:t> yang </a:t>
            </a:r>
            <a:r>
              <a:rPr lang="en-US" altLang="en-US" b="0" dirty="0" err="1">
                <a:cs typeface="Liberation Sans" pitchFamily="34" charset="0"/>
              </a:rPr>
              <a:t>ditulis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dari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sudut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pandang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tertentu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untuk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memenuhi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tujuan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tertentu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atau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mengungkapkan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pandangan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tertentu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mengenai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sifat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topik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dan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bagaimana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itu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harus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diselidiki</a:t>
            </a:r>
            <a:r>
              <a:rPr lang="en-US" altLang="en-US" b="0" dirty="0">
                <a:cs typeface="Liberation Sans" pitchFamily="34" charset="0"/>
              </a:rPr>
              <a:t>, </a:t>
            </a:r>
            <a:r>
              <a:rPr lang="en-US" altLang="en-US" b="0" dirty="0" err="1">
                <a:cs typeface="Liberation Sans" pitchFamily="34" charset="0"/>
              </a:rPr>
              <a:t>dan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evaluasi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efektif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dari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dokumen-dokumen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ini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sehubungan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dengan</a:t>
            </a:r>
            <a:r>
              <a:rPr lang="en-US" altLang="en-US" b="0" dirty="0">
                <a:cs typeface="Liberation Sans" pitchFamily="34" charset="0"/>
              </a:rPr>
              <a:t> </a:t>
            </a:r>
            <a:r>
              <a:rPr lang="en-US" altLang="en-US" b="0" dirty="0" err="1">
                <a:cs typeface="Liberation Sans" pitchFamily="34" charset="0"/>
              </a:rPr>
              <a:t>penelitian</a:t>
            </a:r>
            <a:r>
              <a:rPr lang="en-US" altLang="en-US" b="0" dirty="0">
                <a:cs typeface="Liberation Sans" pitchFamily="34" charset="0"/>
              </a:rPr>
              <a:t> yang </a:t>
            </a:r>
            <a:r>
              <a:rPr lang="en-US" altLang="en-US" b="0" dirty="0" err="1">
                <a:cs typeface="Liberation Sans" pitchFamily="34" charset="0"/>
              </a:rPr>
              <a:t>diusulkan</a:t>
            </a:r>
            <a:r>
              <a:rPr lang="en-US" altLang="en-US" b="0" dirty="0">
                <a:cs typeface="Liberation Sans" pitchFamily="34" charset="0"/>
              </a:rPr>
              <a:t>” </a:t>
            </a:r>
            <a:r>
              <a:rPr lang="en-US" altLang="en-US" b="0" dirty="0" smtClean="0">
                <a:cs typeface="Liberation Sans" pitchFamily="34" charset="0"/>
              </a:rPr>
              <a:t>(Hart, 1998, p. 13).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8764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Functions Literature Review 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200" b="0" dirty="0" err="1" smtClean="0">
                <a:cs typeface="Liberation Sans" pitchFamily="34" charset="0"/>
              </a:rPr>
              <a:t>Secara</a:t>
            </a:r>
            <a:r>
              <a:rPr lang="en-US" altLang="en-US" sz="2200" b="0" dirty="0" smtClean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umum</a:t>
            </a:r>
            <a:r>
              <a:rPr lang="en-US" altLang="en-US" sz="2200" b="0" dirty="0">
                <a:cs typeface="Liberation Sans" pitchFamily="34" charset="0"/>
              </a:rPr>
              <a:t>, </a:t>
            </a:r>
            <a:r>
              <a:rPr lang="en-US" altLang="en-US" sz="2200" b="0" dirty="0" err="1">
                <a:cs typeface="Liberation Sans" pitchFamily="34" charset="0"/>
              </a:rPr>
              <a:t>tinjauan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literatur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memastikan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bahwa</a:t>
            </a:r>
            <a:r>
              <a:rPr lang="en-US" altLang="en-US" sz="2200" b="0" dirty="0">
                <a:cs typeface="Liberation Sans" pitchFamily="34" charset="0"/>
              </a:rPr>
              <a:t>:</a:t>
            </a:r>
          </a:p>
          <a:p>
            <a:pPr marL="0" indent="0">
              <a:buNone/>
            </a:pPr>
            <a:r>
              <a:rPr lang="en-US" altLang="en-US" sz="2200" b="0" dirty="0">
                <a:cs typeface="Liberation Sans" pitchFamily="34" charset="0"/>
              </a:rPr>
              <a:t>1. </a:t>
            </a:r>
            <a:r>
              <a:rPr lang="en-US" altLang="en-US" sz="2200" b="0" dirty="0" err="1">
                <a:cs typeface="Liberation Sans" pitchFamily="34" charset="0"/>
              </a:rPr>
              <a:t>Upaya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penelitian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diposisikan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relatif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terhadap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pengetahuan</a:t>
            </a:r>
            <a:r>
              <a:rPr lang="en-US" altLang="en-US" sz="2200" b="0" dirty="0">
                <a:cs typeface="Liberation Sans" pitchFamily="34" charset="0"/>
              </a:rPr>
              <a:t> yang </a:t>
            </a:r>
            <a:r>
              <a:rPr lang="en-US" altLang="en-US" sz="2200" b="0" dirty="0" err="1">
                <a:cs typeface="Liberation Sans" pitchFamily="34" charset="0"/>
              </a:rPr>
              <a:t>ada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dibangun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berdasarkan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pengetahuan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tersebut</a:t>
            </a:r>
            <a:r>
              <a:rPr lang="en-US" altLang="en-US" sz="2200" b="0" dirty="0">
                <a:cs typeface="Liberation Sans" pitchFamily="34" charset="0"/>
              </a:rPr>
              <a:t>.</a:t>
            </a:r>
          </a:p>
          <a:p>
            <a:pPr marL="0" indent="0">
              <a:buNone/>
            </a:pPr>
            <a:r>
              <a:rPr lang="en-US" altLang="en-US" sz="2200" b="0" dirty="0">
                <a:cs typeface="Liberation Sans" pitchFamily="34" charset="0"/>
              </a:rPr>
              <a:t>2. </a:t>
            </a:r>
            <a:r>
              <a:rPr lang="en-US" altLang="en-US" sz="2200" b="0" dirty="0" err="1">
                <a:cs typeface="Liberation Sans" pitchFamily="34" charset="0"/>
              </a:rPr>
              <a:t>Anda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dapat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melihat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suatu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masalah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dari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sudut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pandang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tertentu</a:t>
            </a:r>
            <a:r>
              <a:rPr lang="en-US" altLang="en-US" sz="2200" b="0" dirty="0">
                <a:cs typeface="Liberation Sans" pitchFamily="34" charset="0"/>
              </a:rPr>
              <a:t>.</a:t>
            </a:r>
          </a:p>
          <a:p>
            <a:pPr marL="0" indent="0">
              <a:buNone/>
            </a:pPr>
            <a:r>
              <a:rPr lang="en-US" altLang="en-US" sz="2200" b="0" dirty="0">
                <a:cs typeface="Liberation Sans" pitchFamily="34" charset="0"/>
              </a:rPr>
              <a:t>3. </a:t>
            </a:r>
            <a:r>
              <a:rPr lang="en-US" altLang="en-US" sz="2200" b="0" dirty="0" err="1">
                <a:cs typeface="Liberation Sans" pitchFamily="34" charset="0"/>
              </a:rPr>
              <a:t>Anda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tidak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mengambil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risiko</a:t>
            </a:r>
            <a:r>
              <a:rPr lang="en-US" altLang="en-US" sz="2200" b="0" dirty="0">
                <a:cs typeface="Liberation Sans" pitchFamily="34" charset="0"/>
              </a:rPr>
              <a:t> “</a:t>
            </a:r>
            <a:r>
              <a:rPr lang="en-US" altLang="en-US" sz="2200" b="0" dirty="0" err="1">
                <a:cs typeface="Liberation Sans" pitchFamily="34" charset="0"/>
              </a:rPr>
              <a:t>menemukan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kembali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roda</a:t>
            </a:r>
            <a:r>
              <a:rPr lang="en-US" altLang="en-US" sz="2200" b="0" dirty="0">
                <a:cs typeface="Liberation Sans" pitchFamily="34" charset="0"/>
              </a:rPr>
              <a:t>”; </a:t>
            </a:r>
          </a:p>
          <a:p>
            <a:pPr marL="0" indent="0">
              <a:buNone/>
            </a:pPr>
            <a:r>
              <a:rPr lang="en-US" altLang="en-US" sz="2200" b="0" dirty="0">
                <a:cs typeface="Liberation Sans" pitchFamily="34" charset="0"/>
              </a:rPr>
              <a:t>4. </a:t>
            </a:r>
            <a:r>
              <a:rPr lang="en-US" altLang="en-US" sz="2200" b="0" dirty="0" err="1">
                <a:cs typeface="Liberation Sans" pitchFamily="34" charset="0"/>
              </a:rPr>
              <a:t>Anda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dapat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memperkenalkan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terminologi</a:t>
            </a:r>
            <a:r>
              <a:rPr lang="en-US" altLang="en-US" sz="2200" b="0" dirty="0">
                <a:cs typeface="Liberation Sans" pitchFamily="34" charset="0"/>
              </a:rPr>
              <a:t> yang </a:t>
            </a:r>
            <a:r>
              <a:rPr lang="en-US" altLang="en-US" sz="2200" b="0" dirty="0" err="1">
                <a:cs typeface="Liberation Sans" pitchFamily="34" charset="0"/>
              </a:rPr>
              <a:t>relevan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mendefinisikan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istilah-istilah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kunci</a:t>
            </a:r>
            <a:r>
              <a:rPr lang="en-US" altLang="en-US" sz="2200" b="0" dirty="0">
                <a:cs typeface="Liberation Sans" pitchFamily="34" charset="0"/>
              </a:rPr>
              <a:t> yang </a:t>
            </a:r>
            <a:r>
              <a:rPr lang="en-US" altLang="en-US" sz="2200" b="0" dirty="0" err="1">
                <a:cs typeface="Liberation Sans" pitchFamily="34" charset="0"/>
              </a:rPr>
              <a:t>digunakan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dalam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tulisan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Anda</a:t>
            </a:r>
            <a:r>
              <a:rPr lang="en-US" altLang="en-US" sz="2200" b="0" dirty="0">
                <a:cs typeface="Liberation Sans" pitchFamily="34" charset="0"/>
              </a:rPr>
              <a:t>. </a:t>
            </a:r>
          </a:p>
          <a:p>
            <a:pPr marL="0" indent="0">
              <a:buNone/>
            </a:pPr>
            <a:r>
              <a:rPr lang="en-US" altLang="en-US" sz="2200" b="0" dirty="0">
                <a:cs typeface="Liberation Sans" pitchFamily="34" charset="0"/>
              </a:rPr>
              <a:t>5. </a:t>
            </a:r>
            <a:r>
              <a:rPr lang="en-US" altLang="en-US" sz="2200" b="0" dirty="0" err="1">
                <a:cs typeface="Liberation Sans" pitchFamily="34" charset="0"/>
              </a:rPr>
              <a:t>Anda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memperoleh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wawasan</a:t>
            </a:r>
            <a:r>
              <a:rPr lang="en-US" altLang="en-US" sz="2200" b="0" dirty="0">
                <a:cs typeface="Liberation Sans" pitchFamily="34" charset="0"/>
              </a:rPr>
              <a:t> yang </a:t>
            </a:r>
            <a:r>
              <a:rPr lang="en-US" altLang="en-US" sz="2200" b="0" dirty="0" err="1">
                <a:cs typeface="Liberation Sans" pitchFamily="34" charset="0"/>
              </a:rPr>
              <a:t>berguna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tentang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metode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penelitian</a:t>
            </a:r>
            <a:r>
              <a:rPr lang="en-US" altLang="en-US" sz="2200" b="0" dirty="0">
                <a:cs typeface="Liberation Sans" pitchFamily="34" charset="0"/>
              </a:rPr>
              <a:t> yang </a:t>
            </a:r>
            <a:r>
              <a:rPr lang="en-US" altLang="en-US" sz="2200" b="0" dirty="0" err="1">
                <a:cs typeface="Liberation Sans" pitchFamily="34" charset="0"/>
              </a:rPr>
              <a:t>digunakan</a:t>
            </a:r>
            <a:r>
              <a:rPr lang="en-US" altLang="en-US" sz="2200" b="0" dirty="0">
                <a:cs typeface="Liberation Sans" pitchFamily="34" charset="0"/>
              </a:rPr>
              <a:t> orang lain </a:t>
            </a:r>
            <a:r>
              <a:rPr lang="en-US" altLang="en-US" sz="2200" b="0" dirty="0" err="1">
                <a:cs typeface="Liberation Sans" pitchFamily="34" charset="0"/>
              </a:rPr>
              <a:t>untuk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memberikan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jawaban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atas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pertanyaan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penelitian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serupa</a:t>
            </a:r>
            <a:r>
              <a:rPr lang="en-US" altLang="en-US" sz="2200" b="0" dirty="0">
                <a:cs typeface="Liberation Sans" pitchFamily="34" charset="0"/>
              </a:rPr>
              <a:t>. </a:t>
            </a:r>
          </a:p>
          <a:p>
            <a:pPr marL="0" indent="0">
              <a:buNone/>
            </a:pPr>
            <a:r>
              <a:rPr lang="en-US" altLang="en-US" sz="2200" b="0" dirty="0">
                <a:cs typeface="Liberation Sans" pitchFamily="34" charset="0"/>
              </a:rPr>
              <a:t>6. </a:t>
            </a:r>
            <a:r>
              <a:rPr lang="en-US" altLang="en-US" sz="2200" b="0" dirty="0" err="1">
                <a:cs typeface="Liberation Sans" pitchFamily="34" charset="0"/>
              </a:rPr>
              <a:t>Upaya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penelitian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dapat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dikontekstualisasikan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dalam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perdebatan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akademis</a:t>
            </a:r>
            <a:r>
              <a:rPr lang="en-US" altLang="en-US" sz="2200" b="0" dirty="0">
                <a:cs typeface="Liberation Sans" pitchFamily="34" charset="0"/>
              </a:rPr>
              <a:t> yang </a:t>
            </a:r>
            <a:r>
              <a:rPr lang="en-US" altLang="en-US" sz="2200" b="0" dirty="0" err="1">
                <a:cs typeface="Liberation Sans" pitchFamily="34" charset="0"/>
              </a:rPr>
              <a:t>lebih</a:t>
            </a:r>
            <a:r>
              <a:rPr lang="en-US" altLang="en-US" sz="2200" b="0" dirty="0">
                <a:cs typeface="Liberation Sans" pitchFamily="34" charset="0"/>
              </a:rPr>
              <a:t> </a:t>
            </a:r>
            <a:r>
              <a:rPr lang="en-US" altLang="en-US" sz="2200" b="0" dirty="0" err="1">
                <a:cs typeface="Liberation Sans" pitchFamily="34" charset="0"/>
              </a:rPr>
              <a:t>luas</a:t>
            </a:r>
            <a:r>
              <a:rPr lang="en-US" altLang="en-US" sz="2200" b="0" dirty="0">
                <a:cs typeface="Liberation Sans" pitchFamily="34" charset="0"/>
              </a:rPr>
              <a:t>.</a:t>
            </a:r>
            <a:endParaRPr lang="en-US" altLang="en-US" sz="2200" b="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82807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Functions Literature Review 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518864" y="1371600"/>
            <a:ext cx="8229600" cy="5148808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Beberapa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fungsi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tinjauan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literatur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kritis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bergantung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pada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pendekatan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spesifik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diambil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Dalam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studi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deskriptif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,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mungkin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membantu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Anda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mendapatkan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gambaran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komprehensif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tentang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perspektif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relevan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mengenai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topik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,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definisi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panduan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,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gambaran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mendalam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tentang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kerangka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kerja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,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instrumen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,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alat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analisis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akan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membantu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Anda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mendeskripsikan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sesuatu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 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Dalam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sebuah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proyek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bersifat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induktif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eksploratif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,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ada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baiknya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Anda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mengembangkan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latar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belakang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teoretis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, yang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memberikan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gambaran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umum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tentang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literatur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utama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berkaitan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dengan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topik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spesifik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400" b="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Anda</a:t>
            </a:r>
            <a:r>
              <a:rPr lang="en-US" sz="2400" b="0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  <a:endParaRPr lang="en-US" sz="2400" b="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59363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Functions Literature Review 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65712"/>
          </a:xfrm>
        </p:spPr>
        <p:txBody>
          <a:bodyPr/>
          <a:lstStyle/>
          <a:p>
            <a:pPr algn="just"/>
            <a:r>
              <a:rPr lang="en-IN" altLang="en-US" sz="2400" b="0" dirty="0" err="1">
                <a:cs typeface="Liberation Sans" pitchFamily="34" charset="0"/>
              </a:rPr>
              <a:t>Dalam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studi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deduktif</a:t>
            </a:r>
            <a:r>
              <a:rPr lang="en-IN" altLang="en-US" sz="2400" b="0" dirty="0">
                <a:cs typeface="Liberation Sans" pitchFamily="34" charset="0"/>
              </a:rPr>
              <a:t>, </a:t>
            </a:r>
            <a:r>
              <a:rPr lang="en-IN" altLang="en-US" sz="2400" b="0" dirty="0" err="1">
                <a:cs typeface="Liberation Sans" pitchFamily="34" charset="0"/>
              </a:rPr>
              <a:t>tinjauan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literatur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akan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memungkinkan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Anda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mengembangkan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latar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belakang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teoritis</a:t>
            </a:r>
            <a:r>
              <a:rPr lang="en-IN" altLang="en-US" sz="2400" b="0" dirty="0">
                <a:cs typeface="Liberation Sans" pitchFamily="34" charset="0"/>
              </a:rPr>
              <a:t>. Hal </a:t>
            </a:r>
            <a:r>
              <a:rPr lang="en-IN" altLang="en-US" sz="2400" b="0" dirty="0" err="1">
                <a:cs typeface="Liberation Sans" pitchFamily="34" charset="0"/>
              </a:rPr>
              <a:t>ini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dapat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membantu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Anda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memperoleh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gambaran</a:t>
            </a:r>
            <a:r>
              <a:rPr lang="en-IN" altLang="en-US" sz="2400" b="0" dirty="0">
                <a:cs typeface="Liberation Sans" pitchFamily="34" charset="0"/>
              </a:rPr>
              <a:t> yang </a:t>
            </a:r>
            <a:r>
              <a:rPr lang="en-IN" altLang="en-US" sz="2400" b="0" dirty="0" err="1">
                <a:cs typeface="Liberation Sans" pitchFamily="34" charset="0"/>
              </a:rPr>
              <a:t>jelas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mengenai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variabel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apa</a:t>
            </a:r>
            <a:r>
              <a:rPr lang="en-IN" altLang="en-US" sz="2400" b="0" dirty="0">
                <a:cs typeface="Liberation Sans" pitchFamily="34" charset="0"/>
              </a:rPr>
              <a:t> yang </a:t>
            </a:r>
            <a:r>
              <a:rPr lang="en-IN" altLang="en-US" sz="2400" b="0" dirty="0" err="1">
                <a:cs typeface="Liberation Sans" pitchFamily="34" charset="0"/>
              </a:rPr>
              <a:t>penting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untuk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dipertimbangkan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dalam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kerangka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teorinya</a:t>
            </a:r>
            <a:r>
              <a:rPr lang="en-IN" altLang="en-US" sz="2400" b="0" dirty="0">
                <a:cs typeface="Liberation Sans" pitchFamily="34" charset="0"/>
              </a:rPr>
              <a:t>, </a:t>
            </a:r>
            <a:r>
              <a:rPr lang="en-IN" altLang="en-US" sz="2400" b="0" dirty="0" err="1">
                <a:cs typeface="Liberation Sans" pitchFamily="34" charset="0"/>
              </a:rPr>
              <a:t>mengapa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variabel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tersebut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dianggap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penting</a:t>
            </a:r>
            <a:r>
              <a:rPr lang="en-IN" altLang="en-US" sz="2400" b="0" dirty="0">
                <a:cs typeface="Liberation Sans" pitchFamily="34" charset="0"/>
              </a:rPr>
              <a:t>, </a:t>
            </a:r>
            <a:r>
              <a:rPr lang="en-IN" altLang="en-US" sz="2400" b="0" dirty="0" err="1">
                <a:cs typeface="Liberation Sans" pitchFamily="34" charset="0"/>
              </a:rPr>
              <a:t>bagaimana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variabel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tersebut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berhubungan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satu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sama</a:t>
            </a:r>
            <a:r>
              <a:rPr lang="en-IN" altLang="en-US" sz="2400" b="0" dirty="0">
                <a:cs typeface="Liberation Sans" pitchFamily="34" charset="0"/>
              </a:rPr>
              <a:t> lain, </a:t>
            </a:r>
            <a:r>
              <a:rPr lang="en-IN" altLang="en-US" sz="2400" b="0" dirty="0" err="1">
                <a:cs typeface="Liberation Sans" pitchFamily="34" charset="0"/>
              </a:rPr>
              <a:t>dan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bagaimana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variabel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tersebut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harus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diukur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untuk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memecahkan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masalah</a:t>
            </a:r>
            <a:r>
              <a:rPr lang="en-IN" altLang="en-US" sz="2400" b="0" dirty="0">
                <a:cs typeface="Liberation Sans" pitchFamily="34" charset="0"/>
              </a:rPr>
              <a:t>. </a:t>
            </a:r>
            <a:r>
              <a:rPr lang="en-IN" altLang="en-US" sz="2400" b="0" dirty="0" err="1">
                <a:cs typeface="Liberation Sans" pitchFamily="34" charset="0"/>
              </a:rPr>
              <a:t>Tinjauan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kritis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terhadap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literatur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juga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dapat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membantu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Anda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memberikan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argumen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mengenai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hubungan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antara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variabel-variabel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dalam</a:t>
            </a:r>
            <a:r>
              <a:rPr lang="en-IN" altLang="en-US" sz="2400" b="0" dirty="0">
                <a:cs typeface="Liberation Sans" pitchFamily="34" charset="0"/>
              </a:rPr>
              <a:t> model </a:t>
            </a:r>
            <a:r>
              <a:rPr lang="en-IN" altLang="en-US" sz="2400" b="0" dirty="0" err="1">
                <a:cs typeface="Liberation Sans" pitchFamily="34" charset="0"/>
              </a:rPr>
              <a:t>sebab-akibat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konseptual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Anda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dan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mengembangkan</a:t>
            </a:r>
            <a:r>
              <a:rPr lang="en-IN" altLang="en-US" sz="2400" b="0" dirty="0">
                <a:cs typeface="Liberation Sans" pitchFamily="34" charset="0"/>
              </a:rPr>
              <a:t> </a:t>
            </a:r>
            <a:r>
              <a:rPr lang="en-IN" altLang="en-US" sz="2400" b="0" dirty="0" err="1">
                <a:cs typeface="Liberation Sans" pitchFamily="34" charset="0"/>
              </a:rPr>
              <a:t>hipotesis</a:t>
            </a:r>
            <a:r>
              <a:rPr lang="en-IN" altLang="en-US" sz="2400" b="0" dirty="0">
                <a:cs typeface="Liberation Sans" pitchFamily="34" charset="0"/>
              </a:rPr>
              <a:t>.</a:t>
            </a:r>
            <a:endParaRPr lang="en-US" altLang="en-US" sz="2400" b="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40086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Data Sources</a:t>
            </a:r>
          </a:p>
        </p:txBody>
      </p:sp>
      <p:sp>
        <p:nvSpPr>
          <p:cNvPr id="53251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Textbooks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Academic and professional journals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Theses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Conference proceedings 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Unpublished manuscripts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Reports of g</a:t>
            </a:r>
            <a:r>
              <a:rPr lang="en-GB" altLang="en-US" dirty="0" err="1" smtClean="0">
                <a:cs typeface="Liberation Sans" pitchFamily="34" charset="0"/>
              </a:rPr>
              <a:t>overnment</a:t>
            </a:r>
            <a:r>
              <a:rPr lang="en-GB" altLang="en-US" dirty="0" smtClean="0">
                <a:cs typeface="Liberation Sans" pitchFamily="34" charset="0"/>
              </a:rPr>
              <a:t> departments and corporations</a:t>
            </a:r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Newspapers 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The Internet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303772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Searching for Literature</a:t>
            </a:r>
          </a:p>
        </p:txBody>
      </p:sp>
      <p:sp>
        <p:nvSpPr>
          <p:cNvPr id="542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Most libraries have the following electronic resources at their disposal: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Electronic journals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Full-text databases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Bibliographic databases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Abstract databases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797974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Evaluating the Literature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Titles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Abstract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Table of contents/first chapter book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Number of citations</a:t>
            </a: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4-</a:t>
            </a:r>
            <a:fld id="{25455474-B86E-48AB-8C1A-AED91F11EEB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58856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538</Words>
  <Application>Microsoft Office PowerPoint</Application>
  <PresentationFormat>On-screen Show (4:3)</PresentationFormat>
  <Paragraphs>82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Default Design</vt:lpstr>
      <vt:lpstr>PowerPoint Presentation</vt:lpstr>
      <vt:lpstr>Chapter 4</vt:lpstr>
      <vt:lpstr>Critical Literature Review</vt:lpstr>
      <vt:lpstr>Functions Literature Review </vt:lpstr>
      <vt:lpstr>Functions Literature Review </vt:lpstr>
      <vt:lpstr>Functions Literature Review </vt:lpstr>
      <vt:lpstr>Data Sources</vt:lpstr>
      <vt:lpstr>Searching for Literature</vt:lpstr>
      <vt:lpstr>Evaluating the Literature</vt:lpstr>
      <vt:lpstr>Documenting the Literature Review</vt:lpstr>
      <vt:lpstr>Common Forms of Plagiarism</vt:lpstr>
      <vt:lpstr>Common Forms of Plagiarism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dc:creator>Farrar, Alden - Hoboken</dc:creator>
  <cp:lastModifiedBy>ok</cp:lastModifiedBy>
  <cp:revision>4</cp:revision>
  <dcterms:created xsi:type="dcterms:W3CDTF">2016-05-29T17:25:41Z</dcterms:created>
  <dcterms:modified xsi:type="dcterms:W3CDTF">2024-10-18T17:54:25Z</dcterms:modified>
</cp:coreProperties>
</file>