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7"/>
  </p:notesMasterIdLst>
  <p:handoutMasterIdLst>
    <p:handoutMasterId r:id="rId18"/>
  </p:handoutMasterIdLst>
  <p:sldIdLst>
    <p:sldId id="256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" id="{E75E278A-FF0E-49A4-B170-79828D63BBAD}">
          <p14:sldIdLst>
            <p14:sldId id="256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4726"/>
    <a:srgbClr val="404040"/>
    <a:srgbClr val="FF9B45"/>
    <a:srgbClr val="DD462F"/>
    <a:srgbClr val="F8CFB6"/>
    <a:srgbClr val="F8CAB6"/>
    <a:srgbClr val="923922"/>
    <a:srgbClr val="F5F5F5"/>
    <a:srgbClr val="F2F2F2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241" autoAdjust="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680FBE-A8DF-4758-9AC4-3A9E1039168F}" type="datetimeFigureOut">
              <a:rPr lang="en-US" smtClean="0"/>
              <a:t>9/30/2024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79768-A2FC-4D08-91F6-8DCE6C566B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3577B-6902-467D-A26C-08A0DD5E4E03}" type="datetimeFigureOut">
              <a:rPr lang="en-US" smtClean="0"/>
              <a:t>9/30/2024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EA0F-A667-4B49-8422-0062BC55E2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803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512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118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755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pPr/>
              <a:t>9/30/2024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pPr/>
              <a:t>9/30/2024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068" y="2495004"/>
            <a:ext cx="4778829" cy="1579433"/>
          </a:xfrm>
        </p:spPr>
        <p:txBody>
          <a:bodyPr anchor="ctr" anchorCtr="0">
            <a:no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Candara Light" panose="020E0502030303020204" pitchFamily="34" charset="0"/>
              </a:rPr>
              <a:t>COPYWRITING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937860C-0842-4A5D-ABAF-B238155CE930}"/>
              </a:ext>
            </a:extLst>
          </p:cNvPr>
          <p:cNvSpPr txBox="1">
            <a:spLocks/>
          </p:cNvSpPr>
          <p:nvPr/>
        </p:nvSpPr>
        <p:spPr>
          <a:xfrm>
            <a:off x="9024258" y="3024050"/>
            <a:ext cx="1674224" cy="5213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Kelas 3DK 2</a:t>
            </a:r>
          </a:p>
        </p:txBody>
      </p:sp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92;p23">
            <a:extLst>
              <a:ext uri="{FF2B5EF4-FFF2-40B4-BE49-F238E27FC236}">
                <a16:creationId xmlns:a16="http://schemas.microsoft.com/office/drawing/2014/main" id="{901C3AB3-355C-41AF-96FA-4C2D413CDE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323740" y="1742484"/>
            <a:ext cx="9374740" cy="33781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6053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gaimana Analisis Iklan Shopee? Dan Apa Tips Iklan Shopee - Ginee">
            <a:extLst>
              <a:ext uri="{FF2B5EF4-FFF2-40B4-BE49-F238E27FC236}">
                <a16:creationId xmlns:a16="http://schemas.microsoft.com/office/drawing/2014/main" id="{61A26985-E88A-403B-9255-4437996BF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69423"/>
            <a:ext cx="97536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3844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22368" y="2299061"/>
            <a:ext cx="6947263" cy="1579433"/>
          </a:xfrm>
        </p:spPr>
        <p:txBody>
          <a:bodyPr anchor="ctr" anchorCtr="0">
            <a:no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</a:rPr>
              <a:t>Selamat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Bertemu</a:t>
            </a:r>
            <a:r>
              <a:rPr lang="en-US" sz="2000" b="1" dirty="0">
                <a:solidFill>
                  <a:schemeClr val="bg1"/>
                </a:solidFill>
              </a:rPr>
              <a:t> di </a:t>
            </a:r>
            <a:r>
              <a:rPr lang="en-US" sz="2000" b="1" dirty="0" err="1">
                <a:solidFill>
                  <a:schemeClr val="bg1"/>
                </a:solidFill>
              </a:rPr>
              <a:t>pertemuan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berikutnya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997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2E6D1-346F-4F5F-98B3-1FF8E4A48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Rencana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endParaRPr lang="en-ID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07C29D7-8E72-4192-8D31-0F72B8668018}"/>
              </a:ext>
            </a:extLst>
          </p:cNvPr>
          <p:cNvSpPr txBox="1">
            <a:spLocks/>
          </p:cNvSpPr>
          <p:nvPr/>
        </p:nvSpPr>
        <p:spPr>
          <a:xfrm>
            <a:off x="7923494" y="448056"/>
            <a:ext cx="3600636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Copywriting</a:t>
            </a:r>
            <a:endParaRPr lang="en-ID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057AB8D-3B5A-4499-A7DD-159463552F5F}"/>
              </a:ext>
            </a:extLst>
          </p:cNvPr>
          <p:cNvSpPr txBox="1">
            <a:spLocks/>
          </p:cNvSpPr>
          <p:nvPr/>
        </p:nvSpPr>
        <p:spPr>
          <a:xfrm>
            <a:off x="899337" y="2993138"/>
            <a:ext cx="245955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Pertemuan</a:t>
            </a:r>
            <a:endParaRPr lang="en-ID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14A4695-BD1C-4DAC-A763-2E3670D15CAB}"/>
              </a:ext>
            </a:extLst>
          </p:cNvPr>
          <p:cNvCxnSpPr/>
          <p:nvPr/>
        </p:nvCxnSpPr>
        <p:spPr>
          <a:xfrm>
            <a:off x="5634318" y="1210235"/>
            <a:ext cx="0" cy="528469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4D91BD0-C366-4340-BFBC-352D872F1E42}"/>
              </a:ext>
            </a:extLst>
          </p:cNvPr>
          <p:cNvCxnSpPr>
            <a:cxnSpLocks/>
          </p:cNvCxnSpPr>
          <p:nvPr/>
        </p:nvCxnSpPr>
        <p:spPr>
          <a:xfrm>
            <a:off x="5692589" y="1354836"/>
            <a:ext cx="0" cy="4978729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FBDE79AC-38FB-4001-A0D7-8AEF7C91D9C0}"/>
              </a:ext>
            </a:extLst>
          </p:cNvPr>
          <p:cNvSpPr txBox="1">
            <a:spLocks/>
          </p:cNvSpPr>
          <p:nvPr/>
        </p:nvSpPr>
        <p:spPr>
          <a:xfrm>
            <a:off x="6168547" y="1562369"/>
            <a:ext cx="501193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01</a:t>
            </a:r>
            <a:endParaRPr lang="en-ID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E6AA80B-783A-45E4-80D8-E5E4CF049B3E}"/>
              </a:ext>
            </a:extLst>
          </p:cNvPr>
          <p:cNvSpPr txBox="1">
            <a:spLocks/>
          </p:cNvSpPr>
          <p:nvPr/>
        </p:nvSpPr>
        <p:spPr>
          <a:xfrm>
            <a:off x="7603325" y="1535296"/>
            <a:ext cx="3600635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92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Perkenalan</a:t>
            </a:r>
            <a:r>
              <a:rPr lang="en-US" dirty="0"/>
              <a:t> Mata </a:t>
            </a:r>
            <a:r>
              <a:rPr lang="en-US" dirty="0" err="1"/>
              <a:t>Kuliah</a:t>
            </a:r>
            <a:endParaRPr lang="en-ID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3EDF680-6FC1-49D4-9BB7-D9C5B421E7C5}"/>
              </a:ext>
            </a:extLst>
          </p:cNvPr>
          <p:cNvCxnSpPr>
            <a:cxnSpLocks/>
          </p:cNvCxnSpPr>
          <p:nvPr/>
        </p:nvCxnSpPr>
        <p:spPr>
          <a:xfrm>
            <a:off x="6669740" y="1976538"/>
            <a:ext cx="72858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Title 1">
            <a:extLst>
              <a:ext uri="{FF2B5EF4-FFF2-40B4-BE49-F238E27FC236}">
                <a16:creationId xmlns:a16="http://schemas.microsoft.com/office/drawing/2014/main" id="{01667EF8-C00D-44BF-ABCD-279259C958CA}"/>
              </a:ext>
            </a:extLst>
          </p:cNvPr>
          <p:cNvSpPr txBox="1">
            <a:spLocks/>
          </p:cNvSpPr>
          <p:nvPr/>
        </p:nvSpPr>
        <p:spPr>
          <a:xfrm>
            <a:off x="6168547" y="2578969"/>
            <a:ext cx="501193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85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02</a:t>
            </a:r>
            <a:endParaRPr lang="en-ID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2ACA9620-2D96-4196-B75E-6E4F52846ABB}"/>
              </a:ext>
            </a:extLst>
          </p:cNvPr>
          <p:cNvSpPr txBox="1">
            <a:spLocks/>
          </p:cNvSpPr>
          <p:nvPr/>
        </p:nvSpPr>
        <p:spPr>
          <a:xfrm>
            <a:off x="7603325" y="2551896"/>
            <a:ext cx="3315681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7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Peranan</a:t>
            </a:r>
            <a:r>
              <a:rPr lang="en-US" dirty="0"/>
              <a:t> Copywriting</a:t>
            </a:r>
            <a:endParaRPr lang="en-ID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FCD9F1F-8397-450D-8263-04FAE06DD139}"/>
              </a:ext>
            </a:extLst>
          </p:cNvPr>
          <p:cNvCxnSpPr>
            <a:cxnSpLocks/>
          </p:cNvCxnSpPr>
          <p:nvPr/>
        </p:nvCxnSpPr>
        <p:spPr>
          <a:xfrm>
            <a:off x="6669740" y="2993138"/>
            <a:ext cx="72858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Title 1">
            <a:extLst>
              <a:ext uri="{FF2B5EF4-FFF2-40B4-BE49-F238E27FC236}">
                <a16:creationId xmlns:a16="http://schemas.microsoft.com/office/drawing/2014/main" id="{115B1101-1F53-4AE9-A05D-46793E453FD3}"/>
              </a:ext>
            </a:extLst>
          </p:cNvPr>
          <p:cNvSpPr txBox="1">
            <a:spLocks/>
          </p:cNvSpPr>
          <p:nvPr/>
        </p:nvSpPr>
        <p:spPr>
          <a:xfrm>
            <a:off x="6168547" y="3391525"/>
            <a:ext cx="501193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85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03</a:t>
            </a:r>
            <a:endParaRPr lang="en-ID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F16A7EBF-54A5-400A-8A0D-0DCD9D72D20A}"/>
              </a:ext>
            </a:extLst>
          </p:cNvPr>
          <p:cNvSpPr txBox="1">
            <a:spLocks/>
          </p:cNvSpPr>
          <p:nvPr/>
        </p:nvSpPr>
        <p:spPr>
          <a:xfrm>
            <a:off x="7603326" y="3364452"/>
            <a:ext cx="245955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85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Brand Positioning</a:t>
            </a:r>
            <a:endParaRPr lang="en-ID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4BB0429-0ABD-4E0C-BC12-D390711F58D3}"/>
              </a:ext>
            </a:extLst>
          </p:cNvPr>
          <p:cNvCxnSpPr>
            <a:cxnSpLocks/>
          </p:cNvCxnSpPr>
          <p:nvPr/>
        </p:nvCxnSpPr>
        <p:spPr>
          <a:xfrm>
            <a:off x="6669740" y="3805694"/>
            <a:ext cx="72858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Title 1">
            <a:extLst>
              <a:ext uri="{FF2B5EF4-FFF2-40B4-BE49-F238E27FC236}">
                <a16:creationId xmlns:a16="http://schemas.microsoft.com/office/drawing/2014/main" id="{890E3F59-C62C-4650-9B9C-C29AD271F4F3}"/>
              </a:ext>
            </a:extLst>
          </p:cNvPr>
          <p:cNvSpPr txBox="1">
            <a:spLocks/>
          </p:cNvSpPr>
          <p:nvPr/>
        </p:nvSpPr>
        <p:spPr>
          <a:xfrm>
            <a:off x="6168547" y="4252493"/>
            <a:ext cx="501193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7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04</a:t>
            </a:r>
            <a:endParaRPr lang="en-ID" dirty="0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A540D352-DC90-441E-A816-FA5324DFFAC9}"/>
              </a:ext>
            </a:extLst>
          </p:cNvPr>
          <p:cNvSpPr txBox="1">
            <a:spLocks/>
          </p:cNvSpPr>
          <p:nvPr/>
        </p:nvSpPr>
        <p:spPr>
          <a:xfrm>
            <a:off x="7603325" y="4225420"/>
            <a:ext cx="3315675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7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Kreatifitas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Copywriting</a:t>
            </a:r>
            <a:endParaRPr lang="en-ID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09DDD31-1D3B-4A19-9364-13EFF6B1BEB8}"/>
              </a:ext>
            </a:extLst>
          </p:cNvPr>
          <p:cNvCxnSpPr>
            <a:cxnSpLocks/>
          </p:cNvCxnSpPr>
          <p:nvPr/>
        </p:nvCxnSpPr>
        <p:spPr>
          <a:xfrm>
            <a:off x="6669740" y="4666662"/>
            <a:ext cx="72858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0402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2E6D1-346F-4F5F-98B3-1FF8E4A48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Rencana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endParaRPr lang="en-ID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07C29D7-8E72-4192-8D31-0F72B8668018}"/>
              </a:ext>
            </a:extLst>
          </p:cNvPr>
          <p:cNvSpPr txBox="1">
            <a:spLocks/>
          </p:cNvSpPr>
          <p:nvPr/>
        </p:nvSpPr>
        <p:spPr>
          <a:xfrm>
            <a:off x="7923494" y="448056"/>
            <a:ext cx="3600636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Copywriting</a:t>
            </a:r>
            <a:endParaRPr lang="en-ID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057AB8D-3B5A-4499-A7DD-159463552F5F}"/>
              </a:ext>
            </a:extLst>
          </p:cNvPr>
          <p:cNvSpPr txBox="1">
            <a:spLocks/>
          </p:cNvSpPr>
          <p:nvPr/>
        </p:nvSpPr>
        <p:spPr>
          <a:xfrm>
            <a:off x="899337" y="2993138"/>
            <a:ext cx="245955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Pertemuan</a:t>
            </a:r>
            <a:endParaRPr lang="en-ID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14A4695-BD1C-4DAC-A763-2E3670D15CAB}"/>
              </a:ext>
            </a:extLst>
          </p:cNvPr>
          <p:cNvCxnSpPr/>
          <p:nvPr/>
        </p:nvCxnSpPr>
        <p:spPr>
          <a:xfrm>
            <a:off x="5634318" y="1210235"/>
            <a:ext cx="0" cy="528469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4D91BD0-C366-4340-BFBC-352D872F1E42}"/>
              </a:ext>
            </a:extLst>
          </p:cNvPr>
          <p:cNvCxnSpPr>
            <a:cxnSpLocks/>
          </p:cNvCxnSpPr>
          <p:nvPr/>
        </p:nvCxnSpPr>
        <p:spPr>
          <a:xfrm>
            <a:off x="5692589" y="1354836"/>
            <a:ext cx="0" cy="4978729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FBDE79AC-38FB-4001-A0D7-8AEF7C91D9C0}"/>
              </a:ext>
            </a:extLst>
          </p:cNvPr>
          <p:cNvSpPr txBox="1">
            <a:spLocks/>
          </p:cNvSpPr>
          <p:nvPr/>
        </p:nvSpPr>
        <p:spPr>
          <a:xfrm>
            <a:off x="6168547" y="1562369"/>
            <a:ext cx="501193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85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05</a:t>
            </a:r>
            <a:endParaRPr lang="en-ID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E6AA80B-783A-45E4-80D8-E5E4CF049B3E}"/>
              </a:ext>
            </a:extLst>
          </p:cNvPr>
          <p:cNvSpPr txBox="1">
            <a:spLocks/>
          </p:cNvSpPr>
          <p:nvPr/>
        </p:nvSpPr>
        <p:spPr>
          <a:xfrm>
            <a:off x="7603325" y="1535296"/>
            <a:ext cx="3600635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Pemahaman</a:t>
            </a:r>
            <a:r>
              <a:rPr lang="en-US" dirty="0"/>
              <a:t> </a:t>
            </a:r>
            <a:r>
              <a:rPr lang="en-US" dirty="0" err="1"/>
              <a:t>Pesuasif</a:t>
            </a:r>
            <a:endParaRPr lang="en-ID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3EDF680-6FC1-49D4-9BB7-D9C5B421E7C5}"/>
              </a:ext>
            </a:extLst>
          </p:cNvPr>
          <p:cNvCxnSpPr>
            <a:cxnSpLocks/>
          </p:cNvCxnSpPr>
          <p:nvPr/>
        </p:nvCxnSpPr>
        <p:spPr>
          <a:xfrm>
            <a:off x="6669740" y="1976538"/>
            <a:ext cx="72858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Title 1">
            <a:extLst>
              <a:ext uri="{FF2B5EF4-FFF2-40B4-BE49-F238E27FC236}">
                <a16:creationId xmlns:a16="http://schemas.microsoft.com/office/drawing/2014/main" id="{01667EF8-C00D-44BF-ABCD-279259C958CA}"/>
              </a:ext>
            </a:extLst>
          </p:cNvPr>
          <p:cNvSpPr txBox="1">
            <a:spLocks/>
          </p:cNvSpPr>
          <p:nvPr/>
        </p:nvSpPr>
        <p:spPr>
          <a:xfrm>
            <a:off x="6168547" y="2578969"/>
            <a:ext cx="501193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85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06</a:t>
            </a:r>
            <a:endParaRPr lang="en-ID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2ACA9620-2D96-4196-B75E-6E4F52846ABB}"/>
              </a:ext>
            </a:extLst>
          </p:cNvPr>
          <p:cNvSpPr txBox="1">
            <a:spLocks/>
          </p:cNvSpPr>
          <p:nvPr/>
        </p:nvSpPr>
        <p:spPr>
          <a:xfrm>
            <a:off x="7603325" y="2551896"/>
            <a:ext cx="3315681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Target Audience</a:t>
            </a:r>
            <a:endParaRPr lang="en-ID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FCD9F1F-8397-450D-8263-04FAE06DD139}"/>
              </a:ext>
            </a:extLst>
          </p:cNvPr>
          <p:cNvCxnSpPr>
            <a:cxnSpLocks/>
          </p:cNvCxnSpPr>
          <p:nvPr/>
        </p:nvCxnSpPr>
        <p:spPr>
          <a:xfrm>
            <a:off x="6669740" y="2993138"/>
            <a:ext cx="72858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Title 1">
            <a:extLst>
              <a:ext uri="{FF2B5EF4-FFF2-40B4-BE49-F238E27FC236}">
                <a16:creationId xmlns:a16="http://schemas.microsoft.com/office/drawing/2014/main" id="{115B1101-1F53-4AE9-A05D-46793E453FD3}"/>
              </a:ext>
            </a:extLst>
          </p:cNvPr>
          <p:cNvSpPr txBox="1">
            <a:spLocks/>
          </p:cNvSpPr>
          <p:nvPr/>
        </p:nvSpPr>
        <p:spPr>
          <a:xfrm>
            <a:off x="6168547" y="3391525"/>
            <a:ext cx="501193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85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07</a:t>
            </a:r>
            <a:endParaRPr lang="en-ID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F16A7EBF-54A5-400A-8A0D-0DCD9D72D20A}"/>
              </a:ext>
            </a:extLst>
          </p:cNvPr>
          <p:cNvSpPr txBox="1">
            <a:spLocks/>
          </p:cNvSpPr>
          <p:nvPr/>
        </p:nvSpPr>
        <p:spPr>
          <a:xfrm>
            <a:off x="7603326" y="3364452"/>
            <a:ext cx="245955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Creative Style</a:t>
            </a:r>
            <a:endParaRPr lang="en-ID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4BB0429-0ABD-4E0C-BC12-D390711F58D3}"/>
              </a:ext>
            </a:extLst>
          </p:cNvPr>
          <p:cNvCxnSpPr>
            <a:cxnSpLocks/>
          </p:cNvCxnSpPr>
          <p:nvPr/>
        </p:nvCxnSpPr>
        <p:spPr>
          <a:xfrm>
            <a:off x="6669740" y="3805694"/>
            <a:ext cx="72858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Title 1">
            <a:extLst>
              <a:ext uri="{FF2B5EF4-FFF2-40B4-BE49-F238E27FC236}">
                <a16:creationId xmlns:a16="http://schemas.microsoft.com/office/drawing/2014/main" id="{890E3F59-C62C-4650-9B9C-C29AD271F4F3}"/>
              </a:ext>
            </a:extLst>
          </p:cNvPr>
          <p:cNvSpPr txBox="1">
            <a:spLocks/>
          </p:cNvSpPr>
          <p:nvPr/>
        </p:nvSpPr>
        <p:spPr>
          <a:xfrm>
            <a:off x="6168547" y="4252493"/>
            <a:ext cx="501193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85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08</a:t>
            </a:r>
            <a:endParaRPr lang="en-ID" dirty="0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A540D352-DC90-441E-A816-FA5324DFFAC9}"/>
              </a:ext>
            </a:extLst>
          </p:cNvPr>
          <p:cNvSpPr txBox="1">
            <a:spLocks/>
          </p:cNvSpPr>
          <p:nvPr/>
        </p:nvSpPr>
        <p:spPr>
          <a:xfrm>
            <a:off x="7603325" y="4225420"/>
            <a:ext cx="3315675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UTS</a:t>
            </a:r>
            <a:endParaRPr lang="en-ID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09DDD31-1D3B-4A19-9364-13EFF6B1BEB8}"/>
              </a:ext>
            </a:extLst>
          </p:cNvPr>
          <p:cNvCxnSpPr>
            <a:cxnSpLocks/>
          </p:cNvCxnSpPr>
          <p:nvPr/>
        </p:nvCxnSpPr>
        <p:spPr>
          <a:xfrm>
            <a:off x="6669740" y="4666662"/>
            <a:ext cx="72858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6602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2E6D1-346F-4F5F-98B3-1FF8E4A48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Rencana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endParaRPr lang="en-ID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07C29D7-8E72-4192-8D31-0F72B8668018}"/>
              </a:ext>
            </a:extLst>
          </p:cNvPr>
          <p:cNvSpPr txBox="1">
            <a:spLocks/>
          </p:cNvSpPr>
          <p:nvPr/>
        </p:nvSpPr>
        <p:spPr>
          <a:xfrm>
            <a:off x="7923494" y="448056"/>
            <a:ext cx="3600636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Copywriting</a:t>
            </a:r>
            <a:endParaRPr lang="en-ID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057AB8D-3B5A-4499-A7DD-159463552F5F}"/>
              </a:ext>
            </a:extLst>
          </p:cNvPr>
          <p:cNvSpPr txBox="1">
            <a:spLocks/>
          </p:cNvSpPr>
          <p:nvPr/>
        </p:nvSpPr>
        <p:spPr>
          <a:xfrm>
            <a:off x="899337" y="2993138"/>
            <a:ext cx="245955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Pertemuan</a:t>
            </a:r>
            <a:endParaRPr lang="en-ID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14A4695-BD1C-4DAC-A763-2E3670D15CAB}"/>
              </a:ext>
            </a:extLst>
          </p:cNvPr>
          <p:cNvCxnSpPr/>
          <p:nvPr/>
        </p:nvCxnSpPr>
        <p:spPr>
          <a:xfrm>
            <a:off x="5634318" y="1210235"/>
            <a:ext cx="0" cy="528469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4D91BD0-C366-4340-BFBC-352D872F1E42}"/>
              </a:ext>
            </a:extLst>
          </p:cNvPr>
          <p:cNvCxnSpPr>
            <a:cxnSpLocks/>
          </p:cNvCxnSpPr>
          <p:nvPr/>
        </p:nvCxnSpPr>
        <p:spPr>
          <a:xfrm>
            <a:off x="5692589" y="1354836"/>
            <a:ext cx="0" cy="4978729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FBDE79AC-38FB-4001-A0D7-8AEF7C91D9C0}"/>
              </a:ext>
            </a:extLst>
          </p:cNvPr>
          <p:cNvSpPr txBox="1">
            <a:spLocks/>
          </p:cNvSpPr>
          <p:nvPr/>
        </p:nvSpPr>
        <p:spPr>
          <a:xfrm>
            <a:off x="6168547" y="1562369"/>
            <a:ext cx="501193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85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09</a:t>
            </a:r>
            <a:endParaRPr lang="en-ID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E6AA80B-783A-45E4-80D8-E5E4CF049B3E}"/>
              </a:ext>
            </a:extLst>
          </p:cNvPr>
          <p:cNvSpPr txBox="1">
            <a:spLocks/>
          </p:cNvSpPr>
          <p:nvPr/>
        </p:nvSpPr>
        <p:spPr>
          <a:xfrm>
            <a:off x="7603325" y="1535296"/>
            <a:ext cx="3600635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Creatuve</a:t>
            </a:r>
            <a:r>
              <a:rPr lang="en-US" dirty="0"/>
              <a:t> Brief</a:t>
            </a:r>
            <a:endParaRPr lang="en-ID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3EDF680-6FC1-49D4-9BB7-D9C5B421E7C5}"/>
              </a:ext>
            </a:extLst>
          </p:cNvPr>
          <p:cNvCxnSpPr>
            <a:cxnSpLocks/>
          </p:cNvCxnSpPr>
          <p:nvPr/>
        </p:nvCxnSpPr>
        <p:spPr>
          <a:xfrm>
            <a:off x="6669740" y="1976538"/>
            <a:ext cx="72858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Title 1">
            <a:extLst>
              <a:ext uri="{FF2B5EF4-FFF2-40B4-BE49-F238E27FC236}">
                <a16:creationId xmlns:a16="http://schemas.microsoft.com/office/drawing/2014/main" id="{01667EF8-C00D-44BF-ABCD-279259C958CA}"/>
              </a:ext>
            </a:extLst>
          </p:cNvPr>
          <p:cNvSpPr txBox="1">
            <a:spLocks/>
          </p:cNvSpPr>
          <p:nvPr/>
        </p:nvSpPr>
        <p:spPr>
          <a:xfrm>
            <a:off x="6168547" y="2578969"/>
            <a:ext cx="501193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10</a:t>
            </a:r>
            <a:endParaRPr lang="en-ID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2ACA9620-2D96-4196-B75E-6E4F52846ABB}"/>
              </a:ext>
            </a:extLst>
          </p:cNvPr>
          <p:cNvSpPr txBox="1">
            <a:spLocks/>
          </p:cNvSpPr>
          <p:nvPr/>
        </p:nvSpPr>
        <p:spPr>
          <a:xfrm>
            <a:off x="7603325" y="2551896"/>
            <a:ext cx="3315681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Perencanaan</a:t>
            </a:r>
            <a:r>
              <a:rPr lang="en-US" dirty="0"/>
              <a:t> </a:t>
            </a:r>
            <a:r>
              <a:rPr lang="en-US" dirty="0" err="1"/>
              <a:t>Kreatif</a:t>
            </a:r>
            <a:endParaRPr lang="en-ID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FCD9F1F-8397-450D-8263-04FAE06DD139}"/>
              </a:ext>
            </a:extLst>
          </p:cNvPr>
          <p:cNvCxnSpPr>
            <a:cxnSpLocks/>
          </p:cNvCxnSpPr>
          <p:nvPr/>
        </p:nvCxnSpPr>
        <p:spPr>
          <a:xfrm>
            <a:off x="6669740" y="2993138"/>
            <a:ext cx="72858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Title 1">
            <a:extLst>
              <a:ext uri="{FF2B5EF4-FFF2-40B4-BE49-F238E27FC236}">
                <a16:creationId xmlns:a16="http://schemas.microsoft.com/office/drawing/2014/main" id="{115B1101-1F53-4AE9-A05D-46793E453FD3}"/>
              </a:ext>
            </a:extLst>
          </p:cNvPr>
          <p:cNvSpPr txBox="1">
            <a:spLocks/>
          </p:cNvSpPr>
          <p:nvPr/>
        </p:nvSpPr>
        <p:spPr>
          <a:xfrm>
            <a:off x="6168547" y="3391525"/>
            <a:ext cx="501193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11</a:t>
            </a:r>
            <a:endParaRPr lang="en-ID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F16A7EBF-54A5-400A-8A0D-0DCD9D72D20A}"/>
              </a:ext>
            </a:extLst>
          </p:cNvPr>
          <p:cNvSpPr txBox="1">
            <a:spLocks/>
          </p:cNvSpPr>
          <p:nvPr/>
        </p:nvSpPr>
        <p:spPr>
          <a:xfrm>
            <a:off x="7603326" y="3364452"/>
            <a:ext cx="245955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7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Visual Stopping Power</a:t>
            </a:r>
            <a:endParaRPr lang="en-ID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4BB0429-0ABD-4E0C-BC12-D390711F58D3}"/>
              </a:ext>
            </a:extLst>
          </p:cNvPr>
          <p:cNvCxnSpPr>
            <a:cxnSpLocks/>
          </p:cNvCxnSpPr>
          <p:nvPr/>
        </p:nvCxnSpPr>
        <p:spPr>
          <a:xfrm>
            <a:off x="6669740" y="3805694"/>
            <a:ext cx="72858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Title 1">
            <a:extLst>
              <a:ext uri="{FF2B5EF4-FFF2-40B4-BE49-F238E27FC236}">
                <a16:creationId xmlns:a16="http://schemas.microsoft.com/office/drawing/2014/main" id="{890E3F59-C62C-4650-9B9C-C29AD271F4F3}"/>
              </a:ext>
            </a:extLst>
          </p:cNvPr>
          <p:cNvSpPr txBox="1">
            <a:spLocks/>
          </p:cNvSpPr>
          <p:nvPr/>
        </p:nvSpPr>
        <p:spPr>
          <a:xfrm>
            <a:off x="6168547" y="4252493"/>
            <a:ext cx="501193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12</a:t>
            </a:r>
            <a:endParaRPr lang="en-ID" dirty="0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A540D352-DC90-441E-A816-FA5324DFFAC9}"/>
              </a:ext>
            </a:extLst>
          </p:cNvPr>
          <p:cNvSpPr txBox="1">
            <a:spLocks/>
          </p:cNvSpPr>
          <p:nvPr/>
        </p:nvSpPr>
        <p:spPr>
          <a:xfrm>
            <a:off x="7603325" y="4225420"/>
            <a:ext cx="3315675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Naskah</a:t>
            </a:r>
            <a:r>
              <a:rPr lang="en-US" dirty="0"/>
              <a:t> </a:t>
            </a:r>
            <a:r>
              <a:rPr lang="en-US" dirty="0" err="1"/>
              <a:t>Iklan</a:t>
            </a:r>
            <a:endParaRPr lang="en-ID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09DDD31-1D3B-4A19-9364-13EFF6B1BEB8}"/>
              </a:ext>
            </a:extLst>
          </p:cNvPr>
          <p:cNvCxnSpPr>
            <a:cxnSpLocks/>
          </p:cNvCxnSpPr>
          <p:nvPr/>
        </p:nvCxnSpPr>
        <p:spPr>
          <a:xfrm>
            <a:off x="6669740" y="4666662"/>
            <a:ext cx="72858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9417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2E6D1-346F-4F5F-98B3-1FF8E4A48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Rencana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endParaRPr lang="en-ID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07C29D7-8E72-4192-8D31-0F72B8668018}"/>
              </a:ext>
            </a:extLst>
          </p:cNvPr>
          <p:cNvSpPr txBox="1">
            <a:spLocks/>
          </p:cNvSpPr>
          <p:nvPr/>
        </p:nvSpPr>
        <p:spPr>
          <a:xfrm>
            <a:off x="7923494" y="448056"/>
            <a:ext cx="3600636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Copywriting</a:t>
            </a:r>
            <a:endParaRPr lang="en-ID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057AB8D-3B5A-4499-A7DD-159463552F5F}"/>
              </a:ext>
            </a:extLst>
          </p:cNvPr>
          <p:cNvSpPr txBox="1">
            <a:spLocks/>
          </p:cNvSpPr>
          <p:nvPr/>
        </p:nvSpPr>
        <p:spPr>
          <a:xfrm>
            <a:off x="899337" y="2993138"/>
            <a:ext cx="245955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Pertemuan</a:t>
            </a:r>
            <a:endParaRPr lang="en-ID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14A4695-BD1C-4DAC-A763-2E3670D15CAB}"/>
              </a:ext>
            </a:extLst>
          </p:cNvPr>
          <p:cNvCxnSpPr/>
          <p:nvPr/>
        </p:nvCxnSpPr>
        <p:spPr>
          <a:xfrm>
            <a:off x="5634318" y="1210235"/>
            <a:ext cx="0" cy="528469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4D91BD0-C366-4340-BFBC-352D872F1E42}"/>
              </a:ext>
            </a:extLst>
          </p:cNvPr>
          <p:cNvCxnSpPr>
            <a:cxnSpLocks/>
          </p:cNvCxnSpPr>
          <p:nvPr/>
        </p:nvCxnSpPr>
        <p:spPr>
          <a:xfrm>
            <a:off x="5692589" y="1354836"/>
            <a:ext cx="0" cy="4978729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FBDE79AC-38FB-4001-A0D7-8AEF7C91D9C0}"/>
              </a:ext>
            </a:extLst>
          </p:cNvPr>
          <p:cNvSpPr txBox="1">
            <a:spLocks/>
          </p:cNvSpPr>
          <p:nvPr/>
        </p:nvSpPr>
        <p:spPr>
          <a:xfrm>
            <a:off x="6168547" y="1562369"/>
            <a:ext cx="501193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13</a:t>
            </a:r>
            <a:endParaRPr lang="en-ID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E6AA80B-783A-45E4-80D8-E5E4CF049B3E}"/>
              </a:ext>
            </a:extLst>
          </p:cNvPr>
          <p:cNvSpPr txBox="1">
            <a:spLocks/>
          </p:cNvSpPr>
          <p:nvPr/>
        </p:nvSpPr>
        <p:spPr>
          <a:xfrm>
            <a:off x="7603325" y="1535296"/>
            <a:ext cx="3600635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7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Review </a:t>
            </a:r>
            <a:r>
              <a:rPr lang="en-US" dirty="0" err="1"/>
              <a:t>Tugas</a:t>
            </a:r>
            <a:r>
              <a:rPr lang="en-US" dirty="0"/>
              <a:t> Brief dan </a:t>
            </a:r>
            <a:r>
              <a:rPr lang="en-US" dirty="0" err="1"/>
              <a:t>Naskah</a:t>
            </a:r>
            <a:endParaRPr lang="en-ID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3EDF680-6FC1-49D4-9BB7-D9C5B421E7C5}"/>
              </a:ext>
            </a:extLst>
          </p:cNvPr>
          <p:cNvCxnSpPr>
            <a:cxnSpLocks/>
          </p:cNvCxnSpPr>
          <p:nvPr/>
        </p:nvCxnSpPr>
        <p:spPr>
          <a:xfrm>
            <a:off x="6669740" y="1976538"/>
            <a:ext cx="72858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Title 1">
            <a:extLst>
              <a:ext uri="{FF2B5EF4-FFF2-40B4-BE49-F238E27FC236}">
                <a16:creationId xmlns:a16="http://schemas.microsoft.com/office/drawing/2014/main" id="{01667EF8-C00D-44BF-ABCD-279259C958CA}"/>
              </a:ext>
            </a:extLst>
          </p:cNvPr>
          <p:cNvSpPr txBox="1">
            <a:spLocks/>
          </p:cNvSpPr>
          <p:nvPr/>
        </p:nvSpPr>
        <p:spPr>
          <a:xfrm>
            <a:off x="6168547" y="2578969"/>
            <a:ext cx="501193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14</a:t>
            </a:r>
            <a:endParaRPr lang="en-ID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2ACA9620-2D96-4196-B75E-6E4F52846ABB}"/>
              </a:ext>
            </a:extLst>
          </p:cNvPr>
          <p:cNvSpPr txBox="1">
            <a:spLocks/>
          </p:cNvSpPr>
          <p:nvPr/>
        </p:nvSpPr>
        <p:spPr>
          <a:xfrm>
            <a:off x="7603325" y="2551896"/>
            <a:ext cx="3315681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Review </a:t>
            </a:r>
            <a:r>
              <a:rPr lang="en-US" dirty="0" err="1"/>
              <a:t>Visualisasi</a:t>
            </a:r>
            <a:endParaRPr lang="en-ID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FCD9F1F-8397-450D-8263-04FAE06DD139}"/>
              </a:ext>
            </a:extLst>
          </p:cNvPr>
          <p:cNvCxnSpPr>
            <a:cxnSpLocks/>
          </p:cNvCxnSpPr>
          <p:nvPr/>
        </p:nvCxnSpPr>
        <p:spPr>
          <a:xfrm>
            <a:off x="6669740" y="2993138"/>
            <a:ext cx="72858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Title 1">
            <a:extLst>
              <a:ext uri="{FF2B5EF4-FFF2-40B4-BE49-F238E27FC236}">
                <a16:creationId xmlns:a16="http://schemas.microsoft.com/office/drawing/2014/main" id="{115B1101-1F53-4AE9-A05D-46793E453FD3}"/>
              </a:ext>
            </a:extLst>
          </p:cNvPr>
          <p:cNvSpPr txBox="1">
            <a:spLocks/>
          </p:cNvSpPr>
          <p:nvPr/>
        </p:nvSpPr>
        <p:spPr>
          <a:xfrm>
            <a:off x="6168547" y="3391525"/>
            <a:ext cx="501193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15</a:t>
            </a:r>
            <a:endParaRPr lang="en-ID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F16A7EBF-54A5-400A-8A0D-0DCD9D72D20A}"/>
              </a:ext>
            </a:extLst>
          </p:cNvPr>
          <p:cNvSpPr txBox="1">
            <a:spLocks/>
          </p:cNvSpPr>
          <p:nvPr/>
        </p:nvSpPr>
        <p:spPr>
          <a:xfrm>
            <a:off x="7603326" y="3364452"/>
            <a:ext cx="245955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7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Review Akhir dan </a:t>
            </a:r>
            <a:r>
              <a:rPr lang="en-US" dirty="0" err="1"/>
              <a:t>Pengumpulan</a:t>
            </a:r>
            <a:r>
              <a:rPr lang="en-US" dirty="0"/>
              <a:t> </a:t>
            </a:r>
            <a:r>
              <a:rPr lang="en-US" dirty="0" err="1"/>
              <a:t>Tugas</a:t>
            </a:r>
            <a:endParaRPr lang="en-ID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4BB0429-0ABD-4E0C-BC12-D390711F58D3}"/>
              </a:ext>
            </a:extLst>
          </p:cNvPr>
          <p:cNvCxnSpPr>
            <a:cxnSpLocks/>
          </p:cNvCxnSpPr>
          <p:nvPr/>
        </p:nvCxnSpPr>
        <p:spPr>
          <a:xfrm>
            <a:off x="6669740" y="3805694"/>
            <a:ext cx="72858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Title 1">
            <a:extLst>
              <a:ext uri="{FF2B5EF4-FFF2-40B4-BE49-F238E27FC236}">
                <a16:creationId xmlns:a16="http://schemas.microsoft.com/office/drawing/2014/main" id="{890E3F59-C62C-4650-9B9C-C29AD271F4F3}"/>
              </a:ext>
            </a:extLst>
          </p:cNvPr>
          <p:cNvSpPr txBox="1">
            <a:spLocks/>
          </p:cNvSpPr>
          <p:nvPr/>
        </p:nvSpPr>
        <p:spPr>
          <a:xfrm>
            <a:off x="6168547" y="4252493"/>
            <a:ext cx="501193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16</a:t>
            </a:r>
            <a:endParaRPr lang="en-ID" dirty="0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A540D352-DC90-441E-A816-FA5324DFFAC9}"/>
              </a:ext>
            </a:extLst>
          </p:cNvPr>
          <p:cNvSpPr txBox="1">
            <a:spLocks/>
          </p:cNvSpPr>
          <p:nvPr/>
        </p:nvSpPr>
        <p:spPr>
          <a:xfrm>
            <a:off x="7603325" y="4225420"/>
            <a:ext cx="3315675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UAS</a:t>
            </a:r>
            <a:endParaRPr lang="en-ID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09DDD31-1D3B-4A19-9364-13EFF6B1BEB8}"/>
              </a:ext>
            </a:extLst>
          </p:cNvPr>
          <p:cNvCxnSpPr>
            <a:cxnSpLocks/>
          </p:cNvCxnSpPr>
          <p:nvPr/>
        </p:nvCxnSpPr>
        <p:spPr>
          <a:xfrm>
            <a:off x="6669740" y="4666662"/>
            <a:ext cx="72858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6029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2E6D1-346F-4F5F-98B3-1FF8E4A48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" dirty="0">
                <a:solidFill>
                  <a:schemeClr val="tx1"/>
                </a:solidFill>
                <a:ea typeface="Noto Sans Medium"/>
                <a:cs typeface="Noto Sans Medium"/>
                <a:sym typeface="Noto Sans Medium"/>
              </a:rPr>
              <a:t>Capaian Pembelajaran MK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07C29D7-8E72-4192-8D31-0F72B8668018}"/>
              </a:ext>
            </a:extLst>
          </p:cNvPr>
          <p:cNvSpPr txBox="1">
            <a:spLocks/>
          </p:cNvSpPr>
          <p:nvPr/>
        </p:nvSpPr>
        <p:spPr>
          <a:xfrm>
            <a:off x="7923494" y="448056"/>
            <a:ext cx="3600636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Copywriting</a:t>
            </a:r>
            <a:endParaRPr lang="en-ID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057AB8D-3B5A-4499-A7DD-159463552F5F}"/>
              </a:ext>
            </a:extLst>
          </p:cNvPr>
          <p:cNvSpPr txBox="1">
            <a:spLocks/>
          </p:cNvSpPr>
          <p:nvPr/>
        </p:nvSpPr>
        <p:spPr>
          <a:xfrm>
            <a:off x="1071155" y="2037806"/>
            <a:ext cx="9548948" cy="121484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ID" sz="2000" dirty="0" err="1">
                <a:solidFill>
                  <a:schemeClr val="dk1"/>
                </a:solidFill>
                <a:ea typeface="Noto Sans"/>
                <a:cs typeface="Noto Sans"/>
                <a:sym typeface="Noto Sans"/>
              </a:rPr>
              <a:t>Mahasiswa</a:t>
            </a:r>
            <a:r>
              <a:rPr lang="en-ID" sz="2000" dirty="0">
                <a:solidFill>
                  <a:schemeClr val="dk1"/>
                </a:solidFill>
                <a:ea typeface="Noto Sans"/>
                <a:cs typeface="Noto Sans"/>
                <a:sym typeface="Noto Sans"/>
              </a:rPr>
              <a:t> </a:t>
            </a:r>
            <a:r>
              <a:rPr lang="en-ID" sz="2000" dirty="0" err="1">
                <a:solidFill>
                  <a:schemeClr val="dk1"/>
                </a:solidFill>
                <a:ea typeface="Noto Sans"/>
                <a:cs typeface="Noto Sans"/>
                <a:sym typeface="Noto Sans"/>
              </a:rPr>
              <a:t>diharapkan</a:t>
            </a:r>
            <a:r>
              <a:rPr lang="en-ID" sz="2000" dirty="0">
                <a:solidFill>
                  <a:schemeClr val="dk1"/>
                </a:solidFill>
                <a:ea typeface="Noto Sans"/>
                <a:cs typeface="Noto Sans"/>
                <a:sym typeface="Noto Sans"/>
              </a:rPr>
              <a:t> </a:t>
            </a:r>
            <a:r>
              <a:rPr lang="en-ID" sz="2000" dirty="0" err="1">
                <a:solidFill>
                  <a:schemeClr val="dk1"/>
                </a:solidFill>
                <a:ea typeface="Noto Sans"/>
                <a:cs typeface="Noto Sans"/>
                <a:sym typeface="Noto Sans"/>
              </a:rPr>
              <a:t>dapat</a:t>
            </a:r>
            <a:r>
              <a:rPr lang="en-ID" sz="2000" dirty="0">
                <a:solidFill>
                  <a:schemeClr val="dk1"/>
                </a:solidFill>
                <a:ea typeface="Noto Sans"/>
                <a:cs typeface="Noto Sans"/>
                <a:sym typeface="Noto Sans"/>
              </a:rPr>
              <a:t> </a:t>
            </a:r>
            <a:r>
              <a:rPr lang="en-ID" sz="2000" dirty="0" err="1">
                <a:solidFill>
                  <a:schemeClr val="dk1"/>
                </a:solidFill>
                <a:ea typeface="Noto Sans"/>
                <a:cs typeface="Noto Sans"/>
                <a:sym typeface="Noto Sans"/>
              </a:rPr>
              <a:t>menggali</a:t>
            </a:r>
            <a:r>
              <a:rPr lang="en-ID" sz="2000" dirty="0">
                <a:solidFill>
                  <a:schemeClr val="dk1"/>
                </a:solidFill>
                <a:ea typeface="Noto Sans"/>
                <a:cs typeface="Noto Sans"/>
                <a:sym typeface="Noto Sans"/>
              </a:rPr>
              <a:t> </a:t>
            </a:r>
            <a:r>
              <a:rPr lang="en-ID" sz="2000" dirty="0" err="1">
                <a:solidFill>
                  <a:schemeClr val="dk1"/>
                </a:solidFill>
                <a:ea typeface="Noto Sans"/>
                <a:cs typeface="Noto Sans"/>
                <a:sym typeface="Noto Sans"/>
              </a:rPr>
              <a:t>konsep</a:t>
            </a:r>
            <a:r>
              <a:rPr lang="en-ID" sz="2000" dirty="0">
                <a:solidFill>
                  <a:schemeClr val="dk1"/>
                </a:solidFill>
                <a:ea typeface="Noto Sans"/>
                <a:cs typeface="Noto Sans"/>
                <a:sym typeface="Noto Sans"/>
              </a:rPr>
              <a:t> </a:t>
            </a:r>
            <a:r>
              <a:rPr lang="en-ID" sz="2000" dirty="0" err="1">
                <a:solidFill>
                  <a:schemeClr val="dk1"/>
                </a:solidFill>
                <a:ea typeface="Noto Sans"/>
                <a:cs typeface="Noto Sans"/>
                <a:sym typeface="Noto Sans"/>
              </a:rPr>
              <a:t>kreatif</a:t>
            </a:r>
            <a:r>
              <a:rPr lang="en-ID" sz="2000" dirty="0">
                <a:solidFill>
                  <a:schemeClr val="dk1"/>
                </a:solidFill>
                <a:ea typeface="Noto Sans"/>
                <a:cs typeface="Noto Sans"/>
                <a:sym typeface="Noto Sans"/>
              </a:rPr>
              <a:t> yang </a:t>
            </a:r>
            <a:r>
              <a:rPr lang="en-ID" sz="2000" dirty="0" err="1">
                <a:solidFill>
                  <a:schemeClr val="dk1"/>
                </a:solidFill>
                <a:ea typeface="Noto Sans"/>
                <a:cs typeface="Noto Sans"/>
                <a:sym typeface="Noto Sans"/>
              </a:rPr>
              <a:t>kemudian</a:t>
            </a:r>
            <a:r>
              <a:rPr lang="en-ID" sz="2000" dirty="0">
                <a:solidFill>
                  <a:schemeClr val="dk1"/>
                </a:solidFill>
                <a:ea typeface="Noto Sans"/>
                <a:cs typeface="Noto Sans"/>
                <a:sym typeface="Noto Sans"/>
              </a:rPr>
              <a:t> </a:t>
            </a:r>
            <a:r>
              <a:rPr lang="en-ID" sz="2000" dirty="0" err="1">
                <a:solidFill>
                  <a:schemeClr val="dk1"/>
                </a:solidFill>
                <a:ea typeface="Noto Sans"/>
                <a:cs typeface="Noto Sans"/>
                <a:sym typeface="Noto Sans"/>
              </a:rPr>
              <a:t>dituang</a:t>
            </a:r>
            <a:r>
              <a:rPr lang="en-ID" sz="2000" dirty="0">
                <a:solidFill>
                  <a:schemeClr val="dk1"/>
                </a:solidFill>
                <a:ea typeface="Noto Sans"/>
                <a:cs typeface="Noto Sans"/>
                <a:sym typeface="Noto Sans"/>
              </a:rPr>
              <a:t> </a:t>
            </a:r>
            <a:r>
              <a:rPr lang="en-ID" sz="2000" dirty="0" err="1">
                <a:solidFill>
                  <a:schemeClr val="dk1"/>
                </a:solidFill>
                <a:ea typeface="Noto Sans"/>
                <a:cs typeface="Noto Sans"/>
                <a:sym typeface="Noto Sans"/>
              </a:rPr>
              <a:t>dalam</a:t>
            </a:r>
            <a:r>
              <a:rPr lang="en-ID" sz="2000" dirty="0">
                <a:solidFill>
                  <a:schemeClr val="dk1"/>
                </a:solidFill>
                <a:ea typeface="Noto Sans"/>
                <a:cs typeface="Noto Sans"/>
                <a:sym typeface="Noto Sans"/>
              </a:rPr>
              <a:t>: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D3DDE0A3-D47F-423E-B615-272605821129}"/>
              </a:ext>
            </a:extLst>
          </p:cNvPr>
          <p:cNvSpPr txBox="1">
            <a:spLocks/>
          </p:cNvSpPr>
          <p:nvPr/>
        </p:nvSpPr>
        <p:spPr>
          <a:xfrm>
            <a:off x="1071155" y="3429000"/>
            <a:ext cx="9548948" cy="121484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spcAft>
                <a:spcPts val="1200"/>
              </a:spcAft>
            </a:pPr>
            <a:r>
              <a:rPr lang="en-ID" sz="2000" b="1" dirty="0">
                <a:solidFill>
                  <a:schemeClr val="dk1"/>
                </a:solidFill>
                <a:ea typeface="Noto Sans SemiBold"/>
                <a:cs typeface="Noto Sans SemiBold"/>
                <a:sym typeface="Noto Sans SemiBold"/>
              </a:rPr>
              <a:t>IDE VISUAL - NASKAH IKLAN - MEMBUAT HEADLINE - TAGLINE, BODY COPY</a:t>
            </a:r>
          </a:p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endParaRPr lang="en-ID" sz="2000" b="1" dirty="0">
              <a:solidFill>
                <a:schemeClr val="dk1"/>
              </a:solidFill>
              <a:ea typeface="Noto Sans"/>
              <a:cs typeface="Noto Sans"/>
              <a:sym typeface="Noto San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AFF3141-606F-4CAD-998C-F6AE24B94C52}"/>
              </a:ext>
            </a:extLst>
          </p:cNvPr>
          <p:cNvCxnSpPr/>
          <p:nvPr/>
        </p:nvCxnSpPr>
        <p:spPr>
          <a:xfrm>
            <a:off x="979714" y="5930537"/>
            <a:ext cx="9483635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C1A4B87-A4A5-46D7-831E-635D8B0C37F6}"/>
              </a:ext>
            </a:extLst>
          </p:cNvPr>
          <p:cNvCxnSpPr/>
          <p:nvPr/>
        </p:nvCxnSpPr>
        <p:spPr>
          <a:xfrm>
            <a:off x="979713" y="5930537"/>
            <a:ext cx="9483635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2190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72394" y="2246810"/>
            <a:ext cx="5680166" cy="1579433"/>
          </a:xfrm>
        </p:spPr>
        <p:txBody>
          <a:bodyPr anchor="ctr" anchorCtr="0">
            <a:no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Candara Light" panose="020E0502030303020204" pitchFamily="34" charset="0"/>
              </a:rPr>
              <a:t>COPYWRITING ??</a:t>
            </a:r>
          </a:p>
        </p:txBody>
      </p:sp>
    </p:spTree>
    <p:extLst>
      <p:ext uri="{BB962C8B-B14F-4D97-AF65-F5344CB8AC3E}">
        <p14:creationId xmlns:p14="http://schemas.microsoft.com/office/powerpoint/2010/main" val="3281593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22368" y="2299061"/>
            <a:ext cx="6947263" cy="1579433"/>
          </a:xfrm>
        </p:spPr>
        <p:txBody>
          <a:bodyPr anchor="ctr" anchorCtr="0">
            <a:noAutofit/>
          </a:bodyPr>
          <a:lstStyle/>
          <a:p>
            <a:pPr algn="ctr"/>
            <a:r>
              <a:rPr lang="id" sz="2200" b="1" dirty="0">
                <a:solidFill>
                  <a:schemeClr val="lt1"/>
                </a:solidFill>
                <a:ea typeface="Noto Sans"/>
                <a:cs typeface="Noto Sans"/>
                <a:sym typeface="Noto Sans"/>
              </a:rPr>
              <a:t>Copywriting is the process of writing persuasive content to motivate people to take action.</a:t>
            </a:r>
            <a:endParaRPr lang="en-US" sz="2200" b="1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E201589-001B-45D9-AA05-BE4A8A8197C3}"/>
              </a:ext>
            </a:extLst>
          </p:cNvPr>
          <p:cNvSpPr txBox="1">
            <a:spLocks/>
          </p:cNvSpPr>
          <p:nvPr/>
        </p:nvSpPr>
        <p:spPr>
          <a:xfrm>
            <a:off x="2622368" y="3770809"/>
            <a:ext cx="6947263" cy="2264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>
                <a:solidFill>
                  <a:schemeClr val="lt1"/>
                </a:solidFill>
                <a:ea typeface="Noto Sans"/>
                <a:cs typeface="Noto Sans"/>
                <a:sym typeface="Noto Sans"/>
              </a:rPr>
              <a:t>Nielsen Norman Group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512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22368" y="2299061"/>
            <a:ext cx="6947263" cy="1579433"/>
          </a:xfrm>
        </p:spPr>
        <p:txBody>
          <a:bodyPr anchor="ctr" anchorCtr="0">
            <a:no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Copywriting </a:t>
            </a:r>
            <a:r>
              <a:rPr lang="en-US" sz="2000" b="1" dirty="0" err="1">
                <a:solidFill>
                  <a:schemeClr val="bg1"/>
                </a:solidFill>
              </a:rPr>
              <a:t>adalah</a:t>
            </a:r>
            <a:r>
              <a:rPr lang="en-US" sz="2000" b="1" dirty="0">
                <a:solidFill>
                  <a:schemeClr val="bg1"/>
                </a:solidFill>
              </a:rPr>
              <a:t> proses </a:t>
            </a:r>
            <a:r>
              <a:rPr lang="en-US" sz="2000" b="1" dirty="0" err="1">
                <a:solidFill>
                  <a:schemeClr val="bg1"/>
                </a:solidFill>
              </a:rPr>
              <a:t>menulis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teks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persuasif</a:t>
            </a:r>
            <a:r>
              <a:rPr lang="en-US" sz="2000" b="1" dirty="0">
                <a:solidFill>
                  <a:schemeClr val="bg1"/>
                </a:solidFill>
              </a:rPr>
              <a:t> (yang </a:t>
            </a:r>
            <a:r>
              <a:rPr lang="en-US" sz="2000" b="1" dirty="0" err="1">
                <a:solidFill>
                  <a:schemeClr val="bg1"/>
                </a:solidFill>
              </a:rPr>
              <a:t>sering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disebut</a:t>
            </a:r>
            <a:r>
              <a:rPr lang="en-US" sz="2000" b="1" dirty="0">
                <a:solidFill>
                  <a:schemeClr val="bg1"/>
                </a:solidFill>
              </a:rPr>
              <a:t> copy) </a:t>
            </a:r>
            <a:r>
              <a:rPr lang="en-US" sz="2000" b="1" dirty="0" err="1">
                <a:solidFill>
                  <a:schemeClr val="bg1"/>
                </a:solidFill>
              </a:rPr>
              <a:t>untuk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mempromosikan</a:t>
            </a:r>
            <a:r>
              <a:rPr lang="en-US" sz="2000" b="1" dirty="0">
                <a:solidFill>
                  <a:schemeClr val="bg1"/>
                </a:solidFill>
              </a:rPr>
              <a:t> dan </a:t>
            </a:r>
            <a:r>
              <a:rPr lang="en-US" sz="2000" b="1" dirty="0" err="1">
                <a:solidFill>
                  <a:schemeClr val="bg1"/>
                </a:solidFill>
              </a:rPr>
              <a:t>menjual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produk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atau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layanan</a:t>
            </a:r>
            <a:r>
              <a:rPr lang="en-US" sz="2000" b="1" dirty="0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E201589-001B-45D9-AA05-BE4A8A8197C3}"/>
              </a:ext>
            </a:extLst>
          </p:cNvPr>
          <p:cNvSpPr txBox="1">
            <a:spLocks/>
          </p:cNvSpPr>
          <p:nvPr/>
        </p:nvSpPr>
        <p:spPr>
          <a:xfrm>
            <a:off x="2622368" y="3770809"/>
            <a:ext cx="6947263" cy="2264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>
                <a:solidFill>
                  <a:schemeClr val="lt1"/>
                </a:solidFill>
                <a:ea typeface="Noto Sans"/>
                <a:cs typeface="Noto Sans"/>
                <a:sym typeface="Noto Sans"/>
              </a:rPr>
              <a:t>Nielsen Norman Group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66610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001108_Win32 v2" id="{08D89365-2E4C-432D-9349-8DF9B80AEEA1}" vid="{010FF314-90DF-4A21-BD0D-ADCBA34234A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5563EE24-83AF-4B4D-B45B-11D1ECD436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2FC9C26-AD58-4393-99DE-F67958CF6A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A3EE4EA-81C0-48D0-BEBD-A2EFD6B38B4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{A64A7112-8913-4CC0-A2B5-48043A6E7D03}tf10001108_win32</Template>
  <TotalTime>40</TotalTime>
  <Words>156</Words>
  <Application>Microsoft Office PowerPoint</Application>
  <PresentationFormat>Widescreen</PresentationFormat>
  <Paragraphs>61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Candara Light</vt:lpstr>
      <vt:lpstr>Segoe UI</vt:lpstr>
      <vt:lpstr>Segoe UI Light</vt:lpstr>
      <vt:lpstr>Custom</vt:lpstr>
      <vt:lpstr>COPYWRITING</vt:lpstr>
      <vt:lpstr>Rencana Pembelajaran</vt:lpstr>
      <vt:lpstr>Rencana Pembelajaran</vt:lpstr>
      <vt:lpstr>Rencana Pembelajaran</vt:lpstr>
      <vt:lpstr>Rencana Pembelajaran</vt:lpstr>
      <vt:lpstr>Capaian Pembelajaran MK</vt:lpstr>
      <vt:lpstr>COPYWRITING ??</vt:lpstr>
      <vt:lpstr>Copywriting is the process of writing persuasive content to motivate people to take action.</vt:lpstr>
      <vt:lpstr>Copywriting adalah proses menulis teks persuasif (yang sering disebut copy) untuk mempromosikan dan menjual produk atau layanan </vt:lpstr>
      <vt:lpstr>PowerPoint Presentation</vt:lpstr>
      <vt:lpstr>PowerPoint Presentation</vt:lpstr>
      <vt:lpstr>Selamat Bertemu di pertemuan berikutnya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COPYWRITING</dc:title>
  <dc:creator>Rika Febri</dc:creator>
  <cp:keywords/>
  <cp:lastModifiedBy>Rika Febri</cp:lastModifiedBy>
  <cp:revision>9</cp:revision>
  <dcterms:created xsi:type="dcterms:W3CDTF">2024-09-30T04:37:48Z</dcterms:created>
  <dcterms:modified xsi:type="dcterms:W3CDTF">2024-09-30T05:18:24Z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