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57" r:id="rId2"/>
    <p:sldId id="322" r:id="rId3"/>
    <p:sldId id="458" r:id="rId4"/>
    <p:sldId id="397" r:id="rId5"/>
    <p:sldId id="406" r:id="rId6"/>
    <p:sldId id="407" r:id="rId7"/>
    <p:sldId id="408" r:id="rId8"/>
    <p:sldId id="409" r:id="rId9"/>
    <p:sldId id="410" r:id="rId10"/>
    <p:sldId id="411" r:id="rId11"/>
    <p:sldId id="413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7" r:id="rId24"/>
    <p:sldId id="428" r:id="rId25"/>
    <p:sldId id="429" r:id="rId26"/>
    <p:sldId id="451" r:id="rId27"/>
    <p:sldId id="437" r:id="rId28"/>
    <p:sldId id="438" r:id="rId29"/>
    <p:sldId id="439" r:id="rId30"/>
    <p:sldId id="440" r:id="rId31"/>
    <p:sldId id="442" r:id="rId32"/>
    <p:sldId id="450" r:id="rId33"/>
    <p:sldId id="444" r:id="rId34"/>
    <p:sldId id="452" r:id="rId35"/>
    <p:sldId id="446" r:id="rId36"/>
    <p:sldId id="447" r:id="rId37"/>
    <p:sldId id="448" r:id="rId38"/>
    <p:sldId id="454" r:id="rId39"/>
    <p:sldId id="453" r:id="rId40"/>
    <p:sldId id="455" r:id="rId41"/>
    <p:sldId id="456" r:id="rId42"/>
    <p:sldId id="388" r:id="rId43"/>
  </p:sldIdLst>
  <p:sldSz cx="9906000" cy="6858000" type="A4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sa Febriana" initials="AF" lastIdx="1" clrIdx="0">
    <p:extLst>
      <p:ext uri="{19B8F6BF-5375-455C-9EA6-DF929625EA0E}">
        <p15:presenceInfo xmlns="" xmlns:p15="http://schemas.microsoft.com/office/powerpoint/2012/main" userId="Annisa Feb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05" autoAdjust="0"/>
    <p:restoredTop sz="91203" autoAdjust="0"/>
  </p:normalViewPr>
  <p:slideViewPr>
    <p:cSldViewPr>
      <p:cViewPr varScale="1">
        <p:scale>
          <a:sx n="45" d="100"/>
          <a:sy n="45" d="100"/>
        </p:scale>
        <p:origin x="-1206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9"/>
        <p:guide pos="21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3EF4C-CEF4-4218-AF22-FDBD19950C5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FC2479-5E30-4F0F-B76B-6B319B571F3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1</a:t>
          </a:r>
          <a:endParaRPr lang="en-US" sz="1800" dirty="0">
            <a:solidFill>
              <a:schemeClr val="tx1"/>
            </a:solidFill>
          </a:endParaRPr>
        </a:p>
      </dgm:t>
    </dgm:pt>
    <dgm:pt modelId="{836278CE-7D6F-414E-B8A0-44129F18EAC7}" type="parTrans" cxnId="{D8D2F201-DEED-499B-AFF2-EB52F72AAE9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F2679C5-D0CD-4E87-BEE4-BF9B21186A7E}" type="sibTrans" cxnId="{D8D2F201-DEED-499B-AFF2-EB52F72AAE9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E71473E-59EF-4EE1-8A91-7B9350849E8D}">
      <dgm:prSet phldrT="[Text]" custT="1"/>
      <dgm:spPr/>
      <dgm:t>
        <a:bodyPr/>
        <a:lstStyle/>
        <a:p>
          <a:r>
            <a:rPr lang="fi-FI" sz="1800" dirty="0" smtClean="0">
              <a:solidFill>
                <a:schemeClr val="tx1"/>
              </a:solidFill>
            </a:rPr>
            <a:t>Digit awal akun-akun Aset </a:t>
          </a:r>
          <a:endParaRPr lang="en-US" sz="1800" dirty="0">
            <a:solidFill>
              <a:schemeClr val="tx1"/>
            </a:solidFill>
          </a:endParaRPr>
        </a:p>
      </dgm:t>
    </dgm:pt>
    <dgm:pt modelId="{9212CF95-FE6F-48CC-9757-F4F8531A058B}" type="parTrans" cxnId="{469A7901-CADF-4236-961B-8F52B79C31E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A187866-5FB1-4EAE-A39F-C528B649B088}" type="sibTrans" cxnId="{469A7901-CADF-4236-961B-8F52B79C31E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C01539D-BC80-4B9B-B915-1F51838F3F2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2</a:t>
          </a:r>
          <a:endParaRPr lang="en-US" sz="1800" dirty="0">
            <a:solidFill>
              <a:schemeClr val="tx1"/>
            </a:solidFill>
          </a:endParaRPr>
        </a:p>
      </dgm:t>
    </dgm:pt>
    <dgm:pt modelId="{F26DE6CD-272A-489A-8E09-B2EE2A69CDD9}" type="parTrans" cxnId="{76A02225-9EED-4DCF-A43A-C9C35E9B7A0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7EA4375-76A6-4078-99D0-6478654F25D3}" type="sibTrans" cxnId="{76A02225-9EED-4DCF-A43A-C9C35E9B7A0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51761C-6C06-43AA-9D33-A75D4426B998}">
      <dgm:prSet phldrT="[Text]" custT="1"/>
      <dgm:spPr/>
      <dgm:t>
        <a:bodyPr/>
        <a:lstStyle/>
        <a:p>
          <a:r>
            <a:rPr lang="fi-FI" sz="1800" dirty="0" smtClean="0">
              <a:solidFill>
                <a:schemeClr val="tx1"/>
              </a:solidFill>
            </a:rPr>
            <a:t>Digit awal akun-akun utang</a:t>
          </a:r>
          <a:endParaRPr lang="en-US" sz="1800" dirty="0">
            <a:solidFill>
              <a:schemeClr val="tx1"/>
            </a:solidFill>
          </a:endParaRPr>
        </a:p>
      </dgm:t>
    </dgm:pt>
    <dgm:pt modelId="{DC480C42-1DD0-43AB-983D-B330B0D0BA46}" type="parTrans" cxnId="{E6C7844F-22E4-44EF-BC1A-16703AA6FCC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021FF39-24CD-4522-972C-E82816BB882A}" type="sibTrans" cxnId="{E6C7844F-22E4-44EF-BC1A-16703AA6FCC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FDEC2B6-913F-472F-A2C2-D5EF2D0DCFF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3</a:t>
          </a:r>
          <a:endParaRPr lang="en-US" sz="1800" dirty="0">
            <a:solidFill>
              <a:schemeClr val="tx1"/>
            </a:solidFill>
          </a:endParaRPr>
        </a:p>
      </dgm:t>
    </dgm:pt>
    <dgm:pt modelId="{D86CAE9E-128E-4A6B-97A2-7940A9F2401E}" type="parTrans" cxnId="{DD5E47F1-BD2E-43F3-A52E-2AA31364997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0980505-72DC-4199-8CD0-BAFD6B1E3616}" type="sibTrans" cxnId="{DD5E47F1-BD2E-43F3-A52E-2AA31364997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4207476-BEFD-412A-9AAC-26EA981B21E9}">
      <dgm:prSet phldrT="[Text]" custT="1"/>
      <dgm:spPr/>
      <dgm:t>
        <a:bodyPr/>
        <a:lstStyle/>
        <a:p>
          <a:r>
            <a:rPr lang="fi-FI" sz="1800" dirty="0" smtClean="0">
              <a:solidFill>
                <a:schemeClr val="tx1"/>
              </a:solidFill>
            </a:rPr>
            <a:t>Digit awal akun-akun Modal</a:t>
          </a:r>
          <a:endParaRPr lang="en-US" sz="1800" dirty="0">
            <a:solidFill>
              <a:schemeClr val="tx1"/>
            </a:solidFill>
          </a:endParaRPr>
        </a:p>
      </dgm:t>
    </dgm:pt>
    <dgm:pt modelId="{24626302-D71C-4D3D-9FA5-988F94575AD7}" type="parTrans" cxnId="{E5E7981C-DF97-48AD-A963-EBF0E7CF244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20CE7A5-5697-4864-A29D-FA29BE90B43F}" type="sibTrans" cxnId="{E5E7981C-DF97-48AD-A963-EBF0E7CF244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91D1E48-A833-4EEE-90FB-3A70BA201BB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4</a:t>
          </a:r>
          <a:endParaRPr lang="en-US" sz="1800" dirty="0">
            <a:solidFill>
              <a:schemeClr val="tx1"/>
            </a:solidFill>
          </a:endParaRPr>
        </a:p>
      </dgm:t>
    </dgm:pt>
    <dgm:pt modelId="{89185FF9-1049-4340-9076-89F248CEBBA9}" type="parTrans" cxnId="{92021BF8-32E6-4AE2-91D4-389FD40B96A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120C8FD-B101-4465-A65A-F997B7833A8D}" type="sibTrans" cxnId="{92021BF8-32E6-4AE2-91D4-389FD40B96A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4A25AB4-E214-4814-AC57-AEE79D615639}">
      <dgm:prSet custT="1"/>
      <dgm:spPr/>
      <dgm:t>
        <a:bodyPr/>
        <a:lstStyle/>
        <a:p>
          <a:r>
            <a:rPr lang="fi-FI" sz="1800" dirty="0" smtClean="0">
              <a:solidFill>
                <a:schemeClr val="tx1"/>
              </a:solidFill>
            </a:rPr>
            <a:t>Digit awal akun-akun pendapatan</a:t>
          </a:r>
          <a:endParaRPr lang="en-US" sz="1800" dirty="0">
            <a:solidFill>
              <a:schemeClr val="tx1"/>
            </a:solidFill>
          </a:endParaRPr>
        </a:p>
      </dgm:t>
    </dgm:pt>
    <dgm:pt modelId="{E8826FA7-49FF-49DE-8919-96A5ECC97720}" type="parTrans" cxnId="{9F737883-0BF3-47D8-A0A3-4AEF1DDFF93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5C6B11B-9DFA-4D63-9425-0199D39EFE74}" type="sibTrans" cxnId="{9F737883-0BF3-47D8-A0A3-4AEF1DDFF93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AD3F564-FE2F-4DEE-B685-7AEDF5B45C5D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5</a:t>
          </a:r>
          <a:endParaRPr lang="en-US" sz="1800" dirty="0">
            <a:solidFill>
              <a:schemeClr val="tx1"/>
            </a:solidFill>
          </a:endParaRPr>
        </a:p>
      </dgm:t>
    </dgm:pt>
    <dgm:pt modelId="{9C6C833A-DF76-4F2C-8E81-6B7BEAE6D487}" type="parTrans" cxnId="{5140482D-0CD1-4404-A98E-7CA1A950D07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D4F88E3-1559-43AF-BCD3-5A6DD37B0A10}" type="sibTrans" cxnId="{5140482D-0CD1-4404-A98E-7CA1A950D07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A61C156-FF8D-4516-9AB9-62A9C5484451}">
      <dgm:prSet custT="1"/>
      <dgm:spPr/>
      <dgm:t>
        <a:bodyPr/>
        <a:lstStyle/>
        <a:p>
          <a:r>
            <a:rPr lang="da-DK" sz="1800" dirty="0" smtClean="0">
              <a:solidFill>
                <a:schemeClr val="tx1"/>
              </a:solidFill>
            </a:rPr>
            <a:t>Digit awal akun-akun beban</a:t>
          </a:r>
          <a:endParaRPr lang="en-US" sz="1800" dirty="0">
            <a:solidFill>
              <a:schemeClr val="tx1"/>
            </a:solidFill>
          </a:endParaRPr>
        </a:p>
      </dgm:t>
    </dgm:pt>
    <dgm:pt modelId="{783C6D15-2E25-4E99-8753-9DC8936ACB2F}" type="parTrans" cxnId="{4A178E75-354F-44E0-A48B-0C7AC1DBEDF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943B8A4-DFA1-4F19-82D3-3C5F7EB6D2A4}" type="sibTrans" cxnId="{4A178E75-354F-44E0-A48B-0C7AC1DBEDF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10F220C-4A27-41B6-AACE-A2BD2F060BD6}" type="pres">
      <dgm:prSet presAssocID="{C1F3EF4C-CEF4-4218-AF22-FDBD19950C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D2091-A4D1-4D14-A514-EBBBE9FF8B2C}" type="pres">
      <dgm:prSet presAssocID="{50FC2479-5E30-4F0F-B76B-6B319B571F39}" presName="composite" presStyleCnt="0"/>
      <dgm:spPr/>
    </dgm:pt>
    <dgm:pt modelId="{F553417E-F8BE-49A3-A1F0-BE0B970AF389}" type="pres">
      <dgm:prSet presAssocID="{50FC2479-5E30-4F0F-B76B-6B319B571F3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BE9BE-3073-4049-B0BD-8B64694CDF5A}" type="pres">
      <dgm:prSet presAssocID="{50FC2479-5E30-4F0F-B76B-6B319B571F3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866F0-26D9-4E75-B2E0-9DDD17F54179}" type="pres">
      <dgm:prSet presAssocID="{3F2679C5-D0CD-4E87-BEE4-BF9B21186A7E}" presName="sp" presStyleCnt="0"/>
      <dgm:spPr/>
    </dgm:pt>
    <dgm:pt modelId="{0E08DA8F-EA1C-4AC5-A294-25A20BFA9970}" type="pres">
      <dgm:prSet presAssocID="{7C01539D-BC80-4B9B-B915-1F51838F3F26}" presName="composite" presStyleCnt="0"/>
      <dgm:spPr/>
    </dgm:pt>
    <dgm:pt modelId="{8481F65C-308F-4703-84C5-415C9DABC9D5}" type="pres">
      <dgm:prSet presAssocID="{7C01539D-BC80-4B9B-B915-1F51838F3F2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A7F4C-B365-4CAD-91DA-1DF8258211AC}" type="pres">
      <dgm:prSet presAssocID="{7C01539D-BC80-4B9B-B915-1F51838F3F2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53BA1-E844-40A2-9FA6-FA86B1F00DC9}" type="pres">
      <dgm:prSet presAssocID="{F7EA4375-76A6-4078-99D0-6478654F25D3}" presName="sp" presStyleCnt="0"/>
      <dgm:spPr/>
    </dgm:pt>
    <dgm:pt modelId="{31FDF913-C9CA-48A1-B174-2C700A927902}" type="pres">
      <dgm:prSet presAssocID="{1FDEC2B6-913F-472F-A2C2-D5EF2D0DCFF8}" presName="composite" presStyleCnt="0"/>
      <dgm:spPr/>
    </dgm:pt>
    <dgm:pt modelId="{E2F4E22E-3696-4EEC-BADC-1C0F9A3BCEAA}" type="pres">
      <dgm:prSet presAssocID="{1FDEC2B6-913F-472F-A2C2-D5EF2D0DCFF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BC5FD-E98F-4D00-BDAE-B57074EE176A}" type="pres">
      <dgm:prSet presAssocID="{1FDEC2B6-913F-472F-A2C2-D5EF2D0DCFF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1475D-90CE-42D5-8700-1F8D52D7605A}" type="pres">
      <dgm:prSet presAssocID="{D0980505-72DC-4199-8CD0-BAFD6B1E3616}" presName="sp" presStyleCnt="0"/>
      <dgm:spPr/>
    </dgm:pt>
    <dgm:pt modelId="{9EC4ABED-E7C0-46D0-80EC-FC2265357054}" type="pres">
      <dgm:prSet presAssocID="{391D1E48-A833-4EEE-90FB-3A70BA201BBC}" presName="composite" presStyleCnt="0"/>
      <dgm:spPr/>
    </dgm:pt>
    <dgm:pt modelId="{772C1752-A0A0-499F-8ECB-169098A53546}" type="pres">
      <dgm:prSet presAssocID="{391D1E48-A833-4EEE-90FB-3A70BA201BB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374C0-D1AC-4CBB-90E7-4233A61D41F9}" type="pres">
      <dgm:prSet presAssocID="{391D1E48-A833-4EEE-90FB-3A70BA201BB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B0772-1BD4-48AE-AB39-F5A20430572E}" type="pres">
      <dgm:prSet presAssocID="{9120C8FD-B101-4465-A65A-F997B7833A8D}" presName="sp" presStyleCnt="0"/>
      <dgm:spPr/>
    </dgm:pt>
    <dgm:pt modelId="{F70EE07B-C41F-4812-B58C-C8CD89E4EA4E}" type="pres">
      <dgm:prSet presAssocID="{3AD3F564-FE2F-4DEE-B685-7AEDF5B45C5D}" presName="composite" presStyleCnt="0"/>
      <dgm:spPr/>
    </dgm:pt>
    <dgm:pt modelId="{99F7B9EF-1A8A-41C7-97CF-FF165A0FB1CE}" type="pres">
      <dgm:prSet presAssocID="{3AD3F564-FE2F-4DEE-B685-7AEDF5B45C5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3AA2C-4407-42C4-BF22-B42E4C2A41F6}" type="pres">
      <dgm:prSet presAssocID="{3AD3F564-FE2F-4DEE-B685-7AEDF5B45C5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37883-0BF3-47D8-A0A3-4AEF1DDFF936}" srcId="{391D1E48-A833-4EEE-90FB-3A70BA201BBC}" destId="{C4A25AB4-E214-4814-AC57-AEE79D615639}" srcOrd="0" destOrd="0" parTransId="{E8826FA7-49FF-49DE-8919-96A5ECC97720}" sibTransId="{F5C6B11B-9DFA-4D63-9425-0199D39EFE74}"/>
    <dgm:cxn modelId="{94A901A6-4955-4730-AF71-E3BF6E9F21C9}" type="presOf" srcId="{3151761C-6C06-43AA-9D33-A75D4426B998}" destId="{7C9A7F4C-B365-4CAD-91DA-1DF8258211AC}" srcOrd="0" destOrd="0" presId="urn:microsoft.com/office/officeart/2005/8/layout/chevron2"/>
    <dgm:cxn modelId="{E6C7844F-22E4-44EF-BC1A-16703AA6FCC0}" srcId="{7C01539D-BC80-4B9B-B915-1F51838F3F26}" destId="{3151761C-6C06-43AA-9D33-A75D4426B998}" srcOrd="0" destOrd="0" parTransId="{DC480C42-1DD0-43AB-983D-B330B0D0BA46}" sibTransId="{B021FF39-24CD-4522-972C-E82816BB882A}"/>
    <dgm:cxn modelId="{90779703-A023-4D64-B07C-DB9EEE955BD5}" type="presOf" srcId="{391D1E48-A833-4EEE-90FB-3A70BA201BBC}" destId="{772C1752-A0A0-499F-8ECB-169098A53546}" srcOrd="0" destOrd="0" presId="urn:microsoft.com/office/officeart/2005/8/layout/chevron2"/>
    <dgm:cxn modelId="{D0B229F7-295B-4A42-9686-E0DEB62148C3}" type="presOf" srcId="{C1F3EF4C-CEF4-4218-AF22-FDBD19950C56}" destId="{010F220C-4A27-41B6-AACE-A2BD2F060BD6}" srcOrd="0" destOrd="0" presId="urn:microsoft.com/office/officeart/2005/8/layout/chevron2"/>
    <dgm:cxn modelId="{5140482D-0CD1-4404-A98E-7CA1A950D074}" srcId="{C1F3EF4C-CEF4-4218-AF22-FDBD19950C56}" destId="{3AD3F564-FE2F-4DEE-B685-7AEDF5B45C5D}" srcOrd="4" destOrd="0" parTransId="{9C6C833A-DF76-4F2C-8E81-6B7BEAE6D487}" sibTransId="{8D4F88E3-1559-43AF-BCD3-5A6DD37B0A10}"/>
    <dgm:cxn modelId="{CEF1BE76-88DE-4F00-AC7E-7FB3249A44B3}" type="presOf" srcId="{7A61C156-FF8D-4516-9AB9-62A9C5484451}" destId="{E7E3AA2C-4407-42C4-BF22-B42E4C2A41F6}" srcOrd="0" destOrd="0" presId="urn:microsoft.com/office/officeart/2005/8/layout/chevron2"/>
    <dgm:cxn modelId="{469A7901-CADF-4236-961B-8F52B79C31E9}" srcId="{50FC2479-5E30-4F0F-B76B-6B319B571F39}" destId="{8E71473E-59EF-4EE1-8A91-7B9350849E8D}" srcOrd="0" destOrd="0" parTransId="{9212CF95-FE6F-48CC-9757-F4F8531A058B}" sibTransId="{9A187866-5FB1-4EAE-A39F-C528B649B088}"/>
    <dgm:cxn modelId="{4A178E75-354F-44E0-A48B-0C7AC1DBEDFF}" srcId="{3AD3F564-FE2F-4DEE-B685-7AEDF5B45C5D}" destId="{7A61C156-FF8D-4516-9AB9-62A9C5484451}" srcOrd="0" destOrd="0" parTransId="{783C6D15-2E25-4E99-8753-9DC8936ACB2F}" sibTransId="{9943B8A4-DFA1-4F19-82D3-3C5F7EB6D2A4}"/>
    <dgm:cxn modelId="{76A02225-9EED-4DCF-A43A-C9C35E9B7A09}" srcId="{C1F3EF4C-CEF4-4218-AF22-FDBD19950C56}" destId="{7C01539D-BC80-4B9B-B915-1F51838F3F26}" srcOrd="1" destOrd="0" parTransId="{F26DE6CD-272A-489A-8E09-B2EE2A69CDD9}" sibTransId="{F7EA4375-76A6-4078-99D0-6478654F25D3}"/>
    <dgm:cxn modelId="{92021BF8-32E6-4AE2-91D4-389FD40B96A2}" srcId="{C1F3EF4C-CEF4-4218-AF22-FDBD19950C56}" destId="{391D1E48-A833-4EEE-90FB-3A70BA201BBC}" srcOrd="3" destOrd="0" parTransId="{89185FF9-1049-4340-9076-89F248CEBBA9}" sibTransId="{9120C8FD-B101-4465-A65A-F997B7833A8D}"/>
    <dgm:cxn modelId="{E5E7981C-DF97-48AD-A963-EBF0E7CF244A}" srcId="{1FDEC2B6-913F-472F-A2C2-D5EF2D0DCFF8}" destId="{F4207476-BEFD-412A-9AAC-26EA981B21E9}" srcOrd="0" destOrd="0" parTransId="{24626302-D71C-4D3D-9FA5-988F94575AD7}" sibTransId="{B20CE7A5-5697-4864-A29D-FA29BE90B43F}"/>
    <dgm:cxn modelId="{D8D2F201-DEED-499B-AFF2-EB52F72AAE9C}" srcId="{C1F3EF4C-CEF4-4218-AF22-FDBD19950C56}" destId="{50FC2479-5E30-4F0F-B76B-6B319B571F39}" srcOrd="0" destOrd="0" parTransId="{836278CE-7D6F-414E-B8A0-44129F18EAC7}" sibTransId="{3F2679C5-D0CD-4E87-BEE4-BF9B21186A7E}"/>
    <dgm:cxn modelId="{89415240-D9E8-4CDE-892E-2DD11626EDB6}" type="presOf" srcId="{1FDEC2B6-913F-472F-A2C2-D5EF2D0DCFF8}" destId="{E2F4E22E-3696-4EEC-BADC-1C0F9A3BCEAA}" srcOrd="0" destOrd="0" presId="urn:microsoft.com/office/officeart/2005/8/layout/chevron2"/>
    <dgm:cxn modelId="{EBE06714-80C9-4E36-8578-038E7090F247}" type="presOf" srcId="{8E71473E-59EF-4EE1-8A91-7B9350849E8D}" destId="{548BE9BE-3073-4049-B0BD-8B64694CDF5A}" srcOrd="0" destOrd="0" presId="urn:microsoft.com/office/officeart/2005/8/layout/chevron2"/>
    <dgm:cxn modelId="{402F93AE-ADC0-46BE-8B2B-02D327A3C756}" type="presOf" srcId="{7C01539D-BC80-4B9B-B915-1F51838F3F26}" destId="{8481F65C-308F-4703-84C5-415C9DABC9D5}" srcOrd="0" destOrd="0" presId="urn:microsoft.com/office/officeart/2005/8/layout/chevron2"/>
    <dgm:cxn modelId="{DD5E47F1-BD2E-43F3-A52E-2AA313649977}" srcId="{C1F3EF4C-CEF4-4218-AF22-FDBD19950C56}" destId="{1FDEC2B6-913F-472F-A2C2-D5EF2D0DCFF8}" srcOrd="2" destOrd="0" parTransId="{D86CAE9E-128E-4A6B-97A2-7940A9F2401E}" sibTransId="{D0980505-72DC-4199-8CD0-BAFD6B1E3616}"/>
    <dgm:cxn modelId="{3CE64872-C90A-45A8-8248-1A56DAE4BEAF}" type="presOf" srcId="{50FC2479-5E30-4F0F-B76B-6B319B571F39}" destId="{F553417E-F8BE-49A3-A1F0-BE0B970AF389}" srcOrd="0" destOrd="0" presId="urn:microsoft.com/office/officeart/2005/8/layout/chevron2"/>
    <dgm:cxn modelId="{DEEA46DD-2D74-468B-AFBC-6C21510369E0}" type="presOf" srcId="{3AD3F564-FE2F-4DEE-B685-7AEDF5B45C5D}" destId="{99F7B9EF-1A8A-41C7-97CF-FF165A0FB1CE}" srcOrd="0" destOrd="0" presId="urn:microsoft.com/office/officeart/2005/8/layout/chevron2"/>
    <dgm:cxn modelId="{785204F8-B05A-4794-B020-A973F65FF5D4}" type="presOf" srcId="{C4A25AB4-E214-4814-AC57-AEE79D615639}" destId="{873374C0-D1AC-4CBB-90E7-4233A61D41F9}" srcOrd="0" destOrd="0" presId="urn:microsoft.com/office/officeart/2005/8/layout/chevron2"/>
    <dgm:cxn modelId="{5488599A-2954-4FD8-A58B-3B52B1459874}" type="presOf" srcId="{F4207476-BEFD-412A-9AAC-26EA981B21E9}" destId="{690BC5FD-E98F-4D00-BDAE-B57074EE176A}" srcOrd="0" destOrd="0" presId="urn:microsoft.com/office/officeart/2005/8/layout/chevron2"/>
    <dgm:cxn modelId="{5A76C5F5-E677-422C-98E0-820C28C97D37}" type="presParOf" srcId="{010F220C-4A27-41B6-AACE-A2BD2F060BD6}" destId="{CF6D2091-A4D1-4D14-A514-EBBBE9FF8B2C}" srcOrd="0" destOrd="0" presId="urn:microsoft.com/office/officeart/2005/8/layout/chevron2"/>
    <dgm:cxn modelId="{E2F6F51D-037B-4E16-910D-CA895621B491}" type="presParOf" srcId="{CF6D2091-A4D1-4D14-A514-EBBBE9FF8B2C}" destId="{F553417E-F8BE-49A3-A1F0-BE0B970AF389}" srcOrd="0" destOrd="0" presId="urn:microsoft.com/office/officeart/2005/8/layout/chevron2"/>
    <dgm:cxn modelId="{F61B26EC-5E60-44DE-97BA-D93A6F34ECED}" type="presParOf" srcId="{CF6D2091-A4D1-4D14-A514-EBBBE9FF8B2C}" destId="{548BE9BE-3073-4049-B0BD-8B64694CDF5A}" srcOrd="1" destOrd="0" presId="urn:microsoft.com/office/officeart/2005/8/layout/chevron2"/>
    <dgm:cxn modelId="{6486015F-F496-41A4-B267-10A9F5A12EDD}" type="presParOf" srcId="{010F220C-4A27-41B6-AACE-A2BD2F060BD6}" destId="{A01866F0-26D9-4E75-B2E0-9DDD17F54179}" srcOrd="1" destOrd="0" presId="urn:microsoft.com/office/officeart/2005/8/layout/chevron2"/>
    <dgm:cxn modelId="{BD3EEBE3-99D0-42C3-9795-542E40759CB2}" type="presParOf" srcId="{010F220C-4A27-41B6-AACE-A2BD2F060BD6}" destId="{0E08DA8F-EA1C-4AC5-A294-25A20BFA9970}" srcOrd="2" destOrd="0" presId="urn:microsoft.com/office/officeart/2005/8/layout/chevron2"/>
    <dgm:cxn modelId="{D61F5C70-6FA2-446C-AF95-F6FE44EC1A9B}" type="presParOf" srcId="{0E08DA8F-EA1C-4AC5-A294-25A20BFA9970}" destId="{8481F65C-308F-4703-84C5-415C9DABC9D5}" srcOrd="0" destOrd="0" presId="urn:microsoft.com/office/officeart/2005/8/layout/chevron2"/>
    <dgm:cxn modelId="{90917450-1C1B-4DD9-817A-1D8689A331C3}" type="presParOf" srcId="{0E08DA8F-EA1C-4AC5-A294-25A20BFA9970}" destId="{7C9A7F4C-B365-4CAD-91DA-1DF8258211AC}" srcOrd="1" destOrd="0" presId="urn:microsoft.com/office/officeart/2005/8/layout/chevron2"/>
    <dgm:cxn modelId="{EBCD3878-39A4-4A92-A51D-12D33181858B}" type="presParOf" srcId="{010F220C-4A27-41B6-AACE-A2BD2F060BD6}" destId="{31153BA1-E844-40A2-9FA6-FA86B1F00DC9}" srcOrd="3" destOrd="0" presId="urn:microsoft.com/office/officeart/2005/8/layout/chevron2"/>
    <dgm:cxn modelId="{55CCA6AB-C31A-487A-BCBC-0A08D470B2FD}" type="presParOf" srcId="{010F220C-4A27-41B6-AACE-A2BD2F060BD6}" destId="{31FDF913-C9CA-48A1-B174-2C700A927902}" srcOrd="4" destOrd="0" presId="urn:microsoft.com/office/officeart/2005/8/layout/chevron2"/>
    <dgm:cxn modelId="{E082A754-B0E6-4B1B-8A2E-C18193DE08BC}" type="presParOf" srcId="{31FDF913-C9CA-48A1-B174-2C700A927902}" destId="{E2F4E22E-3696-4EEC-BADC-1C0F9A3BCEAA}" srcOrd="0" destOrd="0" presId="urn:microsoft.com/office/officeart/2005/8/layout/chevron2"/>
    <dgm:cxn modelId="{6E46D1D4-BD39-48B0-8751-40991BB160C2}" type="presParOf" srcId="{31FDF913-C9CA-48A1-B174-2C700A927902}" destId="{690BC5FD-E98F-4D00-BDAE-B57074EE176A}" srcOrd="1" destOrd="0" presId="urn:microsoft.com/office/officeart/2005/8/layout/chevron2"/>
    <dgm:cxn modelId="{235B5F4E-4D6C-4B58-9773-9723AB5A759B}" type="presParOf" srcId="{010F220C-4A27-41B6-AACE-A2BD2F060BD6}" destId="{4E61475D-90CE-42D5-8700-1F8D52D7605A}" srcOrd="5" destOrd="0" presId="urn:microsoft.com/office/officeart/2005/8/layout/chevron2"/>
    <dgm:cxn modelId="{778F71CB-6DAE-489B-9E39-FFE47F2A3F90}" type="presParOf" srcId="{010F220C-4A27-41B6-AACE-A2BD2F060BD6}" destId="{9EC4ABED-E7C0-46D0-80EC-FC2265357054}" srcOrd="6" destOrd="0" presId="urn:microsoft.com/office/officeart/2005/8/layout/chevron2"/>
    <dgm:cxn modelId="{A9D141AD-A6D1-49E4-A8E2-3BBF9C7FC2FE}" type="presParOf" srcId="{9EC4ABED-E7C0-46D0-80EC-FC2265357054}" destId="{772C1752-A0A0-499F-8ECB-169098A53546}" srcOrd="0" destOrd="0" presId="urn:microsoft.com/office/officeart/2005/8/layout/chevron2"/>
    <dgm:cxn modelId="{9835D2D6-706B-4730-9FBF-4ADFD514EF8D}" type="presParOf" srcId="{9EC4ABED-E7C0-46D0-80EC-FC2265357054}" destId="{873374C0-D1AC-4CBB-90E7-4233A61D41F9}" srcOrd="1" destOrd="0" presId="urn:microsoft.com/office/officeart/2005/8/layout/chevron2"/>
    <dgm:cxn modelId="{B8B2D09A-9C5C-4F40-BBD7-C82D01088663}" type="presParOf" srcId="{010F220C-4A27-41B6-AACE-A2BD2F060BD6}" destId="{B92B0772-1BD4-48AE-AB39-F5A20430572E}" srcOrd="7" destOrd="0" presId="urn:microsoft.com/office/officeart/2005/8/layout/chevron2"/>
    <dgm:cxn modelId="{287CD767-3FBA-4C01-AA73-9EA1EABBBFE1}" type="presParOf" srcId="{010F220C-4A27-41B6-AACE-A2BD2F060BD6}" destId="{F70EE07B-C41F-4812-B58C-C8CD89E4EA4E}" srcOrd="8" destOrd="0" presId="urn:microsoft.com/office/officeart/2005/8/layout/chevron2"/>
    <dgm:cxn modelId="{701AFF75-DD18-4F22-BA58-40152AB1FBE2}" type="presParOf" srcId="{F70EE07B-C41F-4812-B58C-C8CD89E4EA4E}" destId="{99F7B9EF-1A8A-41C7-97CF-FF165A0FB1CE}" srcOrd="0" destOrd="0" presId="urn:microsoft.com/office/officeart/2005/8/layout/chevron2"/>
    <dgm:cxn modelId="{5C24B96E-0CE1-4D9C-B004-6343A04A5429}" type="presParOf" srcId="{F70EE07B-C41F-4812-B58C-C8CD89E4EA4E}" destId="{E7E3AA2C-4407-42C4-BF22-B42E4C2A41F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20B8A-7DFB-4586-A4CB-277258BF604A}" type="doc">
      <dgm:prSet loTypeId="urn:microsoft.com/office/officeart/2005/8/layout/hList6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3A924DF-78FE-40CA-92CB-92745E341ACF}">
      <dgm:prSet phldrT="[Text]" custT="1"/>
      <dgm:spPr/>
      <dgm:t>
        <a:bodyPr/>
        <a:lstStyle/>
        <a:p>
          <a:r>
            <a:rPr lang="en-US" sz="2000" b="1" u="sng" smtClean="0"/>
            <a:t>Langkah 1</a:t>
          </a:r>
          <a:endParaRPr lang="en-US" sz="2000" b="1" u="sng" dirty="0"/>
        </a:p>
      </dgm:t>
    </dgm:pt>
    <dgm:pt modelId="{E9F2F304-42DF-4B61-9B57-713FAA668AF8}" type="parTrans" cxnId="{F3E470E7-44DE-46D1-8B71-6179D7FBF03B}">
      <dgm:prSet/>
      <dgm:spPr/>
      <dgm:t>
        <a:bodyPr/>
        <a:lstStyle/>
        <a:p>
          <a:endParaRPr lang="en-US"/>
        </a:p>
      </dgm:t>
    </dgm:pt>
    <dgm:pt modelId="{C4BFE001-40E6-4F75-908D-E7BACD20EB61}" type="sibTrans" cxnId="{F3E470E7-44DE-46D1-8B71-6179D7FBF03B}">
      <dgm:prSet/>
      <dgm:spPr/>
      <dgm:t>
        <a:bodyPr/>
        <a:lstStyle/>
        <a:p>
          <a:endParaRPr lang="en-US"/>
        </a:p>
      </dgm:t>
    </dgm:pt>
    <dgm:pt modelId="{5099B309-392D-4A3C-8B07-3F760B89A79F}">
      <dgm:prSet phldrT="[Text]" custT="1"/>
      <dgm:spPr/>
      <dgm:t>
        <a:bodyPr/>
        <a:lstStyle/>
        <a:p>
          <a:r>
            <a:rPr lang="it-IT" sz="1600" b="1" dirty="0" smtClean="0">
              <a:solidFill>
                <a:schemeClr val="accent2"/>
              </a:solidFill>
            </a:rPr>
            <a:t>Tentukan akun-akun </a:t>
          </a:r>
          <a:r>
            <a:rPr lang="it-IT" sz="1600" b="0" dirty="0" smtClean="0"/>
            <a:t>yang dipengaruhi oleh transaksi. </a:t>
          </a:r>
          <a:r>
            <a:rPr lang="it-IT" sz="1600" b="0" smtClean="0"/>
            <a:t>Seperti kas, piutang, beban sewa, pendapatan jasa dan lain-lain</a:t>
          </a:r>
          <a:endParaRPr lang="en-US" sz="1600" b="0" dirty="0"/>
        </a:p>
      </dgm:t>
    </dgm:pt>
    <dgm:pt modelId="{7A9B07BB-83F0-40D0-8A65-A51AB85EC703}" type="parTrans" cxnId="{7636A582-8420-4499-95F5-4153C46EB2DB}">
      <dgm:prSet/>
      <dgm:spPr/>
      <dgm:t>
        <a:bodyPr/>
        <a:lstStyle/>
        <a:p>
          <a:endParaRPr lang="en-US"/>
        </a:p>
      </dgm:t>
    </dgm:pt>
    <dgm:pt modelId="{9D1D07C6-B506-4E88-B655-3DB5DEBFD0D2}" type="sibTrans" cxnId="{7636A582-8420-4499-95F5-4153C46EB2DB}">
      <dgm:prSet/>
      <dgm:spPr/>
      <dgm:t>
        <a:bodyPr/>
        <a:lstStyle/>
        <a:p>
          <a:endParaRPr lang="en-US"/>
        </a:p>
      </dgm:t>
    </dgm:pt>
    <dgm:pt modelId="{8C857A8F-F92D-45DC-9A20-8745A038CE4D}">
      <dgm:prSet phldrT="[Text]" custT="1"/>
      <dgm:spPr/>
      <dgm:t>
        <a:bodyPr/>
        <a:lstStyle/>
        <a:p>
          <a:pPr algn="l"/>
          <a:r>
            <a:rPr lang="en-US" sz="2000" b="1" u="sng" smtClean="0"/>
            <a:t>Langkah 2</a:t>
          </a:r>
          <a:endParaRPr lang="en-US" sz="2000" b="1" u="sng" dirty="0"/>
        </a:p>
      </dgm:t>
    </dgm:pt>
    <dgm:pt modelId="{8319FC84-BCEE-4564-99DF-1AD2C8403CE0}" type="parTrans" cxnId="{79639295-6B3C-4732-8AA8-BF2F170A1D4E}">
      <dgm:prSet/>
      <dgm:spPr/>
      <dgm:t>
        <a:bodyPr/>
        <a:lstStyle/>
        <a:p>
          <a:endParaRPr lang="en-US"/>
        </a:p>
      </dgm:t>
    </dgm:pt>
    <dgm:pt modelId="{5EC50D17-45E1-4635-BE03-735231BDA006}" type="sibTrans" cxnId="{79639295-6B3C-4732-8AA8-BF2F170A1D4E}">
      <dgm:prSet/>
      <dgm:spPr/>
      <dgm:t>
        <a:bodyPr/>
        <a:lstStyle/>
        <a:p>
          <a:endParaRPr lang="en-US"/>
        </a:p>
      </dgm:t>
    </dgm:pt>
    <dgm:pt modelId="{68A000B0-E188-409B-9005-E0D9E5AA12E1}">
      <dgm:prSet phldrT="[Text]" custT="1"/>
      <dgm:spPr/>
      <dgm:t>
        <a:bodyPr/>
        <a:lstStyle/>
        <a:p>
          <a:r>
            <a:rPr lang="en-US" sz="2000" b="1" u="sng" smtClean="0"/>
            <a:t>Langkah 3</a:t>
          </a:r>
          <a:endParaRPr lang="en-US" sz="2000" b="1" u="sng" dirty="0"/>
        </a:p>
      </dgm:t>
    </dgm:pt>
    <dgm:pt modelId="{8B6A7FC5-E5B5-427E-8D8F-E645CBD11094}" type="parTrans" cxnId="{26AD4C9B-C61C-47FA-B49C-F08A37E849B7}">
      <dgm:prSet/>
      <dgm:spPr/>
      <dgm:t>
        <a:bodyPr/>
        <a:lstStyle/>
        <a:p>
          <a:endParaRPr lang="en-US"/>
        </a:p>
      </dgm:t>
    </dgm:pt>
    <dgm:pt modelId="{D2629503-2ED0-48A0-8C2B-460D7B189663}" type="sibTrans" cxnId="{26AD4C9B-C61C-47FA-B49C-F08A37E849B7}">
      <dgm:prSet/>
      <dgm:spPr/>
      <dgm:t>
        <a:bodyPr/>
        <a:lstStyle/>
        <a:p>
          <a:endParaRPr lang="en-US"/>
        </a:p>
      </dgm:t>
    </dgm:pt>
    <dgm:pt modelId="{568CD0FD-7C7E-4727-B1F3-AEA235008234}">
      <dgm:prSet phldrT="[Text]" custT="1"/>
      <dgm:spPr/>
      <dgm:t>
        <a:bodyPr/>
        <a:lstStyle/>
        <a:p>
          <a:r>
            <a:rPr lang="it-IT" sz="1600" b="0" dirty="0" smtClean="0"/>
            <a:t>Tentukan apakah transaksi tersebut </a:t>
          </a:r>
          <a:r>
            <a:rPr lang="it-IT" sz="1600" b="1" dirty="0" smtClean="0">
              <a:solidFill>
                <a:schemeClr val="accent2"/>
              </a:solidFill>
            </a:rPr>
            <a:t>menambah atau mengurangi akun. </a:t>
          </a:r>
          <a:r>
            <a:rPr lang="it-IT" sz="1600" b="0" dirty="0" smtClean="0"/>
            <a:t>Contoh: jika anda </a:t>
          </a:r>
          <a:r>
            <a:rPr lang="it-IT" sz="1600" b="0" smtClean="0"/>
            <a:t>menerima kas, </a:t>
          </a:r>
          <a:r>
            <a:rPr lang="it-IT" sz="1600" b="0" dirty="0" smtClean="0"/>
            <a:t>berarti akun kas bertambah.</a:t>
          </a:r>
          <a:endParaRPr lang="en-US" sz="1600" b="0" dirty="0"/>
        </a:p>
      </dgm:t>
    </dgm:pt>
    <dgm:pt modelId="{FF99870E-44A9-4FA6-BC67-959FB0663919}" type="parTrans" cxnId="{13DFF5CA-E805-4203-8F74-9E2790EC0908}">
      <dgm:prSet/>
      <dgm:spPr/>
      <dgm:t>
        <a:bodyPr/>
        <a:lstStyle/>
        <a:p>
          <a:endParaRPr lang="en-US"/>
        </a:p>
      </dgm:t>
    </dgm:pt>
    <dgm:pt modelId="{BC4902F2-54C9-40FC-BD22-B263519B749C}" type="sibTrans" cxnId="{13DFF5CA-E805-4203-8F74-9E2790EC0908}">
      <dgm:prSet/>
      <dgm:spPr/>
      <dgm:t>
        <a:bodyPr/>
        <a:lstStyle/>
        <a:p>
          <a:endParaRPr lang="en-US"/>
        </a:p>
      </dgm:t>
    </dgm:pt>
    <dgm:pt modelId="{3A7A6835-6931-4167-BB58-88653A215E04}">
      <dgm:prSet custT="1"/>
      <dgm:spPr/>
      <dgm:t>
        <a:bodyPr/>
        <a:lstStyle/>
        <a:p>
          <a:pPr algn="ctr"/>
          <a:endParaRPr lang="en-US" sz="2000" b="0" dirty="0" smtClean="0"/>
        </a:p>
        <a:p>
          <a:pPr algn="ctr"/>
          <a:endParaRPr lang="en-US" sz="2000" b="0" dirty="0" smtClean="0"/>
        </a:p>
        <a:p>
          <a:pPr algn="l"/>
          <a:r>
            <a:rPr lang="en-US" sz="2000" b="1" u="sng" dirty="0" err="1" smtClean="0"/>
            <a:t>Langkah</a:t>
          </a:r>
          <a:r>
            <a:rPr lang="en-US" sz="2000" b="1" u="sng" dirty="0" smtClean="0"/>
            <a:t> 4</a:t>
          </a:r>
        </a:p>
        <a:p>
          <a:pPr algn="just"/>
          <a:r>
            <a:rPr lang="it-IT" sz="1600" dirty="0" smtClean="0"/>
            <a:t>Lihat </a:t>
          </a:r>
          <a:r>
            <a:rPr lang="it-IT" sz="1600" b="1" dirty="0" smtClean="0">
              <a:solidFill>
                <a:schemeClr val="accent2"/>
              </a:solidFill>
            </a:rPr>
            <a:t>aturan mendebit dan mengkredit </a:t>
          </a:r>
          <a:r>
            <a:rPr lang="it-IT" sz="2000" dirty="0" smtClean="0"/>
            <a:t>		</a:t>
          </a:r>
          <a:endParaRPr lang="en-US" sz="2000" b="0" dirty="0" smtClean="0"/>
        </a:p>
        <a:p>
          <a:pPr algn="ctr"/>
          <a:endParaRPr lang="en-US" sz="2000" b="0" dirty="0" smtClean="0"/>
        </a:p>
        <a:p>
          <a:pPr algn="ctr"/>
          <a:endParaRPr lang="en-US" sz="2000" b="0" dirty="0" smtClean="0"/>
        </a:p>
        <a:p>
          <a:pPr algn="ctr"/>
          <a:endParaRPr lang="en-US" sz="2000" b="0" dirty="0" smtClean="0"/>
        </a:p>
        <a:p>
          <a:pPr algn="ctr"/>
          <a:endParaRPr lang="en-US" sz="2000" b="0" dirty="0" smtClean="0"/>
        </a:p>
        <a:p>
          <a:pPr algn="ctr"/>
          <a:endParaRPr lang="en-US" sz="2000" b="0" dirty="0" smtClean="0"/>
        </a:p>
        <a:p>
          <a:pPr algn="ctr"/>
          <a:endParaRPr lang="en-US" sz="2000" b="0" dirty="0"/>
        </a:p>
      </dgm:t>
    </dgm:pt>
    <dgm:pt modelId="{46C4BF8E-B5B8-44F8-9C61-AB31A8906E64}" type="parTrans" cxnId="{4D1B1707-7590-45F3-8C25-4C20778910E1}">
      <dgm:prSet/>
      <dgm:spPr/>
      <dgm:t>
        <a:bodyPr/>
        <a:lstStyle/>
        <a:p>
          <a:endParaRPr lang="en-US"/>
        </a:p>
      </dgm:t>
    </dgm:pt>
    <dgm:pt modelId="{3CC3215F-1883-4CFD-9949-D0F7A4326B79}" type="sibTrans" cxnId="{4D1B1707-7590-45F3-8C25-4C20778910E1}">
      <dgm:prSet/>
      <dgm:spPr/>
      <dgm:t>
        <a:bodyPr/>
        <a:lstStyle/>
        <a:p>
          <a:endParaRPr lang="en-US"/>
        </a:p>
      </dgm:t>
    </dgm:pt>
    <dgm:pt modelId="{33D67BB5-B600-4150-AF42-1AA7C03726EE}">
      <dgm:prSet custT="1"/>
      <dgm:spPr/>
      <dgm:t>
        <a:bodyPr/>
        <a:lstStyle/>
        <a:p>
          <a:pPr algn="ctr"/>
          <a:endParaRPr lang="en-US" sz="2000" b="0" dirty="0" smtClean="0"/>
        </a:p>
        <a:p>
          <a:pPr algn="ctr"/>
          <a:endParaRPr lang="en-US" sz="2000" b="1" u="sng" dirty="0" smtClean="0"/>
        </a:p>
        <a:p>
          <a:pPr algn="l"/>
          <a:r>
            <a:rPr lang="en-US" sz="2000" b="1" u="sng" dirty="0" err="1" smtClean="0"/>
            <a:t>Langkah</a:t>
          </a:r>
          <a:r>
            <a:rPr lang="en-US" sz="2000" b="1" u="sng" dirty="0" smtClean="0"/>
            <a:t> 5</a:t>
          </a:r>
        </a:p>
        <a:p>
          <a:pPr algn="just"/>
          <a:r>
            <a:rPr lang="it-IT" sz="1600" b="1" smtClean="0">
              <a:solidFill>
                <a:schemeClr val="accent2"/>
              </a:solidFill>
            </a:rPr>
            <a:t>Masukkan nilai </a:t>
          </a:r>
          <a:r>
            <a:rPr lang="it-IT" sz="1600" b="1" dirty="0" smtClean="0">
              <a:solidFill>
                <a:schemeClr val="accent2"/>
              </a:solidFill>
            </a:rPr>
            <a:t>nilai transaksi </a:t>
          </a:r>
          <a:r>
            <a:rPr lang="it-IT" sz="1600" dirty="0" smtClean="0"/>
            <a:t>ke dalam akun disisi debit atau kredit berdasarkan aturan mendebit dan mengkredit.</a:t>
          </a:r>
        </a:p>
        <a:p>
          <a:pPr algn="just"/>
          <a:endParaRPr lang="it-IT" sz="1600" b="0" dirty="0" smtClean="0"/>
        </a:p>
        <a:p>
          <a:pPr algn="just"/>
          <a:endParaRPr lang="it-IT" sz="1600" b="0" dirty="0" smtClean="0"/>
        </a:p>
        <a:p>
          <a:pPr algn="just"/>
          <a:endParaRPr lang="en-US" sz="1600" b="0" dirty="0" smtClean="0"/>
        </a:p>
        <a:p>
          <a:pPr algn="ctr"/>
          <a:endParaRPr lang="en-US" sz="2000" b="0" dirty="0" smtClean="0"/>
        </a:p>
        <a:p>
          <a:pPr algn="ctr"/>
          <a:endParaRPr lang="en-US" sz="2000" b="0" dirty="0" smtClean="0"/>
        </a:p>
        <a:p>
          <a:pPr algn="ctr"/>
          <a:endParaRPr lang="en-US" sz="2000" b="0" dirty="0"/>
        </a:p>
      </dgm:t>
    </dgm:pt>
    <dgm:pt modelId="{87FDB5D4-5459-440C-A174-988BF4367CD8}" type="parTrans" cxnId="{67BBCDB5-DCC0-405C-91CB-606934AA7110}">
      <dgm:prSet/>
      <dgm:spPr/>
      <dgm:t>
        <a:bodyPr/>
        <a:lstStyle/>
        <a:p>
          <a:endParaRPr lang="en-US"/>
        </a:p>
      </dgm:t>
    </dgm:pt>
    <dgm:pt modelId="{2A969804-5613-4BE6-977D-26533BAF23C1}" type="sibTrans" cxnId="{67BBCDB5-DCC0-405C-91CB-606934AA7110}">
      <dgm:prSet/>
      <dgm:spPr/>
      <dgm:t>
        <a:bodyPr/>
        <a:lstStyle/>
        <a:p>
          <a:endParaRPr lang="en-US"/>
        </a:p>
      </dgm:t>
    </dgm:pt>
    <dgm:pt modelId="{D6D3DAA4-D532-4B68-A57F-D653CDEA9AC3}">
      <dgm:prSet phldrT="[Text]" custT="1"/>
      <dgm:spPr/>
      <dgm:t>
        <a:bodyPr/>
        <a:lstStyle/>
        <a:p>
          <a:pPr algn="just"/>
          <a:r>
            <a:rPr lang="it-IT" sz="1600" b="1" dirty="0" smtClean="0">
              <a:solidFill>
                <a:schemeClr val="accent2"/>
              </a:solidFill>
            </a:rPr>
            <a:t>Tentukan kategori dari akun yang dipengaruhi </a:t>
          </a:r>
          <a:r>
            <a:rPr lang="it-IT" sz="1600" b="0" dirty="0" smtClean="0"/>
            <a:t>oleh transaksi</a:t>
          </a:r>
          <a:r>
            <a:rPr lang="id-ID" sz="1600" b="0" dirty="0" smtClean="0"/>
            <a:t>.</a:t>
          </a:r>
          <a:r>
            <a:rPr lang="it-IT" sz="1600" b="0" dirty="0" smtClean="0"/>
            <a:t> </a:t>
          </a:r>
          <a:r>
            <a:rPr lang="id-ID" sz="1600" b="0" dirty="0" smtClean="0"/>
            <a:t>A</a:t>
          </a:r>
          <a:r>
            <a:rPr lang="it-IT" sz="1600" b="0" dirty="0" smtClean="0"/>
            <a:t>pakah termasuk </a:t>
          </a:r>
          <a:r>
            <a:rPr lang="it-IT" sz="1600" b="0" smtClean="0"/>
            <a:t>akun Aset, liabilitas, modal, prive, </a:t>
          </a:r>
          <a:r>
            <a:rPr lang="it-IT" sz="1600" b="0" dirty="0" smtClean="0"/>
            <a:t>pendapatan atau beban.</a:t>
          </a:r>
          <a:endParaRPr lang="en-US" sz="1600" b="0" dirty="0"/>
        </a:p>
      </dgm:t>
    </dgm:pt>
    <dgm:pt modelId="{7A971B2D-B1BD-406E-A8ED-308966BD12C4}" type="sibTrans" cxnId="{9BDC9549-9484-4D80-9C29-67E30E184633}">
      <dgm:prSet/>
      <dgm:spPr/>
      <dgm:t>
        <a:bodyPr/>
        <a:lstStyle/>
        <a:p>
          <a:endParaRPr lang="en-US"/>
        </a:p>
      </dgm:t>
    </dgm:pt>
    <dgm:pt modelId="{63165EFE-29F4-4B1F-8403-D3563861FC34}" type="parTrans" cxnId="{9BDC9549-9484-4D80-9C29-67E30E184633}">
      <dgm:prSet/>
      <dgm:spPr/>
      <dgm:t>
        <a:bodyPr/>
        <a:lstStyle/>
        <a:p>
          <a:endParaRPr lang="en-US"/>
        </a:p>
      </dgm:t>
    </dgm:pt>
    <dgm:pt modelId="{C9B7CA97-1DB7-4A1F-BDF2-A3A10A6E271B}" type="pres">
      <dgm:prSet presAssocID="{12220B8A-7DFB-4586-A4CB-277258BF60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C042EB-B20D-41D9-8D7E-2A62A50BE7EB}" type="pres">
      <dgm:prSet presAssocID="{33A924DF-78FE-40CA-92CB-92745E341A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1EFC9-32C2-4590-9BC5-86381BA066D9}" type="pres">
      <dgm:prSet presAssocID="{C4BFE001-40E6-4F75-908D-E7BACD20EB61}" presName="sibTrans" presStyleCnt="0"/>
      <dgm:spPr/>
      <dgm:t>
        <a:bodyPr/>
        <a:lstStyle/>
        <a:p>
          <a:endParaRPr lang="en-US"/>
        </a:p>
      </dgm:t>
    </dgm:pt>
    <dgm:pt modelId="{4358ABF1-171F-418E-AB58-6A72650CA367}" type="pres">
      <dgm:prSet presAssocID="{8C857A8F-F92D-45DC-9A20-8745A038CE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AB9ED-5F46-4C3C-A4B5-0E6C0B07846E}" type="pres">
      <dgm:prSet presAssocID="{5EC50D17-45E1-4635-BE03-735231BDA006}" presName="sibTrans" presStyleCnt="0"/>
      <dgm:spPr/>
      <dgm:t>
        <a:bodyPr/>
        <a:lstStyle/>
        <a:p>
          <a:endParaRPr lang="en-US"/>
        </a:p>
      </dgm:t>
    </dgm:pt>
    <dgm:pt modelId="{97902136-A8EA-4034-A47C-2F23F7A6EFEE}" type="pres">
      <dgm:prSet presAssocID="{68A000B0-E188-409B-9005-E0D9E5AA12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9FC1B-15BB-43AF-84B5-BA95D83FD166}" type="pres">
      <dgm:prSet presAssocID="{D2629503-2ED0-48A0-8C2B-460D7B189663}" presName="sibTrans" presStyleCnt="0"/>
      <dgm:spPr/>
      <dgm:t>
        <a:bodyPr/>
        <a:lstStyle/>
        <a:p>
          <a:endParaRPr lang="en-US"/>
        </a:p>
      </dgm:t>
    </dgm:pt>
    <dgm:pt modelId="{3BA24C34-23DA-45C3-86D3-4248E8BD0841}" type="pres">
      <dgm:prSet presAssocID="{3A7A6835-6931-4167-BB58-88653A215E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1AA0D-F693-4D86-8FB6-F642E9CEF30D}" type="pres">
      <dgm:prSet presAssocID="{3CC3215F-1883-4CFD-9949-D0F7A4326B79}" presName="sibTrans" presStyleCnt="0"/>
      <dgm:spPr/>
      <dgm:t>
        <a:bodyPr/>
        <a:lstStyle/>
        <a:p>
          <a:endParaRPr lang="en-US"/>
        </a:p>
      </dgm:t>
    </dgm:pt>
    <dgm:pt modelId="{5A2BE7AF-12CE-4DBC-B191-E65EBD7C3A89}" type="pres">
      <dgm:prSet presAssocID="{33D67BB5-B600-4150-AF42-1AA7C03726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924A4-9423-40FD-931A-F6AECEDE0A58}" type="presOf" srcId="{3A7A6835-6931-4167-BB58-88653A215E04}" destId="{3BA24C34-23DA-45C3-86D3-4248E8BD0841}" srcOrd="0" destOrd="0" presId="urn:microsoft.com/office/officeart/2005/8/layout/hList6"/>
    <dgm:cxn modelId="{7D68E5F7-1629-4C33-AE35-A131CE678BDB}" type="presOf" srcId="{33D67BB5-B600-4150-AF42-1AA7C03726EE}" destId="{5A2BE7AF-12CE-4DBC-B191-E65EBD7C3A89}" srcOrd="0" destOrd="0" presId="urn:microsoft.com/office/officeart/2005/8/layout/hList6"/>
    <dgm:cxn modelId="{A7C0D9F4-2A8E-4262-9A20-5329AF2F5232}" type="presOf" srcId="{568CD0FD-7C7E-4727-B1F3-AEA235008234}" destId="{97902136-A8EA-4034-A47C-2F23F7A6EFEE}" srcOrd="0" destOrd="1" presId="urn:microsoft.com/office/officeart/2005/8/layout/hList6"/>
    <dgm:cxn modelId="{F3E470E7-44DE-46D1-8B71-6179D7FBF03B}" srcId="{12220B8A-7DFB-4586-A4CB-277258BF604A}" destId="{33A924DF-78FE-40CA-92CB-92745E341ACF}" srcOrd="0" destOrd="0" parTransId="{E9F2F304-42DF-4B61-9B57-713FAA668AF8}" sibTransId="{C4BFE001-40E6-4F75-908D-E7BACD20EB61}"/>
    <dgm:cxn modelId="{E5235359-59F9-4D9A-A98E-E694FF11A66C}" type="presOf" srcId="{D6D3DAA4-D532-4B68-A57F-D653CDEA9AC3}" destId="{4358ABF1-171F-418E-AB58-6A72650CA367}" srcOrd="0" destOrd="1" presId="urn:microsoft.com/office/officeart/2005/8/layout/hList6"/>
    <dgm:cxn modelId="{A8512E1F-38E0-4F3F-925E-08D557536270}" type="presOf" srcId="{68A000B0-E188-409B-9005-E0D9E5AA12E1}" destId="{97902136-A8EA-4034-A47C-2F23F7A6EFEE}" srcOrd="0" destOrd="0" presId="urn:microsoft.com/office/officeart/2005/8/layout/hList6"/>
    <dgm:cxn modelId="{4D1B1707-7590-45F3-8C25-4C20778910E1}" srcId="{12220B8A-7DFB-4586-A4CB-277258BF604A}" destId="{3A7A6835-6931-4167-BB58-88653A215E04}" srcOrd="3" destOrd="0" parTransId="{46C4BF8E-B5B8-44F8-9C61-AB31A8906E64}" sibTransId="{3CC3215F-1883-4CFD-9949-D0F7A4326B79}"/>
    <dgm:cxn modelId="{79639295-6B3C-4732-8AA8-BF2F170A1D4E}" srcId="{12220B8A-7DFB-4586-A4CB-277258BF604A}" destId="{8C857A8F-F92D-45DC-9A20-8745A038CE4D}" srcOrd="1" destOrd="0" parTransId="{8319FC84-BCEE-4564-99DF-1AD2C8403CE0}" sibTransId="{5EC50D17-45E1-4635-BE03-735231BDA006}"/>
    <dgm:cxn modelId="{13DFF5CA-E805-4203-8F74-9E2790EC0908}" srcId="{68A000B0-E188-409B-9005-E0D9E5AA12E1}" destId="{568CD0FD-7C7E-4727-B1F3-AEA235008234}" srcOrd="0" destOrd="0" parTransId="{FF99870E-44A9-4FA6-BC67-959FB0663919}" sibTransId="{BC4902F2-54C9-40FC-BD22-B263519B749C}"/>
    <dgm:cxn modelId="{A0909B31-2C05-41F9-B814-09F25299E4A6}" type="presOf" srcId="{5099B309-392D-4A3C-8B07-3F760B89A79F}" destId="{85C042EB-B20D-41D9-8D7E-2A62A50BE7EB}" srcOrd="0" destOrd="1" presId="urn:microsoft.com/office/officeart/2005/8/layout/hList6"/>
    <dgm:cxn modelId="{EC905C78-C2D9-476D-893B-731C0FB1F9C1}" type="presOf" srcId="{8C857A8F-F92D-45DC-9A20-8745A038CE4D}" destId="{4358ABF1-171F-418E-AB58-6A72650CA367}" srcOrd="0" destOrd="0" presId="urn:microsoft.com/office/officeart/2005/8/layout/hList6"/>
    <dgm:cxn modelId="{9BDC9549-9484-4D80-9C29-67E30E184633}" srcId="{8C857A8F-F92D-45DC-9A20-8745A038CE4D}" destId="{D6D3DAA4-D532-4B68-A57F-D653CDEA9AC3}" srcOrd="0" destOrd="0" parTransId="{63165EFE-29F4-4B1F-8403-D3563861FC34}" sibTransId="{7A971B2D-B1BD-406E-A8ED-308966BD12C4}"/>
    <dgm:cxn modelId="{8E573C47-F9FB-4F50-A94C-DE7B9DDFFBF3}" type="presOf" srcId="{33A924DF-78FE-40CA-92CB-92745E341ACF}" destId="{85C042EB-B20D-41D9-8D7E-2A62A50BE7EB}" srcOrd="0" destOrd="0" presId="urn:microsoft.com/office/officeart/2005/8/layout/hList6"/>
    <dgm:cxn modelId="{67BBCDB5-DCC0-405C-91CB-606934AA7110}" srcId="{12220B8A-7DFB-4586-A4CB-277258BF604A}" destId="{33D67BB5-B600-4150-AF42-1AA7C03726EE}" srcOrd="4" destOrd="0" parTransId="{87FDB5D4-5459-440C-A174-988BF4367CD8}" sibTransId="{2A969804-5613-4BE6-977D-26533BAF23C1}"/>
    <dgm:cxn modelId="{7636A582-8420-4499-95F5-4153C46EB2DB}" srcId="{33A924DF-78FE-40CA-92CB-92745E341ACF}" destId="{5099B309-392D-4A3C-8B07-3F760B89A79F}" srcOrd="0" destOrd="0" parTransId="{7A9B07BB-83F0-40D0-8A65-A51AB85EC703}" sibTransId="{9D1D07C6-B506-4E88-B655-3DB5DEBFD0D2}"/>
    <dgm:cxn modelId="{119D9E9E-FE1A-4485-A380-B60B24ED17FF}" type="presOf" srcId="{12220B8A-7DFB-4586-A4CB-277258BF604A}" destId="{C9B7CA97-1DB7-4A1F-BDF2-A3A10A6E271B}" srcOrd="0" destOrd="0" presId="urn:microsoft.com/office/officeart/2005/8/layout/hList6"/>
    <dgm:cxn modelId="{26AD4C9B-C61C-47FA-B49C-F08A37E849B7}" srcId="{12220B8A-7DFB-4586-A4CB-277258BF604A}" destId="{68A000B0-E188-409B-9005-E0D9E5AA12E1}" srcOrd="2" destOrd="0" parTransId="{8B6A7FC5-E5B5-427E-8D8F-E645CBD11094}" sibTransId="{D2629503-2ED0-48A0-8C2B-460D7B189663}"/>
    <dgm:cxn modelId="{B28A4058-82C8-4F59-AB28-BC95E2790C7B}" type="presParOf" srcId="{C9B7CA97-1DB7-4A1F-BDF2-A3A10A6E271B}" destId="{85C042EB-B20D-41D9-8D7E-2A62A50BE7EB}" srcOrd="0" destOrd="0" presId="urn:microsoft.com/office/officeart/2005/8/layout/hList6"/>
    <dgm:cxn modelId="{68191E02-A255-4F38-92C2-062842EEA1F1}" type="presParOf" srcId="{C9B7CA97-1DB7-4A1F-BDF2-A3A10A6E271B}" destId="{5241EFC9-32C2-4590-9BC5-86381BA066D9}" srcOrd="1" destOrd="0" presId="urn:microsoft.com/office/officeart/2005/8/layout/hList6"/>
    <dgm:cxn modelId="{E8B51320-AFA5-4CD0-9DDE-71C73D3CF527}" type="presParOf" srcId="{C9B7CA97-1DB7-4A1F-BDF2-A3A10A6E271B}" destId="{4358ABF1-171F-418E-AB58-6A72650CA367}" srcOrd="2" destOrd="0" presId="urn:microsoft.com/office/officeart/2005/8/layout/hList6"/>
    <dgm:cxn modelId="{CD604B45-BA72-4777-9E91-F6015EEE4987}" type="presParOf" srcId="{C9B7CA97-1DB7-4A1F-BDF2-A3A10A6E271B}" destId="{C28AB9ED-5F46-4C3C-A4B5-0E6C0B07846E}" srcOrd="3" destOrd="0" presId="urn:microsoft.com/office/officeart/2005/8/layout/hList6"/>
    <dgm:cxn modelId="{FF0028CB-2E23-4186-996B-2C9C93EC8B1A}" type="presParOf" srcId="{C9B7CA97-1DB7-4A1F-BDF2-A3A10A6E271B}" destId="{97902136-A8EA-4034-A47C-2F23F7A6EFEE}" srcOrd="4" destOrd="0" presId="urn:microsoft.com/office/officeart/2005/8/layout/hList6"/>
    <dgm:cxn modelId="{193C74F1-0AEB-43E7-B520-EF46A5A9F298}" type="presParOf" srcId="{C9B7CA97-1DB7-4A1F-BDF2-A3A10A6E271B}" destId="{7C89FC1B-15BB-43AF-84B5-BA95D83FD166}" srcOrd="5" destOrd="0" presId="urn:microsoft.com/office/officeart/2005/8/layout/hList6"/>
    <dgm:cxn modelId="{9282B730-6C92-46C5-875B-3BBA1D59319D}" type="presParOf" srcId="{C9B7CA97-1DB7-4A1F-BDF2-A3A10A6E271B}" destId="{3BA24C34-23DA-45C3-86D3-4248E8BD0841}" srcOrd="6" destOrd="0" presId="urn:microsoft.com/office/officeart/2005/8/layout/hList6"/>
    <dgm:cxn modelId="{53FA3A02-166F-4FA5-97F9-D20746A705EB}" type="presParOf" srcId="{C9B7CA97-1DB7-4A1F-BDF2-A3A10A6E271B}" destId="{B3F1AA0D-F693-4D86-8FB6-F642E9CEF30D}" srcOrd="7" destOrd="0" presId="urn:microsoft.com/office/officeart/2005/8/layout/hList6"/>
    <dgm:cxn modelId="{F588B4D8-621A-48B9-B9B4-868F26C406C1}" type="presParOf" srcId="{C9B7CA97-1DB7-4A1F-BDF2-A3A10A6E271B}" destId="{5A2BE7AF-12CE-4DBC-B191-E65EBD7C3A89}" srcOrd="8" destOrd="0" presId="urn:microsoft.com/office/officeart/2005/8/layout/hList6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BF15C-518A-44A1-9638-C9874A482F06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6B885C38-4679-4BB3-996D-424A8A3C12BF}">
      <dgm:prSet phldrT="[Text]"/>
      <dgm:spPr/>
      <dgm:t>
        <a:bodyPr/>
        <a:lstStyle/>
        <a:p>
          <a:r>
            <a:rPr lang="id-ID" dirty="0" smtClean="0"/>
            <a:t>jurnal</a:t>
          </a:r>
          <a:endParaRPr lang="id-ID" dirty="0"/>
        </a:p>
      </dgm:t>
    </dgm:pt>
    <dgm:pt modelId="{40B2765C-DDBD-441C-B242-73526C8036D6}" type="parTrans" cxnId="{7266A8D9-87EA-4921-95D8-D0A0403F5A8F}">
      <dgm:prSet/>
      <dgm:spPr/>
      <dgm:t>
        <a:bodyPr/>
        <a:lstStyle/>
        <a:p>
          <a:endParaRPr lang="id-ID"/>
        </a:p>
      </dgm:t>
    </dgm:pt>
    <dgm:pt modelId="{133498EF-5CB0-45F3-BABE-7A8292C21913}" type="sibTrans" cxnId="{7266A8D9-87EA-4921-95D8-D0A0403F5A8F}">
      <dgm:prSet/>
      <dgm:spPr/>
      <dgm:t>
        <a:bodyPr/>
        <a:lstStyle/>
        <a:p>
          <a:endParaRPr lang="id-ID"/>
        </a:p>
      </dgm:t>
    </dgm:pt>
    <dgm:pt modelId="{69F877A4-88C5-4F71-8467-1F224713BF87}">
      <dgm:prSet phldrT="[Text]"/>
      <dgm:spPr/>
      <dgm:t>
        <a:bodyPr/>
        <a:lstStyle/>
        <a:p>
          <a:r>
            <a:rPr lang="id-ID" dirty="0" smtClean="0"/>
            <a:t>Buku besar</a:t>
          </a:r>
          <a:endParaRPr lang="id-ID" dirty="0"/>
        </a:p>
      </dgm:t>
    </dgm:pt>
    <dgm:pt modelId="{3AE1EDCC-4514-4085-AD21-D6831B4D1DF1}" type="parTrans" cxnId="{39295E0D-44A6-46FB-A02F-BCF3403C5E62}">
      <dgm:prSet/>
      <dgm:spPr/>
      <dgm:t>
        <a:bodyPr/>
        <a:lstStyle/>
        <a:p>
          <a:endParaRPr lang="id-ID"/>
        </a:p>
      </dgm:t>
    </dgm:pt>
    <dgm:pt modelId="{E8AB7BC9-415E-4FF3-BDCB-D835CB7A2158}" type="sibTrans" cxnId="{39295E0D-44A6-46FB-A02F-BCF3403C5E62}">
      <dgm:prSet/>
      <dgm:spPr/>
      <dgm:t>
        <a:bodyPr/>
        <a:lstStyle/>
        <a:p>
          <a:endParaRPr lang="id-ID"/>
        </a:p>
      </dgm:t>
    </dgm:pt>
    <dgm:pt modelId="{35F757C3-B2ED-49DE-B780-C718451BD57B}" type="pres">
      <dgm:prSet presAssocID="{97CBF15C-518A-44A1-9638-C9874A482F06}" presName="Name0" presStyleCnt="0">
        <dgm:presLayoutVars>
          <dgm:dir/>
          <dgm:resizeHandles val="exact"/>
        </dgm:presLayoutVars>
      </dgm:prSet>
      <dgm:spPr/>
    </dgm:pt>
    <dgm:pt modelId="{6ECC977B-45EA-4986-9DA3-0D8B420A57D4}" type="pres">
      <dgm:prSet presAssocID="{6B885C38-4679-4BB3-996D-424A8A3C12B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4CD08-096B-407A-8E5B-03FD7FB0B649}" type="pres">
      <dgm:prSet presAssocID="{133498EF-5CB0-45F3-BABE-7A8292C2191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B0FD4D9-D3A9-46FF-A75E-743C82927000}" type="pres">
      <dgm:prSet presAssocID="{133498EF-5CB0-45F3-BABE-7A8292C2191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804CE9-6B75-4869-866C-BA615431BCD1}" type="pres">
      <dgm:prSet presAssocID="{69F877A4-88C5-4F71-8467-1F224713BF8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6A8D9-87EA-4921-95D8-D0A0403F5A8F}" srcId="{97CBF15C-518A-44A1-9638-C9874A482F06}" destId="{6B885C38-4679-4BB3-996D-424A8A3C12BF}" srcOrd="0" destOrd="0" parTransId="{40B2765C-DDBD-441C-B242-73526C8036D6}" sibTransId="{133498EF-5CB0-45F3-BABE-7A8292C21913}"/>
    <dgm:cxn modelId="{9D622FF0-F08F-4CC8-AD2F-C90D94E779D4}" type="presOf" srcId="{133498EF-5CB0-45F3-BABE-7A8292C21913}" destId="{FB0FD4D9-D3A9-46FF-A75E-743C82927000}" srcOrd="1" destOrd="0" presId="urn:microsoft.com/office/officeart/2005/8/layout/process1"/>
    <dgm:cxn modelId="{8D393149-3DD8-4251-AB3C-1A0D6DD26E94}" type="presOf" srcId="{69F877A4-88C5-4F71-8467-1F224713BF87}" destId="{58804CE9-6B75-4869-866C-BA615431BCD1}" srcOrd="0" destOrd="0" presId="urn:microsoft.com/office/officeart/2005/8/layout/process1"/>
    <dgm:cxn modelId="{28F99977-0CB3-4FC1-8DBE-DC466F2D891A}" type="presOf" srcId="{133498EF-5CB0-45F3-BABE-7A8292C21913}" destId="{90B4CD08-096B-407A-8E5B-03FD7FB0B649}" srcOrd="0" destOrd="0" presId="urn:microsoft.com/office/officeart/2005/8/layout/process1"/>
    <dgm:cxn modelId="{39295E0D-44A6-46FB-A02F-BCF3403C5E62}" srcId="{97CBF15C-518A-44A1-9638-C9874A482F06}" destId="{69F877A4-88C5-4F71-8467-1F224713BF87}" srcOrd="1" destOrd="0" parTransId="{3AE1EDCC-4514-4085-AD21-D6831B4D1DF1}" sibTransId="{E8AB7BC9-415E-4FF3-BDCB-D835CB7A2158}"/>
    <dgm:cxn modelId="{14875FEA-A26E-4748-B201-63FC14D06BFD}" type="presOf" srcId="{97CBF15C-518A-44A1-9638-C9874A482F06}" destId="{35F757C3-B2ED-49DE-B780-C718451BD57B}" srcOrd="0" destOrd="0" presId="urn:microsoft.com/office/officeart/2005/8/layout/process1"/>
    <dgm:cxn modelId="{5E2B1DE5-0112-4978-A741-55122BC9710C}" type="presOf" srcId="{6B885C38-4679-4BB3-996D-424A8A3C12BF}" destId="{6ECC977B-45EA-4986-9DA3-0D8B420A57D4}" srcOrd="0" destOrd="0" presId="urn:microsoft.com/office/officeart/2005/8/layout/process1"/>
    <dgm:cxn modelId="{8817D93B-0FF4-4490-8F5C-A72FFECC1464}" type="presParOf" srcId="{35F757C3-B2ED-49DE-B780-C718451BD57B}" destId="{6ECC977B-45EA-4986-9DA3-0D8B420A57D4}" srcOrd="0" destOrd="0" presId="urn:microsoft.com/office/officeart/2005/8/layout/process1"/>
    <dgm:cxn modelId="{576427B5-E81E-408B-94FE-4D1E96B6434E}" type="presParOf" srcId="{35F757C3-B2ED-49DE-B780-C718451BD57B}" destId="{90B4CD08-096B-407A-8E5B-03FD7FB0B649}" srcOrd="1" destOrd="0" presId="urn:microsoft.com/office/officeart/2005/8/layout/process1"/>
    <dgm:cxn modelId="{983599C8-1713-4678-8AB7-C69DC9AF9B09}" type="presParOf" srcId="{90B4CD08-096B-407A-8E5B-03FD7FB0B649}" destId="{FB0FD4D9-D3A9-46FF-A75E-743C82927000}" srcOrd="0" destOrd="0" presId="urn:microsoft.com/office/officeart/2005/8/layout/process1"/>
    <dgm:cxn modelId="{EA49F4D2-A340-47F1-A71E-EECBAB80714D}" type="presParOf" srcId="{35F757C3-B2ED-49DE-B780-C718451BD57B}" destId="{58804CE9-6B75-4869-866C-BA615431BCD1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7B21A-014A-4468-985A-E7E1F085F5F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AEA647-C7E6-4EBA-92DA-31CC9E72889E}">
      <dgm:prSet phldrT="[Text]"/>
      <dgm:spPr/>
      <dgm:t>
        <a:bodyPr/>
        <a:lstStyle/>
        <a:p>
          <a:r>
            <a:rPr lang="sv-SE" dirty="0" smtClean="0"/>
            <a:t>Pada jurnal umum</a:t>
          </a:r>
          <a:endParaRPr lang="en-US" dirty="0"/>
        </a:p>
      </dgm:t>
    </dgm:pt>
    <dgm:pt modelId="{C61C8ABC-0A02-4179-A675-078CEB7AFB2F}" type="parTrans" cxnId="{46F14B53-FF21-4C5B-AC5B-AAB399A20224}">
      <dgm:prSet/>
      <dgm:spPr/>
      <dgm:t>
        <a:bodyPr/>
        <a:lstStyle/>
        <a:p>
          <a:endParaRPr lang="en-US"/>
        </a:p>
      </dgm:t>
    </dgm:pt>
    <dgm:pt modelId="{504BDE51-BEEF-432E-95AD-58DBF8080866}" type="sibTrans" cxnId="{46F14B53-FF21-4C5B-AC5B-AAB399A20224}">
      <dgm:prSet/>
      <dgm:spPr/>
      <dgm:t>
        <a:bodyPr/>
        <a:lstStyle/>
        <a:p>
          <a:endParaRPr lang="en-US"/>
        </a:p>
      </dgm:t>
    </dgm:pt>
    <dgm:pt modelId="{0F4C8A6C-A03B-4A87-8D5E-7EE9806CCD3B}">
      <dgm:prSet phldrT="[Text]"/>
      <dgm:spPr/>
      <dgm:t>
        <a:bodyPr/>
        <a:lstStyle/>
        <a:p>
          <a:r>
            <a:rPr lang="sv-SE" b="1" dirty="0" smtClean="0"/>
            <a:t>Post Ref </a:t>
          </a:r>
          <a:r>
            <a:rPr lang="sv-SE" dirty="0" smtClean="0"/>
            <a:t>menandakan jurnal sudah dipindahkan ke </a:t>
          </a:r>
          <a:r>
            <a:rPr lang="sv-SE" b="1" dirty="0" smtClean="0"/>
            <a:t>akun dalam buku besar. </a:t>
          </a:r>
          <a:endParaRPr lang="en-US" b="1" dirty="0"/>
        </a:p>
      </dgm:t>
    </dgm:pt>
    <dgm:pt modelId="{FBD43791-C055-46E1-A31D-88BA98ECC009}" type="parTrans" cxnId="{DA04BC8C-F2C0-4651-B98E-E765EFFB37F2}">
      <dgm:prSet/>
      <dgm:spPr/>
      <dgm:t>
        <a:bodyPr/>
        <a:lstStyle/>
        <a:p>
          <a:endParaRPr lang="en-US"/>
        </a:p>
      </dgm:t>
    </dgm:pt>
    <dgm:pt modelId="{0FE5D1FC-38D9-4D6B-A9BD-FA46B2954712}" type="sibTrans" cxnId="{DA04BC8C-F2C0-4651-B98E-E765EFFB37F2}">
      <dgm:prSet/>
      <dgm:spPr/>
      <dgm:t>
        <a:bodyPr/>
        <a:lstStyle/>
        <a:p>
          <a:endParaRPr lang="en-US"/>
        </a:p>
      </dgm:t>
    </dgm:pt>
    <dgm:pt modelId="{59664EFD-92A0-4316-A8E6-C5B7294E94F2}">
      <dgm:prSet phldrT="[Text]"/>
      <dgm:spPr/>
      <dgm:t>
        <a:bodyPr/>
        <a:lstStyle/>
        <a:p>
          <a:r>
            <a:rPr lang="sv-SE" dirty="0" smtClean="0"/>
            <a:t>Pada akun dalam buku besar</a:t>
          </a:r>
          <a:endParaRPr lang="en-US" dirty="0"/>
        </a:p>
      </dgm:t>
    </dgm:pt>
    <dgm:pt modelId="{E9EBFA58-9DE7-4313-BB23-F572C84E6EF4}" type="parTrans" cxnId="{176F4F80-59CF-40CB-ABC1-A26328E59A35}">
      <dgm:prSet/>
      <dgm:spPr/>
      <dgm:t>
        <a:bodyPr/>
        <a:lstStyle/>
        <a:p>
          <a:endParaRPr lang="en-US"/>
        </a:p>
      </dgm:t>
    </dgm:pt>
    <dgm:pt modelId="{7CF82597-49A5-456D-8A41-15CDCB7F271F}" type="sibTrans" cxnId="{176F4F80-59CF-40CB-ABC1-A26328E59A35}">
      <dgm:prSet/>
      <dgm:spPr/>
      <dgm:t>
        <a:bodyPr/>
        <a:lstStyle/>
        <a:p>
          <a:endParaRPr lang="en-US"/>
        </a:p>
      </dgm:t>
    </dgm:pt>
    <dgm:pt modelId="{3F6114D6-FF54-4770-82CA-541ACD46C1B0}">
      <dgm:prSet phldrT="[Text]"/>
      <dgm:spPr/>
      <dgm:t>
        <a:bodyPr/>
        <a:lstStyle/>
        <a:p>
          <a:r>
            <a:rPr lang="sv-SE" b="1" dirty="0" smtClean="0"/>
            <a:t>Post Ref </a:t>
          </a:r>
          <a:r>
            <a:rPr lang="sv-SE" dirty="0" smtClean="0"/>
            <a:t>memudahkan kita apabila kita ingin mengetahui ayat jurnal yang menjadi </a:t>
          </a:r>
          <a:r>
            <a:rPr lang="sv-SE" b="1" dirty="0" smtClean="0"/>
            <a:t>sumber saldo debit atau kredit sebuah akun. </a:t>
          </a:r>
          <a:endParaRPr lang="en-US" b="1" dirty="0"/>
        </a:p>
      </dgm:t>
    </dgm:pt>
    <dgm:pt modelId="{B944EA60-F893-47B3-BEC5-4913BCDCDB53}" type="parTrans" cxnId="{901DEE9C-39BF-4667-BDE8-A8EC408F0852}">
      <dgm:prSet/>
      <dgm:spPr/>
      <dgm:t>
        <a:bodyPr/>
        <a:lstStyle/>
        <a:p>
          <a:endParaRPr lang="en-US"/>
        </a:p>
      </dgm:t>
    </dgm:pt>
    <dgm:pt modelId="{0B36C5E6-A414-4EB0-80A7-6BA56BA6F1CF}" type="sibTrans" cxnId="{901DEE9C-39BF-4667-BDE8-A8EC408F0852}">
      <dgm:prSet/>
      <dgm:spPr/>
      <dgm:t>
        <a:bodyPr/>
        <a:lstStyle/>
        <a:p>
          <a:endParaRPr lang="en-US"/>
        </a:p>
      </dgm:t>
    </dgm:pt>
    <dgm:pt modelId="{04F79F6D-CB39-4C54-8817-0E9B7B017BD9}" type="pres">
      <dgm:prSet presAssocID="{4617B21A-014A-4468-985A-E7E1F085F5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9C223-6147-4E5A-9463-8405ACB09AAC}" type="pres">
      <dgm:prSet presAssocID="{23AEA647-C7E6-4EBA-92DA-31CC9E7288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E9042-6069-4A18-A347-BDF846B72F4D}" type="pres">
      <dgm:prSet presAssocID="{23AEA647-C7E6-4EBA-92DA-31CC9E72889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EBCDE-3824-41AD-A021-86871C172660}" type="pres">
      <dgm:prSet presAssocID="{59664EFD-92A0-4316-A8E6-C5B7294E94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1999A-875D-4926-9164-B5DFD70B2BDC}" type="pres">
      <dgm:prSet presAssocID="{59664EFD-92A0-4316-A8E6-C5B7294E94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59548A-DF19-43BD-B62F-582BBD122679}" type="presOf" srcId="{59664EFD-92A0-4316-A8E6-C5B7294E94F2}" destId="{BB3EBCDE-3824-41AD-A021-86871C172660}" srcOrd="0" destOrd="0" presId="urn:microsoft.com/office/officeart/2005/8/layout/vList2"/>
    <dgm:cxn modelId="{DA04BC8C-F2C0-4651-B98E-E765EFFB37F2}" srcId="{23AEA647-C7E6-4EBA-92DA-31CC9E72889E}" destId="{0F4C8A6C-A03B-4A87-8D5E-7EE9806CCD3B}" srcOrd="0" destOrd="0" parTransId="{FBD43791-C055-46E1-A31D-88BA98ECC009}" sibTransId="{0FE5D1FC-38D9-4D6B-A9BD-FA46B2954712}"/>
    <dgm:cxn modelId="{3D265F4C-476C-48E6-A6AB-27A9B0823E80}" type="presOf" srcId="{23AEA647-C7E6-4EBA-92DA-31CC9E72889E}" destId="{5829C223-6147-4E5A-9463-8405ACB09AAC}" srcOrd="0" destOrd="0" presId="urn:microsoft.com/office/officeart/2005/8/layout/vList2"/>
    <dgm:cxn modelId="{901DEE9C-39BF-4667-BDE8-A8EC408F0852}" srcId="{59664EFD-92A0-4316-A8E6-C5B7294E94F2}" destId="{3F6114D6-FF54-4770-82CA-541ACD46C1B0}" srcOrd="0" destOrd="0" parTransId="{B944EA60-F893-47B3-BEC5-4913BCDCDB53}" sibTransId="{0B36C5E6-A414-4EB0-80A7-6BA56BA6F1CF}"/>
    <dgm:cxn modelId="{30B4E650-AC57-4435-AF4B-2FC5ADF377ED}" type="presOf" srcId="{4617B21A-014A-4468-985A-E7E1F085F5F4}" destId="{04F79F6D-CB39-4C54-8817-0E9B7B017BD9}" srcOrd="0" destOrd="0" presId="urn:microsoft.com/office/officeart/2005/8/layout/vList2"/>
    <dgm:cxn modelId="{176F4F80-59CF-40CB-ABC1-A26328E59A35}" srcId="{4617B21A-014A-4468-985A-E7E1F085F5F4}" destId="{59664EFD-92A0-4316-A8E6-C5B7294E94F2}" srcOrd="1" destOrd="0" parTransId="{E9EBFA58-9DE7-4313-BB23-F572C84E6EF4}" sibTransId="{7CF82597-49A5-456D-8A41-15CDCB7F271F}"/>
    <dgm:cxn modelId="{141E2606-E868-44F4-818C-7A7271556708}" type="presOf" srcId="{3F6114D6-FF54-4770-82CA-541ACD46C1B0}" destId="{C011999A-875D-4926-9164-B5DFD70B2BDC}" srcOrd="0" destOrd="0" presId="urn:microsoft.com/office/officeart/2005/8/layout/vList2"/>
    <dgm:cxn modelId="{908251D0-99E2-494E-9FF6-9C090D6B8C06}" type="presOf" srcId="{0F4C8A6C-A03B-4A87-8D5E-7EE9806CCD3B}" destId="{BD9E9042-6069-4A18-A347-BDF846B72F4D}" srcOrd="0" destOrd="0" presId="urn:microsoft.com/office/officeart/2005/8/layout/vList2"/>
    <dgm:cxn modelId="{46F14B53-FF21-4C5B-AC5B-AAB399A20224}" srcId="{4617B21A-014A-4468-985A-E7E1F085F5F4}" destId="{23AEA647-C7E6-4EBA-92DA-31CC9E72889E}" srcOrd="0" destOrd="0" parTransId="{C61C8ABC-0A02-4179-A675-078CEB7AFB2F}" sibTransId="{504BDE51-BEEF-432E-95AD-58DBF8080866}"/>
    <dgm:cxn modelId="{90CC72D7-C52F-4863-81BE-43DDDB40BC21}" type="presParOf" srcId="{04F79F6D-CB39-4C54-8817-0E9B7B017BD9}" destId="{5829C223-6147-4E5A-9463-8405ACB09AAC}" srcOrd="0" destOrd="0" presId="urn:microsoft.com/office/officeart/2005/8/layout/vList2"/>
    <dgm:cxn modelId="{19E523A4-5A9E-4A1D-94F0-8F6D49DED9AA}" type="presParOf" srcId="{04F79F6D-CB39-4C54-8817-0E9B7B017BD9}" destId="{BD9E9042-6069-4A18-A347-BDF846B72F4D}" srcOrd="1" destOrd="0" presId="urn:microsoft.com/office/officeart/2005/8/layout/vList2"/>
    <dgm:cxn modelId="{E365E03F-E324-41FF-9515-BFF6F0CC2390}" type="presParOf" srcId="{04F79F6D-CB39-4C54-8817-0E9B7B017BD9}" destId="{BB3EBCDE-3824-41AD-A021-86871C172660}" srcOrd="2" destOrd="0" presId="urn:microsoft.com/office/officeart/2005/8/layout/vList2"/>
    <dgm:cxn modelId="{E4FE9654-22AC-4AC2-893E-0965DD85933F}" type="presParOf" srcId="{04F79F6D-CB39-4C54-8817-0E9B7B017BD9}" destId="{C011999A-875D-4926-9164-B5DFD70B2BDC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5D3042-5F4D-4717-B16F-055ED2D6E2DC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C35DAAF2-8919-4595-89D1-7CCB3F791DF6}">
      <dgm:prSet phldrT="[Text]"/>
      <dgm:spPr/>
      <dgm:t>
        <a:bodyPr/>
        <a:lstStyle/>
        <a:p>
          <a:r>
            <a:rPr lang="id-ID" dirty="0" smtClean="0"/>
            <a:t>jurnal</a:t>
          </a:r>
          <a:endParaRPr lang="id-ID" dirty="0"/>
        </a:p>
      </dgm:t>
    </dgm:pt>
    <dgm:pt modelId="{B733EDB1-E644-4715-8AA7-06BA42CA25D5}" type="parTrans" cxnId="{588C68C1-5C8C-4A1A-AAD6-CB5C21C5D4A1}">
      <dgm:prSet/>
      <dgm:spPr/>
      <dgm:t>
        <a:bodyPr/>
        <a:lstStyle/>
        <a:p>
          <a:endParaRPr lang="id-ID"/>
        </a:p>
      </dgm:t>
    </dgm:pt>
    <dgm:pt modelId="{5BA45803-DC50-45A6-9EFD-E2797B246065}" type="sibTrans" cxnId="{588C68C1-5C8C-4A1A-AAD6-CB5C21C5D4A1}">
      <dgm:prSet/>
      <dgm:spPr/>
      <dgm:t>
        <a:bodyPr/>
        <a:lstStyle/>
        <a:p>
          <a:endParaRPr lang="id-ID"/>
        </a:p>
      </dgm:t>
    </dgm:pt>
    <dgm:pt modelId="{CCCB8002-6C92-4BAF-B337-73639544389C}">
      <dgm:prSet phldrT="[Text]"/>
      <dgm:spPr/>
      <dgm:t>
        <a:bodyPr/>
        <a:lstStyle/>
        <a:p>
          <a:r>
            <a:rPr lang="id-ID" dirty="0" smtClean="0"/>
            <a:t>posting</a:t>
          </a:r>
          <a:endParaRPr lang="id-ID" dirty="0"/>
        </a:p>
      </dgm:t>
    </dgm:pt>
    <dgm:pt modelId="{CC62DD13-68FD-4BC2-908E-8435BE56E4C2}" type="parTrans" cxnId="{C8592684-800D-4203-9B6E-03F13AFB6405}">
      <dgm:prSet/>
      <dgm:spPr/>
      <dgm:t>
        <a:bodyPr/>
        <a:lstStyle/>
        <a:p>
          <a:endParaRPr lang="id-ID"/>
        </a:p>
      </dgm:t>
    </dgm:pt>
    <dgm:pt modelId="{A9B4F7C2-1924-4721-8575-35B2816C63BF}" type="sibTrans" cxnId="{C8592684-800D-4203-9B6E-03F13AFB6405}">
      <dgm:prSet/>
      <dgm:spPr/>
      <dgm:t>
        <a:bodyPr/>
        <a:lstStyle/>
        <a:p>
          <a:endParaRPr lang="id-ID"/>
        </a:p>
      </dgm:t>
    </dgm:pt>
    <dgm:pt modelId="{353CEDFA-06BA-4F4B-B9B9-F2C7512FE39B}">
      <dgm:prSet phldrT="[Text]"/>
      <dgm:spPr/>
      <dgm:t>
        <a:bodyPr/>
        <a:lstStyle/>
        <a:p>
          <a:r>
            <a:rPr lang="id-ID" dirty="0" smtClean="0"/>
            <a:t>Neraca saldo</a:t>
          </a:r>
          <a:endParaRPr lang="id-ID" dirty="0"/>
        </a:p>
      </dgm:t>
    </dgm:pt>
    <dgm:pt modelId="{BDFF0D3A-842D-448A-BF66-E0A048041076}" type="parTrans" cxnId="{53DD45DC-F7A7-4C62-B040-7A973284A3D7}">
      <dgm:prSet/>
      <dgm:spPr/>
      <dgm:t>
        <a:bodyPr/>
        <a:lstStyle/>
        <a:p>
          <a:endParaRPr lang="id-ID"/>
        </a:p>
      </dgm:t>
    </dgm:pt>
    <dgm:pt modelId="{7DC8EB11-E439-4664-B2E7-131574140CAF}" type="sibTrans" cxnId="{53DD45DC-F7A7-4C62-B040-7A973284A3D7}">
      <dgm:prSet/>
      <dgm:spPr/>
      <dgm:t>
        <a:bodyPr/>
        <a:lstStyle/>
        <a:p>
          <a:endParaRPr lang="id-ID"/>
        </a:p>
      </dgm:t>
    </dgm:pt>
    <dgm:pt modelId="{1F689FAC-1636-4DA3-9A73-9E373CF8FFFF}" type="pres">
      <dgm:prSet presAssocID="{215D3042-5F4D-4717-B16F-055ED2D6E2DC}" presName="Name0" presStyleCnt="0">
        <dgm:presLayoutVars>
          <dgm:dir/>
          <dgm:resizeHandles val="exact"/>
        </dgm:presLayoutVars>
      </dgm:prSet>
      <dgm:spPr/>
    </dgm:pt>
    <dgm:pt modelId="{FF837624-9954-41B7-82CD-1F633F55D1B8}" type="pres">
      <dgm:prSet presAssocID="{C35DAAF2-8919-4595-89D1-7CCB3F791DF6}" presName="node" presStyleLbl="node1" presStyleIdx="0" presStyleCnt="3" custLinFactNeighborX="-836" custLinFactNeighborY="50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5D29BA-F2E0-4865-B1EB-DED3BD5480AC}" type="pres">
      <dgm:prSet presAssocID="{5BA45803-DC50-45A6-9EFD-E2797B24606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188C506-B9BC-4BD6-8217-E28CC1D4A44A}" type="pres">
      <dgm:prSet presAssocID="{5BA45803-DC50-45A6-9EFD-E2797B24606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8E40D12-0217-4217-BD41-0B8443E4E37F}" type="pres">
      <dgm:prSet presAssocID="{CCCB8002-6C92-4BAF-B337-7363954438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7D137-E325-4DF3-AC62-1F9177D0843E}" type="pres">
      <dgm:prSet presAssocID="{A9B4F7C2-1924-4721-8575-35B2816C63B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E1BC0B7-EE5E-41C6-B21B-FFEFA0169D22}" type="pres">
      <dgm:prSet presAssocID="{A9B4F7C2-1924-4721-8575-35B2816C63B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00DC235-0D19-4F5A-99D1-D64F62B6896C}" type="pres">
      <dgm:prSet presAssocID="{353CEDFA-06BA-4F4B-B9B9-F2C7512FE3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C68C1-5C8C-4A1A-AAD6-CB5C21C5D4A1}" srcId="{215D3042-5F4D-4717-B16F-055ED2D6E2DC}" destId="{C35DAAF2-8919-4595-89D1-7CCB3F791DF6}" srcOrd="0" destOrd="0" parTransId="{B733EDB1-E644-4715-8AA7-06BA42CA25D5}" sibTransId="{5BA45803-DC50-45A6-9EFD-E2797B246065}"/>
    <dgm:cxn modelId="{EA9FBD97-DF17-4F41-9B96-5A43FD651F45}" type="presOf" srcId="{C35DAAF2-8919-4595-89D1-7CCB3F791DF6}" destId="{FF837624-9954-41B7-82CD-1F633F55D1B8}" srcOrd="0" destOrd="0" presId="urn:microsoft.com/office/officeart/2005/8/layout/process1"/>
    <dgm:cxn modelId="{66606932-9BA4-4054-991A-977DE53B74CD}" type="presOf" srcId="{A9B4F7C2-1924-4721-8575-35B2816C63BF}" destId="{9217D137-E325-4DF3-AC62-1F9177D0843E}" srcOrd="0" destOrd="0" presId="urn:microsoft.com/office/officeart/2005/8/layout/process1"/>
    <dgm:cxn modelId="{31132FD3-9A3C-4581-8DEE-ADC5A13A2530}" type="presOf" srcId="{A9B4F7C2-1924-4721-8575-35B2816C63BF}" destId="{BE1BC0B7-EE5E-41C6-B21B-FFEFA0169D22}" srcOrd="1" destOrd="0" presId="urn:microsoft.com/office/officeart/2005/8/layout/process1"/>
    <dgm:cxn modelId="{C8592684-800D-4203-9B6E-03F13AFB6405}" srcId="{215D3042-5F4D-4717-B16F-055ED2D6E2DC}" destId="{CCCB8002-6C92-4BAF-B337-73639544389C}" srcOrd="1" destOrd="0" parTransId="{CC62DD13-68FD-4BC2-908E-8435BE56E4C2}" sibTransId="{A9B4F7C2-1924-4721-8575-35B2816C63BF}"/>
    <dgm:cxn modelId="{AAC97097-1F1F-475F-A976-1F7839C360D0}" type="presOf" srcId="{215D3042-5F4D-4717-B16F-055ED2D6E2DC}" destId="{1F689FAC-1636-4DA3-9A73-9E373CF8FFFF}" srcOrd="0" destOrd="0" presId="urn:microsoft.com/office/officeart/2005/8/layout/process1"/>
    <dgm:cxn modelId="{60A55364-0147-4CB0-AB28-83A1B82893C2}" type="presOf" srcId="{353CEDFA-06BA-4F4B-B9B9-F2C7512FE39B}" destId="{100DC235-0D19-4F5A-99D1-D64F62B6896C}" srcOrd="0" destOrd="0" presId="urn:microsoft.com/office/officeart/2005/8/layout/process1"/>
    <dgm:cxn modelId="{ED765C75-7923-4492-8E95-735C5F27585A}" type="presOf" srcId="{5BA45803-DC50-45A6-9EFD-E2797B246065}" destId="{A188C506-B9BC-4BD6-8217-E28CC1D4A44A}" srcOrd="1" destOrd="0" presId="urn:microsoft.com/office/officeart/2005/8/layout/process1"/>
    <dgm:cxn modelId="{53DD45DC-F7A7-4C62-B040-7A973284A3D7}" srcId="{215D3042-5F4D-4717-B16F-055ED2D6E2DC}" destId="{353CEDFA-06BA-4F4B-B9B9-F2C7512FE39B}" srcOrd="2" destOrd="0" parTransId="{BDFF0D3A-842D-448A-BF66-E0A048041076}" sibTransId="{7DC8EB11-E439-4664-B2E7-131574140CAF}"/>
    <dgm:cxn modelId="{0DD71A00-DC3F-4BC2-9BCC-8278EB5A4450}" type="presOf" srcId="{CCCB8002-6C92-4BAF-B337-73639544389C}" destId="{18E40D12-0217-4217-BD41-0B8443E4E37F}" srcOrd="0" destOrd="0" presId="urn:microsoft.com/office/officeart/2005/8/layout/process1"/>
    <dgm:cxn modelId="{C86E1BAE-53D1-4E7F-B770-0779F768C701}" type="presOf" srcId="{5BA45803-DC50-45A6-9EFD-E2797B246065}" destId="{CC5D29BA-F2E0-4865-B1EB-DED3BD5480AC}" srcOrd="0" destOrd="0" presId="urn:microsoft.com/office/officeart/2005/8/layout/process1"/>
    <dgm:cxn modelId="{9558E627-21E5-4F73-8143-1FA44F98F593}" type="presParOf" srcId="{1F689FAC-1636-4DA3-9A73-9E373CF8FFFF}" destId="{FF837624-9954-41B7-82CD-1F633F55D1B8}" srcOrd="0" destOrd="0" presId="urn:microsoft.com/office/officeart/2005/8/layout/process1"/>
    <dgm:cxn modelId="{F9648D01-01A0-42A8-B441-B659364FE450}" type="presParOf" srcId="{1F689FAC-1636-4DA3-9A73-9E373CF8FFFF}" destId="{CC5D29BA-F2E0-4865-B1EB-DED3BD5480AC}" srcOrd="1" destOrd="0" presId="urn:microsoft.com/office/officeart/2005/8/layout/process1"/>
    <dgm:cxn modelId="{42746F70-6D97-4B46-BBC3-AACE7858E0A8}" type="presParOf" srcId="{CC5D29BA-F2E0-4865-B1EB-DED3BD5480AC}" destId="{A188C506-B9BC-4BD6-8217-E28CC1D4A44A}" srcOrd="0" destOrd="0" presId="urn:microsoft.com/office/officeart/2005/8/layout/process1"/>
    <dgm:cxn modelId="{3F51A91C-7225-4F5A-ACBD-BC32B4A0EF58}" type="presParOf" srcId="{1F689FAC-1636-4DA3-9A73-9E373CF8FFFF}" destId="{18E40D12-0217-4217-BD41-0B8443E4E37F}" srcOrd="2" destOrd="0" presId="urn:microsoft.com/office/officeart/2005/8/layout/process1"/>
    <dgm:cxn modelId="{C79315FB-588A-466C-B602-7B52E59B02FB}" type="presParOf" srcId="{1F689FAC-1636-4DA3-9A73-9E373CF8FFFF}" destId="{9217D137-E325-4DF3-AC62-1F9177D0843E}" srcOrd="3" destOrd="0" presId="urn:microsoft.com/office/officeart/2005/8/layout/process1"/>
    <dgm:cxn modelId="{29E9BF4A-5627-43BB-A776-3FC3D171521A}" type="presParOf" srcId="{9217D137-E325-4DF3-AC62-1F9177D0843E}" destId="{BE1BC0B7-EE5E-41C6-B21B-FFEFA0169D22}" srcOrd="0" destOrd="0" presId="urn:microsoft.com/office/officeart/2005/8/layout/process1"/>
    <dgm:cxn modelId="{B011932D-334A-49AA-96BB-52DFFD71A69A}" type="presParOf" srcId="{1F689FAC-1636-4DA3-9A73-9E373CF8FFFF}" destId="{100DC235-0D19-4F5A-99D1-D64F62B6896C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66AC1F-6D53-4158-A362-6368568EFF7E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CAF2C30-D546-4CB1-BC62-5D9A525D6B14}">
      <dgm:prSet phldrT="[Text]"/>
      <dgm:spPr/>
      <dgm:t>
        <a:bodyPr/>
        <a:lstStyle/>
        <a:p>
          <a:r>
            <a:rPr lang="en-US" smtClean="0"/>
            <a:t>1</a:t>
          </a:r>
          <a:endParaRPr lang="en-US"/>
        </a:p>
      </dgm:t>
    </dgm:pt>
    <dgm:pt modelId="{340D2064-401B-485A-9941-1F5ABF125DB0}" type="parTrans" cxnId="{9D317E63-08C7-42F8-A85B-77A316AA3B05}">
      <dgm:prSet/>
      <dgm:spPr/>
      <dgm:t>
        <a:bodyPr/>
        <a:lstStyle/>
        <a:p>
          <a:endParaRPr lang="en-US"/>
        </a:p>
      </dgm:t>
    </dgm:pt>
    <dgm:pt modelId="{7A2E506D-4B4E-4054-82DC-5A6482D5CD57}" type="sibTrans" cxnId="{9D317E63-08C7-42F8-A85B-77A316AA3B05}">
      <dgm:prSet/>
      <dgm:spPr/>
      <dgm:t>
        <a:bodyPr/>
        <a:lstStyle/>
        <a:p>
          <a:endParaRPr lang="en-US"/>
        </a:p>
      </dgm:t>
    </dgm:pt>
    <dgm:pt modelId="{DA47D1BA-2672-4362-B806-545322D6B1E0}">
      <dgm:prSet phldrT="[Text]"/>
      <dgm:spPr/>
      <dgm:t>
        <a:bodyPr/>
        <a:lstStyle/>
        <a:p>
          <a:r>
            <a:rPr lang="en-US" smtClean="0"/>
            <a:t>Kemungkinan terjadi karena kesalahan dalam melakukan penjumlahan</a:t>
          </a:r>
          <a:endParaRPr lang="en-US"/>
        </a:p>
      </dgm:t>
    </dgm:pt>
    <dgm:pt modelId="{D21E6B91-300D-47E9-AE8F-B34C2F86C4C0}" type="parTrans" cxnId="{B3C05D1A-57DB-444B-92FA-282A2A1E3EC6}">
      <dgm:prSet/>
      <dgm:spPr/>
      <dgm:t>
        <a:bodyPr/>
        <a:lstStyle/>
        <a:p>
          <a:endParaRPr lang="en-US"/>
        </a:p>
      </dgm:t>
    </dgm:pt>
    <dgm:pt modelId="{7F97B722-D7A0-48D8-8CA5-0ACCD9BA4451}" type="sibTrans" cxnId="{B3C05D1A-57DB-444B-92FA-282A2A1E3EC6}">
      <dgm:prSet/>
      <dgm:spPr/>
      <dgm:t>
        <a:bodyPr/>
        <a:lstStyle/>
        <a:p>
          <a:endParaRPr lang="en-US"/>
        </a:p>
      </dgm:t>
    </dgm:pt>
    <dgm:pt modelId="{0FDF8AFC-980F-416A-8C1E-46746A6500E1}">
      <dgm:prSet phldrT="[Text]"/>
      <dgm:spPr/>
      <dgm:t>
        <a:bodyPr/>
        <a:lstStyle/>
        <a:p>
          <a:r>
            <a:rPr lang="en-US" smtClean="0"/>
            <a:t>2</a:t>
          </a:r>
          <a:endParaRPr lang="en-US"/>
        </a:p>
      </dgm:t>
    </dgm:pt>
    <dgm:pt modelId="{AE8B9092-4ED1-47B6-B4A2-B4A4BE9778C6}" type="parTrans" cxnId="{048DD8C5-94D4-4314-AA7F-29ECB73C2464}">
      <dgm:prSet/>
      <dgm:spPr/>
      <dgm:t>
        <a:bodyPr/>
        <a:lstStyle/>
        <a:p>
          <a:endParaRPr lang="en-US"/>
        </a:p>
      </dgm:t>
    </dgm:pt>
    <dgm:pt modelId="{7ADC1D56-DF77-4FBB-A479-539AA66AE833}" type="sibTrans" cxnId="{048DD8C5-94D4-4314-AA7F-29ECB73C2464}">
      <dgm:prSet/>
      <dgm:spPr/>
      <dgm:t>
        <a:bodyPr/>
        <a:lstStyle/>
        <a:p>
          <a:endParaRPr lang="en-US"/>
        </a:p>
      </dgm:t>
    </dgm:pt>
    <dgm:pt modelId="{80A22843-2B28-4680-B20C-5F993C3B9ED6}">
      <dgm:prSet phldrT="[Text]"/>
      <dgm:spPr/>
      <dgm:t>
        <a:bodyPr/>
        <a:lstStyle/>
        <a:p>
          <a:r>
            <a:rPr lang="en-US" smtClean="0"/>
            <a:t>Ada </a:t>
          </a:r>
          <a:r>
            <a:rPr lang="nn-NO" smtClean="0"/>
            <a:t>saldo akhir sebuah akun tidak dimasukkan ke dalam neraca </a:t>
          </a:r>
          <a:r>
            <a:rPr lang="en-US" smtClean="0"/>
            <a:t>saldo.</a:t>
          </a:r>
          <a:endParaRPr lang="en-US"/>
        </a:p>
      </dgm:t>
    </dgm:pt>
    <dgm:pt modelId="{62E93255-6783-4C45-A587-548DDB383D64}" type="parTrans" cxnId="{BA9D0B32-11F9-431C-ABE7-8F6DCFE95F81}">
      <dgm:prSet/>
      <dgm:spPr/>
      <dgm:t>
        <a:bodyPr/>
        <a:lstStyle/>
        <a:p>
          <a:endParaRPr lang="en-US"/>
        </a:p>
      </dgm:t>
    </dgm:pt>
    <dgm:pt modelId="{80C89184-0FCF-46E3-BFB3-5DC260E2B3DD}" type="sibTrans" cxnId="{BA9D0B32-11F9-431C-ABE7-8F6DCFE95F81}">
      <dgm:prSet/>
      <dgm:spPr/>
      <dgm:t>
        <a:bodyPr/>
        <a:lstStyle/>
        <a:p>
          <a:endParaRPr lang="en-US"/>
        </a:p>
      </dgm:t>
    </dgm:pt>
    <dgm:pt modelId="{E50A8AF4-CD9A-4617-BC9C-F736BCF2B7E7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217D6066-DEC4-4996-9863-9E27465B203B}" type="parTrans" cxnId="{2B72AD1C-1F4C-4A13-A78C-4FEA053EC026}">
      <dgm:prSet/>
      <dgm:spPr/>
      <dgm:t>
        <a:bodyPr/>
        <a:lstStyle/>
        <a:p>
          <a:endParaRPr lang="en-US"/>
        </a:p>
      </dgm:t>
    </dgm:pt>
    <dgm:pt modelId="{CD803633-F813-4F16-8B7C-B618735B9BD1}" type="sibTrans" cxnId="{2B72AD1C-1F4C-4A13-A78C-4FEA053EC026}">
      <dgm:prSet/>
      <dgm:spPr/>
      <dgm:t>
        <a:bodyPr/>
        <a:lstStyle/>
        <a:p>
          <a:endParaRPr lang="en-US"/>
        </a:p>
      </dgm:t>
    </dgm:pt>
    <dgm:pt modelId="{AB11513B-155F-49CF-A4EC-843625C8A471}">
      <dgm:prSet phldrT="[Text]"/>
      <dgm:spPr/>
      <dgm:t>
        <a:bodyPr/>
        <a:lstStyle/>
        <a:p>
          <a:r>
            <a:rPr lang="en-US" smtClean="0"/>
            <a:t>salah memasukkan angka saldo akhir suatu akun ke dalam neraca saldo</a:t>
          </a:r>
          <a:endParaRPr lang="en-US"/>
        </a:p>
      </dgm:t>
    </dgm:pt>
    <dgm:pt modelId="{037CCD9B-E580-4F92-8C41-BF3B09D87152}" type="parTrans" cxnId="{DC01E59F-4847-4148-94B3-83A9284FC4E3}">
      <dgm:prSet/>
      <dgm:spPr/>
      <dgm:t>
        <a:bodyPr/>
        <a:lstStyle/>
        <a:p>
          <a:endParaRPr lang="en-US"/>
        </a:p>
      </dgm:t>
    </dgm:pt>
    <dgm:pt modelId="{A83FE841-CF8E-4543-BF99-BE85CD15D49F}" type="sibTrans" cxnId="{DC01E59F-4847-4148-94B3-83A9284FC4E3}">
      <dgm:prSet/>
      <dgm:spPr/>
      <dgm:t>
        <a:bodyPr/>
        <a:lstStyle/>
        <a:p>
          <a:endParaRPr lang="en-US"/>
        </a:p>
      </dgm:t>
    </dgm:pt>
    <dgm:pt modelId="{4A6D1594-5733-44AB-815C-C089A9451221}" type="pres">
      <dgm:prSet presAssocID="{9266AC1F-6D53-4158-A362-6368568EFF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43CA3E-BAD3-4476-B440-2FD799FDFC6F}" type="pres">
      <dgm:prSet presAssocID="{CCAF2C30-D546-4CB1-BC62-5D9A525D6B14}" presName="linNode" presStyleCnt="0"/>
      <dgm:spPr/>
    </dgm:pt>
    <dgm:pt modelId="{B3BA7B45-F23E-496A-B068-429BA21376F3}" type="pres">
      <dgm:prSet presAssocID="{CCAF2C30-D546-4CB1-BC62-5D9A525D6B14}" presName="parentText" presStyleLbl="node1" presStyleIdx="0" presStyleCnt="3" custScaleX="603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F00DC-F68B-4583-A5A7-4B9CDB97457D}" type="pres">
      <dgm:prSet presAssocID="{CCAF2C30-D546-4CB1-BC62-5D9A525D6B1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74A6D-9D2F-4C25-B234-5536F041926B}" type="pres">
      <dgm:prSet presAssocID="{7A2E506D-4B4E-4054-82DC-5A6482D5CD57}" presName="sp" presStyleCnt="0"/>
      <dgm:spPr/>
    </dgm:pt>
    <dgm:pt modelId="{B789E6BF-FE6A-444D-834B-D6620754EE2C}" type="pres">
      <dgm:prSet presAssocID="{0FDF8AFC-980F-416A-8C1E-46746A6500E1}" presName="linNode" presStyleCnt="0"/>
      <dgm:spPr/>
    </dgm:pt>
    <dgm:pt modelId="{0732A908-199E-43BF-8743-D3F50F1161FE}" type="pres">
      <dgm:prSet presAssocID="{0FDF8AFC-980F-416A-8C1E-46746A6500E1}" presName="parentText" presStyleLbl="node1" presStyleIdx="1" presStyleCnt="3" custScaleX="603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9DC7A-7F1C-4625-98D9-C95472A58FF1}" type="pres">
      <dgm:prSet presAssocID="{0FDF8AFC-980F-416A-8C1E-46746A6500E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8CED5-22C1-4598-ADBA-EC95EB21AC6F}" type="pres">
      <dgm:prSet presAssocID="{7ADC1D56-DF77-4FBB-A479-539AA66AE833}" presName="sp" presStyleCnt="0"/>
      <dgm:spPr/>
    </dgm:pt>
    <dgm:pt modelId="{A3E14B60-1C92-4D51-A47B-083F94D515E3}" type="pres">
      <dgm:prSet presAssocID="{E50A8AF4-CD9A-4617-BC9C-F736BCF2B7E7}" presName="linNode" presStyleCnt="0"/>
      <dgm:spPr/>
    </dgm:pt>
    <dgm:pt modelId="{BD7DF759-B245-482B-AB24-22FD604D74A7}" type="pres">
      <dgm:prSet presAssocID="{E50A8AF4-CD9A-4617-BC9C-F736BCF2B7E7}" presName="parentText" presStyleLbl="node1" presStyleIdx="2" presStyleCnt="3" custScaleX="603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C6FFD-8060-4773-954E-B5B89CD4B1B1}" type="pres">
      <dgm:prSet presAssocID="{E50A8AF4-CD9A-4617-BC9C-F736BCF2B7E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4CFD6-E8F5-4151-8032-381A5B497654}" type="presOf" srcId="{9266AC1F-6D53-4158-A362-6368568EFF7E}" destId="{4A6D1594-5733-44AB-815C-C089A9451221}" srcOrd="0" destOrd="0" presId="urn:microsoft.com/office/officeart/2005/8/layout/vList5"/>
    <dgm:cxn modelId="{9D317E63-08C7-42F8-A85B-77A316AA3B05}" srcId="{9266AC1F-6D53-4158-A362-6368568EFF7E}" destId="{CCAF2C30-D546-4CB1-BC62-5D9A525D6B14}" srcOrd="0" destOrd="0" parTransId="{340D2064-401B-485A-9941-1F5ABF125DB0}" sibTransId="{7A2E506D-4B4E-4054-82DC-5A6482D5CD57}"/>
    <dgm:cxn modelId="{2CAFF280-8ADF-49DA-A3BE-E7C2C8F350B0}" type="presOf" srcId="{80A22843-2B28-4680-B20C-5F993C3B9ED6}" destId="{1E99DC7A-7F1C-4625-98D9-C95472A58FF1}" srcOrd="0" destOrd="0" presId="urn:microsoft.com/office/officeart/2005/8/layout/vList5"/>
    <dgm:cxn modelId="{2170674D-C981-4054-9A37-7BF9FDE1B652}" type="presOf" srcId="{E50A8AF4-CD9A-4617-BC9C-F736BCF2B7E7}" destId="{BD7DF759-B245-482B-AB24-22FD604D74A7}" srcOrd="0" destOrd="0" presId="urn:microsoft.com/office/officeart/2005/8/layout/vList5"/>
    <dgm:cxn modelId="{BA9D0B32-11F9-431C-ABE7-8F6DCFE95F81}" srcId="{0FDF8AFC-980F-416A-8C1E-46746A6500E1}" destId="{80A22843-2B28-4680-B20C-5F993C3B9ED6}" srcOrd="0" destOrd="0" parTransId="{62E93255-6783-4C45-A587-548DDB383D64}" sibTransId="{80C89184-0FCF-46E3-BFB3-5DC260E2B3DD}"/>
    <dgm:cxn modelId="{DC01E59F-4847-4148-94B3-83A9284FC4E3}" srcId="{E50A8AF4-CD9A-4617-BC9C-F736BCF2B7E7}" destId="{AB11513B-155F-49CF-A4EC-843625C8A471}" srcOrd="0" destOrd="0" parTransId="{037CCD9B-E580-4F92-8C41-BF3B09D87152}" sibTransId="{A83FE841-CF8E-4543-BF99-BE85CD15D49F}"/>
    <dgm:cxn modelId="{D73A2832-E447-455F-81B3-25228C29BD5D}" type="presOf" srcId="{0FDF8AFC-980F-416A-8C1E-46746A6500E1}" destId="{0732A908-199E-43BF-8743-D3F50F1161FE}" srcOrd="0" destOrd="0" presId="urn:microsoft.com/office/officeart/2005/8/layout/vList5"/>
    <dgm:cxn modelId="{B3C05D1A-57DB-444B-92FA-282A2A1E3EC6}" srcId="{CCAF2C30-D546-4CB1-BC62-5D9A525D6B14}" destId="{DA47D1BA-2672-4362-B806-545322D6B1E0}" srcOrd="0" destOrd="0" parTransId="{D21E6B91-300D-47E9-AE8F-B34C2F86C4C0}" sibTransId="{7F97B722-D7A0-48D8-8CA5-0ACCD9BA4451}"/>
    <dgm:cxn modelId="{048DD8C5-94D4-4314-AA7F-29ECB73C2464}" srcId="{9266AC1F-6D53-4158-A362-6368568EFF7E}" destId="{0FDF8AFC-980F-416A-8C1E-46746A6500E1}" srcOrd="1" destOrd="0" parTransId="{AE8B9092-4ED1-47B6-B4A2-B4A4BE9778C6}" sibTransId="{7ADC1D56-DF77-4FBB-A479-539AA66AE833}"/>
    <dgm:cxn modelId="{07DD5F12-52BF-4538-B271-A3FAE85371FE}" type="presOf" srcId="{AB11513B-155F-49CF-A4EC-843625C8A471}" destId="{401C6FFD-8060-4773-954E-B5B89CD4B1B1}" srcOrd="0" destOrd="0" presId="urn:microsoft.com/office/officeart/2005/8/layout/vList5"/>
    <dgm:cxn modelId="{2B72AD1C-1F4C-4A13-A78C-4FEA053EC026}" srcId="{9266AC1F-6D53-4158-A362-6368568EFF7E}" destId="{E50A8AF4-CD9A-4617-BC9C-F736BCF2B7E7}" srcOrd="2" destOrd="0" parTransId="{217D6066-DEC4-4996-9863-9E27465B203B}" sibTransId="{CD803633-F813-4F16-8B7C-B618735B9BD1}"/>
    <dgm:cxn modelId="{6BB5B109-F711-4E3A-8DF2-0D045F689B5D}" type="presOf" srcId="{DA47D1BA-2672-4362-B806-545322D6B1E0}" destId="{B2AF00DC-F68B-4583-A5A7-4B9CDB97457D}" srcOrd="0" destOrd="0" presId="urn:microsoft.com/office/officeart/2005/8/layout/vList5"/>
    <dgm:cxn modelId="{3B9ECECE-31C4-4DC6-8971-25FCABA0D8EE}" type="presOf" srcId="{CCAF2C30-D546-4CB1-BC62-5D9A525D6B14}" destId="{B3BA7B45-F23E-496A-B068-429BA21376F3}" srcOrd="0" destOrd="0" presId="urn:microsoft.com/office/officeart/2005/8/layout/vList5"/>
    <dgm:cxn modelId="{3AA4030C-8BEC-4D1B-8332-512E6A488A28}" type="presParOf" srcId="{4A6D1594-5733-44AB-815C-C089A9451221}" destId="{F043CA3E-BAD3-4476-B440-2FD799FDFC6F}" srcOrd="0" destOrd="0" presId="urn:microsoft.com/office/officeart/2005/8/layout/vList5"/>
    <dgm:cxn modelId="{7E63C768-548E-4DC4-832D-7EBB4B6E4805}" type="presParOf" srcId="{F043CA3E-BAD3-4476-B440-2FD799FDFC6F}" destId="{B3BA7B45-F23E-496A-B068-429BA21376F3}" srcOrd="0" destOrd="0" presId="urn:microsoft.com/office/officeart/2005/8/layout/vList5"/>
    <dgm:cxn modelId="{F068F198-BD61-4DC6-AFB7-103A3DB6DC57}" type="presParOf" srcId="{F043CA3E-BAD3-4476-B440-2FD799FDFC6F}" destId="{B2AF00DC-F68B-4583-A5A7-4B9CDB97457D}" srcOrd="1" destOrd="0" presId="urn:microsoft.com/office/officeart/2005/8/layout/vList5"/>
    <dgm:cxn modelId="{773FF731-B81F-4708-93DC-2345507DA7F0}" type="presParOf" srcId="{4A6D1594-5733-44AB-815C-C089A9451221}" destId="{B5D74A6D-9D2F-4C25-B234-5536F041926B}" srcOrd="1" destOrd="0" presId="urn:microsoft.com/office/officeart/2005/8/layout/vList5"/>
    <dgm:cxn modelId="{3C0FE1B6-E666-4AD0-AD73-34A8F4E0D57B}" type="presParOf" srcId="{4A6D1594-5733-44AB-815C-C089A9451221}" destId="{B789E6BF-FE6A-444D-834B-D6620754EE2C}" srcOrd="2" destOrd="0" presId="urn:microsoft.com/office/officeart/2005/8/layout/vList5"/>
    <dgm:cxn modelId="{5366634B-4F3C-4E79-9628-71DF4FE8A315}" type="presParOf" srcId="{B789E6BF-FE6A-444D-834B-D6620754EE2C}" destId="{0732A908-199E-43BF-8743-D3F50F1161FE}" srcOrd="0" destOrd="0" presId="urn:microsoft.com/office/officeart/2005/8/layout/vList5"/>
    <dgm:cxn modelId="{09DDB17F-46C7-4246-ABC9-803B47F69D80}" type="presParOf" srcId="{B789E6BF-FE6A-444D-834B-D6620754EE2C}" destId="{1E99DC7A-7F1C-4625-98D9-C95472A58FF1}" srcOrd="1" destOrd="0" presId="urn:microsoft.com/office/officeart/2005/8/layout/vList5"/>
    <dgm:cxn modelId="{CDEBBC18-EE0C-48BA-A3BD-67CFDFFD5395}" type="presParOf" srcId="{4A6D1594-5733-44AB-815C-C089A9451221}" destId="{9B28CED5-22C1-4598-ADBA-EC95EB21AC6F}" srcOrd="3" destOrd="0" presId="urn:microsoft.com/office/officeart/2005/8/layout/vList5"/>
    <dgm:cxn modelId="{6575B25B-8C1A-4728-9AEC-1E62EAB73AF1}" type="presParOf" srcId="{4A6D1594-5733-44AB-815C-C089A9451221}" destId="{A3E14B60-1C92-4D51-A47B-083F94D515E3}" srcOrd="4" destOrd="0" presId="urn:microsoft.com/office/officeart/2005/8/layout/vList5"/>
    <dgm:cxn modelId="{284B6E65-3BAF-40A4-A510-7D5585FC4B35}" type="presParOf" srcId="{A3E14B60-1C92-4D51-A47B-083F94D515E3}" destId="{BD7DF759-B245-482B-AB24-22FD604D74A7}" srcOrd="0" destOrd="0" presId="urn:microsoft.com/office/officeart/2005/8/layout/vList5"/>
    <dgm:cxn modelId="{306298F0-6C40-4D45-A0F3-F99C93408DC4}" type="presParOf" srcId="{A3E14B60-1C92-4D51-A47B-083F94D515E3}" destId="{401C6FFD-8060-4773-954E-B5B89CD4B1B1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B6DCF6-0206-48DD-AD89-144B418C69A1}" type="doc">
      <dgm:prSet loTypeId="urn:microsoft.com/office/officeart/2005/8/layout/hProcess7#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6E8E667-536D-49B8-A1B0-2173120EA46D}">
      <dgm:prSet phldrT="[Text]" custT="1"/>
      <dgm:spPr/>
      <dgm:t>
        <a:bodyPr/>
        <a:lstStyle/>
        <a:p>
          <a:pPr algn="ctr"/>
          <a:r>
            <a:rPr lang="en-US" sz="2800" smtClean="0"/>
            <a:t>1</a:t>
          </a:r>
          <a:endParaRPr lang="en-US" sz="2800"/>
        </a:p>
      </dgm:t>
    </dgm:pt>
    <dgm:pt modelId="{C8A1E7A2-D3FD-4CE8-807D-E4E3A7E0B079}" type="parTrans" cxnId="{8A144D52-F2A6-457D-8D09-E3946FF29407}">
      <dgm:prSet/>
      <dgm:spPr/>
      <dgm:t>
        <a:bodyPr/>
        <a:lstStyle/>
        <a:p>
          <a:pPr algn="ctr"/>
          <a:endParaRPr lang="en-US" sz="2800"/>
        </a:p>
      </dgm:t>
    </dgm:pt>
    <dgm:pt modelId="{2A5556FC-E2EC-45F3-8974-80238A6C0B75}" type="sibTrans" cxnId="{8A144D52-F2A6-457D-8D09-E3946FF29407}">
      <dgm:prSet/>
      <dgm:spPr/>
      <dgm:t>
        <a:bodyPr/>
        <a:lstStyle/>
        <a:p>
          <a:pPr algn="ctr"/>
          <a:endParaRPr lang="en-US" sz="2800"/>
        </a:p>
      </dgm:t>
    </dgm:pt>
    <dgm:pt modelId="{C2B5BCB5-ADAD-4949-AA98-531F26C1A2B6}">
      <dgm:prSet phldrT="[Text]" custT="1"/>
      <dgm:spPr/>
      <dgm:t>
        <a:bodyPr/>
        <a:lstStyle/>
        <a:p>
          <a:pPr algn="ctr"/>
          <a:r>
            <a:rPr lang="en-US" sz="2800" smtClean="0"/>
            <a:t>Membuat ayat jurnal balik dari ayat jurnal yang salah</a:t>
          </a:r>
          <a:endParaRPr lang="en-US" sz="2800"/>
        </a:p>
      </dgm:t>
    </dgm:pt>
    <dgm:pt modelId="{4470F26C-F0C5-480D-8CD3-C3ED0237A2F0}" type="parTrans" cxnId="{0C232B79-9FA9-4BFF-ACBB-7F826AC19FB9}">
      <dgm:prSet/>
      <dgm:spPr/>
      <dgm:t>
        <a:bodyPr/>
        <a:lstStyle/>
        <a:p>
          <a:pPr algn="ctr"/>
          <a:endParaRPr lang="en-US" sz="2800"/>
        </a:p>
      </dgm:t>
    </dgm:pt>
    <dgm:pt modelId="{3514C232-3E43-45C5-91AE-B83B966D0D55}" type="sibTrans" cxnId="{0C232B79-9FA9-4BFF-ACBB-7F826AC19FB9}">
      <dgm:prSet/>
      <dgm:spPr/>
      <dgm:t>
        <a:bodyPr/>
        <a:lstStyle/>
        <a:p>
          <a:pPr algn="ctr"/>
          <a:endParaRPr lang="en-US" sz="2800"/>
        </a:p>
      </dgm:t>
    </dgm:pt>
    <dgm:pt modelId="{625B84E8-60F5-4250-9181-DAA6EB41AB4C}">
      <dgm:prSet phldrT="[Text]" custT="1"/>
      <dgm:spPr/>
      <dgm:t>
        <a:bodyPr/>
        <a:lstStyle/>
        <a:p>
          <a:pPr algn="ctr"/>
          <a:r>
            <a:rPr lang="en-US" sz="2800" smtClean="0"/>
            <a:t>2</a:t>
          </a:r>
          <a:endParaRPr lang="en-US" sz="2800"/>
        </a:p>
      </dgm:t>
    </dgm:pt>
    <dgm:pt modelId="{5C62DB2D-12EF-442C-928C-120C31A43371}" type="parTrans" cxnId="{76601BA7-C467-47D3-B450-A6203879A9C5}">
      <dgm:prSet/>
      <dgm:spPr/>
      <dgm:t>
        <a:bodyPr/>
        <a:lstStyle/>
        <a:p>
          <a:pPr algn="ctr"/>
          <a:endParaRPr lang="en-US" sz="2800"/>
        </a:p>
      </dgm:t>
    </dgm:pt>
    <dgm:pt modelId="{02597A4D-B814-4BA5-A6EF-30E9FB6EEDF4}" type="sibTrans" cxnId="{76601BA7-C467-47D3-B450-A6203879A9C5}">
      <dgm:prSet/>
      <dgm:spPr/>
      <dgm:t>
        <a:bodyPr/>
        <a:lstStyle/>
        <a:p>
          <a:pPr algn="ctr"/>
          <a:endParaRPr lang="en-US" sz="2800"/>
        </a:p>
      </dgm:t>
    </dgm:pt>
    <dgm:pt modelId="{45BBD408-9FB3-4AAB-80FF-CA7EF48DA6F0}">
      <dgm:prSet phldrT="[Text]" custT="1"/>
      <dgm:spPr/>
      <dgm:t>
        <a:bodyPr/>
        <a:lstStyle/>
        <a:p>
          <a:pPr algn="ctr"/>
          <a:r>
            <a:rPr lang="en-US" sz="2800" smtClean="0"/>
            <a:t>Membuat ayat jurnal yang sebenarnya.</a:t>
          </a:r>
          <a:endParaRPr lang="en-US" sz="2800"/>
        </a:p>
      </dgm:t>
    </dgm:pt>
    <dgm:pt modelId="{7FEF8AC4-D44D-4415-9A57-45F9C9DF24C8}" type="parTrans" cxnId="{D23B93E3-797C-4D7E-9DDF-C27957961901}">
      <dgm:prSet/>
      <dgm:spPr/>
      <dgm:t>
        <a:bodyPr/>
        <a:lstStyle/>
        <a:p>
          <a:pPr algn="ctr"/>
          <a:endParaRPr lang="en-US" sz="2800"/>
        </a:p>
      </dgm:t>
    </dgm:pt>
    <dgm:pt modelId="{3F032661-02CB-41F0-B409-A3A9371574BD}" type="sibTrans" cxnId="{D23B93E3-797C-4D7E-9DDF-C27957961901}">
      <dgm:prSet/>
      <dgm:spPr/>
      <dgm:t>
        <a:bodyPr/>
        <a:lstStyle/>
        <a:p>
          <a:pPr algn="ctr"/>
          <a:endParaRPr lang="en-US" sz="2800"/>
        </a:p>
      </dgm:t>
    </dgm:pt>
    <dgm:pt modelId="{B31A7B33-0617-4636-B5C5-0B5DB2664044}" type="pres">
      <dgm:prSet presAssocID="{89B6DCF6-0206-48DD-AD89-144B418C69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A69D2-A0FC-4836-BB51-4234F22780D4}" type="pres">
      <dgm:prSet presAssocID="{56E8E667-536D-49B8-A1B0-2173120EA46D}" presName="compositeNode" presStyleCnt="0">
        <dgm:presLayoutVars>
          <dgm:bulletEnabled val="1"/>
        </dgm:presLayoutVars>
      </dgm:prSet>
      <dgm:spPr/>
    </dgm:pt>
    <dgm:pt modelId="{4A8A03FA-D30B-4B83-B181-697CA1A15C4F}" type="pres">
      <dgm:prSet presAssocID="{56E8E667-536D-49B8-A1B0-2173120EA46D}" presName="bgRect" presStyleLbl="node1" presStyleIdx="0" presStyleCnt="2"/>
      <dgm:spPr/>
      <dgm:t>
        <a:bodyPr/>
        <a:lstStyle/>
        <a:p>
          <a:endParaRPr lang="en-US"/>
        </a:p>
      </dgm:t>
    </dgm:pt>
    <dgm:pt modelId="{A3FE82EC-B32B-4505-9FF5-622515F2B067}" type="pres">
      <dgm:prSet presAssocID="{56E8E667-536D-49B8-A1B0-2173120EA46D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8475A-B6D9-473C-ABB8-219083CF7FAE}" type="pres">
      <dgm:prSet presAssocID="{56E8E667-536D-49B8-A1B0-2173120EA46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8D065-1CA6-4258-9E8F-ED74BB790B8C}" type="pres">
      <dgm:prSet presAssocID="{2A5556FC-E2EC-45F3-8974-80238A6C0B75}" presName="hSp" presStyleCnt="0"/>
      <dgm:spPr/>
    </dgm:pt>
    <dgm:pt modelId="{787C6C8C-E15A-422E-BFC0-5B0E4CA16F5B}" type="pres">
      <dgm:prSet presAssocID="{2A5556FC-E2EC-45F3-8974-80238A6C0B75}" presName="vProcSp" presStyleCnt="0"/>
      <dgm:spPr/>
    </dgm:pt>
    <dgm:pt modelId="{4D8F8D8F-340A-4267-9470-C489439FE3AA}" type="pres">
      <dgm:prSet presAssocID="{2A5556FC-E2EC-45F3-8974-80238A6C0B75}" presName="vSp1" presStyleCnt="0"/>
      <dgm:spPr/>
    </dgm:pt>
    <dgm:pt modelId="{37C94762-7B40-4B06-9F0E-64A38872C20B}" type="pres">
      <dgm:prSet presAssocID="{2A5556FC-E2EC-45F3-8974-80238A6C0B75}" presName="simulatedConn" presStyleLbl="solidFgAcc1" presStyleIdx="0" presStyleCnt="1"/>
      <dgm:spPr/>
    </dgm:pt>
    <dgm:pt modelId="{A35D8745-F57D-4947-A482-BED87887CC93}" type="pres">
      <dgm:prSet presAssocID="{2A5556FC-E2EC-45F3-8974-80238A6C0B75}" presName="vSp2" presStyleCnt="0"/>
      <dgm:spPr/>
    </dgm:pt>
    <dgm:pt modelId="{0F037895-A6F1-42B0-AB3B-BDD37F42BD92}" type="pres">
      <dgm:prSet presAssocID="{2A5556FC-E2EC-45F3-8974-80238A6C0B75}" presName="sibTrans" presStyleCnt="0"/>
      <dgm:spPr/>
    </dgm:pt>
    <dgm:pt modelId="{8A541EE6-BF40-4BCC-9E0C-643DB7B23D73}" type="pres">
      <dgm:prSet presAssocID="{625B84E8-60F5-4250-9181-DAA6EB41AB4C}" presName="compositeNode" presStyleCnt="0">
        <dgm:presLayoutVars>
          <dgm:bulletEnabled val="1"/>
        </dgm:presLayoutVars>
      </dgm:prSet>
      <dgm:spPr/>
    </dgm:pt>
    <dgm:pt modelId="{0ED5FD74-42AC-4F17-9928-05F44E699F20}" type="pres">
      <dgm:prSet presAssocID="{625B84E8-60F5-4250-9181-DAA6EB41AB4C}" presName="bgRect" presStyleLbl="node1" presStyleIdx="1" presStyleCnt="2"/>
      <dgm:spPr/>
      <dgm:t>
        <a:bodyPr/>
        <a:lstStyle/>
        <a:p>
          <a:endParaRPr lang="en-US"/>
        </a:p>
      </dgm:t>
    </dgm:pt>
    <dgm:pt modelId="{9A7B750C-60D3-47F1-860A-87660BB950D3}" type="pres">
      <dgm:prSet presAssocID="{625B84E8-60F5-4250-9181-DAA6EB41AB4C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27A9-145F-49F0-9E11-5D9B3F493F7D}" type="pres">
      <dgm:prSet presAssocID="{625B84E8-60F5-4250-9181-DAA6EB41AB4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7CFEF-1FC3-49B5-935F-A03043FA1556}" type="presOf" srcId="{45BBD408-9FB3-4AAB-80FF-CA7EF48DA6F0}" destId="{B3AB27A9-145F-49F0-9E11-5D9B3F493F7D}" srcOrd="0" destOrd="0" presId="urn:microsoft.com/office/officeart/2005/8/layout/hProcess7#1"/>
    <dgm:cxn modelId="{628A2748-49BF-474C-8DA2-AD7EF521BD1A}" type="presOf" srcId="{625B84E8-60F5-4250-9181-DAA6EB41AB4C}" destId="{0ED5FD74-42AC-4F17-9928-05F44E699F20}" srcOrd="0" destOrd="0" presId="urn:microsoft.com/office/officeart/2005/8/layout/hProcess7#1"/>
    <dgm:cxn modelId="{D23B93E3-797C-4D7E-9DDF-C27957961901}" srcId="{625B84E8-60F5-4250-9181-DAA6EB41AB4C}" destId="{45BBD408-9FB3-4AAB-80FF-CA7EF48DA6F0}" srcOrd="0" destOrd="0" parTransId="{7FEF8AC4-D44D-4415-9A57-45F9C9DF24C8}" sibTransId="{3F032661-02CB-41F0-B409-A3A9371574BD}"/>
    <dgm:cxn modelId="{3FAB8581-C6B3-45FE-93D5-284A98AACA52}" type="presOf" srcId="{625B84E8-60F5-4250-9181-DAA6EB41AB4C}" destId="{9A7B750C-60D3-47F1-860A-87660BB950D3}" srcOrd="1" destOrd="0" presId="urn:microsoft.com/office/officeart/2005/8/layout/hProcess7#1"/>
    <dgm:cxn modelId="{0880725D-8725-4AAE-9462-A089343F6A3C}" type="presOf" srcId="{56E8E667-536D-49B8-A1B0-2173120EA46D}" destId="{A3FE82EC-B32B-4505-9FF5-622515F2B067}" srcOrd="1" destOrd="0" presId="urn:microsoft.com/office/officeart/2005/8/layout/hProcess7#1"/>
    <dgm:cxn modelId="{8A144D52-F2A6-457D-8D09-E3946FF29407}" srcId="{89B6DCF6-0206-48DD-AD89-144B418C69A1}" destId="{56E8E667-536D-49B8-A1B0-2173120EA46D}" srcOrd="0" destOrd="0" parTransId="{C8A1E7A2-D3FD-4CE8-807D-E4E3A7E0B079}" sibTransId="{2A5556FC-E2EC-45F3-8974-80238A6C0B75}"/>
    <dgm:cxn modelId="{CD50BC8F-1CC9-4DA1-9DC6-4493E87E030C}" type="presOf" srcId="{89B6DCF6-0206-48DD-AD89-144B418C69A1}" destId="{B31A7B33-0617-4636-B5C5-0B5DB2664044}" srcOrd="0" destOrd="0" presId="urn:microsoft.com/office/officeart/2005/8/layout/hProcess7#1"/>
    <dgm:cxn modelId="{0C232B79-9FA9-4BFF-ACBB-7F826AC19FB9}" srcId="{56E8E667-536D-49B8-A1B0-2173120EA46D}" destId="{C2B5BCB5-ADAD-4949-AA98-531F26C1A2B6}" srcOrd="0" destOrd="0" parTransId="{4470F26C-F0C5-480D-8CD3-C3ED0237A2F0}" sibTransId="{3514C232-3E43-45C5-91AE-B83B966D0D55}"/>
    <dgm:cxn modelId="{1FF8A22A-5C3D-4A01-8872-6A7EDB759F2C}" type="presOf" srcId="{56E8E667-536D-49B8-A1B0-2173120EA46D}" destId="{4A8A03FA-D30B-4B83-B181-697CA1A15C4F}" srcOrd="0" destOrd="0" presId="urn:microsoft.com/office/officeart/2005/8/layout/hProcess7#1"/>
    <dgm:cxn modelId="{76601BA7-C467-47D3-B450-A6203879A9C5}" srcId="{89B6DCF6-0206-48DD-AD89-144B418C69A1}" destId="{625B84E8-60F5-4250-9181-DAA6EB41AB4C}" srcOrd="1" destOrd="0" parTransId="{5C62DB2D-12EF-442C-928C-120C31A43371}" sibTransId="{02597A4D-B814-4BA5-A6EF-30E9FB6EEDF4}"/>
    <dgm:cxn modelId="{4B372845-D293-4560-9C53-A1B3969D4668}" type="presOf" srcId="{C2B5BCB5-ADAD-4949-AA98-531F26C1A2B6}" destId="{CCE8475A-B6D9-473C-ABB8-219083CF7FAE}" srcOrd="0" destOrd="0" presId="urn:microsoft.com/office/officeart/2005/8/layout/hProcess7#1"/>
    <dgm:cxn modelId="{CD05ED57-C6FC-408E-94E1-63CBBD18DA59}" type="presParOf" srcId="{B31A7B33-0617-4636-B5C5-0B5DB2664044}" destId="{D7CA69D2-A0FC-4836-BB51-4234F22780D4}" srcOrd="0" destOrd="0" presId="urn:microsoft.com/office/officeart/2005/8/layout/hProcess7#1"/>
    <dgm:cxn modelId="{44D25B3F-6A97-4C72-89EF-105E8EE86832}" type="presParOf" srcId="{D7CA69D2-A0FC-4836-BB51-4234F22780D4}" destId="{4A8A03FA-D30B-4B83-B181-697CA1A15C4F}" srcOrd="0" destOrd="0" presId="urn:microsoft.com/office/officeart/2005/8/layout/hProcess7#1"/>
    <dgm:cxn modelId="{FADA801D-C27B-4CCC-B5E3-4F4984A96914}" type="presParOf" srcId="{D7CA69D2-A0FC-4836-BB51-4234F22780D4}" destId="{A3FE82EC-B32B-4505-9FF5-622515F2B067}" srcOrd="1" destOrd="0" presId="urn:microsoft.com/office/officeart/2005/8/layout/hProcess7#1"/>
    <dgm:cxn modelId="{8C96ACC3-30D3-41B2-9223-5A4E99CAABD2}" type="presParOf" srcId="{D7CA69D2-A0FC-4836-BB51-4234F22780D4}" destId="{CCE8475A-B6D9-473C-ABB8-219083CF7FAE}" srcOrd="2" destOrd="0" presId="urn:microsoft.com/office/officeart/2005/8/layout/hProcess7#1"/>
    <dgm:cxn modelId="{7CE0FC30-7E84-4716-92E6-E0366842E2A5}" type="presParOf" srcId="{B31A7B33-0617-4636-B5C5-0B5DB2664044}" destId="{3E18D065-1CA6-4258-9E8F-ED74BB790B8C}" srcOrd="1" destOrd="0" presId="urn:microsoft.com/office/officeart/2005/8/layout/hProcess7#1"/>
    <dgm:cxn modelId="{84F4BD08-15DF-4946-9D8E-354C783D1CC6}" type="presParOf" srcId="{B31A7B33-0617-4636-B5C5-0B5DB2664044}" destId="{787C6C8C-E15A-422E-BFC0-5B0E4CA16F5B}" srcOrd="2" destOrd="0" presId="urn:microsoft.com/office/officeart/2005/8/layout/hProcess7#1"/>
    <dgm:cxn modelId="{126E79C3-35CB-4284-8B59-22E657194B26}" type="presParOf" srcId="{787C6C8C-E15A-422E-BFC0-5B0E4CA16F5B}" destId="{4D8F8D8F-340A-4267-9470-C489439FE3AA}" srcOrd="0" destOrd="0" presId="urn:microsoft.com/office/officeart/2005/8/layout/hProcess7#1"/>
    <dgm:cxn modelId="{8257B93D-DB5F-4B25-9900-C16D26DAA5DA}" type="presParOf" srcId="{787C6C8C-E15A-422E-BFC0-5B0E4CA16F5B}" destId="{37C94762-7B40-4B06-9F0E-64A38872C20B}" srcOrd="1" destOrd="0" presId="urn:microsoft.com/office/officeart/2005/8/layout/hProcess7#1"/>
    <dgm:cxn modelId="{FF728F08-B4E6-45C1-876F-9E8A51909DFE}" type="presParOf" srcId="{787C6C8C-E15A-422E-BFC0-5B0E4CA16F5B}" destId="{A35D8745-F57D-4947-A482-BED87887CC93}" srcOrd="2" destOrd="0" presId="urn:microsoft.com/office/officeart/2005/8/layout/hProcess7#1"/>
    <dgm:cxn modelId="{8D2B1130-23C1-4412-9D21-ACCD58FD354C}" type="presParOf" srcId="{B31A7B33-0617-4636-B5C5-0B5DB2664044}" destId="{0F037895-A6F1-42B0-AB3B-BDD37F42BD92}" srcOrd="3" destOrd="0" presId="urn:microsoft.com/office/officeart/2005/8/layout/hProcess7#1"/>
    <dgm:cxn modelId="{69859D00-6907-45BA-B063-C2016F353468}" type="presParOf" srcId="{B31A7B33-0617-4636-B5C5-0B5DB2664044}" destId="{8A541EE6-BF40-4BCC-9E0C-643DB7B23D73}" srcOrd="4" destOrd="0" presId="urn:microsoft.com/office/officeart/2005/8/layout/hProcess7#1"/>
    <dgm:cxn modelId="{F83B8027-F2F6-46D5-B7AB-44AF269410DE}" type="presParOf" srcId="{8A541EE6-BF40-4BCC-9E0C-643DB7B23D73}" destId="{0ED5FD74-42AC-4F17-9928-05F44E699F20}" srcOrd="0" destOrd="0" presId="urn:microsoft.com/office/officeart/2005/8/layout/hProcess7#1"/>
    <dgm:cxn modelId="{ECC9E978-7513-4302-9DED-BD2243481553}" type="presParOf" srcId="{8A541EE6-BF40-4BCC-9E0C-643DB7B23D73}" destId="{9A7B750C-60D3-47F1-860A-87660BB950D3}" srcOrd="1" destOrd="0" presId="urn:microsoft.com/office/officeart/2005/8/layout/hProcess7#1"/>
    <dgm:cxn modelId="{70796093-3B08-4B80-9EC8-4D4509E5C5A0}" type="presParOf" srcId="{8A541EE6-BF40-4BCC-9E0C-643DB7B23D73}" destId="{B3AB27A9-145F-49F0-9E11-5D9B3F493F7D}" srcOrd="2" destOrd="0" presId="urn:microsoft.com/office/officeart/2005/8/layout/hProcess7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53417E-F8BE-49A3-A1F0-BE0B970AF389}">
      <dsp:nvSpPr>
        <dsp:cNvPr id="0" name=""/>
        <dsp:cNvSpPr/>
      </dsp:nvSpPr>
      <dsp:spPr>
        <a:xfrm rot="5400000">
          <a:off x="-112922" y="115328"/>
          <a:ext cx="752818" cy="5269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-112922" y="115328"/>
        <a:ext cx="752818" cy="526972"/>
      </dsp:txXfrm>
    </dsp:sp>
    <dsp:sp modelId="{548BE9BE-3073-4049-B0BD-8B64694CDF5A}">
      <dsp:nvSpPr>
        <dsp:cNvPr id="0" name=""/>
        <dsp:cNvSpPr/>
      </dsp:nvSpPr>
      <dsp:spPr>
        <a:xfrm rot="5400000">
          <a:off x="3640682" y="-3111304"/>
          <a:ext cx="489589" cy="6717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 smtClean="0">
              <a:solidFill>
                <a:schemeClr val="tx1"/>
              </a:solidFill>
            </a:rPr>
            <a:t>Digit awal akun-akun Aset 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3640682" y="-3111304"/>
        <a:ext cx="489589" cy="6717009"/>
      </dsp:txXfrm>
    </dsp:sp>
    <dsp:sp modelId="{8481F65C-308F-4703-84C5-415C9DABC9D5}">
      <dsp:nvSpPr>
        <dsp:cNvPr id="0" name=""/>
        <dsp:cNvSpPr/>
      </dsp:nvSpPr>
      <dsp:spPr>
        <a:xfrm rot="5400000">
          <a:off x="-112922" y="745071"/>
          <a:ext cx="752818" cy="526972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-112922" y="745071"/>
        <a:ext cx="752818" cy="526972"/>
      </dsp:txXfrm>
    </dsp:sp>
    <dsp:sp modelId="{7C9A7F4C-B365-4CAD-91DA-1DF8258211AC}">
      <dsp:nvSpPr>
        <dsp:cNvPr id="0" name=""/>
        <dsp:cNvSpPr/>
      </dsp:nvSpPr>
      <dsp:spPr>
        <a:xfrm rot="5400000">
          <a:off x="3640811" y="-2481690"/>
          <a:ext cx="489331" cy="6717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 smtClean="0">
              <a:solidFill>
                <a:schemeClr val="tx1"/>
              </a:solidFill>
            </a:rPr>
            <a:t>Digit awal akun-akun utang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3640811" y="-2481690"/>
        <a:ext cx="489331" cy="6717009"/>
      </dsp:txXfrm>
    </dsp:sp>
    <dsp:sp modelId="{E2F4E22E-3696-4EEC-BADC-1C0F9A3BCEAA}">
      <dsp:nvSpPr>
        <dsp:cNvPr id="0" name=""/>
        <dsp:cNvSpPr/>
      </dsp:nvSpPr>
      <dsp:spPr>
        <a:xfrm rot="5400000">
          <a:off x="-112922" y="1374813"/>
          <a:ext cx="752818" cy="52697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3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-112922" y="1374813"/>
        <a:ext cx="752818" cy="526972"/>
      </dsp:txXfrm>
    </dsp:sp>
    <dsp:sp modelId="{690BC5FD-E98F-4D00-BDAE-B57074EE176A}">
      <dsp:nvSpPr>
        <dsp:cNvPr id="0" name=""/>
        <dsp:cNvSpPr/>
      </dsp:nvSpPr>
      <dsp:spPr>
        <a:xfrm rot="5400000">
          <a:off x="3640811" y="-1851947"/>
          <a:ext cx="489331" cy="6717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 smtClean="0">
              <a:solidFill>
                <a:schemeClr val="tx1"/>
              </a:solidFill>
            </a:rPr>
            <a:t>Digit awal akun-akun Modal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3640811" y="-1851947"/>
        <a:ext cx="489331" cy="6717009"/>
      </dsp:txXfrm>
    </dsp:sp>
    <dsp:sp modelId="{772C1752-A0A0-499F-8ECB-169098A53546}">
      <dsp:nvSpPr>
        <dsp:cNvPr id="0" name=""/>
        <dsp:cNvSpPr/>
      </dsp:nvSpPr>
      <dsp:spPr>
        <a:xfrm rot="5400000">
          <a:off x="-112922" y="2004556"/>
          <a:ext cx="752818" cy="526972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4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-112922" y="2004556"/>
        <a:ext cx="752818" cy="526972"/>
      </dsp:txXfrm>
    </dsp:sp>
    <dsp:sp modelId="{873374C0-D1AC-4CBB-90E7-4233A61D41F9}">
      <dsp:nvSpPr>
        <dsp:cNvPr id="0" name=""/>
        <dsp:cNvSpPr/>
      </dsp:nvSpPr>
      <dsp:spPr>
        <a:xfrm rot="5400000">
          <a:off x="3640811" y="-1222205"/>
          <a:ext cx="489331" cy="6717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 smtClean="0">
              <a:solidFill>
                <a:schemeClr val="tx1"/>
              </a:solidFill>
            </a:rPr>
            <a:t>Digit awal akun-akun pendapatan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3640811" y="-1222205"/>
        <a:ext cx="489331" cy="6717009"/>
      </dsp:txXfrm>
    </dsp:sp>
    <dsp:sp modelId="{99F7B9EF-1A8A-41C7-97CF-FF165A0FB1CE}">
      <dsp:nvSpPr>
        <dsp:cNvPr id="0" name=""/>
        <dsp:cNvSpPr/>
      </dsp:nvSpPr>
      <dsp:spPr>
        <a:xfrm rot="5400000">
          <a:off x="-112922" y="2634298"/>
          <a:ext cx="752818" cy="52697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5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-112922" y="2634298"/>
        <a:ext cx="752818" cy="526972"/>
      </dsp:txXfrm>
    </dsp:sp>
    <dsp:sp modelId="{E7E3AA2C-4407-42C4-BF22-B42E4C2A41F6}">
      <dsp:nvSpPr>
        <dsp:cNvPr id="0" name=""/>
        <dsp:cNvSpPr/>
      </dsp:nvSpPr>
      <dsp:spPr>
        <a:xfrm rot="5400000">
          <a:off x="3640811" y="-592462"/>
          <a:ext cx="489331" cy="6717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>
              <a:solidFill>
                <a:schemeClr val="tx1"/>
              </a:solidFill>
            </a:rPr>
            <a:t>Digit awal akun-akun beban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3640811" y="-592462"/>
        <a:ext cx="489331" cy="67170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C042EB-B20D-41D9-8D7E-2A62A50BE7EB}">
      <dsp:nvSpPr>
        <dsp:cNvPr id="0" name=""/>
        <dsp:cNvSpPr/>
      </dsp:nvSpPr>
      <dsp:spPr>
        <a:xfrm rot="16200000">
          <a:off x="-1733386" y="1738461"/>
          <a:ext cx="5257800" cy="178087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smtClean="0"/>
            <a:t>Langkah 1</a:t>
          </a:r>
          <a:endParaRPr lang="en-US" sz="2000" b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>
              <a:solidFill>
                <a:schemeClr val="accent2"/>
              </a:solidFill>
            </a:rPr>
            <a:t>Tentukan akun-akun </a:t>
          </a:r>
          <a:r>
            <a:rPr lang="it-IT" sz="1600" b="0" kern="1200" dirty="0" smtClean="0"/>
            <a:t>yang dipengaruhi oleh transaksi. </a:t>
          </a:r>
          <a:r>
            <a:rPr lang="it-IT" sz="1600" b="0" kern="1200" smtClean="0"/>
            <a:t>Seperti kas, piutang, beban sewa, pendapatan jasa dan lain-lain</a:t>
          </a:r>
          <a:endParaRPr lang="en-US" sz="1600" b="0" kern="1200" dirty="0"/>
        </a:p>
      </dsp:txBody>
      <dsp:txXfrm rot="16200000">
        <a:off x="-1733386" y="1738461"/>
        <a:ext cx="5257800" cy="1780877"/>
      </dsp:txXfrm>
    </dsp:sp>
    <dsp:sp modelId="{4358ABF1-171F-418E-AB58-6A72650CA367}">
      <dsp:nvSpPr>
        <dsp:cNvPr id="0" name=""/>
        <dsp:cNvSpPr/>
      </dsp:nvSpPr>
      <dsp:spPr>
        <a:xfrm rot="16200000">
          <a:off x="181056" y="1738461"/>
          <a:ext cx="5257800" cy="178087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smtClean="0"/>
            <a:t>Langkah 2</a:t>
          </a:r>
          <a:endParaRPr lang="en-US" sz="2000" b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>
              <a:solidFill>
                <a:schemeClr val="accent2"/>
              </a:solidFill>
            </a:rPr>
            <a:t>Tentukan kategori dari akun yang dipengaruhi </a:t>
          </a:r>
          <a:r>
            <a:rPr lang="it-IT" sz="1600" b="0" kern="1200" dirty="0" smtClean="0"/>
            <a:t>oleh transaksi</a:t>
          </a:r>
          <a:r>
            <a:rPr lang="id-ID" sz="1600" b="0" kern="1200" dirty="0" smtClean="0"/>
            <a:t>.</a:t>
          </a:r>
          <a:r>
            <a:rPr lang="it-IT" sz="1600" b="0" kern="1200" dirty="0" smtClean="0"/>
            <a:t> </a:t>
          </a:r>
          <a:r>
            <a:rPr lang="id-ID" sz="1600" b="0" kern="1200" dirty="0" smtClean="0"/>
            <a:t>A</a:t>
          </a:r>
          <a:r>
            <a:rPr lang="it-IT" sz="1600" b="0" kern="1200" dirty="0" smtClean="0"/>
            <a:t>pakah termasuk </a:t>
          </a:r>
          <a:r>
            <a:rPr lang="it-IT" sz="1600" b="0" kern="1200" smtClean="0"/>
            <a:t>akun Aset, liabilitas, modal, prive, </a:t>
          </a:r>
          <a:r>
            <a:rPr lang="it-IT" sz="1600" b="0" kern="1200" dirty="0" smtClean="0"/>
            <a:t>pendapatan atau beban.</a:t>
          </a:r>
          <a:endParaRPr lang="en-US" sz="1600" b="0" kern="1200" dirty="0"/>
        </a:p>
      </dsp:txBody>
      <dsp:txXfrm rot="16200000">
        <a:off x="181056" y="1738461"/>
        <a:ext cx="5257800" cy="1780877"/>
      </dsp:txXfrm>
    </dsp:sp>
    <dsp:sp modelId="{97902136-A8EA-4034-A47C-2F23F7A6EFEE}">
      <dsp:nvSpPr>
        <dsp:cNvPr id="0" name=""/>
        <dsp:cNvSpPr/>
      </dsp:nvSpPr>
      <dsp:spPr>
        <a:xfrm rot="16200000">
          <a:off x="2095499" y="1738461"/>
          <a:ext cx="5257800" cy="178087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smtClean="0"/>
            <a:t>Langkah 3</a:t>
          </a:r>
          <a:endParaRPr lang="en-US" sz="2000" b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Tentukan apakah transaksi tersebut </a:t>
          </a:r>
          <a:r>
            <a:rPr lang="it-IT" sz="1600" b="1" kern="1200" dirty="0" smtClean="0">
              <a:solidFill>
                <a:schemeClr val="accent2"/>
              </a:solidFill>
            </a:rPr>
            <a:t>menambah atau mengurangi akun. </a:t>
          </a:r>
          <a:r>
            <a:rPr lang="it-IT" sz="1600" b="0" kern="1200" dirty="0" smtClean="0"/>
            <a:t>Contoh: jika anda </a:t>
          </a:r>
          <a:r>
            <a:rPr lang="it-IT" sz="1600" b="0" kern="1200" smtClean="0"/>
            <a:t>menerima kas, </a:t>
          </a:r>
          <a:r>
            <a:rPr lang="it-IT" sz="1600" b="0" kern="1200" dirty="0" smtClean="0"/>
            <a:t>berarti akun kas bertambah.</a:t>
          </a:r>
          <a:endParaRPr lang="en-US" sz="1600" b="0" kern="1200" dirty="0"/>
        </a:p>
      </dsp:txBody>
      <dsp:txXfrm rot="16200000">
        <a:off x="2095499" y="1738461"/>
        <a:ext cx="5257800" cy="1780877"/>
      </dsp:txXfrm>
    </dsp:sp>
    <dsp:sp modelId="{3BA24C34-23DA-45C3-86D3-4248E8BD0841}">
      <dsp:nvSpPr>
        <dsp:cNvPr id="0" name=""/>
        <dsp:cNvSpPr/>
      </dsp:nvSpPr>
      <dsp:spPr>
        <a:xfrm rot="16200000">
          <a:off x="4009943" y="1738461"/>
          <a:ext cx="5257800" cy="178087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err="1" smtClean="0"/>
            <a:t>Langkah</a:t>
          </a:r>
          <a:r>
            <a:rPr lang="en-US" sz="2000" b="1" u="sng" kern="1200" dirty="0" smtClean="0"/>
            <a:t> 4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Lihat </a:t>
          </a:r>
          <a:r>
            <a:rPr lang="it-IT" sz="1600" b="1" kern="1200" dirty="0" smtClean="0">
              <a:solidFill>
                <a:schemeClr val="accent2"/>
              </a:solidFill>
            </a:rPr>
            <a:t>aturan mendebit dan mengkredit </a:t>
          </a:r>
          <a:r>
            <a:rPr lang="it-IT" sz="2000" kern="1200" dirty="0" smtClean="0"/>
            <a:t>		</a:t>
          </a: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/>
        </a:p>
      </dsp:txBody>
      <dsp:txXfrm rot="16200000">
        <a:off x="4009943" y="1738461"/>
        <a:ext cx="5257800" cy="1780877"/>
      </dsp:txXfrm>
    </dsp:sp>
    <dsp:sp modelId="{5A2BE7AF-12CE-4DBC-B191-E65EBD7C3A89}">
      <dsp:nvSpPr>
        <dsp:cNvPr id="0" name=""/>
        <dsp:cNvSpPr/>
      </dsp:nvSpPr>
      <dsp:spPr>
        <a:xfrm rot="16200000">
          <a:off x="5924386" y="1738461"/>
          <a:ext cx="5257800" cy="178087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u="sng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err="1" smtClean="0"/>
            <a:t>Langkah</a:t>
          </a:r>
          <a:r>
            <a:rPr lang="en-US" sz="2000" b="1" u="sng" kern="1200" dirty="0" smtClean="0"/>
            <a:t> 5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solidFill>
                <a:schemeClr val="accent2"/>
              </a:solidFill>
            </a:rPr>
            <a:t>Masukkan nilai </a:t>
          </a:r>
          <a:r>
            <a:rPr lang="it-IT" sz="1600" b="1" kern="1200" dirty="0" smtClean="0">
              <a:solidFill>
                <a:schemeClr val="accent2"/>
              </a:solidFill>
            </a:rPr>
            <a:t>nilai transaksi </a:t>
          </a:r>
          <a:r>
            <a:rPr lang="it-IT" sz="1600" kern="1200" dirty="0" smtClean="0"/>
            <a:t>ke dalam akun disisi debit atau kredit berdasarkan aturan mendebit dan mengkredit.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/>
        </a:p>
      </dsp:txBody>
      <dsp:txXfrm rot="16200000">
        <a:off x="5924386" y="1738461"/>
        <a:ext cx="5257800" cy="17808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CC977B-45EA-4986-9DA3-0D8B420A57D4}">
      <dsp:nvSpPr>
        <dsp:cNvPr id="0" name=""/>
        <dsp:cNvSpPr/>
      </dsp:nvSpPr>
      <dsp:spPr>
        <a:xfrm>
          <a:off x="1289" y="787722"/>
          <a:ext cx="2750591" cy="1650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jurnal</a:t>
          </a:r>
          <a:endParaRPr lang="id-ID" sz="4300" kern="1200" dirty="0"/>
        </a:p>
      </dsp:txBody>
      <dsp:txXfrm>
        <a:off x="1289" y="787722"/>
        <a:ext cx="2750591" cy="1650355"/>
      </dsp:txXfrm>
    </dsp:sp>
    <dsp:sp modelId="{90B4CD08-096B-407A-8E5B-03FD7FB0B649}">
      <dsp:nvSpPr>
        <dsp:cNvPr id="0" name=""/>
        <dsp:cNvSpPr/>
      </dsp:nvSpPr>
      <dsp:spPr>
        <a:xfrm>
          <a:off x="3026940" y="1271826"/>
          <a:ext cx="583125" cy="6821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900" kern="1200"/>
        </a:p>
      </dsp:txBody>
      <dsp:txXfrm>
        <a:off x="3026940" y="1271826"/>
        <a:ext cx="583125" cy="682146"/>
      </dsp:txXfrm>
    </dsp:sp>
    <dsp:sp modelId="{58804CE9-6B75-4869-866C-BA615431BCD1}">
      <dsp:nvSpPr>
        <dsp:cNvPr id="0" name=""/>
        <dsp:cNvSpPr/>
      </dsp:nvSpPr>
      <dsp:spPr>
        <a:xfrm>
          <a:off x="3852118" y="787722"/>
          <a:ext cx="2750591" cy="1650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Buku besar</a:t>
          </a:r>
          <a:endParaRPr lang="id-ID" sz="4300" kern="1200" dirty="0"/>
        </a:p>
      </dsp:txBody>
      <dsp:txXfrm>
        <a:off x="3852118" y="787722"/>
        <a:ext cx="2750591" cy="16503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9C223-6147-4E5A-9463-8405ACB09AAC}">
      <dsp:nvSpPr>
        <dsp:cNvPr id="0" name=""/>
        <dsp:cNvSpPr/>
      </dsp:nvSpPr>
      <dsp:spPr>
        <a:xfrm>
          <a:off x="0" y="154016"/>
          <a:ext cx="7467600" cy="983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smtClean="0"/>
            <a:t>Pada jurnal umum</a:t>
          </a:r>
          <a:endParaRPr lang="en-US" sz="4100" kern="1200" dirty="0"/>
        </a:p>
      </dsp:txBody>
      <dsp:txXfrm>
        <a:off x="0" y="154016"/>
        <a:ext cx="7467600" cy="983384"/>
      </dsp:txXfrm>
    </dsp:sp>
    <dsp:sp modelId="{BD9E9042-6069-4A18-A347-BDF846B72F4D}">
      <dsp:nvSpPr>
        <dsp:cNvPr id="0" name=""/>
        <dsp:cNvSpPr/>
      </dsp:nvSpPr>
      <dsp:spPr>
        <a:xfrm>
          <a:off x="0" y="1137401"/>
          <a:ext cx="7467600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3200" b="1" kern="1200" dirty="0" smtClean="0"/>
            <a:t>Post Ref </a:t>
          </a:r>
          <a:r>
            <a:rPr lang="sv-SE" sz="3200" kern="1200" dirty="0" smtClean="0"/>
            <a:t>menandakan jurnal sudah dipindahkan ke </a:t>
          </a:r>
          <a:r>
            <a:rPr lang="sv-SE" sz="3200" b="1" kern="1200" dirty="0" smtClean="0"/>
            <a:t>akun dalam buku besar. </a:t>
          </a:r>
          <a:endParaRPr lang="en-US" sz="3200" b="1" kern="1200" dirty="0"/>
        </a:p>
      </dsp:txBody>
      <dsp:txXfrm>
        <a:off x="0" y="1137401"/>
        <a:ext cx="7467600" cy="997222"/>
      </dsp:txXfrm>
    </dsp:sp>
    <dsp:sp modelId="{BB3EBCDE-3824-41AD-A021-86871C172660}">
      <dsp:nvSpPr>
        <dsp:cNvPr id="0" name=""/>
        <dsp:cNvSpPr/>
      </dsp:nvSpPr>
      <dsp:spPr>
        <a:xfrm>
          <a:off x="0" y="2134623"/>
          <a:ext cx="7467600" cy="98338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100" kern="1200" dirty="0" smtClean="0"/>
            <a:t>Pada akun dalam buku besar</a:t>
          </a:r>
          <a:endParaRPr lang="en-US" sz="4100" kern="1200" dirty="0"/>
        </a:p>
      </dsp:txBody>
      <dsp:txXfrm>
        <a:off x="0" y="2134623"/>
        <a:ext cx="7467600" cy="983384"/>
      </dsp:txXfrm>
    </dsp:sp>
    <dsp:sp modelId="{C011999A-875D-4926-9164-B5DFD70B2BDC}">
      <dsp:nvSpPr>
        <dsp:cNvPr id="0" name=""/>
        <dsp:cNvSpPr/>
      </dsp:nvSpPr>
      <dsp:spPr>
        <a:xfrm>
          <a:off x="0" y="3118008"/>
          <a:ext cx="7467600" cy="190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3200" b="1" kern="1200" dirty="0" smtClean="0"/>
            <a:t>Post Ref </a:t>
          </a:r>
          <a:r>
            <a:rPr lang="sv-SE" sz="3200" kern="1200" dirty="0" smtClean="0"/>
            <a:t>memudahkan kita apabila kita ingin mengetahui ayat jurnal yang menjadi </a:t>
          </a:r>
          <a:r>
            <a:rPr lang="sv-SE" sz="3200" b="1" kern="1200" dirty="0" smtClean="0"/>
            <a:t>sumber saldo debit atau kredit sebuah akun. </a:t>
          </a:r>
          <a:endParaRPr lang="en-US" sz="3200" b="1" kern="1200" dirty="0"/>
        </a:p>
      </dsp:txBody>
      <dsp:txXfrm>
        <a:off x="0" y="3118008"/>
        <a:ext cx="7467600" cy="19095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37624-9954-41B7-82CD-1F633F55D1B8}">
      <dsp:nvSpPr>
        <dsp:cNvPr id="0" name=""/>
        <dsp:cNvSpPr/>
      </dsp:nvSpPr>
      <dsp:spPr>
        <a:xfrm>
          <a:off x="2" y="764117"/>
          <a:ext cx="1734839" cy="1040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jurnal</a:t>
          </a:r>
          <a:endParaRPr lang="id-ID" sz="2700" kern="1200" dirty="0"/>
        </a:p>
      </dsp:txBody>
      <dsp:txXfrm>
        <a:off x="2" y="764117"/>
        <a:ext cx="1734839" cy="1040903"/>
      </dsp:txXfrm>
    </dsp:sp>
    <dsp:sp modelId="{CC5D29BA-F2E0-4865-B1EB-DED3BD5480AC}">
      <dsp:nvSpPr>
        <dsp:cNvPr id="0" name=""/>
        <dsp:cNvSpPr/>
      </dsp:nvSpPr>
      <dsp:spPr>
        <a:xfrm rot="21525639">
          <a:off x="1909733" y="1042887"/>
          <a:ext cx="370947" cy="430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 rot="21525639">
        <a:off x="1909733" y="1042887"/>
        <a:ext cx="370947" cy="430240"/>
      </dsp:txXfrm>
    </dsp:sp>
    <dsp:sp modelId="{18E40D12-0217-4217-BD41-0B8443E4E37F}">
      <dsp:nvSpPr>
        <dsp:cNvPr id="0" name=""/>
        <dsp:cNvSpPr/>
      </dsp:nvSpPr>
      <dsp:spPr>
        <a:xfrm>
          <a:off x="2434580" y="711448"/>
          <a:ext cx="1734839" cy="1040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posting</a:t>
          </a:r>
          <a:endParaRPr lang="id-ID" sz="2700" kern="1200" dirty="0"/>
        </a:p>
      </dsp:txBody>
      <dsp:txXfrm>
        <a:off x="2434580" y="711448"/>
        <a:ext cx="1734839" cy="1040903"/>
      </dsp:txXfrm>
    </dsp:sp>
    <dsp:sp modelId="{9217D137-E325-4DF3-AC62-1F9177D0843E}">
      <dsp:nvSpPr>
        <dsp:cNvPr id="0" name=""/>
        <dsp:cNvSpPr/>
      </dsp:nvSpPr>
      <dsp:spPr>
        <a:xfrm>
          <a:off x="4342903" y="1016779"/>
          <a:ext cx="367786" cy="430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4342903" y="1016779"/>
        <a:ext cx="367786" cy="430240"/>
      </dsp:txXfrm>
    </dsp:sp>
    <dsp:sp modelId="{100DC235-0D19-4F5A-99D1-D64F62B6896C}">
      <dsp:nvSpPr>
        <dsp:cNvPr id="0" name=""/>
        <dsp:cNvSpPr/>
      </dsp:nvSpPr>
      <dsp:spPr>
        <a:xfrm>
          <a:off x="4863355" y="711448"/>
          <a:ext cx="1734839" cy="10409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Neraca saldo</a:t>
          </a:r>
          <a:endParaRPr lang="id-ID" sz="2700" kern="1200" dirty="0"/>
        </a:p>
      </dsp:txBody>
      <dsp:txXfrm>
        <a:off x="4863355" y="711448"/>
        <a:ext cx="1734839" cy="10409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F00DC-F68B-4583-A5A7-4B9CDB97457D}">
      <dsp:nvSpPr>
        <dsp:cNvPr id="0" name=""/>
        <dsp:cNvSpPr/>
      </dsp:nvSpPr>
      <dsp:spPr>
        <a:xfrm rot="5400000">
          <a:off x="3970613" y="-1702946"/>
          <a:ext cx="1056481" cy="47304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Kemungkinan terjadi karena kesalahan dalam melakukan penjumlahan</a:t>
          </a:r>
          <a:endParaRPr lang="en-US" sz="2100" kern="1200"/>
        </a:p>
      </dsp:txBody>
      <dsp:txXfrm rot="5400000">
        <a:off x="3970613" y="-1702946"/>
        <a:ext cx="1056481" cy="4730496"/>
      </dsp:txXfrm>
    </dsp:sp>
    <dsp:sp modelId="{B3BA7B45-F23E-496A-B068-429BA21376F3}">
      <dsp:nvSpPr>
        <dsp:cNvPr id="0" name=""/>
        <dsp:cNvSpPr/>
      </dsp:nvSpPr>
      <dsp:spPr>
        <a:xfrm>
          <a:off x="527298" y="2000"/>
          <a:ext cx="1606307" cy="1320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1</a:t>
          </a:r>
          <a:endParaRPr lang="en-US" sz="6500" kern="1200"/>
        </a:p>
      </dsp:txBody>
      <dsp:txXfrm>
        <a:off x="527298" y="2000"/>
        <a:ext cx="1606307" cy="1320601"/>
      </dsp:txXfrm>
    </dsp:sp>
    <dsp:sp modelId="{1E99DC7A-7F1C-4625-98D9-C95472A58FF1}">
      <dsp:nvSpPr>
        <dsp:cNvPr id="0" name=""/>
        <dsp:cNvSpPr/>
      </dsp:nvSpPr>
      <dsp:spPr>
        <a:xfrm rot="5400000">
          <a:off x="3970613" y="-316314"/>
          <a:ext cx="1056481" cy="47304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Ada </a:t>
          </a:r>
          <a:r>
            <a:rPr lang="nn-NO" sz="2100" kern="1200" smtClean="0"/>
            <a:t>saldo akhir sebuah akun tidak dimasukkan ke dalam neraca </a:t>
          </a:r>
          <a:r>
            <a:rPr lang="en-US" sz="2100" kern="1200" smtClean="0"/>
            <a:t>saldo.</a:t>
          </a:r>
          <a:endParaRPr lang="en-US" sz="2100" kern="1200"/>
        </a:p>
      </dsp:txBody>
      <dsp:txXfrm rot="5400000">
        <a:off x="3970613" y="-316314"/>
        <a:ext cx="1056481" cy="4730496"/>
      </dsp:txXfrm>
    </dsp:sp>
    <dsp:sp modelId="{0732A908-199E-43BF-8743-D3F50F1161FE}">
      <dsp:nvSpPr>
        <dsp:cNvPr id="0" name=""/>
        <dsp:cNvSpPr/>
      </dsp:nvSpPr>
      <dsp:spPr>
        <a:xfrm>
          <a:off x="527298" y="1388632"/>
          <a:ext cx="1606307" cy="13206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2</a:t>
          </a:r>
          <a:endParaRPr lang="en-US" sz="6500" kern="1200"/>
        </a:p>
      </dsp:txBody>
      <dsp:txXfrm>
        <a:off x="527298" y="1388632"/>
        <a:ext cx="1606307" cy="1320601"/>
      </dsp:txXfrm>
    </dsp:sp>
    <dsp:sp modelId="{401C6FFD-8060-4773-954E-B5B89CD4B1B1}">
      <dsp:nvSpPr>
        <dsp:cNvPr id="0" name=""/>
        <dsp:cNvSpPr/>
      </dsp:nvSpPr>
      <dsp:spPr>
        <a:xfrm rot="5400000">
          <a:off x="3970613" y="1070317"/>
          <a:ext cx="1056481" cy="473049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salah memasukkan angka saldo akhir suatu akun ke dalam neraca saldo</a:t>
          </a:r>
          <a:endParaRPr lang="en-US" sz="2100" kern="1200"/>
        </a:p>
      </dsp:txBody>
      <dsp:txXfrm rot="5400000">
        <a:off x="3970613" y="1070317"/>
        <a:ext cx="1056481" cy="4730496"/>
      </dsp:txXfrm>
    </dsp:sp>
    <dsp:sp modelId="{BD7DF759-B245-482B-AB24-22FD604D74A7}">
      <dsp:nvSpPr>
        <dsp:cNvPr id="0" name=""/>
        <dsp:cNvSpPr/>
      </dsp:nvSpPr>
      <dsp:spPr>
        <a:xfrm>
          <a:off x="527298" y="2775264"/>
          <a:ext cx="1606307" cy="13206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3</a:t>
          </a:r>
          <a:endParaRPr lang="en-US" sz="6500" kern="1200"/>
        </a:p>
      </dsp:txBody>
      <dsp:txXfrm>
        <a:off x="527298" y="2775264"/>
        <a:ext cx="1606307" cy="13206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8A03FA-D30B-4B83-B181-697CA1A15C4F}">
      <dsp:nvSpPr>
        <dsp:cNvPr id="0" name=""/>
        <dsp:cNvSpPr/>
      </dsp:nvSpPr>
      <dsp:spPr>
        <a:xfrm>
          <a:off x="1371" y="0"/>
          <a:ext cx="3493492" cy="1904999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1</a:t>
          </a:r>
          <a:endParaRPr lang="en-US" sz="2800" kern="1200"/>
        </a:p>
      </dsp:txBody>
      <dsp:txXfrm rot="16200000">
        <a:off x="-430328" y="431700"/>
        <a:ext cx="1562099" cy="698698"/>
      </dsp:txXfrm>
    </dsp:sp>
    <dsp:sp modelId="{CCE8475A-B6D9-473C-ABB8-219083CF7FAE}">
      <dsp:nvSpPr>
        <dsp:cNvPr id="0" name=""/>
        <dsp:cNvSpPr/>
      </dsp:nvSpPr>
      <dsp:spPr>
        <a:xfrm>
          <a:off x="700070" y="0"/>
          <a:ext cx="2602651" cy="19049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Membuat ayat jurnal balik dari ayat jurnal yang salah</a:t>
          </a:r>
          <a:endParaRPr lang="en-US" sz="2800" kern="1200"/>
        </a:p>
      </dsp:txBody>
      <dsp:txXfrm>
        <a:off x="700070" y="0"/>
        <a:ext cx="2602651" cy="1904999"/>
      </dsp:txXfrm>
    </dsp:sp>
    <dsp:sp modelId="{0ED5FD74-42AC-4F17-9928-05F44E699F20}">
      <dsp:nvSpPr>
        <dsp:cNvPr id="0" name=""/>
        <dsp:cNvSpPr/>
      </dsp:nvSpPr>
      <dsp:spPr>
        <a:xfrm>
          <a:off x="3617136" y="0"/>
          <a:ext cx="3493492" cy="1904999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2</a:t>
          </a:r>
          <a:endParaRPr lang="en-US" sz="2800" kern="1200"/>
        </a:p>
      </dsp:txBody>
      <dsp:txXfrm rot="16200000">
        <a:off x="3185435" y="431700"/>
        <a:ext cx="1562099" cy="698698"/>
      </dsp:txXfrm>
    </dsp:sp>
    <dsp:sp modelId="{37C94762-7B40-4B06-9F0E-64A38872C20B}">
      <dsp:nvSpPr>
        <dsp:cNvPr id="0" name=""/>
        <dsp:cNvSpPr/>
      </dsp:nvSpPr>
      <dsp:spPr>
        <a:xfrm rot="5400000">
          <a:off x="3494742" y="1369702"/>
          <a:ext cx="279722" cy="524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B27A9-145F-49F0-9E11-5D9B3F493F7D}">
      <dsp:nvSpPr>
        <dsp:cNvPr id="0" name=""/>
        <dsp:cNvSpPr/>
      </dsp:nvSpPr>
      <dsp:spPr>
        <a:xfrm>
          <a:off x="4315834" y="0"/>
          <a:ext cx="2602651" cy="19049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Membuat ayat jurnal yang sebenarnya.</a:t>
          </a:r>
          <a:endParaRPr lang="en-US" sz="2800" kern="1200"/>
        </a:p>
      </dsp:txBody>
      <dsp:txXfrm>
        <a:off x="4315834" y="0"/>
        <a:ext cx="2602651" cy="1904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C0D68-A9C5-449C-9EB0-E8DD5C029CA3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8671D3-6F89-435B-AE9B-3504FD01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23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4414336A-2358-47A6-8311-67E7592921C8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42950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0" tIns="45830" rIns="91660" bIns="458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158" y="4718101"/>
            <a:ext cx="5450823" cy="4468081"/>
          </a:xfrm>
          <a:prstGeom prst="rect">
            <a:avLst/>
          </a:prstGeom>
        </p:spPr>
        <p:txBody>
          <a:bodyPr vert="horz" lIns="91660" tIns="45830" rIns="91660" bIns="4583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087451F-FC30-4F6F-B3B7-5A65CF548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6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6172200" y="3048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Akuntansi</a:t>
            </a:r>
            <a:r>
              <a:rPr lang="en-US" sz="2800" b="1" dirty="0" smtClean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Suatu</a:t>
            </a:r>
            <a:r>
              <a:rPr lang="en-US" sz="2800" b="1" baseline="0" dirty="0" smtClean="0">
                <a:latin typeface="Agency FB" pitchFamily="34" charset="0"/>
              </a:rPr>
              <a:t> </a:t>
            </a:r>
            <a:r>
              <a:rPr lang="en-US" sz="2800" b="1" baseline="0" dirty="0" err="1" smtClean="0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" y="5486400"/>
            <a:ext cx="4953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PENERBIT</a:t>
            </a:r>
            <a:r>
              <a:rPr lang="en-US" sz="1900" b="1" baseline="0" dirty="0" smtClean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 smtClean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PUSAT </a:t>
            </a:r>
            <a:r>
              <a:rPr lang="en-US" sz="1900" b="1" dirty="0">
                <a:latin typeface="Agency FB" pitchFamily="34" charset="0"/>
              </a:rPr>
              <a:t>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latin typeface="Agency FB" pitchFamily="34" charset="0"/>
              </a:rPr>
              <a:t>FAKULTAS EKONOMI </a:t>
            </a:r>
            <a:r>
              <a:rPr lang="en-US" sz="1900" b="1" dirty="0" smtClean="0">
                <a:latin typeface="Agency FB" pitchFamily="34" charset="0"/>
              </a:rPr>
              <a:t>BISNIS– </a:t>
            </a:r>
            <a:r>
              <a:rPr lang="en-US" sz="1900" b="1" dirty="0">
                <a:latin typeface="Agency FB" pitchFamily="34" charset="0"/>
              </a:rPr>
              <a:t>UNIVERSITAS </a:t>
            </a:r>
            <a:r>
              <a:rPr lang="en-US" sz="1900" b="1" dirty="0" smtClean="0">
                <a:latin typeface="Agency FB" pitchFamily="34" charset="0"/>
              </a:rPr>
              <a:t>INDONESIA</a:t>
            </a:r>
            <a:endParaRPr lang="en-US" sz="1900" b="1" dirty="0">
              <a:latin typeface="Agency FB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Snip and Round Single Corner Rectangle 7"/>
          <p:cNvSpPr/>
          <p:nvPr userDrawn="1"/>
        </p:nvSpPr>
        <p:spPr>
          <a:xfrm rot="420000" flipV="1">
            <a:off x="4548535" y="1565513"/>
            <a:ext cx="4656137" cy="3651250"/>
          </a:xfrm>
          <a:prstGeom prst="snipRoundRect">
            <a:avLst>
              <a:gd name="adj1" fmla="val 0"/>
              <a:gd name="adj2" fmla="val 6058"/>
            </a:avLst>
          </a:prstGeom>
          <a:solidFill>
            <a:srgbClr val="FFFFFF"/>
          </a:solidFill>
          <a:ln w="6032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2133600"/>
            <a:ext cx="32766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1000" y="4113213"/>
            <a:ext cx="3276600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1233768" y="533400"/>
            <a:ext cx="128083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8030-BF64-48BE-9C07-E18BE9CAB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CE0F-F959-41A4-97AA-AACE9149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A619-9484-41BA-8D15-6C254458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CA850-A649-4D59-A5F1-E1D1434E6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750" y="6172200"/>
            <a:ext cx="949325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4953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19800"/>
            <a:ext cx="990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w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027364"/>
            <a:ext cx="31369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14750" y="3505200"/>
            <a:ext cx="5861050" cy="16764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EBA8-FEAD-44FC-81BF-A36E4BEE64A0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7335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Logo PPA.gif"/>
          <p:cNvPicPr>
            <a:picLocks noChangeAspect="1" noChangeArrowheads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9245600" y="76200"/>
            <a:ext cx="577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47650" y="6324600"/>
            <a:ext cx="9410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03975"/>
            <a:ext cx="1882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76200"/>
            <a:ext cx="8997950" cy="5334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762000"/>
            <a:ext cx="94107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  <a:ln w="28575">
            <a:solidFill>
              <a:schemeClr val="tx1"/>
            </a:solidFill>
          </a:ln>
        </p:spPr>
        <p:txBody>
          <a:bodyPr/>
          <a:lstStyle>
            <a:lvl1pPr algn="ctr">
              <a:defRPr b="0">
                <a:latin typeface="Agency FB" pitchFamily="34" charset="0"/>
              </a:defRPr>
            </a:lvl1pPr>
          </a:lstStyle>
          <a:p>
            <a:pPr>
              <a:defRPr/>
            </a:pPr>
            <a:fld id="{9FEAA0A6-2415-47AF-A1C5-A39C1AD50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5100" y="228600"/>
            <a:ext cx="9575800" cy="62484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3352801"/>
            <a:ext cx="9429749" cy="1362075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anchor="t"/>
          <a:lstStyle>
            <a:lvl1pPr algn="r">
              <a:tabLst>
                <a:tab pos="6858000" algn="l"/>
              </a:tabLst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6101" y="1828801"/>
            <a:ext cx="7842251" cy="150018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b"/>
          <a:lstStyle>
            <a:lvl1pPr marL="1746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62400" y="6264275"/>
            <a:ext cx="2311400" cy="365125"/>
          </a:xfr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44F3072-6693-497D-B1C9-5404EACA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F343-FC9B-45BD-B060-181AF72C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2C31-89D8-4EBC-9E8C-31974DFA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DE86-CCFB-4373-8BB1-A27199CEA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E4DA-40FC-4FBA-8A9D-EADAEA4F7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485D-D795-4AE1-8794-91FCE9AD9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6781800" y="5638800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Akuntansi</a:t>
            </a:r>
            <a:r>
              <a:rPr lang="en-US" sz="2800" b="1" dirty="0" smtClean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Suatu</a:t>
            </a:r>
            <a:r>
              <a:rPr lang="en-US" sz="2800" b="1" baseline="0" dirty="0" smtClean="0">
                <a:latin typeface="Agency FB" pitchFamily="34" charset="0"/>
              </a:rPr>
              <a:t> </a:t>
            </a:r>
            <a:r>
              <a:rPr lang="en-US" sz="2800" b="1" baseline="0" dirty="0" err="1" smtClean="0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5227528"/>
            <a:ext cx="4457700" cy="15542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PENERBIT</a:t>
            </a:r>
            <a:r>
              <a:rPr lang="en-US" sz="1900" b="1" baseline="0" dirty="0" smtClean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 smtClean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PUSAT 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FAKULTAS EKONOMI BISNIS– UNIVERSITAS INDONESIA</a:t>
            </a:r>
            <a:endParaRPr lang="en-US" sz="1900" b="1" dirty="0">
              <a:latin typeface="Agency FB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7677-63E3-419C-A167-0DCCC7EF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7FC89-E693-4B57-97A4-B1774D25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4001" r:id="rId13"/>
    <p:sldLayoutId id="21474840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latin typeface="Agency FB" pitchFamily="34" charset="0"/>
              </a:rPr>
              <a:t>Menganalisis</a:t>
            </a:r>
            <a:r>
              <a:rPr lang="en-US" b="1" dirty="0" smtClean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dan</a:t>
            </a:r>
            <a:r>
              <a:rPr lang="en-US" b="1" dirty="0" smtClean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Mencatat</a:t>
            </a:r>
            <a:r>
              <a:rPr lang="en-US" b="1" dirty="0" smtClean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Transaksi</a:t>
            </a:r>
            <a:r>
              <a:rPr lang="en-US" b="1" dirty="0" smtClean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Bisnis</a:t>
            </a:r>
            <a:r>
              <a:rPr lang="en-US" b="1" dirty="0" smtClean="0">
                <a:latin typeface="Agency FB" pitchFamily="34" charset="0"/>
              </a:rPr>
              <a:t/>
            </a:r>
            <a:br>
              <a:rPr lang="en-US" b="1" dirty="0" smtClean="0">
                <a:latin typeface="Agency FB" pitchFamily="34" charset="0"/>
              </a:rPr>
            </a:br>
            <a:r>
              <a:rPr lang="en-US" sz="2400" cap="none" dirty="0" err="1" smtClean="0"/>
              <a:t>Bab</a:t>
            </a:r>
            <a:r>
              <a:rPr lang="en-US" sz="2400" cap="none" dirty="0" smtClean="0"/>
              <a:t> 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Aturan</a:t>
            </a:r>
            <a:r>
              <a:rPr lang="en-US" sz="3200" dirty="0" smtClean="0"/>
              <a:t> </a:t>
            </a:r>
            <a:r>
              <a:rPr lang="en-US" sz="3200" dirty="0" err="1" smtClean="0"/>
              <a:t>Mendebit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Mengkredit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5427516"/>
              </p:ext>
            </p:extLst>
          </p:nvPr>
        </p:nvGraphicFramePr>
        <p:xfrm>
          <a:off x="1981200" y="990600"/>
          <a:ext cx="7645400" cy="2743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1350"/>
                <a:gridCol w="1911350"/>
                <a:gridCol w="1911350"/>
                <a:gridCol w="1911350"/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Saldo</a:t>
                      </a:r>
                      <a:r>
                        <a:rPr lang="en-US" dirty="0" smtClean="0"/>
                        <a:t> 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Bertambah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Berkurang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Aset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Liabilitas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b="1" smtClean="0"/>
                        <a:t>Modal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Pendapatan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Beban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Prive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Debit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Kredit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48000" y="3962400"/>
            <a:ext cx="24384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Saldo</a:t>
            </a:r>
            <a:r>
              <a:rPr lang="en-US" dirty="0" smtClean="0"/>
              <a:t> Normal Debit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477000" y="3962400"/>
            <a:ext cx="24384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Saldo</a:t>
            </a:r>
            <a:r>
              <a:rPr lang="en-US" dirty="0" smtClean="0"/>
              <a:t> Normal </a:t>
            </a:r>
            <a:r>
              <a:rPr lang="en-US" dirty="0" err="1" smtClean="0"/>
              <a:t>Kredit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52400" y="4114800"/>
            <a:ext cx="1447800" cy="1981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0" y="4724400"/>
            <a:ext cx="2438400" cy="144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Aset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Prive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Beban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477000" y="4724400"/>
            <a:ext cx="2438400" cy="1447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smtClean="0"/>
              <a:t> Modal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81200" y="4572000"/>
            <a:ext cx="762000" cy="1143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01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smtClean="0"/>
              <a:t>Analisis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5 </a:t>
            </a:r>
            <a:r>
              <a:rPr lang="en-US" sz="3200" dirty="0" err="1" smtClean="0"/>
              <a:t>Langkah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Penjurnalan</a:t>
            </a:r>
            <a:endParaRPr lang="en-US" sz="320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4220520332"/>
              </p:ext>
            </p:extLst>
          </p:nvPr>
        </p:nvGraphicFramePr>
        <p:xfrm>
          <a:off x="304800" y="914400"/>
          <a:ext cx="9448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4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Ilustrasi</a:t>
            </a:r>
            <a:endParaRPr 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7753350" cy="541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b="1" dirty="0" smtClean="0"/>
              <a:t>TRANSAKSI 1</a:t>
            </a:r>
            <a:endParaRPr lang="it-IT" dirty="0" smtClean="0"/>
          </a:p>
          <a:p>
            <a:pPr eaLnBrk="1" hangingPunct="1">
              <a:buFontTx/>
              <a:buNone/>
            </a:pPr>
            <a:r>
              <a:rPr lang="it-IT" sz="2800" b="1" u="sng" smtClean="0">
                <a:solidFill>
                  <a:schemeClr val="accent2"/>
                </a:solidFill>
              </a:rPr>
              <a:t>1 Mei 2014:</a:t>
            </a:r>
            <a:endParaRPr lang="it-IT" sz="2800" b="1" u="sng" dirty="0" smtClean="0">
              <a:solidFill>
                <a:schemeClr val="accent2"/>
              </a:solidFill>
            </a:endParaRPr>
          </a:p>
          <a:p>
            <a:pPr marL="0" lvl="0" indent="0" algn="just" eaLnBrk="1" hangingPunct="1">
              <a:buNone/>
              <a:defRPr/>
            </a:pPr>
            <a:r>
              <a:rPr lang="en-US" sz="2800"/>
              <a:t>Bpk. Anton </a:t>
            </a:r>
            <a:r>
              <a:rPr lang="en-US" sz="2800" smtClean="0"/>
              <a:t>sebagai pemilik PO Semesta Raya menyetorkan </a:t>
            </a:r>
            <a:r>
              <a:rPr lang="en-US" sz="2800"/>
              <a:t>modalnya berupa uang tunai sebesar Rp1.000.000.000 tunai</a:t>
            </a:r>
            <a:r>
              <a:rPr lang="en-US" sz="2800" smtClean="0"/>
              <a:t>.</a:t>
            </a:r>
          </a:p>
          <a:p>
            <a:pPr marL="0" lvl="0" indent="0" algn="ctr" eaLnBrk="1" hangingPunct="1">
              <a:buNone/>
              <a:defRPr/>
            </a:pPr>
            <a:r>
              <a:rPr lang="it-IT" sz="2800" b="1" u="sng" smtClean="0"/>
              <a:t>ANALISIS </a:t>
            </a:r>
            <a:r>
              <a:rPr lang="it-IT" sz="2800" b="1" u="sng" dirty="0" smtClean="0"/>
              <a:t>TRANSAKSI</a:t>
            </a:r>
            <a:endParaRPr lang="en-US" sz="2800" b="1" u="sng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4640979"/>
              </p:ext>
            </p:extLst>
          </p:nvPr>
        </p:nvGraphicFramePr>
        <p:xfrm>
          <a:off x="1981200" y="4038600"/>
          <a:ext cx="7620000" cy="17283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5378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Bertambah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Berkurang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Aturan</a:t>
                      </a:r>
                      <a:r>
                        <a:rPr lang="en-US" baseline="0" smtClean="0"/>
                        <a:t> debit dan 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48235">
                <a:tc>
                  <a:txBody>
                    <a:bodyPr/>
                    <a:lstStyle/>
                    <a:p>
                      <a:r>
                        <a:rPr lang="en-US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1.000.000.000</a:t>
                      </a:r>
                    </a:p>
                  </a:txBody>
                  <a:tcPr/>
                </a:tc>
              </a:tr>
              <a:tr h="537882">
                <a:tc>
                  <a:txBody>
                    <a:bodyPr/>
                    <a:lstStyle/>
                    <a:p>
                      <a:r>
                        <a:rPr lang="en-US" dirty="0" smtClean="0"/>
                        <a:t>Modal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Modal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Bertambah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1.000.000.000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5100" y="838200"/>
            <a:ext cx="1646018" cy="388620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ysDash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smtClean="0"/>
              <a:t>PO Semesta Raya adalah perusahaan yang bergerak di bidang jasa angkutan bus.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6093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Ayat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-</a:t>
            </a:r>
            <a:r>
              <a:rPr lang="id-ID" sz="3200" dirty="0" smtClean="0"/>
              <a:t>1</a:t>
            </a:r>
            <a:endParaRPr 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0472772"/>
              </p:ext>
            </p:extLst>
          </p:nvPr>
        </p:nvGraphicFramePr>
        <p:xfrm>
          <a:off x="1905000" y="1524000"/>
          <a:ext cx="7645400" cy="212513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95400"/>
                <a:gridCol w="2590800"/>
                <a:gridCol w="701040"/>
                <a:gridCol w="1529080"/>
                <a:gridCol w="1529080"/>
              </a:tblGrid>
              <a:tr h="708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Akun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r>
                        <a:rPr lang="en-US" baseline="0" smtClean="0"/>
                        <a:t> Mei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1.000.000.000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  Modal</a:t>
                      </a:r>
                    </a:p>
                    <a:p>
                      <a:r>
                        <a:rPr lang="en-US" smtClean="0"/>
                        <a:t>(Setoran Modal Pemilik)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1.000.000.000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762000"/>
            <a:ext cx="4354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it-IT" sz="2400" b="1" u="sng" dirty="0" smtClean="0">
                <a:solidFill>
                  <a:schemeClr val="accent2"/>
                </a:solidFill>
              </a:rPr>
              <a:t>JURNAL UMUM TRANSAKSI</a:t>
            </a:r>
            <a:endParaRPr lang="en-US" sz="2400" b="1" u="sng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0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Ilustrasi</a:t>
            </a:r>
            <a:endParaRPr lang="en-US" sz="32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7905750" cy="5410200"/>
          </a:xfrm>
        </p:spPr>
        <p:txBody>
          <a:bodyPr/>
          <a:lstStyle/>
          <a:p>
            <a:pPr lvl="0" algn="ctr" eaLnBrk="1" hangingPunct="1">
              <a:buNone/>
            </a:pPr>
            <a:r>
              <a:rPr lang="it-IT" b="1" dirty="0" smtClean="0">
                <a:solidFill>
                  <a:prstClr val="black"/>
                </a:solidFill>
              </a:rPr>
              <a:t>TRANSAKSI 2</a:t>
            </a:r>
            <a:endParaRPr lang="en-US" sz="2800" u="sng" dirty="0" smtClean="0"/>
          </a:p>
          <a:p>
            <a:pPr eaLnBrk="1" hangingPunct="1">
              <a:buFontTx/>
              <a:buNone/>
            </a:pPr>
            <a:r>
              <a:rPr lang="en-US" sz="2800" b="1" u="sng" smtClean="0">
                <a:solidFill>
                  <a:schemeClr val="accent3"/>
                </a:solidFill>
              </a:rPr>
              <a:t>3 Mei 2014:</a:t>
            </a:r>
            <a:endParaRPr lang="en-US" sz="2800" b="1" u="sng" dirty="0" smtClean="0">
              <a:solidFill>
                <a:schemeClr val="accent3"/>
              </a:solidFill>
            </a:endParaRPr>
          </a:p>
          <a:p>
            <a:pPr lvl="0" algn="ctr" eaLnBrk="1" hangingPunct="1">
              <a:buNone/>
            </a:pPr>
            <a:r>
              <a:rPr lang="en-US" sz="2400"/>
              <a:t>Membeli 2 buah bus @ Rp250.000.000 secara kredit kepada PT Karoseri Indonesia</a:t>
            </a:r>
            <a:r>
              <a:rPr lang="en-US" sz="2400" smtClean="0"/>
              <a:t>.</a:t>
            </a:r>
          </a:p>
          <a:p>
            <a:pPr lvl="0" algn="ctr" eaLnBrk="1" hangingPunct="1">
              <a:buNone/>
            </a:pPr>
            <a:r>
              <a:rPr lang="it-IT" sz="2800" b="1" u="sng" smtClean="0">
                <a:solidFill>
                  <a:prstClr val="black"/>
                </a:solidFill>
              </a:rPr>
              <a:t>ANALISIS </a:t>
            </a:r>
            <a:r>
              <a:rPr lang="it-IT" sz="2800" b="1" u="sng" dirty="0" smtClean="0">
                <a:solidFill>
                  <a:prstClr val="black"/>
                </a:solidFill>
              </a:rPr>
              <a:t>TRANSAKSI</a:t>
            </a:r>
            <a:endParaRPr lang="en-US" sz="2800" b="1" u="sng" dirty="0" smtClean="0">
              <a:solidFill>
                <a:prstClr val="black"/>
              </a:solidFill>
            </a:endParaRPr>
          </a:p>
          <a:p>
            <a:pPr algn="ctr" eaLnBrk="1" hangingPunct="1">
              <a:buNone/>
            </a:pPr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9984499"/>
              </p:ext>
            </p:extLst>
          </p:nvPr>
        </p:nvGraphicFramePr>
        <p:xfrm>
          <a:off x="1981200" y="4114800"/>
          <a:ext cx="7620000" cy="169006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24000"/>
                <a:gridCol w="1447800"/>
                <a:gridCol w="1600200"/>
                <a:gridCol w="1524000"/>
                <a:gridCol w="1524000"/>
              </a:tblGrid>
              <a:tr h="61485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Berkurang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Aturan debit/kredit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09903">
                <a:tc>
                  <a:txBody>
                    <a:bodyPr/>
                    <a:lstStyle/>
                    <a:p>
                      <a:r>
                        <a:rPr lang="en-US" dirty="0" smtClean="0"/>
                        <a:t>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500.000.000</a:t>
                      </a:r>
                      <a:endParaRPr lang="en-US" dirty="0"/>
                    </a:p>
                  </a:txBody>
                  <a:tcPr/>
                </a:tc>
              </a:tr>
              <a:tr h="614855">
                <a:tc>
                  <a:txBody>
                    <a:bodyPr/>
                    <a:lstStyle/>
                    <a:p>
                      <a:r>
                        <a:rPr lang="en-US" err="1" smtClean="0"/>
                        <a:t>Utang</a:t>
                      </a:r>
                      <a:r>
                        <a:rPr lang="en-US" smtClean="0"/>
                        <a:t> Dagang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Liabilitas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Bertambah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500.000.000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7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Ayat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ke-2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4692185"/>
              </p:ext>
            </p:extLst>
          </p:nvPr>
        </p:nvGraphicFramePr>
        <p:xfrm>
          <a:off x="1905000" y="2133600"/>
          <a:ext cx="7645400" cy="23311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43000"/>
                <a:gridCol w="3048000"/>
                <a:gridCol w="609600"/>
                <a:gridCol w="1371600"/>
                <a:gridCol w="1473200"/>
              </a:tblGrid>
              <a:tr h="708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Akun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r>
                        <a:rPr lang="en-US" baseline="0" smtClean="0"/>
                        <a:t>3 Mei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r>
                        <a:rPr lang="en-US" err="1" smtClean="0"/>
                        <a:t>Utang</a:t>
                      </a:r>
                      <a:r>
                        <a:rPr lang="en-US" smtClean="0"/>
                        <a:t> usaha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(pembelian bus secara</a:t>
                      </a:r>
                      <a:r>
                        <a:rPr lang="en-US" baseline="0" smtClean="0"/>
                        <a:t> kredit)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500.000.000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1600200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it-IT" b="1" u="sng" dirty="0" smtClean="0">
                <a:solidFill>
                  <a:schemeClr val="accent3"/>
                </a:solidFill>
              </a:rPr>
              <a:t>JURNAL UMUM TRANSAKSI</a:t>
            </a:r>
            <a:endParaRPr lang="en-US" b="1" u="sng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7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Ilustrasi</a:t>
            </a:r>
            <a:endParaRPr lang="en-US" sz="3200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762000"/>
            <a:ext cx="7829550" cy="5410200"/>
          </a:xfrm>
        </p:spPr>
        <p:txBody>
          <a:bodyPr/>
          <a:lstStyle/>
          <a:p>
            <a:pPr lvl="0" algn="ctr" eaLnBrk="1" hangingPunct="1">
              <a:buNone/>
            </a:pPr>
            <a:r>
              <a:rPr lang="it-IT" b="1" dirty="0" smtClean="0">
                <a:solidFill>
                  <a:prstClr val="black"/>
                </a:solidFill>
              </a:rPr>
              <a:t>TRANSAKSI 3</a:t>
            </a:r>
            <a:endParaRPr lang="en-US" b="1" dirty="0" smtClean="0"/>
          </a:p>
          <a:p>
            <a:pPr algn="just" eaLnBrk="1" hangingPunct="1">
              <a:buFontTx/>
              <a:buNone/>
            </a:pPr>
            <a:r>
              <a:rPr lang="en-US" sz="2800" b="1" u="sng" smtClean="0">
                <a:solidFill>
                  <a:schemeClr val="tx2"/>
                </a:solidFill>
              </a:rPr>
              <a:t>10 Mei 2014:</a:t>
            </a:r>
            <a:endParaRPr lang="sv-SE" sz="2800" b="1" u="sng" dirty="0" smtClean="0">
              <a:solidFill>
                <a:schemeClr val="tx2"/>
              </a:solidFill>
            </a:endParaRPr>
          </a:p>
          <a:p>
            <a:r>
              <a:rPr lang="en-US" sz="2400"/>
              <a:t>Membeli alat tulis kantor (perlengkapan kantor) seharga Rp1.500.000. Perusahaan membayar </a:t>
            </a:r>
            <a:r>
              <a:rPr lang="en-US" sz="2400" smtClean="0"/>
              <a:t>tunai Rp1.000.000 </a:t>
            </a:r>
            <a:r>
              <a:rPr lang="en-US" sz="2400"/>
              <a:t>sisanya dibayar seminggu kemudian</a:t>
            </a:r>
            <a:r>
              <a:rPr lang="en-US" sz="2400" smtClean="0"/>
              <a:t>.</a:t>
            </a:r>
          </a:p>
          <a:p>
            <a:pPr marL="0" indent="0" algn="ctr">
              <a:buNone/>
            </a:pPr>
            <a:r>
              <a:rPr lang="it-IT" sz="2800" b="1" u="sng" smtClean="0">
                <a:solidFill>
                  <a:prstClr val="black"/>
                </a:solidFill>
              </a:rPr>
              <a:t>ANALISIS </a:t>
            </a:r>
            <a:r>
              <a:rPr lang="it-IT" sz="2800" b="1" u="sng" dirty="0" smtClean="0">
                <a:solidFill>
                  <a:prstClr val="black"/>
                </a:solidFill>
              </a:rPr>
              <a:t>TRANSAKSI</a:t>
            </a:r>
            <a:endParaRPr lang="en-US" sz="2800" b="1" u="sng" dirty="0" smtClean="0">
              <a:solidFill>
                <a:prstClr val="black"/>
              </a:solidFill>
            </a:endParaRPr>
          </a:p>
          <a:p>
            <a:pPr algn="ctr" eaLnBrk="1" hangingPunct="1">
              <a:buFontTx/>
              <a:buNone/>
            </a:pPr>
            <a:endParaRPr lang="en-US" sz="2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1467833"/>
              </p:ext>
            </p:extLst>
          </p:nvPr>
        </p:nvGraphicFramePr>
        <p:xfrm>
          <a:off x="1981200" y="3505200"/>
          <a:ext cx="7620000" cy="2667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667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Berkurang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Aturan</a:t>
                      </a:r>
                      <a:r>
                        <a:rPr lang="en-US" baseline="0" smtClean="0"/>
                        <a:t> debit/kredit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err="1" smtClean="0"/>
                        <a:t>Perlengkapan</a:t>
                      </a:r>
                      <a:r>
                        <a:rPr lang="en-US" smtClean="0"/>
                        <a:t> </a:t>
                      </a:r>
                      <a:r>
                        <a:rPr lang="sv-SE" sz="1800" smtClean="0"/>
                        <a:t>kantor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1.500.000</a:t>
                      </a:r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Utang</a:t>
                      </a:r>
                      <a:r>
                        <a:rPr lang="en-US" baseline="0" dirty="0" smtClean="0"/>
                        <a:t> Usaha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Liabilitas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Bertambah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500.000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Berkurang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1.000.000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86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Ayat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ke-3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6970458"/>
              </p:ext>
            </p:extLst>
          </p:nvPr>
        </p:nvGraphicFramePr>
        <p:xfrm>
          <a:off x="1905000" y="1981200"/>
          <a:ext cx="7645400" cy="28335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9080"/>
                <a:gridCol w="2128520"/>
                <a:gridCol w="929640"/>
                <a:gridCol w="1529080"/>
                <a:gridCol w="1529080"/>
              </a:tblGrid>
              <a:tr h="708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Akun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r>
                        <a:rPr lang="en-US" baseline="0" smtClean="0"/>
                        <a:t>10 Mei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 smtClean="0"/>
                        <a:t>Perlengkapan</a:t>
                      </a:r>
                      <a:r>
                        <a:rPr lang="en-US" smtClean="0"/>
                        <a:t> </a:t>
                      </a:r>
                      <a:r>
                        <a:rPr lang="sv-SE" sz="1800" smtClean="0"/>
                        <a:t>Kantor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err="1" smtClean="0"/>
                        <a:t>Utang</a:t>
                      </a:r>
                      <a:r>
                        <a:rPr lang="en-US" baseline="0" smtClean="0"/>
                        <a:t> Dagang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500.000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1.000.000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1295400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it-IT" b="1" u="sng" dirty="0" smtClean="0">
                <a:solidFill>
                  <a:schemeClr val="tx2"/>
                </a:solidFill>
              </a:rPr>
              <a:t>JURNAL UMUM TRANSAKSI</a:t>
            </a:r>
            <a:endParaRPr lang="en-US" b="1" u="sng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0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Ilustrasi</a:t>
            </a:r>
            <a:endParaRPr lang="en-US" sz="3200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609600"/>
            <a:ext cx="7829550" cy="5410200"/>
          </a:xfrm>
        </p:spPr>
        <p:txBody>
          <a:bodyPr/>
          <a:lstStyle/>
          <a:p>
            <a:pPr marL="533400" lvl="0" indent="-533400" algn="ctr" eaLnBrk="1" hangingPunct="1">
              <a:buNone/>
            </a:pPr>
            <a:r>
              <a:rPr lang="it-IT" b="1" dirty="0" smtClean="0">
                <a:solidFill>
                  <a:prstClr val="black"/>
                </a:solidFill>
              </a:rPr>
              <a:t>TRANSAKSI 4</a:t>
            </a:r>
            <a:endParaRPr lang="en-US" u="sng" dirty="0" smtClean="0"/>
          </a:p>
          <a:p>
            <a:pPr marL="533400" indent="-533400" eaLnBrk="1" hangingPunct="1">
              <a:buFontTx/>
              <a:buNone/>
            </a:pPr>
            <a:r>
              <a:rPr lang="en-US" sz="2800" b="1" u="sng" smtClean="0">
                <a:solidFill>
                  <a:schemeClr val="accent4"/>
                </a:solidFill>
              </a:rPr>
              <a:t>10 Mei 2014:</a:t>
            </a:r>
            <a:endParaRPr lang="sv-SE" sz="2800" b="1" u="sng" dirty="0" smtClean="0">
              <a:solidFill>
                <a:schemeClr val="accent4"/>
              </a:solidFill>
            </a:endParaRPr>
          </a:p>
          <a:p>
            <a:pPr marL="533400" indent="-533400" algn="ctr" eaLnBrk="1" hangingPunct="1">
              <a:buFontTx/>
              <a:buNone/>
            </a:pPr>
            <a:r>
              <a:rPr lang="en-US" sz="2400"/>
              <a:t>Membayar uang sewa ruang kantor sebesar Rp2.400.000. Masa sewa dimulai sejak 10 Mei 2014–9 Mei 2015</a:t>
            </a:r>
            <a:r>
              <a:rPr lang="en-US" sz="2400" smtClean="0"/>
              <a:t>.</a:t>
            </a:r>
          </a:p>
          <a:p>
            <a:pPr marL="533400" indent="-533400" algn="ctr" eaLnBrk="1" hangingPunct="1">
              <a:buFontTx/>
              <a:buNone/>
            </a:pPr>
            <a:r>
              <a:rPr lang="it-IT" sz="2800" b="1" u="sng" smtClean="0">
                <a:solidFill>
                  <a:prstClr val="black"/>
                </a:solidFill>
              </a:rPr>
              <a:t>ANALISIS </a:t>
            </a:r>
            <a:r>
              <a:rPr lang="it-IT" sz="2800" b="1" u="sng" dirty="0" smtClean="0">
                <a:solidFill>
                  <a:prstClr val="black"/>
                </a:solidFill>
              </a:rPr>
              <a:t>TRANSAKSI</a:t>
            </a:r>
            <a:endParaRPr lang="en-US" sz="2800" b="1" u="sng" dirty="0" smtClean="0">
              <a:solidFill>
                <a:prstClr val="black"/>
              </a:solidFill>
            </a:endParaRPr>
          </a:p>
          <a:p>
            <a:pPr marL="533400" indent="-533400" algn="ctr" eaLnBrk="1" hangingPunct="1">
              <a:buFontTx/>
              <a:buNone/>
            </a:pPr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980433"/>
              </p:ext>
            </p:extLst>
          </p:nvPr>
        </p:nvGraphicFramePr>
        <p:xfrm>
          <a:off x="1981200" y="3581400"/>
          <a:ext cx="7620000" cy="2057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Berkurang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Aturan Debit/ 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Dibayar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dimuka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2.400.000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Berkurang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47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Ayat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Transaksi</a:t>
            </a:r>
            <a:r>
              <a:rPr lang="en-US" sz="3200" dirty="0" smtClean="0"/>
              <a:t> ke-4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3530925"/>
              </p:ext>
            </p:extLst>
          </p:nvPr>
        </p:nvGraphicFramePr>
        <p:xfrm>
          <a:off x="1905000" y="1600200"/>
          <a:ext cx="7645400" cy="23311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29080"/>
                <a:gridCol w="2128520"/>
                <a:gridCol w="929640"/>
                <a:gridCol w="1529080"/>
                <a:gridCol w="1529080"/>
              </a:tblGrid>
              <a:tr h="708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Akun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r>
                        <a:rPr lang="en-US" baseline="0" smtClean="0"/>
                        <a:t>10 Mei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Dibayar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dimuka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   Kas</a:t>
                      </a:r>
                    </a:p>
                    <a:p>
                      <a:r>
                        <a:rPr lang="en-US" smtClean="0"/>
                        <a:t>(Pembayaran</a:t>
                      </a:r>
                      <a:r>
                        <a:rPr lang="en-US" baseline="0" smtClean="0"/>
                        <a:t> sewa kantor 12 bulan)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990600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it-IT" b="1" u="sng" dirty="0" smtClean="0">
                <a:solidFill>
                  <a:schemeClr val="accent4"/>
                </a:solidFill>
              </a:rPr>
              <a:t>JURNAL UMUM TRANSAKSI</a:t>
            </a:r>
            <a:endParaRPr lang="en-US" b="1" u="sng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5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Tujuan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64770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dirty="0" err="1" smtClean="0"/>
              <a:t>Setelah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mempelajari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bab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peserta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diharapkan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mampu</a:t>
            </a:r>
            <a:r>
              <a:rPr lang="en-US" sz="2800" b="1" dirty="0" smtClean="0"/>
              <a:t>:</a:t>
            </a:r>
          </a:p>
          <a:p>
            <a:pPr algn="just"/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siklus</a:t>
            </a:r>
            <a:r>
              <a:rPr lang="en-US" sz="2800" dirty="0"/>
              <a:t> </a:t>
            </a:r>
            <a:r>
              <a:rPr lang="en-US" sz="2800" dirty="0" err="1" smtClean="0"/>
              <a:t>akuntansi</a:t>
            </a:r>
            <a:endParaRPr lang="en-US" sz="2800" dirty="0" smtClean="0"/>
          </a:p>
          <a:p>
            <a:pPr algn="just"/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pencatatan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mengenali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, </a:t>
            </a: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</a:t>
            </a:r>
            <a:r>
              <a:rPr lang="en-US" sz="2800" dirty="0" err="1"/>
              <a:t>akun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akun</a:t>
            </a:r>
            <a:r>
              <a:rPr lang="en-US" sz="2800" dirty="0"/>
              <a:t> T, </a:t>
            </a:r>
            <a:r>
              <a:rPr lang="en-US" sz="2800" dirty="0" err="1"/>
              <a:t>pemindahan</a:t>
            </a:r>
            <a:r>
              <a:rPr lang="en-US" sz="2800" dirty="0"/>
              <a:t> </a:t>
            </a:r>
            <a:r>
              <a:rPr lang="en-US" sz="2800" dirty="0" err="1"/>
              <a:t>ayat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, </a:t>
            </a:r>
            <a:r>
              <a:rPr lang="en-US" sz="2800" dirty="0" err="1"/>
              <a:t>penyusunan</a:t>
            </a:r>
            <a:r>
              <a:rPr lang="en-US" sz="2800" dirty="0"/>
              <a:t> </a:t>
            </a:r>
            <a:r>
              <a:rPr lang="en-US" sz="2800" dirty="0" err="1"/>
              <a:t>neraca</a:t>
            </a:r>
            <a:r>
              <a:rPr lang="en-US" sz="2800" dirty="0"/>
              <a:t> </a:t>
            </a:r>
            <a:r>
              <a:rPr lang="en-US" sz="2800" dirty="0" err="1"/>
              <a:t>saldo</a:t>
            </a:r>
            <a:r>
              <a:rPr lang="en-US" sz="2800" dirty="0"/>
              <a:t>,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/>
              <a:t>ayat</a:t>
            </a:r>
            <a:r>
              <a:rPr lang="en-US" sz="2800" dirty="0"/>
              <a:t> </a:t>
            </a:r>
            <a:r>
              <a:rPr lang="en-US" sz="2800" dirty="0" err="1"/>
              <a:t>jurnal</a:t>
            </a:r>
            <a:r>
              <a:rPr lang="en-US" sz="2800" dirty="0"/>
              <a:t> </a:t>
            </a:r>
            <a:r>
              <a:rPr lang="en-US" sz="2800" dirty="0" err="1"/>
              <a:t>koreksi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43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Ilustrasi</a:t>
            </a:r>
            <a:endParaRPr lang="en-US" sz="3200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762000"/>
            <a:ext cx="7829550" cy="5410200"/>
          </a:xfrm>
        </p:spPr>
        <p:txBody>
          <a:bodyPr/>
          <a:lstStyle/>
          <a:p>
            <a:pPr marL="533400" lvl="0" indent="-533400" algn="ctr" eaLnBrk="1" hangingPunct="1">
              <a:buNone/>
            </a:pPr>
            <a:r>
              <a:rPr lang="it-IT" b="1" dirty="0" smtClean="0">
                <a:solidFill>
                  <a:prstClr val="black"/>
                </a:solidFill>
              </a:rPr>
              <a:t>TRANSAKSI 5</a:t>
            </a:r>
            <a:endParaRPr lang="en-US" u="sng" dirty="0" smtClean="0"/>
          </a:p>
          <a:p>
            <a:pPr eaLnBrk="1" hangingPunct="1">
              <a:buFontTx/>
              <a:buNone/>
            </a:pPr>
            <a:r>
              <a:rPr lang="en-US" b="1" u="sng" smtClean="0">
                <a:solidFill>
                  <a:schemeClr val="accent3"/>
                </a:solidFill>
              </a:rPr>
              <a:t>15 Mei 2014:</a:t>
            </a:r>
            <a:endParaRPr lang="sv-SE" b="1" u="sng" dirty="0" smtClean="0">
              <a:solidFill>
                <a:schemeClr val="accent3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/>
              <a:t>Menerima setoran setengah bulanan dari pengemudi sebesar </a:t>
            </a:r>
            <a:r>
              <a:rPr lang="en-US" sz="2800" smtClean="0"/>
              <a:t>Rp5.000.000</a:t>
            </a:r>
          </a:p>
          <a:p>
            <a:pPr algn="ctr" eaLnBrk="1" hangingPunct="1">
              <a:buFontTx/>
              <a:buNone/>
            </a:pPr>
            <a:r>
              <a:rPr lang="it-IT" sz="2800" b="1" u="sng" smtClean="0">
                <a:solidFill>
                  <a:prstClr val="black"/>
                </a:solidFill>
              </a:rPr>
              <a:t>ANALISIS </a:t>
            </a:r>
            <a:r>
              <a:rPr lang="it-IT" sz="2800" b="1" u="sng" dirty="0" smtClean="0">
                <a:solidFill>
                  <a:prstClr val="black"/>
                </a:solidFill>
              </a:rPr>
              <a:t>TRANSAKSI</a:t>
            </a:r>
            <a:endParaRPr lang="en-US" sz="2800" b="1" u="sng" dirty="0" smtClean="0">
              <a:solidFill>
                <a:prstClr val="black"/>
              </a:solidFill>
            </a:endParaRPr>
          </a:p>
          <a:p>
            <a:pPr algn="ctr" eaLnBrk="1" hangingPunct="1">
              <a:buFontTx/>
              <a:buNone/>
            </a:pPr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9806144"/>
              </p:ext>
            </p:extLst>
          </p:nvPr>
        </p:nvGraphicFramePr>
        <p:xfrm>
          <a:off x="1981200" y="3581400"/>
          <a:ext cx="7620000" cy="2057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Berkurang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Aturan debit/kredit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5.000.000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err="1" smtClean="0"/>
                        <a:t>Pendapatan</a:t>
                      </a:r>
                      <a:r>
                        <a:rPr lang="en-US" smtClean="0"/>
                        <a:t> Jasa</a:t>
                      </a:r>
                      <a:r>
                        <a:rPr lang="en-US" baseline="0" smtClean="0"/>
                        <a:t> angkutan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Pendapatan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5.000.000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92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smtClean="0"/>
              <a:t>Ayat Jurnal Transaksi ke-5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0418274"/>
              </p:ext>
            </p:extLst>
          </p:nvPr>
        </p:nvGraphicFramePr>
        <p:xfrm>
          <a:off x="1905000" y="1676400"/>
          <a:ext cx="7645400" cy="21251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14400"/>
                <a:gridCol w="3733800"/>
                <a:gridCol w="609600"/>
                <a:gridCol w="1219200"/>
                <a:gridCol w="1168400"/>
              </a:tblGrid>
              <a:tr h="708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Akun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r>
                        <a:rPr lang="en-US" baseline="0" smtClean="0"/>
                        <a:t>15 Mei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Kas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5.000.000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err="1" smtClean="0"/>
                        <a:t>Pendapatan</a:t>
                      </a:r>
                      <a:r>
                        <a:rPr lang="en-US" baseline="0" smtClean="0"/>
                        <a:t> Jasa Angkutan</a:t>
                      </a:r>
                    </a:p>
                    <a:p>
                      <a:r>
                        <a:rPr lang="en-US" baseline="0" smtClean="0"/>
                        <a:t>(Penerimaan setoran dari pengemudi)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5.000.000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914400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it-IT" b="1" u="sng" dirty="0" smtClean="0">
                <a:solidFill>
                  <a:schemeClr val="accent3"/>
                </a:solidFill>
              </a:rPr>
              <a:t>JURNAL UMUM TRANSAKSI</a:t>
            </a:r>
            <a:endParaRPr lang="en-US" b="1" u="sng" dirty="0" smtClean="0">
              <a:solidFill>
                <a:schemeClr val="accent3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1200" y="4648200"/>
            <a:ext cx="7315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/>
              <a:t>Pendapatan diakui </a:t>
            </a:r>
            <a:r>
              <a:rPr lang="en-US" b="1"/>
              <a:t>(</a:t>
            </a:r>
            <a:r>
              <a:rPr lang="en-US" b="1" i="1"/>
              <a:t>dicatat di jurnal umum</a:t>
            </a:r>
            <a:r>
              <a:rPr lang="en-US" b="1"/>
              <a:t>) </a:t>
            </a:r>
            <a:r>
              <a:rPr lang="en-US" b="1" i="1"/>
              <a:t>apabila pekerjaan yang diberikan oleh pelanggan </a:t>
            </a:r>
            <a:r>
              <a:rPr lang="en-US" b="1" i="1" smtClean="0"/>
              <a:t>telah diselesaikan</a:t>
            </a:r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304800" y="4648200"/>
            <a:ext cx="1371600" cy="990600"/>
          </a:xfrm>
          <a:prstGeom prst="homePlate">
            <a:avLst>
              <a:gd name="adj" fmla="val 175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Catatan:</a:t>
            </a:r>
            <a:endParaRPr lang="en-US" b="1"/>
          </a:p>
        </p:txBody>
      </p:sp>
    </p:spTree>
    <p:extLst>
      <p:ext uri="{BB962C8B-B14F-4D97-AF65-F5344CB8AC3E}">
        <p14:creationId xmlns="" xmlns:p14="http://schemas.microsoft.com/office/powerpoint/2010/main" val="25555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Ilustrasi</a:t>
            </a:r>
            <a:endParaRPr lang="en-US" sz="32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762000"/>
            <a:ext cx="7753350" cy="5410200"/>
          </a:xfrm>
        </p:spPr>
        <p:txBody>
          <a:bodyPr/>
          <a:lstStyle/>
          <a:p>
            <a:pPr marL="533400" lvl="0" indent="-533400" algn="ctr" eaLnBrk="1" hangingPunct="1">
              <a:buNone/>
            </a:pPr>
            <a:r>
              <a:rPr lang="it-IT" b="1" dirty="0" smtClean="0">
                <a:solidFill>
                  <a:prstClr val="black"/>
                </a:solidFill>
              </a:rPr>
              <a:t>TRANSAKSI 6</a:t>
            </a:r>
            <a:endParaRPr lang="en-US" sz="2800" u="sng" dirty="0" smtClean="0"/>
          </a:p>
          <a:p>
            <a:pPr eaLnBrk="1" hangingPunct="1">
              <a:buFontTx/>
              <a:buNone/>
            </a:pPr>
            <a:r>
              <a:rPr lang="en-US" sz="2400" b="1" u="sng" smtClean="0">
                <a:solidFill>
                  <a:schemeClr val="accent1"/>
                </a:solidFill>
              </a:rPr>
              <a:t>16 Mei 2014: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pPr lvl="0" algn="ctr" eaLnBrk="1" hangingPunct="1">
              <a:buNone/>
            </a:pPr>
            <a:endParaRPr lang="it-IT" sz="2800" b="1" u="sng" dirty="0" smtClean="0">
              <a:solidFill>
                <a:prstClr val="black"/>
              </a:solidFill>
            </a:endParaRPr>
          </a:p>
          <a:p>
            <a:pPr lvl="0" algn="ctr" eaLnBrk="1" hangingPunct="1">
              <a:buNone/>
            </a:pPr>
            <a:endParaRPr lang="it-IT" sz="2800" b="1" u="sng" dirty="0" smtClean="0">
              <a:solidFill>
                <a:prstClr val="black"/>
              </a:solidFill>
            </a:endParaRPr>
          </a:p>
          <a:p>
            <a:pPr lvl="0" algn="ctr" eaLnBrk="1" hangingPunct="1">
              <a:buNone/>
            </a:pPr>
            <a:endParaRPr lang="it-IT" sz="2800" b="1" u="sng" dirty="0" smtClean="0">
              <a:solidFill>
                <a:prstClr val="black"/>
              </a:solidFill>
            </a:endParaRPr>
          </a:p>
          <a:p>
            <a:pPr lvl="0" algn="ctr" eaLnBrk="1" hangingPunct="1">
              <a:buNone/>
            </a:pPr>
            <a:endParaRPr lang="it-IT" sz="2800" b="1" u="sng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7526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400">
                <a:latin typeface="+mj-lt"/>
              </a:rPr>
              <a:t>Membayar gaji pengemudi dua mingguan sebesar Rp1.000.000</a:t>
            </a:r>
            <a:r>
              <a:rPr lang="en-US" sz="2400" smtClean="0">
                <a:latin typeface="+mj-lt"/>
              </a:rPr>
              <a:t>:</a:t>
            </a:r>
          </a:p>
          <a:p>
            <a:pPr algn="ctr" eaLnBrk="1" hangingPunct="1">
              <a:buFontTx/>
              <a:buNone/>
            </a:pPr>
            <a:endParaRPr lang="en-US" sz="2800" smtClean="0">
              <a:latin typeface="+mj-lt"/>
            </a:endParaRPr>
          </a:p>
          <a:p>
            <a:pPr lvl="0" algn="ctr"/>
            <a:r>
              <a:rPr lang="it-IT" sz="2800" b="1" u="sng">
                <a:solidFill>
                  <a:prstClr val="black"/>
                </a:solidFill>
                <a:latin typeface="+mj-lt"/>
              </a:rPr>
              <a:t>ANALISIS TRANSAKSI</a:t>
            </a:r>
            <a:endParaRPr lang="en-US" sz="2800" b="1" u="sng">
              <a:solidFill>
                <a:prstClr val="black"/>
              </a:solidFill>
              <a:latin typeface="+mj-lt"/>
            </a:endParaRPr>
          </a:p>
          <a:p>
            <a:pPr algn="ctr" eaLnBrk="1" hangingPunct="1">
              <a:buFontTx/>
              <a:buNone/>
            </a:pPr>
            <a:endParaRPr lang="en-US" sz="2800" dirty="0" smtClean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6227067"/>
              </p:ext>
            </p:extLst>
          </p:nvPr>
        </p:nvGraphicFramePr>
        <p:xfrm>
          <a:off x="2038350" y="3859325"/>
          <a:ext cx="7620000" cy="1371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5614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Berkurang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Aturan debit/kredit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20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 smtClean="0"/>
                        <a:t>Beban</a:t>
                      </a:r>
                      <a:r>
                        <a:rPr lang="en-US" smtClean="0"/>
                        <a:t> Gaji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1.000.000</a:t>
                      </a:r>
                      <a:endParaRPr lang="en-US" dirty="0"/>
                    </a:p>
                  </a:txBody>
                  <a:tcPr/>
                </a:tc>
              </a:tr>
              <a:tr h="320842">
                <a:tc>
                  <a:txBody>
                    <a:bodyPr/>
                    <a:lstStyle/>
                    <a:p>
                      <a:r>
                        <a:rPr lang="en-US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Berkurang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Kredit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1.000.000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08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smtClean="0"/>
              <a:t>Ayat Jurnal Transaksi ke-6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3526512"/>
              </p:ext>
            </p:extLst>
          </p:nvPr>
        </p:nvGraphicFramePr>
        <p:xfrm>
          <a:off x="1955800" y="1752600"/>
          <a:ext cx="7645400" cy="23311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29080"/>
                <a:gridCol w="2458720"/>
                <a:gridCol w="599440"/>
                <a:gridCol w="1529080"/>
                <a:gridCol w="1529080"/>
              </a:tblGrid>
              <a:tr h="708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Akun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r>
                        <a:rPr lang="en-US" baseline="0" smtClean="0"/>
                        <a:t>16 Mei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 smtClean="0"/>
                        <a:t>Beban</a:t>
                      </a:r>
                      <a:r>
                        <a:rPr lang="en-US" smtClean="0"/>
                        <a:t> Gaji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   </a:t>
                      </a:r>
                      <a:r>
                        <a:rPr lang="en-US" baseline="0" smtClean="0"/>
                        <a:t>  Kas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/>
                        <a:t>(Pembayaran gaji ke pengemudi)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1.000.000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1066800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it-IT" b="1" u="sng" dirty="0" smtClean="0">
                <a:solidFill>
                  <a:schemeClr val="accent5"/>
                </a:solidFill>
              </a:rPr>
              <a:t>JURNAL UMUM TRANSAKSI</a:t>
            </a:r>
            <a:endParaRPr lang="en-US" b="1" u="sng" dirty="0" smtClean="0">
              <a:solidFill>
                <a:schemeClr val="accent5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4648200"/>
            <a:ext cx="7315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smtClean="0"/>
              <a:t>Beban diakui </a:t>
            </a:r>
            <a:r>
              <a:rPr lang="en-US" b="1"/>
              <a:t>(</a:t>
            </a:r>
            <a:r>
              <a:rPr lang="en-US" b="1" i="1"/>
              <a:t>dicatat di jurnal umum</a:t>
            </a:r>
            <a:r>
              <a:rPr lang="en-US" b="1"/>
              <a:t>) </a:t>
            </a:r>
            <a:r>
              <a:rPr lang="en-US" b="1" i="1"/>
              <a:t>apabila </a:t>
            </a:r>
            <a:r>
              <a:rPr lang="en-US" b="1" i="1" smtClean="0"/>
              <a:t>manfaat telah diterima oleh perusahaan.</a:t>
            </a:r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800" y="4648200"/>
            <a:ext cx="1371600" cy="990600"/>
          </a:xfrm>
          <a:prstGeom prst="homePlate">
            <a:avLst>
              <a:gd name="adj" fmla="val 175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Catatan:</a:t>
            </a:r>
            <a:endParaRPr lang="en-US" b="1"/>
          </a:p>
        </p:txBody>
      </p:sp>
    </p:spTree>
    <p:extLst>
      <p:ext uri="{BB962C8B-B14F-4D97-AF65-F5344CB8AC3E}">
        <p14:creationId xmlns="" xmlns:p14="http://schemas.microsoft.com/office/powerpoint/2010/main" val="31322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Ilustrasi</a:t>
            </a:r>
            <a:endParaRPr lang="en-US" sz="3200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762000"/>
            <a:ext cx="7600950" cy="5410200"/>
          </a:xfrm>
        </p:spPr>
        <p:txBody>
          <a:bodyPr/>
          <a:lstStyle/>
          <a:p>
            <a:pPr lvl="0" algn="ctr" eaLnBrk="1" hangingPunct="1">
              <a:buNone/>
            </a:pPr>
            <a:r>
              <a:rPr lang="it-IT" b="1" dirty="0" smtClean="0">
                <a:solidFill>
                  <a:prstClr val="black"/>
                </a:solidFill>
              </a:rPr>
              <a:t>TRANSAKSI 7</a:t>
            </a:r>
            <a:endParaRPr lang="en-US" u="sng" dirty="0" smtClean="0"/>
          </a:p>
          <a:p>
            <a:pPr algn="just" eaLnBrk="1" hangingPunct="1">
              <a:buFontTx/>
              <a:buNone/>
            </a:pPr>
            <a:r>
              <a:rPr lang="en-US" b="1" u="sng" smtClean="0"/>
              <a:t>20 Mei 2014:</a:t>
            </a:r>
            <a:endParaRPr lang="en-US" b="1" u="sng" dirty="0" smtClean="0"/>
          </a:p>
          <a:p>
            <a:pPr algn="ctr" eaLnBrk="1" hangingPunct="1">
              <a:buFontTx/>
              <a:buNone/>
            </a:pPr>
            <a:r>
              <a:rPr lang="en-US" sz="2800" err="1" smtClean="0"/>
              <a:t>Membayar</a:t>
            </a:r>
            <a:r>
              <a:rPr lang="en-US" sz="2800" smtClean="0"/>
              <a:t> utang dagang atas </a:t>
            </a:r>
            <a:r>
              <a:rPr lang="en-US" sz="2800" err="1" smtClean="0"/>
              <a:t>pembelian</a:t>
            </a:r>
            <a:r>
              <a:rPr lang="en-US" sz="2800" smtClean="0"/>
              <a:t> alat tulis (lihat </a:t>
            </a:r>
            <a:r>
              <a:rPr lang="en-US" sz="2800" dirty="0" err="1" smtClean="0"/>
              <a:t>transaksi</a:t>
            </a:r>
            <a:r>
              <a:rPr lang="en-US" sz="2800" dirty="0" smtClean="0"/>
              <a:t> 3).</a:t>
            </a:r>
          </a:p>
          <a:p>
            <a:pPr lvl="0" algn="ctr" eaLnBrk="1" hangingPunct="1">
              <a:buNone/>
            </a:pPr>
            <a:r>
              <a:rPr lang="it-IT" sz="2800" b="1" u="sng" smtClean="0">
                <a:solidFill>
                  <a:prstClr val="black"/>
                </a:solidFill>
              </a:rPr>
              <a:t>ANALISIS TRANSAKSI</a:t>
            </a:r>
            <a:endParaRPr lang="en-US" sz="2800" b="1" u="sng" dirty="0" smtClean="0">
              <a:solidFill>
                <a:prstClr val="black"/>
              </a:solidFill>
            </a:endParaRPr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1050063"/>
              </p:ext>
            </p:extLst>
          </p:nvPr>
        </p:nvGraphicFramePr>
        <p:xfrm>
          <a:off x="1981200" y="3581400"/>
          <a:ext cx="7620000" cy="2057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Kategori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Bertambah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Berkurang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Aturan debit/kredit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err="1" smtClean="0"/>
                        <a:t>Utang</a:t>
                      </a:r>
                      <a:r>
                        <a:rPr lang="en-US" smtClean="0"/>
                        <a:t> dagang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Liabilitas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Berkurang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Berkurang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Kredit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86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smtClean="0"/>
              <a:t>Ayat Jurnal Transaksi ke-7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1036233"/>
              </p:ext>
            </p:extLst>
          </p:nvPr>
        </p:nvGraphicFramePr>
        <p:xfrm>
          <a:off x="1905000" y="2286000"/>
          <a:ext cx="7645400" cy="21251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9080"/>
                <a:gridCol w="2128520"/>
                <a:gridCol w="929640"/>
                <a:gridCol w="1529080"/>
                <a:gridCol w="1529080"/>
              </a:tblGrid>
              <a:tr h="708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Akun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Ket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 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Kredit</a:t>
                      </a:r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r>
                        <a:rPr lang="en-US" baseline="0" smtClean="0"/>
                        <a:t>20 Mei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 smtClean="0"/>
                        <a:t>Utang</a:t>
                      </a:r>
                      <a:r>
                        <a:rPr lang="en-US" smtClean="0"/>
                        <a:t> dagang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r>
                        <a:rPr lang="en-US" dirty="0" err="1" smtClean="0"/>
                        <a:t>Kas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1524000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it-IT" b="1" u="sng" dirty="0" smtClean="0"/>
              <a:t>JURNAL UMUM TRANSAKSI</a:t>
            </a:r>
            <a:endParaRPr lang="en-US" b="1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5450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 txBox="1">
            <a:spLocks/>
          </p:cNvSpPr>
          <p:nvPr/>
        </p:nvSpPr>
        <p:spPr bwMode="auto">
          <a:xfrm>
            <a:off x="457200" y="2762141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b="1" smtClean="0">
                <a:latin typeface="Agency FB" pitchFamily="34" charset="0"/>
              </a:rPr>
              <a:t>Buku Besar</a:t>
            </a:r>
            <a:endParaRPr lang="en-US" sz="3600" b="1" dirty="0">
              <a:latin typeface="Agency FB" pitchFamily="34" charset="0"/>
            </a:endParaRPr>
          </a:p>
        </p:txBody>
      </p:sp>
      <p:pic>
        <p:nvPicPr>
          <p:cNvPr id="5121" name="Picture 1" descr="G:\ \PPA [Okt - Des 2014]\Akuntansi Keuangan\Buku Akuntansi Keuangan\Clipart\accou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121">
            <a:off x="4549421" y="1609441"/>
            <a:ext cx="4661231" cy="36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13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smtClean="0"/>
              <a:t>Posting ke Buku Besar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3505200"/>
            <a:ext cx="7842250" cy="16002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	posting</a:t>
            </a:r>
            <a:r>
              <a:rPr lang="id-ID" b="1" dirty="0" smtClean="0"/>
              <a:t>: </a:t>
            </a:r>
            <a:r>
              <a:rPr lang="id-ID" dirty="0" smtClean="0"/>
              <a:t>memindahkan</a:t>
            </a:r>
            <a:r>
              <a:rPr lang="en-US" dirty="0" smtClean="0"/>
              <a:t> </a:t>
            </a:r>
            <a:r>
              <a:rPr lang="id-ID" dirty="0" smtClean="0"/>
              <a:t>setiap akun pada jurnal</a:t>
            </a:r>
            <a:r>
              <a:rPr lang="en-US" dirty="0" smtClean="0"/>
              <a:t> </a:t>
            </a:r>
            <a:r>
              <a:rPr lang="id-ID" dirty="0" smtClean="0"/>
              <a:t>ke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err="1" smtClean="0"/>
              <a:t>masing-masing</a:t>
            </a:r>
            <a:r>
              <a:rPr lang="en-US" smtClean="0"/>
              <a:t> akun</a:t>
            </a:r>
          </a:p>
          <a:p>
            <a:pPr eaLnBrk="1" hangingPunct="1">
              <a:buNone/>
            </a:pPr>
            <a:endParaRPr lang="en-US" smtClean="0"/>
          </a:p>
          <a:p>
            <a:pPr eaLnBrk="1" hangingPunct="1">
              <a:buNone/>
            </a:pPr>
            <a:r>
              <a:rPr lang="en-US"/>
              <a:t>	</a:t>
            </a:r>
            <a:r>
              <a:rPr lang="en-US" b="1" smtClean="0"/>
              <a:t>manfaat: </a:t>
            </a:r>
            <a:r>
              <a:rPr lang="en-US" smtClean="0"/>
              <a:t>untuk mengetahui saldo dari masing-masing akun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220562770"/>
              </p:ext>
            </p:extLst>
          </p:nvPr>
        </p:nvGraphicFramePr>
        <p:xfrm>
          <a:off x="2362200" y="745067"/>
          <a:ext cx="6604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28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Langkah</a:t>
            </a:r>
            <a:r>
              <a:rPr lang="en-US" sz="3200" dirty="0" smtClean="0"/>
              <a:t> - </a:t>
            </a:r>
            <a:r>
              <a:rPr lang="en-US" sz="3200" dirty="0" err="1" smtClean="0"/>
              <a:t>langkah</a:t>
            </a:r>
            <a:r>
              <a:rPr lang="en-US" sz="3200" dirty="0" smtClean="0"/>
              <a:t> Posting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28</a:t>
            </a:fld>
            <a:endParaRPr lang="en-US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5978791"/>
              </p:ext>
            </p:extLst>
          </p:nvPr>
        </p:nvGraphicFramePr>
        <p:xfrm>
          <a:off x="2133600" y="1600200"/>
          <a:ext cx="6477000" cy="1905000"/>
        </p:xfrm>
        <a:graphic>
          <a:graphicData uri="http://schemas.openxmlformats.org/drawingml/2006/table">
            <a:tbl>
              <a:tblPr/>
              <a:tblGrid>
                <a:gridCol w="521995"/>
                <a:gridCol w="415465"/>
                <a:gridCol w="2590800"/>
                <a:gridCol w="580942"/>
                <a:gridCol w="1259890"/>
                <a:gridCol w="1107908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PO</a:t>
                      </a:r>
                      <a:r>
                        <a:rPr lang="pt-BR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. </a:t>
                      </a:r>
                      <a:r>
                        <a:rPr lang="pt-BR" sz="1000" b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SEMESTA</a:t>
                      </a:r>
                      <a:r>
                        <a:rPr lang="pt-BR" sz="1000" b="1" baseline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 RAYA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JURNAL UMUM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Halaman 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Tanggal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Nama Akun dan Keterangan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Post Ref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Debit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Kredit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Mei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2014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Kas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1.000.000.000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Modal Bpk. Anton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311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1.000.000.000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900113" y="8255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486400" y="74613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8839983"/>
              </p:ext>
            </p:extLst>
          </p:nvPr>
        </p:nvGraphicFramePr>
        <p:xfrm>
          <a:off x="2133600" y="3847528"/>
          <a:ext cx="6477000" cy="1438275"/>
        </p:xfrm>
        <a:graphic>
          <a:graphicData uri="http://schemas.openxmlformats.org/drawingml/2006/table">
            <a:tbl>
              <a:tblPr/>
              <a:tblGrid>
                <a:gridCol w="876147"/>
                <a:gridCol w="307321"/>
                <a:gridCol w="1221530"/>
                <a:gridCol w="486356"/>
                <a:gridCol w="1147246"/>
                <a:gridCol w="669190"/>
                <a:gridCol w="1159610"/>
                <a:gridCol w="609600"/>
              </a:tblGrid>
              <a:tr h="0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Nama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Akun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: </a:t>
                      </a:r>
                      <a:r>
                        <a:rPr lang="en-US" sz="1000" b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Kas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Kode Akun : 111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255">
                <a:tc rowSpan="2"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Tanggal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Keterangan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Post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Ref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Debit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Kredit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Saldo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Debit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Kredit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Mei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2014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JU1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1.000.000.000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1.000.000.000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3246438" y="-1143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Elbow Connector 63"/>
          <p:cNvCxnSpPr/>
          <p:nvPr/>
        </p:nvCxnSpPr>
        <p:spPr>
          <a:xfrm rot="10800000" flipV="1">
            <a:off x="4876801" y="2133600"/>
            <a:ext cx="3657600" cy="3352800"/>
          </a:xfrm>
          <a:prstGeom prst="bentConnector3">
            <a:avLst>
              <a:gd name="adj1" fmla="val -12097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763000" y="2057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74" name="Elbow Connector 73"/>
          <p:cNvCxnSpPr/>
          <p:nvPr/>
        </p:nvCxnSpPr>
        <p:spPr>
          <a:xfrm rot="5400000" flipH="1" flipV="1">
            <a:off x="1753394" y="3961606"/>
            <a:ext cx="15240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5400000">
            <a:off x="5029200" y="3581400"/>
            <a:ext cx="2057400" cy="1143000"/>
          </a:xfrm>
          <a:prstGeom prst="bentConnector3">
            <a:avLst>
              <a:gd name="adj1" fmla="val 110215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6400800" y="3810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6781800" y="4648200"/>
            <a:ext cx="1295400" cy="4572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001000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08" name="Elbow Connector 107"/>
          <p:cNvCxnSpPr/>
          <p:nvPr/>
        </p:nvCxnSpPr>
        <p:spPr>
          <a:xfrm>
            <a:off x="6096000" y="3048000"/>
            <a:ext cx="2514600" cy="914400"/>
          </a:xfrm>
          <a:prstGeom prst="bentConnector3">
            <a:avLst>
              <a:gd name="adj1" fmla="val 107478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7467600" y="2743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3429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98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 -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 Posting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Content Placeholder 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2589370"/>
              </p:ext>
            </p:extLst>
          </p:nvPr>
        </p:nvGraphicFramePr>
        <p:xfrm>
          <a:off x="2133600" y="1143000"/>
          <a:ext cx="6477000" cy="1828800"/>
        </p:xfrm>
        <a:graphic>
          <a:graphicData uri="http://schemas.openxmlformats.org/drawingml/2006/table">
            <a:tbl>
              <a:tblPr/>
              <a:tblGrid>
                <a:gridCol w="521995"/>
                <a:gridCol w="415465"/>
                <a:gridCol w="2590800"/>
                <a:gridCol w="580942"/>
                <a:gridCol w="1259890"/>
                <a:gridCol w="1107908"/>
              </a:tblGrid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PO</a:t>
                      </a:r>
                      <a:r>
                        <a:rPr lang="pt-BR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. </a:t>
                      </a:r>
                      <a:r>
                        <a:rPr lang="pt-BR" sz="1000" b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SEMESTA </a:t>
                      </a:r>
                      <a:r>
                        <a:rPr lang="pt-BR" sz="1000" b="1" baseline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RAYA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JURNAL </a:t>
                      </a:r>
                      <a:r>
                        <a:rPr lang="pt-BR" sz="1000" b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UMUM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Halaman 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Tanggal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Nama Akun dan Keterangan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Post Ref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Debit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Kredit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Mei 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2014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Kas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1.000.000.000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Modal Bpk.</a:t>
                      </a:r>
                      <a:r>
                        <a:rPr lang="en-US" sz="1000" baseline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 Anton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311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1.000.000.000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3017162"/>
              </p:ext>
            </p:extLst>
          </p:nvPr>
        </p:nvGraphicFramePr>
        <p:xfrm>
          <a:off x="2057400" y="4114800"/>
          <a:ext cx="6781800" cy="1209675"/>
        </p:xfrm>
        <a:graphic>
          <a:graphicData uri="http://schemas.openxmlformats.org/drawingml/2006/table">
            <a:tbl>
              <a:tblPr/>
              <a:tblGrid>
                <a:gridCol w="638789"/>
                <a:gridCol w="266570"/>
                <a:gridCol w="1097066"/>
                <a:gridCol w="547134"/>
                <a:gridCol w="651384"/>
                <a:gridCol w="1193619"/>
                <a:gridCol w="1193619"/>
                <a:gridCol w="1193619"/>
              </a:tblGrid>
              <a:tr h="0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Nama Akun : </a:t>
                      </a:r>
                      <a:r>
                        <a:rPr lang="fi-FI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Modal </a:t>
                      </a:r>
                      <a:r>
                        <a:rPr lang="fi-FI" sz="1000" b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Bpk. Anton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Kode Akun : 311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255">
                <a:tc rowSpan="2"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Tanggal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Keterangan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Post.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Ref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Debit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Kredit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Saldo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62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Debit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Kredit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Mei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2014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JU1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1.000.000.000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Verdana"/>
                        </a:rPr>
                        <a:t>1.000.000.000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Elbow Connector 9"/>
          <p:cNvCxnSpPr/>
          <p:nvPr/>
        </p:nvCxnSpPr>
        <p:spPr>
          <a:xfrm rot="5400000" flipH="1" flipV="1">
            <a:off x="1753394" y="3504406"/>
            <a:ext cx="15240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86000" y="3352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4495801" y="1676400"/>
            <a:ext cx="4038601" cy="3352800"/>
          </a:xfrm>
          <a:prstGeom prst="bentConnector3">
            <a:avLst>
              <a:gd name="adj1" fmla="val -16487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839200" y="1524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6" name="Elbow Connector 15"/>
          <p:cNvCxnSpPr/>
          <p:nvPr/>
        </p:nvCxnSpPr>
        <p:spPr>
          <a:xfrm rot="5400000">
            <a:off x="5524500" y="3086100"/>
            <a:ext cx="2209800" cy="18288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315200" y="3505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543800" y="5029200"/>
            <a:ext cx="1295400" cy="4572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63000" y="5105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Elbow Connector 21"/>
          <p:cNvCxnSpPr/>
          <p:nvPr/>
        </p:nvCxnSpPr>
        <p:spPr>
          <a:xfrm>
            <a:off x="5943600" y="3352800"/>
            <a:ext cx="2895600" cy="914400"/>
          </a:xfrm>
          <a:prstGeom prst="bentConnector3">
            <a:avLst>
              <a:gd name="adj1" fmla="val 107143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610600" y="3200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66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smtClean="0"/>
              <a:t>JURNAL KESELURUHAN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3645" t="19792" r="21888" b="7292"/>
          <a:stretch/>
        </p:blipFill>
        <p:spPr>
          <a:xfrm>
            <a:off x="2209800" y="762000"/>
            <a:ext cx="7086601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0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Hasil Akhir Posting Jurnal Umum ke Buku Besar</a:t>
            </a:r>
            <a:endParaRPr lang="id-ID" sz="3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4231" t="35417" r="22475" b="20833"/>
          <a:stretch/>
        </p:blipFill>
        <p:spPr>
          <a:xfrm>
            <a:off x="2228850" y="684627"/>
            <a:ext cx="6934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24231" t="17708" r="23060" b="47917"/>
          <a:stretch/>
        </p:blipFill>
        <p:spPr>
          <a:xfrm>
            <a:off x="2305050" y="3810000"/>
            <a:ext cx="6858000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>
                <a:solidFill>
                  <a:prstClr val="white"/>
                </a:solidFill>
              </a:rPr>
              <a:t>Hasil Akhir Posting Jurnal Umum ke Buku Besar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3645" t="20833" r="23060" b="18750"/>
          <a:stretch/>
        </p:blipFill>
        <p:spPr>
          <a:xfrm>
            <a:off x="1981200" y="1257300"/>
            <a:ext cx="693420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6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smtClean="0"/>
              <a:t>Kegunaan Posting Reference (PR)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553200" y="990600"/>
            <a:ext cx="7753350" cy="5410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id-ID" dirty="0" smtClean="0"/>
              <a:t>	</a:t>
            </a:r>
          </a:p>
          <a:p>
            <a:pPr lvl="1" eaLnBrk="1" hangingPunct="1">
              <a:buFontTx/>
              <a:buNone/>
            </a:pPr>
            <a:endParaRPr lang="sv-SE" dirty="0" smtClean="0"/>
          </a:p>
          <a:p>
            <a:pPr lvl="1" eaLnBrk="1" hangingPunct="1">
              <a:buFontTx/>
              <a:buNone/>
            </a:pPr>
            <a:r>
              <a:rPr lang="id-ID" dirty="0" smtClean="0"/>
              <a:t>	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981200" y="914400"/>
          <a:ext cx="7467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2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 txBox="1">
            <a:spLocks/>
          </p:cNvSpPr>
          <p:nvPr/>
        </p:nvSpPr>
        <p:spPr bwMode="auto">
          <a:xfrm>
            <a:off x="457200" y="26670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b="1" smtClean="0">
                <a:latin typeface="Agency FB" pitchFamily="34" charset="0"/>
              </a:rPr>
              <a:t>Neraca Saldo</a:t>
            </a:r>
            <a:endParaRPr lang="en-US" sz="3600" b="1" dirty="0">
              <a:latin typeface="Agency FB" pitchFamily="34" charset="0"/>
            </a:endParaRPr>
          </a:p>
        </p:txBody>
      </p:sp>
      <p:pic>
        <p:nvPicPr>
          <p:cNvPr id="5121" name="Picture 1" descr="G:\ \PPA [Okt - Des 2014]\Akuntansi Keuangan\Buku Akuntansi Keuangan\Clipart\accou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121">
            <a:off x="4549421" y="1609441"/>
            <a:ext cx="4661231" cy="36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smtClean="0"/>
              <a:t>Neraca Saldo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810000"/>
            <a:ext cx="7842250" cy="1676400"/>
          </a:xfrm>
        </p:spPr>
        <p:txBody>
          <a:bodyPr/>
          <a:lstStyle/>
          <a:p>
            <a:pPr algn="just" eaLnBrk="1" hangingPunct="1">
              <a:buNone/>
            </a:pPr>
            <a:r>
              <a:rPr lang="fi-FI" dirty="0" smtClean="0"/>
              <a:t>	</a:t>
            </a:r>
            <a:r>
              <a:rPr lang="fi-FI" b="1" dirty="0" smtClean="0"/>
              <a:t>Neraca saldo </a:t>
            </a:r>
            <a:r>
              <a:rPr lang="fi-FI" dirty="0" smtClean="0"/>
              <a:t>adalah sebuah daftar yang berisikan </a:t>
            </a:r>
            <a:r>
              <a:rPr lang="fi-FI" b="1" dirty="0" smtClean="0"/>
              <a:t>saldo akhir seluruh akun </a:t>
            </a:r>
            <a:r>
              <a:rPr lang="fi-FI" dirty="0" smtClean="0"/>
              <a:t>yang ada </a:t>
            </a:r>
            <a:r>
              <a:rPr lang="fi-FI" smtClean="0"/>
              <a:t>di Daftar Kode Akun Perusahan.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0" y="1066800"/>
          <a:ext cx="6604000" cy="24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35</a:t>
            </a:fld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620000" y="3124200"/>
            <a:ext cx="838200" cy="609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smtClean="0"/>
              <a:t>Yang Perlu Diperhatikan Dalam Menyusun Neraca Saldo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762000"/>
            <a:ext cx="752475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id-ID" b="1" u="sng" dirty="0" smtClean="0"/>
              <a:t>Urutan </a:t>
            </a:r>
            <a:r>
              <a:rPr lang="it-IT" b="1" u="sng" dirty="0" smtClean="0"/>
              <a:t>Neraca saldo</a:t>
            </a:r>
            <a:endParaRPr lang="id-ID" b="1" u="sng" dirty="0" smtClean="0"/>
          </a:p>
          <a:p>
            <a:pPr marL="533400" indent="-533400" eaLnBrk="1" hangingPunct="1">
              <a:buFont typeface="+mj-lt"/>
              <a:buAutoNum type="arabicPeriod"/>
            </a:pPr>
            <a:r>
              <a:rPr lang="id-ID" dirty="0" smtClean="0"/>
              <a:t>	</a:t>
            </a:r>
            <a:r>
              <a:rPr lang="it-IT" dirty="0" smtClean="0"/>
              <a:t>akun-akun Aset</a:t>
            </a:r>
            <a:endParaRPr lang="id-ID" dirty="0" smtClean="0"/>
          </a:p>
          <a:p>
            <a:pPr marL="533400" indent="-533400" eaLnBrk="1" hangingPunct="1">
              <a:buFont typeface="+mj-lt"/>
              <a:buAutoNum type="arabicPeriod"/>
            </a:pPr>
            <a:r>
              <a:rPr lang="id-ID" dirty="0" smtClean="0"/>
              <a:t>	</a:t>
            </a:r>
            <a:r>
              <a:rPr lang="it-IT" smtClean="0"/>
              <a:t>akun-akun liabilitas</a:t>
            </a:r>
            <a:endParaRPr lang="id-ID" dirty="0" smtClean="0"/>
          </a:p>
          <a:p>
            <a:pPr marL="533400" indent="-533400" eaLnBrk="1" hangingPunct="1">
              <a:buFont typeface="+mj-lt"/>
              <a:buAutoNum type="arabicPeriod"/>
            </a:pPr>
            <a:r>
              <a:rPr lang="id-ID" dirty="0" smtClean="0"/>
              <a:t>	</a:t>
            </a:r>
            <a:r>
              <a:rPr lang="it-IT" dirty="0" smtClean="0"/>
              <a:t>akun-akun modal</a:t>
            </a:r>
            <a:endParaRPr lang="id-ID" dirty="0" smtClean="0"/>
          </a:p>
          <a:p>
            <a:pPr marL="533400" indent="-533400" eaLnBrk="1" hangingPunct="1">
              <a:buFont typeface="+mj-lt"/>
              <a:buAutoNum type="arabicPeriod"/>
            </a:pPr>
            <a:r>
              <a:rPr lang="id-ID" dirty="0" smtClean="0"/>
              <a:t>	</a:t>
            </a:r>
            <a:r>
              <a:rPr lang="it-IT" dirty="0" smtClean="0"/>
              <a:t>akun-akun pendapatan</a:t>
            </a:r>
            <a:endParaRPr lang="id-ID" dirty="0" smtClean="0"/>
          </a:p>
          <a:p>
            <a:pPr marL="533400" indent="-533400" eaLnBrk="1" hangingPunct="1">
              <a:buFont typeface="+mj-lt"/>
              <a:buAutoNum type="arabicPeriod"/>
            </a:pPr>
            <a:r>
              <a:rPr lang="id-ID" dirty="0" smtClean="0"/>
              <a:t>	</a:t>
            </a:r>
            <a:r>
              <a:rPr lang="it-IT" dirty="0" smtClean="0"/>
              <a:t>akun-akun beban.</a:t>
            </a:r>
            <a:endParaRPr lang="id-ID" dirty="0" smtClean="0"/>
          </a:p>
          <a:p>
            <a:pPr marL="533400" indent="-533400" eaLnBrk="1" hangingPunct="1">
              <a:buFontTx/>
              <a:buNone/>
            </a:pPr>
            <a:endParaRPr lang="it-IT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559050" y="4876800"/>
            <a:ext cx="239395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JUMLAH DEBIT</a:t>
            </a:r>
            <a:endParaRPr lang="id-ID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6350" y="4800600"/>
            <a:ext cx="239395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JUMLAH KREDIT</a:t>
            </a:r>
            <a:endParaRPr lang="id-ID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827" y="4800600"/>
            <a:ext cx="5886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87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Neraca</a:t>
            </a:r>
            <a:r>
              <a:rPr lang="en-US" sz="3200" dirty="0" smtClean="0"/>
              <a:t> </a:t>
            </a:r>
            <a:r>
              <a:rPr lang="en-US" sz="3200" dirty="0" err="1" smtClean="0"/>
              <a:t>Saldo</a:t>
            </a:r>
            <a:r>
              <a:rPr lang="en-US" sz="3200" dirty="0" smtClean="0"/>
              <a:t>  PO Trans Raya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4600" y="6324600"/>
            <a:ext cx="1733550" cy="365125"/>
          </a:xfrm>
        </p:spPr>
        <p:txBody>
          <a:bodyPr/>
          <a:lstStyle/>
          <a:p>
            <a:pPr algn="ctr">
              <a:defRPr/>
            </a:pPr>
            <a:fld id="{9FEAA0A6-2415-47AF-A1C5-A39C1AD5003A}" type="slidenum">
              <a:rPr lang="en-US" smtClean="0"/>
              <a:pPr algn="ctr">
                <a:defRPr/>
              </a:pPr>
              <a:t>37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0900" y="4202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BALANCE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4671" t="30337" r="22475" b="26405"/>
          <a:stretch/>
        </p:blipFill>
        <p:spPr>
          <a:xfrm>
            <a:off x="2286000" y="1104900"/>
            <a:ext cx="6877050" cy="2933700"/>
          </a:xfrm>
          <a:prstGeom prst="rect">
            <a:avLst/>
          </a:prstGeom>
        </p:spPr>
      </p:pic>
      <p:sp>
        <p:nvSpPr>
          <p:cNvPr id="11" name="Left-Right-Up Arrow 10"/>
          <p:cNvSpPr/>
          <p:nvPr/>
        </p:nvSpPr>
        <p:spPr>
          <a:xfrm>
            <a:off x="7010400" y="3516868"/>
            <a:ext cx="1981200" cy="68580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33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Hal yang Menyebabkan Neraca Saldo Tidak Seimbang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565545101"/>
              </p:ext>
            </p:extLst>
          </p:nvPr>
        </p:nvGraphicFramePr>
        <p:xfrm>
          <a:off x="1828800" y="1981200"/>
          <a:ext cx="7391400" cy="409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209800" y="838200"/>
            <a:ext cx="662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mtClean="0"/>
              <a:t>Jika terdapat </a:t>
            </a:r>
            <a:r>
              <a:rPr lang="en-US"/>
              <a:t>selisih antara total debit dan </a:t>
            </a:r>
            <a:r>
              <a:rPr lang="en-US" smtClean="0"/>
              <a:t>kredit dalam neraca saldo, kemungkinan besar ada beberapa kesalahan yang terjadi: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0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 txBox="1">
            <a:spLocks/>
          </p:cNvSpPr>
          <p:nvPr/>
        </p:nvSpPr>
        <p:spPr bwMode="auto">
          <a:xfrm>
            <a:off x="457200" y="26670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600" b="1" smtClean="0">
                <a:latin typeface="Agency FB" pitchFamily="34" charset="0"/>
              </a:rPr>
              <a:t>Jurnal Koreksi</a:t>
            </a:r>
            <a:endParaRPr lang="en-US" sz="3600" b="1" dirty="0">
              <a:latin typeface="Agency FB" pitchFamily="34" charset="0"/>
            </a:endParaRPr>
          </a:p>
        </p:txBody>
      </p:sp>
      <p:pic>
        <p:nvPicPr>
          <p:cNvPr id="5121" name="Picture 1" descr="G:\ \PPA [Okt - Des 2014]\Akuntansi Keuangan\Buku Akuntansi Keuangan\Clipart\accou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121">
            <a:off x="4549421" y="1609441"/>
            <a:ext cx="4661231" cy="36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80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Siklus</a:t>
            </a:r>
            <a:r>
              <a:rPr lang="en-US" sz="3200" dirty="0" smtClean="0"/>
              <a:t> </a:t>
            </a:r>
            <a:r>
              <a:rPr lang="en-US" sz="3200" dirty="0" err="1" smtClean="0"/>
              <a:t>Akuntansi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C80D9-753A-4765-A902-9732F8CB9B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136965" y="2590800"/>
            <a:ext cx="2252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tx2"/>
                </a:solidFill>
                <a:latin typeface="+mn-lt"/>
                <a:ea typeface="+mn-ea"/>
              </a:rPr>
              <a:t>Siklus</a:t>
            </a:r>
            <a:r>
              <a:rPr lang="en-US" sz="2800" b="1" u="sng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  <a:latin typeface="+mn-lt"/>
                <a:ea typeface="+mn-ea"/>
              </a:rPr>
              <a:t>Akuntansi</a:t>
            </a:r>
            <a:r>
              <a:rPr lang="en-US" sz="2800" b="1" u="sng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endParaRPr lang="en-US" sz="2800" b="1" u="sng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6554" y="914400"/>
            <a:ext cx="6906496" cy="491942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Mengoreksi Ayat Jurnal Setelah Proses Pemindahan Ke Buku Besar Selesai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362068809"/>
              </p:ext>
            </p:extLst>
          </p:nvPr>
        </p:nvGraphicFramePr>
        <p:xfrm>
          <a:off x="2051050" y="1143000"/>
          <a:ext cx="7112000" cy="19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044700" y="3581400"/>
            <a:ext cx="711835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Pada 2 Maret 2014 PO Andalusia membeli perlengkapan seharga Rp500.000 secara </a:t>
            </a:r>
            <a:r>
              <a:rPr lang="en-US" b="1"/>
              <a:t>kredit </a:t>
            </a:r>
            <a:r>
              <a:rPr lang="en-US"/>
              <a:t>dan dicatat </a:t>
            </a:r>
            <a:r>
              <a:rPr lang="en-US" smtClean="0"/>
              <a:t>sebagai berikut</a:t>
            </a:r>
            <a:r>
              <a:rPr lang="en-US"/>
              <a:t>.</a:t>
            </a:r>
          </a:p>
        </p:txBody>
      </p:sp>
      <p:sp>
        <p:nvSpPr>
          <p:cNvPr id="7" name="Pentagon 6"/>
          <p:cNvSpPr/>
          <p:nvPr/>
        </p:nvSpPr>
        <p:spPr>
          <a:xfrm>
            <a:off x="169789" y="3581400"/>
            <a:ext cx="1600200" cy="685800"/>
          </a:xfrm>
          <a:prstGeom prst="homePlate">
            <a:avLst>
              <a:gd name="adj" fmla="val 1923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Contoh: 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8680485"/>
              </p:ext>
            </p:extLst>
          </p:nvPr>
        </p:nvGraphicFramePr>
        <p:xfrm>
          <a:off x="2079869" y="4811151"/>
          <a:ext cx="70831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36"/>
                <a:gridCol w="2318799"/>
                <a:gridCol w="514473"/>
                <a:gridCol w="1416636"/>
                <a:gridCol w="1416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Tanggal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Nama Akun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Debit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Kredit</a:t>
                      </a:r>
                      <a:endParaRPr lang="en-US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mtClean="0"/>
                        <a:t>2 Maret 2014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Perlengkapan Kantor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 Kas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Pentagon 8"/>
          <p:cNvSpPr/>
          <p:nvPr/>
        </p:nvSpPr>
        <p:spPr>
          <a:xfrm>
            <a:off x="182684" y="5029200"/>
            <a:ext cx="1600200" cy="685800"/>
          </a:xfrm>
          <a:prstGeom prst="homePlate">
            <a:avLst>
              <a:gd name="adj" fmla="val 1923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Jurnal Salah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3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Mengoreksi Ayat Jurnal Setelah Proses Pemindahan Ke Buku Besar Selesai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182684" y="810064"/>
            <a:ext cx="1600200" cy="685800"/>
          </a:xfrm>
          <a:prstGeom prst="homePlate">
            <a:avLst>
              <a:gd name="adj" fmla="val 1923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Langkah 1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1713417"/>
              </p:ext>
            </p:extLst>
          </p:nvPr>
        </p:nvGraphicFramePr>
        <p:xfrm>
          <a:off x="2044700" y="1668194"/>
          <a:ext cx="7083180" cy="182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2351135"/>
                <a:gridCol w="514473"/>
                <a:gridCol w="1416636"/>
                <a:gridCol w="1416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Tanggal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Nama Akun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Debit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Kredit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2 Maret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Kas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500.000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0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    Perlengkapan Kantor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500.000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mtClean="0"/>
                        <a:t>(Mengkoreksi jurnal yang salah)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044700" y="858129"/>
            <a:ext cx="7118350" cy="589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Membuat ayat jurnal balik atas jurnal yang salah.</a:t>
            </a:r>
            <a:endParaRPr lang="en-US" b="1"/>
          </a:p>
        </p:txBody>
      </p:sp>
      <p:sp>
        <p:nvSpPr>
          <p:cNvPr id="11" name="Rounded Rectangle 10"/>
          <p:cNvSpPr/>
          <p:nvPr/>
        </p:nvSpPr>
        <p:spPr>
          <a:xfrm>
            <a:off x="2044700" y="3677529"/>
            <a:ext cx="7118350" cy="589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/>
              <a:t>Membuat ayat jurnal yang sebenarnya</a:t>
            </a:r>
          </a:p>
        </p:txBody>
      </p:sp>
      <p:sp>
        <p:nvSpPr>
          <p:cNvPr id="12" name="Pentagon 11"/>
          <p:cNvSpPr/>
          <p:nvPr/>
        </p:nvSpPr>
        <p:spPr>
          <a:xfrm>
            <a:off x="182684" y="3589605"/>
            <a:ext cx="1600200" cy="685800"/>
          </a:xfrm>
          <a:prstGeom prst="homePlate">
            <a:avLst>
              <a:gd name="adj" fmla="val 1923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Langkah 2</a:t>
            </a:r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8980026"/>
              </p:ext>
            </p:extLst>
          </p:nvPr>
        </p:nvGraphicFramePr>
        <p:xfrm>
          <a:off x="2044700" y="4572000"/>
          <a:ext cx="70831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36"/>
                <a:gridCol w="2318799"/>
                <a:gridCol w="514473"/>
                <a:gridCol w="1416636"/>
                <a:gridCol w="1416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Tanggal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Nama Akun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Debit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Kredit</a:t>
                      </a:r>
                      <a:endParaRPr lang="en-US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mtClean="0"/>
                        <a:t>2 Maret 2014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Perlengkapan Kantor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  </a:t>
                      </a:r>
                      <a:r>
                        <a:rPr lang="en-US" baseline="0" smtClean="0"/>
                        <a:t> Utang Dagang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500.000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mtClean="0"/>
                        <a:t>(Jurnal Koreksi)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069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3384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TERIMA KASIH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13984"/>
            <a:ext cx="7154759" cy="261766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455668"/>
            <a:ext cx="7092345" cy="271653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147655" y="1447800"/>
            <a:ext cx="160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Cek</a:t>
            </a:r>
            <a:r>
              <a:rPr lang="en-US" dirty="0" smtClean="0">
                <a:latin typeface="+mj-lt"/>
              </a:rPr>
              <a:t>/ </a:t>
            </a:r>
            <a:r>
              <a:rPr lang="en-US" dirty="0" err="1" smtClean="0">
                <a:latin typeface="+mj-lt"/>
              </a:rPr>
              <a:t>Kuitansi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Pengeluaran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Kas</a:t>
            </a:r>
            <a:endParaRPr lang="en-US" dirty="0">
              <a:latin typeface="+mj-lt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594599" y="1752600"/>
            <a:ext cx="553055" cy="457200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4352269"/>
            <a:ext cx="160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Faktur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 / Invoice</a:t>
            </a:r>
            <a:endParaRPr lang="en-US" dirty="0"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9745" y="4572000"/>
            <a:ext cx="654264" cy="457200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9413993"/>
              </p:ext>
            </p:extLst>
          </p:nvPr>
        </p:nvGraphicFramePr>
        <p:xfrm>
          <a:off x="2286000" y="914400"/>
          <a:ext cx="6273800" cy="482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1800"/>
                <a:gridCol w="3302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Akun-Akun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Laporan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Posisi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Keuangan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Liabilitas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111 </a:t>
                      </a:r>
                      <a:r>
                        <a:rPr lang="en-US" dirty="0" err="1" smtClean="0"/>
                        <a:t>Kas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 </a:t>
                      </a:r>
                      <a:r>
                        <a:rPr lang="en-US" dirty="0" err="1" smtClean="0"/>
                        <a:t>Utang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Dagang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112 </a:t>
                      </a:r>
                      <a:r>
                        <a:rPr lang="en-US" dirty="0" err="1" smtClean="0"/>
                        <a:t>Piutang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Dagang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 </a:t>
                      </a:r>
                      <a:r>
                        <a:rPr lang="en-US" dirty="0" err="1" smtClean="0"/>
                        <a:t>Utang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Gaji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121 </a:t>
                      </a:r>
                      <a:r>
                        <a:rPr lang="en-US" dirty="0" err="1" smtClean="0"/>
                        <a:t>Perlengkapan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131 </a:t>
                      </a:r>
                      <a:r>
                        <a:rPr lang="en-US" dirty="0" err="1" smtClean="0"/>
                        <a:t>Peralatan</a:t>
                      </a:r>
                      <a:r>
                        <a:rPr lang="en-US" dirty="0" smtClean="0"/>
                        <a:t> Kantor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Modal </a:t>
                      </a:r>
                      <a:r>
                        <a:rPr lang="en-US" dirty="0" err="1" smtClean="0"/>
                        <a:t>Pemilik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141 </a:t>
                      </a:r>
                      <a:r>
                        <a:rPr lang="en-US" dirty="0" err="1" smtClean="0"/>
                        <a:t>Gedung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311 Modal </a:t>
                      </a:r>
                      <a:r>
                        <a:rPr lang="en-US" dirty="0" err="1" smtClean="0"/>
                        <a:t>Bpk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Budiman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Akun-Akun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Laba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Rugi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Beban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Pendapatan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511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Beban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411 </a:t>
                      </a:r>
                      <a:r>
                        <a:rPr lang="en-US" dirty="0" err="1" smtClean="0"/>
                        <a:t>Pendapatan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512 </a:t>
                      </a:r>
                      <a:r>
                        <a:rPr lang="en-US" dirty="0" err="1" smtClean="0"/>
                        <a:t>Beban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513 </a:t>
                      </a:r>
                      <a:r>
                        <a:rPr lang="en-US" dirty="0" err="1" smtClean="0"/>
                        <a:t>Beban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Iklan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50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2421536"/>
            <a:ext cx="1995268" cy="457200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buFontTx/>
              <a:buNone/>
            </a:pPr>
            <a:r>
              <a:rPr lang="fi-FI" sz="2000" dirty="0" smtClean="0"/>
              <a:t>Digit Kode Akun</a:t>
            </a:r>
            <a:endParaRPr lang="en-US" sz="20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533756803"/>
              </p:ext>
            </p:extLst>
          </p:nvPr>
        </p:nvGraphicFramePr>
        <p:xfrm>
          <a:off x="1919068" y="2971800"/>
          <a:ext cx="7243982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24068" y="2421536"/>
            <a:ext cx="5338982" cy="4359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2238" marR="0" lvl="1" indent="-793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Penjelasan Digit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838200"/>
            <a:ext cx="733425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4488" indent="-344488" algn="ctr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perusahaan</a:t>
            </a:r>
            <a:r>
              <a:rPr lang="en-US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1596140"/>
            <a:ext cx="733425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4488" indent="-344488" algn="just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 smtClean="0"/>
              <a:t>fleksibel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126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0" y="838200"/>
            <a:ext cx="6877050" cy="9144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akun</a:t>
            </a:r>
            <a:r>
              <a:rPr lang="en-US" dirty="0">
                <a:solidFill>
                  <a:schemeClr val="tx1"/>
                </a:solidFill>
              </a:rPr>
              <a:t> formal yang </a:t>
            </a:r>
            <a:r>
              <a:rPr lang="en-US" dirty="0" err="1">
                <a:solidFill>
                  <a:schemeClr val="tx1"/>
                </a:solidFill>
              </a:rPr>
              <a:t>berisikan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tanggal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penjelasan</a:t>
            </a:r>
            <a:r>
              <a:rPr lang="en-US" dirty="0">
                <a:solidFill>
                  <a:schemeClr val="tx1"/>
                </a:solidFill>
              </a:rPr>
              <a:t>, posting reference (PR), debit,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kredit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form </a:t>
            </a:r>
            <a:r>
              <a:rPr lang="en-US" dirty="0" err="1">
                <a:solidFill>
                  <a:schemeClr val="tx1"/>
                </a:solidFill>
              </a:rPr>
              <a:t>tersendiri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seluruh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dicatat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standar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583" y="1988534"/>
            <a:ext cx="7181850" cy="1080632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215900" y="2066343"/>
            <a:ext cx="1663700" cy="6392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Bentuk akun standar</a:t>
            </a:r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165100" y="930078"/>
            <a:ext cx="166370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Definisi akun standar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7117" y="3124200"/>
            <a:ext cx="13716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Tanggal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5650" y="3159409"/>
            <a:ext cx="5867400" cy="4572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Diisikan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Tanggal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Transaksi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7117" y="3698384"/>
            <a:ext cx="1371600" cy="4572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Keterangan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95650" y="3754088"/>
            <a:ext cx="58674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Diisikan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dengan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nama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akun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94417" y="4448459"/>
            <a:ext cx="1371600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79600" y="5052096"/>
            <a:ext cx="13716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Debit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95650" y="4436534"/>
            <a:ext cx="58674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Diisikan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dengan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Kode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Akun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9234" y="5655734"/>
            <a:ext cx="13716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Kredit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95650" y="5100959"/>
            <a:ext cx="5867400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Diisikan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dengan</a:t>
            </a:r>
            <a:r>
              <a:rPr lang="en-US" sz="1200" b="1" dirty="0" smtClean="0">
                <a:solidFill>
                  <a:schemeClr val="tx1"/>
                </a:solidFill>
              </a:rPr>
              <a:t> nominal </a:t>
            </a:r>
            <a:r>
              <a:rPr lang="en-US" sz="1200" b="1" dirty="0" err="1" smtClean="0">
                <a:solidFill>
                  <a:schemeClr val="tx1"/>
                </a:solidFill>
              </a:rPr>
              <a:t>transaksi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sebelah</a:t>
            </a:r>
            <a:r>
              <a:rPr lang="en-US" sz="1200" b="1" dirty="0" smtClean="0">
                <a:solidFill>
                  <a:schemeClr val="tx1"/>
                </a:solidFill>
              </a:rPr>
              <a:t> Debit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8717" y="5655734"/>
            <a:ext cx="58674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Diisikan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dengan</a:t>
            </a:r>
            <a:r>
              <a:rPr lang="en-US" sz="1200" b="1" dirty="0" smtClean="0">
                <a:solidFill>
                  <a:schemeClr val="tx1"/>
                </a:solidFill>
              </a:rPr>
              <a:t> nominal </a:t>
            </a:r>
            <a:r>
              <a:rPr lang="en-US" sz="1200" b="1" dirty="0" err="1" smtClean="0">
                <a:solidFill>
                  <a:schemeClr val="tx1"/>
                </a:solidFill>
              </a:rPr>
              <a:t>transaksi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sebelah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Kredit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184151" y="4155584"/>
            <a:ext cx="1663700" cy="6392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Cara Mengisi Akun Standar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8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Double Entry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7829550" cy="5410200"/>
          </a:xfrm>
        </p:spPr>
        <p:txBody>
          <a:bodyPr/>
          <a:lstStyle/>
          <a:p>
            <a:pPr>
              <a:buNone/>
            </a:pPr>
            <a:r>
              <a:rPr lang="en-US" sz="2400" b="1" i="1" dirty="0" smtClean="0"/>
              <a:t>	Double Entry System :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.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52400" y="685800"/>
            <a:ext cx="1447800" cy="548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Pencatatan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Akuntansi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4" name="Right Arrow 13"/>
          <p:cNvSpPr/>
          <p:nvPr/>
        </p:nvSpPr>
        <p:spPr>
          <a:xfrm>
            <a:off x="5638800" y="1752600"/>
            <a:ext cx="3200400" cy="1828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endParaRPr lang="en-US" dirty="0" smtClean="0"/>
          </a:p>
          <a:p>
            <a:pPr algn="ctr"/>
            <a:r>
              <a:rPr lang="en-US" b="1" dirty="0" smtClean="0"/>
              <a:t>KREDIT</a:t>
            </a:r>
            <a:endParaRPr lang="en-US" b="1" dirty="0"/>
          </a:p>
        </p:txBody>
      </p:sp>
      <p:sp>
        <p:nvSpPr>
          <p:cNvPr id="15" name="Left Arrow 14"/>
          <p:cNvSpPr/>
          <p:nvPr/>
        </p:nvSpPr>
        <p:spPr>
          <a:xfrm>
            <a:off x="2209800" y="1752600"/>
            <a:ext cx="3124200" cy="18288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endParaRPr lang="en-US" dirty="0" smtClean="0"/>
          </a:p>
          <a:p>
            <a:pPr algn="ctr"/>
            <a:r>
              <a:rPr lang="en-US" b="1" dirty="0" smtClean="0"/>
              <a:t>DEBIT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286000" y="3733800"/>
            <a:ext cx="3124200" cy="213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DEBIT:</a:t>
            </a:r>
          </a:p>
          <a:p>
            <a:pPr algn="ctr"/>
            <a:r>
              <a:rPr lang="en-US" dirty="0" err="1" smtClean="0"/>
              <a:t>Mendebit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 (debit)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715000" y="3733800"/>
            <a:ext cx="3124200" cy="2133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KREDIT:</a:t>
            </a:r>
          </a:p>
          <a:p>
            <a:pPr algn="ctr"/>
            <a:r>
              <a:rPr lang="sv-SE" dirty="0" smtClean="0"/>
              <a:t>mengkredit menyimpan/mengentry nilai transaksi di sebelah kanan (kredit)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51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4131</TotalTime>
  <Words>1481</Words>
  <Application>Microsoft Office PowerPoint</Application>
  <PresentationFormat>A4 Paper (210x297 mm)</PresentationFormat>
  <Paragraphs>606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Menganalisis dan Mencatat Transaksi Bisnis Bab 2</vt:lpstr>
      <vt:lpstr>Tujuan</vt:lpstr>
      <vt:lpstr>Slide 3</vt:lpstr>
      <vt:lpstr>Siklus Akuntansi</vt:lpstr>
      <vt:lpstr>Dokumen Sumber Transaksi</vt:lpstr>
      <vt:lpstr>Kode Akun</vt:lpstr>
      <vt:lpstr>Kode Akun</vt:lpstr>
      <vt:lpstr>Akun Standar</vt:lpstr>
      <vt:lpstr>Double Entry System</vt:lpstr>
      <vt:lpstr>Aturan Mendebit dan Mengkredit</vt:lpstr>
      <vt:lpstr>Analisis Transaksi 5 Langkah Untuk Penjurnalan</vt:lpstr>
      <vt:lpstr>Ilustrasi</vt:lpstr>
      <vt:lpstr>Ayat Jurnal Transaksi ke-1</vt:lpstr>
      <vt:lpstr>Ilustrasi</vt:lpstr>
      <vt:lpstr>Ayat Jurnal Transaksi ke-2</vt:lpstr>
      <vt:lpstr>Ilustrasi</vt:lpstr>
      <vt:lpstr>Ayat Jurnal Transaksi ke-3</vt:lpstr>
      <vt:lpstr>Ilustrasi</vt:lpstr>
      <vt:lpstr>Ayat Jurnal Transaksi ke-4</vt:lpstr>
      <vt:lpstr>Ilustrasi</vt:lpstr>
      <vt:lpstr>Ayat Jurnal Transaksi ke-5</vt:lpstr>
      <vt:lpstr>Ilustrasi</vt:lpstr>
      <vt:lpstr>Ayat Jurnal Transaksi ke-6</vt:lpstr>
      <vt:lpstr>Ilustrasi</vt:lpstr>
      <vt:lpstr>Ayat Jurnal Transaksi ke-7</vt:lpstr>
      <vt:lpstr>Slide 26</vt:lpstr>
      <vt:lpstr>Posting ke Buku Besar</vt:lpstr>
      <vt:lpstr>Contoh Langkah - langkah Posting</vt:lpstr>
      <vt:lpstr>Contoh Langkah - langkah Posting</vt:lpstr>
      <vt:lpstr>JURNAL KESELURUHAN</vt:lpstr>
      <vt:lpstr>Hasil Akhir Posting Jurnal Umum ke Buku Besar</vt:lpstr>
      <vt:lpstr>Hasil Akhir Posting Jurnal Umum ke Buku Besar</vt:lpstr>
      <vt:lpstr>Kegunaan Posting Reference (PR)</vt:lpstr>
      <vt:lpstr>Slide 34</vt:lpstr>
      <vt:lpstr>Neraca Saldo</vt:lpstr>
      <vt:lpstr>Yang Perlu Diperhatikan Dalam Menyusun Neraca Saldo</vt:lpstr>
      <vt:lpstr>Neraca Saldo  PO Trans Raya</vt:lpstr>
      <vt:lpstr>Hal yang Menyebabkan Neraca Saldo Tidak Seimbang</vt:lpstr>
      <vt:lpstr>Slide 39</vt:lpstr>
      <vt:lpstr>Mengoreksi Ayat Jurnal Setelah Proses Pemindahan Ke Buku Besar Selesai</vt:lpstr>
      <vt:lpstr>Mengoreksi Ayat Jurnal Setelah Proses Pemindahan Ke Buku Besar Selesai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422</cp:revision>
  <dcterms:created xsi:type="dcterms:W3CDTF">2010-01-28T08:39:04Z</dcterms:created>
  <dcterms:modified xsi:type="dcterms:W3CDTF">2018-10-18T09:12:21Z</dcterms:modified>
</cp:coreProperties>
</file>