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2B21D9-C025-4489-B5AA-9EAC2C95C47E}" type="datetimeFigureOut">
              <a:rPr lang="en-US" smtClean="0"/>
              <a:pPr/>
              <a:t>4/19/2020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68F251-27B4-4E30-A43A-F2E3FF125EA9}" type="slidenum">
              <a:rPr lang="en-US" smtClean="0"/>
              <a:pPr/>
              <a:t>‹#›</a:t>
            </a:fld>
            <a:endParaRPr lang="en-US"/>
          </a:p>
        </p:txBody>
      </p:sp>
    </p:spTree>
    <p:extLst>
      <p:ext uri="{BB962C8B-B14F-4D97-AF65-F5344CB8AC3E}">
        <p14:creationId xmlns:p14="http://schemas.microsoft.com/office/powerpoint/2010/main" val="16562039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C68F251-27B4-4E30-A43A-F2E3FF125EA9}" type="slidenum">
              <a:rPr lang="en-US" smtClean="0"/>
              <a:pPr/>
              <a:t>1</a:t>
            </a:fld>
            <a:endParaRPr lang="en-US"/>
          </a:p>
        </p:txBody>
      </p:sp>
    </p:spTree>
    <p:extLst>
      <p:ext uri="{BB962C8B-B14F-4D97-AF65-F5344CB8AC3E}">
        <p14:creationId xmlns:p14="http://schemas.microsoft.com/office/powerpoint/2010/main" val="10413304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C68F251-27B4-4E30-A43A-F2E3FF125EA9}" type="slidenum">
              <a:rPr lang="en-US" smtClean="0"/>
              <a:pPr/>
              <a:t>2</a:t>
            </a:fld>
            <a:endParaRPr lang="en-US"/>
          </a:p>
        </p:txBody>
      </p:sp>
    </p:spTree>
    <p:extLst>
      <p:ext uri="{BB962C8B-B14F-4D97-AF65-F5344CB8AC3E}">
        <p14:creationId xmlns:p14="http://schemas.microsoft.com/office/powerpoint/2010/main" val="8927778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t>3/17/2011</a:t>
            </a:r>
            <a:endParaRPr lang="en-US"/>
          </a:p>
        </p:txBody>
      </p:sp>
      <p:sp>
        <p:nvSpPr>
          <p:cNvPr id="5" name="Footer Placeholder 4"/>
          <p:cNvSpPr>
            <a:spLocks noGrp="1"/>
          </p:cNvSpPr>
          <p:nvPr>
            <p:ph type="ftr" sz="quarter" idx="11"/>
          </p:nvPr>
        </p:nvSpPr>
        <p:spPr/>
        <p:txBody>
          <a:bodyPr/>
          <a:lstStyle/>
          <a:p>
            <a:r>
              <a:rPr lang="en-US" smtClean="0"/>
              <a:t>REVISI 01 SIA</a:t>
            </a:r>
            <a:endParaRPr lang="en-US"/>
          </a:p>
        </p:txBody>
      </p:sp>
      <p:sp>
        <p:nvSpPr>
          <p:cNvPr id="6" name="Slide Number Placeholder 5"/>
          <p:cNvSpPr>
            <a:spLocks noGrp="1"/>
          </p:cNvSpPr>
          <p:nvPr>
            <p:ph type="sldNum" sz="quarter" idx="12"/>
          </p:nvPr>
        </p:nvSpPr>
        <p:spPr/>
        <p:txBody>
          <a:bodyPr/>
          <a:lstStyle/>
          <a:p>
            <a:fld id="{7704BA98-2581-4FFD-8E18-204960A38359}" type="slidenum">
              <a:rPr lang="en-US" smtClean="0"/>
              <a:pPr/>
              <a:t>‹#›</a:t>
            </a:fld>
            <a:endParaRPr lang="en-US"/>
          </a:p>
        </p:txBody>
      </p:sp>
    </p:spTree>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3/17/2011</a:t>
            </a:r>
            <a:endParaRPr lang="en-US"/>
          </a:p>
        </p:txBody>
      </p:sp>
      <p:sp>
        <p:nvSpPr>
          <p:cNvPr id="5" name="Footer Placeholder 4"/>
          <p:cNvSpPr>
            <a:spLocks noGrp="1"/>
          </p:cNvSpPr>
          <p:nvPr>
            <p:ph type="ftr" sz="quarter" idx="11"/>
          </p:nvPr>
        </p:nvSpPr>
        <p:spPr/>
        <p:txBody>
          <a:bodyPr/>
          <a:lstStyle/>
          <a:p>
            <a:r>
              <a:rPr lang="en-US" smtClean="0"/>
              <a:t>REVISI 01 SIA</a:t>
            </a:r>
            <a:endParaRPr lang="en-US"/>
          </a:p>
        </p:txBody>
      </p:sp>
      <p:sp>
        <p:nvSpPr>
          <p:cNvPr id="6" name="Slide Number Placeholder 5"/>
          <p:cNvSpPr>
            <a:spLocks noGrp="1"/>
          </p:cNvSpPr>
          <p:nvPr>
            <p:ph type="sldNum" sz="quarter" idx="12"/>
          </p:nvPr>
        </p:nvSpPr>
        <p:spPr/>
        <p:txBody>
          <a:bodyPr/>
          <a:lstStyle/>
          <a:p>
            <a:fld id="{7704BA98-2581-4FFD-8E18-204960A38359}" type="slidenum">
              <a:rPr lang="en-US" smtClean="0"/>
              <a:pPr/>
              <a:t>‹#›</a:t>
            </a:fld>
            <a:endParaRPr lang="en-US"/>
          </a:p>
        </p:txBody>
      </p:sp>
    </p:spTree>
  </p:cSld>
  <p:clrMapOvr>
    <a:masterClrMapping/>
  </p:clrMapOvr>
  <p:transition spd="slow">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3/17/2011</a:t>
            </a:r>
            <a:endParaRPr lang="en-US"/>
          </a:p>
        </p:txBody>
      </p:sp>
      <p:sp>
        <p:nvSpPr>
          <p:cNvPr id="5" name="Footer Placeholder 4"/>
          <p:cNvSpPr>
            <a:spLocks noGrp="1"/>
          </p:cNvSpPr>
          <p:nvPr>
            <p:ph type="ftr" sz="quarter" idx="11"/>
          </p:nvPr>
        </p:nvSpPr>
        <p:spPr/>
        <p:txBody>
          <a:bodyPr/>
          <a:lstStyle/>
          <a:p>
            <a:r>
              <a:rPr lang="en-US" smtClean="0"/>
              <a:t>REVISI 01 SIA</a:t>
            </a:r>
            <a:endParaRPr lang="en-US"/>
          </a:p>
        </p:txBody>
      </p:sp>
      <p:sp>
        <p:nvSpPr>
          <p:cNvPr id="6" name="Slide Number Placeholder 5"/>
          <p:cNvSpPr>
            <a:spLocks noGrp="1"/>
          </p:cNvSpPr>
          <p:nvPr>
            <p:ph type="sldNum" sz="quarter" idx="12"/>
          </p:nvPr>
        </p:nvSpPr>
        <p:spPr/>
        <p:txBody>
          <a:bodyPr/>
          <a:lstStyle/>
          <a:p>
            <a:fld id="{7704BA98-2581-4FFD-8E18-204960A38359}" type="slidenum">
              <a:rPr lang="en-US" smtClean="0"/>
              <a:pPr/>
              <a:t>‹#›</a:t>
            </a:fld>
            <a:endParaRPr lang="en-US"/>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3/17/2011</a:t>
            </a:r>
            <a:endParaRPr lang="en-US"/>
          </a:p>
        </p:txBody>
      </p:sp>
      <p:sp>
        <p:nvSpPr>
          <p:cNvPr id="5" name="Footer Placeholder 4"/>
          <p:cNvSpPr>
            <a:spLocks noGrp="1"/>
          </p:cNvSpPr>
          <p:nvPr>
            <p:ph type="ftr" sz="quarter" idx="11"/>
          </p:nvPr>
        </p:nvSpPr>
        <p:spPr/>
        <p:txBody>
          <a:bodyPr/>
          <a:lstStyle/>
          <a:p>
            <a:r>
              <a:rPr lang="en-US" smtClean="0"/>
              <a:t>REVISI 01 SIA</a:t>
            </a:r>
            <a:endParaRPr lang="en-US"/>
          </a:p>
        </p:txBody>
      </p:sp>
      <p:sp>
        <p:nvSpPr>
          <p:cNvPr id="6" name="Slide Number Placeholder 5"/>
          <p:cNvSpPr>
            <a:spLocks noGrp="1"/>
          </p:cNvSpPr>
          <p:nvPr>
            <p:ph type="sldNum" sz="quarter" idx="12"/>
          </p:nvPr>
        </p:nvSpPr>
        <p:spPr/>
        <p:txBody>
          <a:bodyPr/>
          <a:lstStyle/>
          <a:p>
            <a:fld id="{7704BA98-2581-4FFD-8E18-204960A38359}" type="slidenum">
              <a:rPr lang="en-US" smtClean="0"/>
              <a:pPr/>
              <a:t>‹#›</a:t>
            </a:fld>
            <a:endParaRPr lang="en-US"/>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3/17/2011</a:t>
            </a:r>
            <a:endParaRPr lang="en-US"/>
          </a:p>
        </p:txBody>
      </p:sp>
      <p:sp>
        <p:nvSpPr>
          <p:cNvPr id="5" name="Footer Placeholder 4"/>
          <p:cNvSpPr>
            <a:spLocks noGrp="1"/>
          </p:cNvSpPr>
          <p:nvPr>
            <p:ph type="ftr" sz="quarter" idx="11"/>
          </p:nvPr>
        </p:nvSpPr>
        <p:spPr/>
        <p:txBody>
          <a:bodyPr/>
          <a:lstStyle/>
          <a:p>
            <a:r>
              <a:rPr lang="en-US" smtClean="0"/>
              <a:t>REVISI 01 SIA</a:t>
            </a:r>
            <a:endParaRPr lang="en-US"/>
          </a:p>
        </p:txBody>
      </p:sp>
      <p:sp>
        <p:nvSpPr>
          <p:cNvPr id="6" name="Slide Number Placeholder 5"/>
          <p:cNvSpPr>
            <a:spLocks noGrp="1"/>
          </p:cNvSpPr>
          <p:nvPr>
            <p:ph type="sldNum" sz="quarter" idx="12"/>
          </p:nvPr>
        </p:nvSpPr>
        <p:spPr/>
        <p:txBody>
          <a:bodyPr/>
          <a:lstStyle/>
          <a:p>
            <a:fld id="{7704BA98-2581-4FFD-8E18-204960A38359}" type="slidenum">
              <a:rPr lang="en-US" smtClean="0"/>
              <a:pPr/>
              <a:t>‹#›</a:t>
            </a:fld>
            <a:endParaRPr lang="en-US"/>
          </a:p>
        </p:txBody>
      </p:sp>
    </p:spTree>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3/17/2011</a:t>
            </a:r>
            <a:endParaRPr lang="en-US"/>
          </a:p>
        </p:txBody>
      </p:sp>
      <p:sp>
        <p:nvSpPr>
          <p:cNvPr id="6" name="Footer Placeholder 5"/>
          <p:cNvSpPr>
            <a:spLocks noGrp="1"/>
          </p:cNvSpPr>
          <p:nvPr>
            <p:ph type="ftr" sz="quarter" idx="11"/>
          </p:nvPr>
        </p:nvSpPr>
        <p:spPr/>
        <p:txBody>
          <a:bodyPr/>
          <a:lstStyle/>
          <a:p>
            <a:r>
              <a:rPr lang="en-US" smtClean="0"/>
              <a:t>REVISI 01 SIA</a:t>
            </a:r>
            <a:endParaRPr lang="en-US"/>
          </a:p>
        </p:txBody>
      </p:sp>
      <p:sp>
        <p:nvSpPr>
          <p:cNvPr id="7" name="Slide Number Placeholder 6"/>
          <p:cNvSpPr>
            <a:spLocks noGrp="1"/>
          </p:cNvSpPr>
          <p:nvPr>
            <p:ph type="sldNum" sz="quarter" idx="12"/>
          </p:nvPr>
        </p:nvSpPr>
        <p:spPr/>
        <p:txBody>
          <a:bodyPr/>
          <a:lstStyle/>
          <a:p>
            <a:fld id="{7704BA98-2581-4FFD-8E18-204960A38359}" type="slidenum">
              <a:rPr lang="en-US" smtClean="0"/>
              <a:pPr/>
              <a:t>‹#›</a:t>
            </a:fld>
            <a:endParaRPr lang="en-US"/>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3/17/2011</a:t>
            </a:r>
            <a:endParaRPr lang="en-US"/>
          </a:p>
        </p:txBody>
      </p:sp>
      <p:sp>
        <p:nvSpPr>
          <p:cNvPr id="8" name="Footer Placeholder 7"/>
          <p:cNvSpPr>
            <a:spLocks noGrp="1"/>
          </p:cNvSpPr>
          <p:nvPr>
            <p:ph type="ftr" sz="quarter" idx="11"/>
          </p:nvPr>
        </p:nvSpPr>
        <p:spPr/>
        <p:txBody>
          <a:bodyPr/>
          <a:lstStyle/>
          <a:p>
            <a:r>
              <a:rPr lang="en-US" smtClean="0"/>
              <a:t>REVISI 01 SIA</a:t>
            </a:r>
            <a:endParaRPr lang="en-US"/>
          </a:p>
        </p:txBody>
      </p:sp>
      <p:sp>
        <p:nvSpPr>
          <p:cNvPr id="9" name="Slide Number Placeholder 8"/>
          <p:cNvSpPr>
            <a:spLocks noGrp="1"/>
          </p:cNvSpPr>
          <p:nvPr>
            <p:ph type="sldNum" sz="quarter" idx="12"/>
          </p:nvPr>
        </p:nvSpPr>
        <p:spPr/>
        <p:txBody>
          <a:bodyPr/>
          <a:lstStyle/>
          <a:p>
            <a:fld id="{7704BA98-2581-4FFD-8E18-204960A38359}" type="slidenum">
              <a:rPr lang="en-US" smtClean="0"/>
              <a:pPr/>
              <a:t>‹#›</a:t>
            </a:fld>
            <a:endParaRPr lang="en-US"/>
          </a:p>
        </p:txBody>
      </p:sp>
    </p:spTree>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3/17/2011</a:t>
            </a:r>
            <a:endParaRPr lang="en-US"/>
          </a:p>
        </p:txBody>
      </p:sp>
      <p:sp>
        <p:nvSpPr>
          <p:cNvPr id="4" name="Footer Placeholder 3"/>
          <p:cNvSpPr>
            <a:spLocks noGrp="1"/>
          </p:cNvSpPr>
          <p:nvPr>
            <p:ph type="ftr" sz="quarter" idx="11"/>
          </p:nvPr>
        </p:nvSpPr>
        <p:spPr/>
        <p:txBody>
          <a:bodyPr/>
          <a:lstStyle/>
          <a:p>
            <a:r>
              <a:rPr lang="en-US" smtClean="0"/>
              <a:t>REVISI 01 SIA</a:t>
            </a:r>
            <a:endParaRPr lang="en-US"/>
          </a:p>
        </p:txBody>
      </p:sp>
      <p:sp>
        <p:nvSpPr>
          <p:cNvPr id="5" name="Slide Number Placeholder 4"/>
          <p:cNvSpPr>
            <a:spLocks noGrp="1"/>
          </p:cNvSpPr>
          <p:nvPr>
            <p:ph type="sldNum" sz="quarter" idx="12"/>
          </p:nvPr>
        </p:nvSpPr>
        <p:spPr/>
        <p:txBody>
          <a:bodyPr/>
          <a:lstStyle/>
          <a:p>
            <a:fld id="{7704BA98-2581-4FFD-8E18-204960A38359}" type="slidenum">
              <a:rPr lang="en-US" smtClean="0"/>
              <a:pPr/>
              <a:t>‹#›</a:t>
            </a:fld>
            <a:endParaRPr lang="en-US"/>
          </a:p>
        </p:txBody>
      </p:sp>
    </p:spTree>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3/17/2011</a:t>
            </a:r>
            <a:endParaRPr lang="en-US"/>
          </a:p>
        </p:txBody>
      </p:sp>
      <p:sp>
        <p:nvSpPr>
          <p:cNvPr id="3" name="Footer Placeholder 2"/>
          <p:cNvSpPr>
            <a:spLocks noGrp="1"/>
          </p:cNvSpPr>
          <p:nvPr>
            <p:ph type="ftr" sz="quarter" idx="11"/>
          </p:nvPr>
        </p:nvSpPr>
        <p:spPr/>
        <p:txBody>
          <a:bodyPr/>
          <a:lstStyle/>
          <a:p>
            <a:r>
              <a:rPr lang="en-US" smtClean="0"/>
              <a:t>REVISI 01 SIA</a:t>
            </a:r>
            <a:endParaRPr lang="en-US"/>
          </a:p>
        </p:txBody>
      </p:sp>
      <p:sp>
        <p:nvSpPr>
          <p:cNvPr id="4" name="Slide Number Placeholder 3"/>
          <p:cNvSpPr>
            <a:spLocks noGrp="1"/>
          </p:cNvSpPr>
          <p:nvPr>
            <p:ph type="sldNum" sz="quarter" idx="12"/>
          </p:nvPr>
        </p:nvSpPr>
        <p:spPr/>
        <p:txBody>
          <a:bodyPr/>
          <a:lstStyle/>
          <a:p>
            <a:fld id="{7704BA98-2581-4FFD-8E18-204960A38359}" type="slidenum">
              <a:rPr lang="en-US" smtClean="0"/>
              <a:pPr/>
              <a:t>‹#›</a:t>
            </a:fld>
            <a:endParaRPr lang="en-US"/>
          </a:p>
        </p:txBody>
      </p:sp>
    </p:spTree>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3/17/2011</a:t>
            </a:r>
            <a:endParaRPr lang="en-US"/>
          </a:p>
        </p:txBody>
      </p:sp>
      <p:sp>
        <p:nvSpPr>
          <p:cNvPr id="6" name="Footer Placeholder 5"/>
          <p:cNvSpPr>
            <a:spLocks noGrp="1"/>
          </p:cNvSpPr>
          <p:nvPr>
            <p:ph type="ftr" sz="quarter" idx="11"/>
          </p:nvPr>
        </p:nvSpPr>
        <p:spPr/>
        <p:txBody>
          <a:bodyPr/>
          <a:lstStyle/>
          <a:p>
            <a:r>
              <a:rPr lang="en-US" smtClean="0"/>
              <a:t>REVISI 01 SIA</a:t>
            </a:r>
            <a:endParaRPr lang="en-US"/>
          </a:p>
        </p:txBody>
      </p:sp>
      <p:sp>
        <p:nvSpPr>
          <p:cNvPr id="7" name="Slide Number Placeholder 6"/>
          <p:cNvSpPr>
            <a:spLocks noGrp="1"/>
          </p:cNvSpPr>
          <p:nvPr>
            <p:ph type="sldNum" sz="quarter" idx="12"/>
          </p:nvPr>
        </p:nvSpPr>
        <p:spPr/>
        <p:txBody>
          <a:bodyPr/>
          <a:lstStyle/>
          <a:p>
            <a:fld id="{7704BA98-2581-4FFD-8E18-204960A38359}" type="slidenum">
              <a:rPr lang="en-US" smtClean="0"/>
              <a:pPr/>
              <a:t>‹#›</a:t>
            </a:fld>
            <a:endParaRPr lang="en-US"/>
          </a:p>
        </p:txBody>
      </p:sp>
    </p:spTree>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3/17/2011</a:t>
            </a:r>
            <a:endParaRPr lang="en-US"/>
          </a:p>
        </p:txBody>
      </p:sp>
      <p:sp>
        <p:nvSpPr>
          <p:cNvPr id="6" name="Footer Placeholder 5"/>
          <p:cNvSpPr>
            <a:spLocks noGrp="1"/>
          </p:cNvSpPr>
          <p:nvPr>
            <p:ph type="ftr" sz="quarter" idx="11"/>
          </p:nvPr>
        </p:nvSpPr>
        <p:spPr/>
        <p:txBody>
          <a:bodyPr/>
          <a:lstStyle/>
          <a:p>
            <a:r>
              <a:rPr lang="en-US" smtClean="0"/>
              <a:t>REVISI 01 SIA</a:t>
            </a:r>
            <a:endParaRPr lang="en-US"/>
          </a:p>
        </p:txBody>
      </p:sp>
      <p:sp>
        <p:nvSpPr>
          <p:cNvPr id="7" name="Slide Number Placeholder 6"/>
          <p:cNvSpPr>
            <a:spLocks noGrp="1"/>
          </p:cNvSpPr>
          <p:nvPr>
            <p:ph type="sldNum" sz="quarter" idx="12"/>
          </p:nvPr>
        </p:nvSpPr>
        <p:spPr/>
        <p:txBody>
          <a:bodyPr/>
          <a:lstStyle/>
          <a:p>
            <a:fld id="{7704BA98-2581-4FFD-8E18-204960A38359}" type="slidenum">
              <a:rPr lang="en-US" smtClean="0"/>
              <a:pPr/>
              <a:t>‹#›</a:t>
            </a:fld>
            <a:endParaRPr lang="en-US"/>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3/17/2011</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REVISI 01 SIA</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04BA98-2581-4FFD-8E18-204960A3835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fade thruBlk="1"/>
  </p:transition>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armajaya.jpg"/>
          <p:cNvPicPr>
            <a:picLocks noChangeAspect="1"/>
          </p:cNvPicPr>
          <p:nvPr/>
        </p:nvPicPr>
        <p:blipFill>
          <a:blip r:embed="rId3" cstate="print"/>
          <a:stretch>
            <a:fillRect/>
          </a:stretch>
        </p:blipFill>
        <p:spPr>
          <a:xfrm>
            <a:off x="-4936" y="0"/>
            <a:ext cx="9144000" cy="6858000"/>
          </a:xfrm>
          <a:prstGeom prst="rect">
            <a:avLst/>
          </a:prstGeom>
        </p:spPr>
      </p:pic>
      <p:sp>
        <p:nvSpPr>
          <p:cNvPr id="5" name="Title 4"/>
          <p:cNvSpPr>
            <a:spLocks noGrp="1"/>
          </p:cNvSpPr>
          <p:nvPr>
            <p:ph type="title"/>
          </p:nvPr>
        </p:nvSpPr>
        <p:spPr>
          <a:xfrm>
            <a:off x="685800" y="2348880"/>
            <a:ext cx="7772400" cy="1362075"/>
          </a:xfrm>
        </p:spPr>
        <p:txBody>
          <a:bodyPr>
            <a:normAutofit fontScale="90000"/>
          </a:bodyPr>
          <a:lstStyle/>
          <a:p>
            <a:r>
              <a:rPr lang="en-US" dirty="0" err="1">
                <a:latin typeface="Cambria" pitchFamily="18" charset="0"/>
              </a:rPr>
              <a:t>Kebijakan</a:t>
            </a:r>
            <a:r>
              <a:rPr lang="en-US" dirty="0">
                <a:latin typeface="Cambria" pitchFamily="18" charset="0"/>
              </a:rPr>
              <a:t> </a:t>
            </a:r>
            <a:r>
              <a:rPr lang="en-US" dirty="0" err="1">
                <a:latin typeface="Cambria" pitchFamily="18" charset="0"/>
              </a:rPr>
              <a:t>Untuk</a:t>
            </a:r>
            <a:r>
              <a:rPr lang="en-US" dirty="0">
                <a:latin typeface="Cambria" pitchFamily="18" charset="0"/>
              </a:rPr>
              <a:t> </a:t>
            </a:r>
            <a:r>
              <a:rPr lang="en-US" dirty="0" err="1">
                <a:latin typeface="Cambria" pitchFamily="18" charset="0"/>
              </a:rPr>
              <a:t>Lingkungan</a:t>
            </a:r>
            <a:r>
              <a:rPr lang="en-US" dirty="0">
                <a:latin typeface="Cambria" pitchFamily="18" charset="0"/>
              </a:rPr>
              <a:t> </a:t>
            </a:r>
            <a:r>
              <a:rPr lang="en-US" dirty="0" err="1">
                <a:latin typeface="Cambria" pitchFamily="18" charset="0"/>
              </a:rPr>
              <a:t>Adopsi</a:t>
            </a:r>
            <a:r>
              <a:rPr lang="en-US" dirty="0">
                <a:latin typeface="Cambria" pitchFamily="18" charset="0"/>
              </a:rPr>
              <a:t>, </a:t>
            </a:r>
            <a:r>
              <a:rPr lang="en-US" dirty="0" err="1">
                <a:latin typeface="Cambria" pitchFamily="18" charset="0"/>
              </a:rPr>
              <a:t>pembuatan</a:t>
            </a:r>
            <a:r>
              <a:rPr lang="en-US" dirty="0">
                <a:latin typeface="Cambria" pitchFamily="18" charset="0"/>
              </a:rPr>
              <a:t> </a:t>
            </a:r>
            <a:r>
              <a:rPr lang="en-US" dirty="0" err="1">
                <a:latin typeface="Cambria" pitchFamily="18" charset="0"/>
              </a:rPr>
              <a:t>dan</a:t>
            </a:r>
            <a:r>
              <a:rPr lang="en-US" dirty="0">
                <a:latin typeface="Cambria" pitchFamily="18" charset="0"/>
              </a:rPr>
              <a:t> </a:t>
            </a:r>
            <a:r>
              <a:rPr lang="en-US" dirty="0" err="1">
                <a:latin typeface="Cambria" pitchFamily="18" charset="0"/>
              </a:rPr>
              <a:t>Implementasi</a:t>
            </a:r>
            <a:endParaRPr lang="en-US" dirty="0">
              <a:latin typeface="Cambria" pitchFamily="18" charset="0"/>
            </a:endParaRPr>
          </a:p>
        </p:txBody>
      </p:sp>
      <p:sp>
        <p:nvSpPr>
          <p:cNvPr id="6" name="Text Placeholder 5"/>
          <p:cNvSpPr>
            <a:spLocks noGrp="1"/>
          </p:cNvSpPr>
          <p:nvPr>
            <p:ph type="body" idx="1"/>
          </p:nvPr>
        </p:nvSpPr>
        <p:spPr/>
        <p:txBody>
          <a:bodyPr/>
          <a:lstStyle/>
          <a:p>
            <a:r>
              <a:rPr lang="en-US" dirty="0" err="1" smtClean="0">
                <a:solidFill>
                  <a:srgbClr val="FF0000"/>
                </a:solidFill>
                <a:latin typeface="Cambria" pitchFamily="18" charset="0"/>
              </a:rPr>
              <a:t>Pertemuan</a:t>
            </a:r>
            <a:r>
              <a:rPr lang="en-US" dirty="0" smtClean="0">
                <a:solidFill>
                  <a:srgbClr val="FF0000"/>
                </a:solidFill>
                <a:latin typeface="Cambria" pitchFamily="18" charset="0"/>
              </a:rPr>
              <a:t> – 5 :</a:t>
            </a:r>
            <a:endParaRPr lang="en-US" dirty="0">
              <a:solidFill>
                <a:srgbClr val="FF0000"/>
              </a:solidFill>
              <a:latin typeface="Cambria" pitchFamily="18" charset="0"/>
            </a:endParaRPr>
          </a:p>
        </p:txBody>
      </p:sp>
      <p:sp>
        <p:nvSpPr>
          <p:cNvPr id="8" name="Footer Placeholder 7"/>
          <p:cNvSpPr>
            <a:spLocks noGrp="1"/>
          </p:cNvSpPr>
          <p:nvPr>
            <p:ph type="ftr" sz="quarter" idx="11"/>
          </p:nvPr>
        </p:nvSpPr>
        <p:spPr>
          <a:xfrm>
            <a:off x="3124200" y="188640"/>
            <a:ext cx="2895600" cy="365125"/>
          </a:xfrm>
        </p:spPr>
        <p:txBody>
          <a:bodyPr/>
          <a:lstStyle/>
          <a:p>
            <a:r>
              <a:rPr lang="id-ID" dirty="0" smtClean="0"/>
              <a:t>AKT 15209 </a:t>
            </a:r>
            <a:r>
              <a:rPr lang="en-US" dirty="0" smtClean="0"/>
              <a:t> </a:t>
            </a:r>
            <a:r>
              <a:rPr lang="id-ID" dirty="0" smtClean="0"/>
              <a:t>Akt  Sosial dan Lingkungan</a:t>
            </a:r>
            <a:endParaRPr lang="en-US" dirty="0"/>
          </a:p>
        </p:txBody>
      </p:sp>
      <p:sp>
        <p:nvSpPr>
          <p:cNvPr id="9" name="Date Placeholder 4"/>
          <p:cNvSpPr>
            <a:spLocks noGrp="1"/>
          </p:cNvSpPr>
          <p:nvPr>
            <p:ph type="dt" sz="half" idx="10"/>
          </p:nvPr>
        </p:nvSpPr>
        <p:spPr>
          <a:xfrm>
            <a:off x="457200" y="6356350"/>
            <a:ext cx="2133600" cy="365125"/>
          </a:xfrm>
        </p:spPr>
        <p:txBody>
          <a:bodyPr/>
          <a:lstStyle/>
          <a:p>
            <a:r>
              <a:rPr lang="id-ID" dirty="0" smtClean="0"/>
              <a:t>No.4FM-D 2.4.24</a:t>
            </a:r>
            <a:endParaRPr lang="en-US" dirty="0"/>
          </a:p>
        </p:txBody>
      </p:sp>
      <p:sp>
        <p:nvSpPr>
          <p:cNvPr id="13" name="Slide Number Placeholder 6"/>
          <p:cNvSpPr>
            <a:spLocks noGrp="1"/>
          </p:cNvSpPr>
          <p:nvPr>
            <p:ph type="sldNum" sz="quarter" idx="12"/>
          </p:nvPr>
        </p:nvSpPr>
        <p:spPr>
          <a:xfrm>
            <a:off x="6553200" y="6356350"/>
            <a:ext cx="2133600" cy="365125"/>
          </a:xfrm>
        </p:spPr>
        <p:txBody>
          <a:bodyPr/>
          <a:lstStyle/>
          <a:p>
            <a:r>
              <a:rPr lang="id-ID" dirty="0" smtClean="0"/>
              <a:t>Tanggal Berlaku: 9 Juli 2015</a:t>
            </a:r>
            <a:endParaRPr lang="en-US" dirty="0"/>
          </a:p>
        </p:txBody>
      </p:sp>
      <p:sp>
        <p:nvSpPr>
          <p:cNvPr id="14" name="Footer Placeholder 7"/>
          <p:cNvSpPr txBox="1">
            <a:spLocks/>
          </p:cNvSpPr>
          <p:nvPr/>
        </p:nvSpPr>
        <p:spPr>
          <a:xfrm>
            <a:off x="3124200" y="6356350"/>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d-ID" smtClean="0"/>
              <a:t>Rev.00</a:t>
            </a:r>
            <a:endParaRPr lang="en-US" dirty="0"/>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Date Placeholder 4"/>
          <p:cNvSpPr>
            <a:spLocks noGrp="1"/>
          </p:cNvSpPr>
          <p:nvPr/>
        </p:nvSpPr>
        <p:spPr>
          <a:xfrm>
            <a:off x="457200" y="6421461"/>
            <a:ext cx="213360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d-ID" dirty="0" smtClean="0"/>
              <a:t>4</a:t>
            </a:r>
            <a:r>
              <a:rPr lang="en-US" dirty="0" smtClean="0"/>
              <a:t>/</a:t>
            </a:r>
            <a:r>
              <a:rPr lang="id-ID" dirty="0" smtClean="0"/>
              <a:t>08</a:t>
            </a:r>
            <a:r>
              <a:rPr lang="en-US" dirty="0" smtClean="0"/>
              <a:t>/201</a:t>
            </a:r>
            <a:r>
              <a:rPr lang="id-ID" dirty="0" smtClean="0"/>
              <a:t>5</a:t>
            </a:r>
            <a:endParaRPr lang="en-US" dirty="0"/>
          </a:p>
        </p:txBody>
      </p:sp>
      <p:sp>
        <p:nvSpPr>
          <p:cNvPr id="10" name="Slide Number Placeholder 6"/>
          <p:cNvSpPr>
            <a:spLocks noGrp="1"/>
          </p:cNvSpPr>
          <p:nvPr/>
        </p:nvSpPr>
        <p:spPr>
          <a:xfrm>
            <a:off x="6553200" y="642146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d-ID" dirty="0" smtClean="0"/>
              <a:t>Revisi 00</a:t>
            </a:r>
            <a:endParaRPr lang="en-US" dirty="0"/>
          </a:p>
        </p:txBody>
      </p:sp>
      <p:sp>
        <p:nvSpPr>
          <p:cNvPr id="11" name="Footer Placeholder 7"/>
          <p:cNvSpPr>
            <a:spLocks noGrp="1"/>
          </p:cNvSpPr>
          <p:nvPr/>
        </p:nvSpPr>
        <p:spPr>
          <a:xfrm>
            <a:off x="3124200" y="6421461"/>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d-ID" dirty="0" smtClean="0"/>
              <a:t>AKT 15435 </a:t>
            </a:r>
            <a:r>
              <a:rPr lang="en-US" dirty="0" smtClean="0"/>
              <a:t> S</a:t>
            </a:r>
            <a:r>
              <a:rPr lang="id-ID" dirty="0" smtClean="0"/>
              <a:t>istem </a:t>
            </a:r>
            <a:r>
              <a:rPr lang="en-US" dirty="0" smtClean="0"/>
              <a:t>I</a:t>
            </a:r>
            <a:r>
              <a:rPr lang="id-ID" dirty="0" smtClean="0"/>
              <a:t>nformasi </a:t>
            </a:r>
            <a:r>
              <a:rPr lang="en-US" dirty="0" smtClean="0"/>
              <a:t>A</a:t>
            </a:r>
            <a:r>
              <a:rPr lang="id-ID" dirty="0" smtClean="0"/>
              <a:t>kuntansi</a:t>
            </a:r>
            <a:endParaRPr lang="en-US" dirty="0"/>
          </a:p>
        </p:txBody>
      </p:sp>
      <p:sp>
        <p:nvSpPr>
          <p:cNvPr id="2" name="Title 1"/>
          <p:cNvSpPr>
            <a:spLocks noGrp="1"/>
          </p:cNvSpPr>
          <p:nvPr>
            <p:ph type="title"/>
          </p:nvPr>
        </p:nvSpPr>
        <p:spPr/>
        <p:txBody>
          <a:bodyPr/>
          <a:lstStyle/>
          <a:p>
            <a:r>
              <a:rPr lang="id-ID" dirty="0" smtClean="0"/>
              <a:t>Pengertian Kebijakan Lingkungan</a:t>
            </a:r>
            <a:endParaRPr lang="en-US" dirty="0"/>
          </a:p>
        </p:txBody>
      </p:sp>
      <p:sp>
        <p:nvSpPr>
          <p:cNvPr id="3" name="Content Placeholder 2"/>
          <p:cNvSpPr>
            <a:spLocks noGrp="1"/>
          </p:cNvSpPr>
          <p:nvPr>
            <p:ph idx="1"/>
          </p:nvPr>
        </p:nvSpPr>
        <p:spPr/>
        <p:txBody>
          <a:bodyPr/>
          <a:lstStyle/>
          <a:p>
            <a:r>
              <a:rPr lang="id-ID" dirty="0"/>
              <a:t>Kebijakan lingkungan adalah sebuah pernyataan sikap yang disepakati didokumentasikan dari sebuah perusahaan terhadap lingkungan di mana ia beroperasi. Suatu kebijakan adalah pernyataan Lingkungan Yang didokumentasikan anak pajak tangguhan terhadap suatu sikap disepakati Lingkungan di mana besarbesaran beroperasi.</a:t>
            </a:r>
            <a:endParaRPr lang="en-US" dirty="0"/>
          </a:p>
        </p:txBody>
      </p:sp>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5793507"/>
          </a:xfrm>
        </p:spPr>
        <p:txBody>
          <a:bodyPr>
            <a:normAutofit fontScale="70000" lnSpcReduction="20000"/>
          </a:bodyPr>
          <a:lstStyle/>
          <a:p>
            <a:r>
              <a:rPr lang="id-ID" dirty="0" smtClean="0"/>
              <a:t>Kebijakan </a:t>
            </a:r>
            <a:r>
              <a:rPr lang="id-ID" dirty="0"/>
              <a:t>lingkungan terdiri dari dua hal utama: lingkungan dan </a:t>
            </a:r>
            <a:r>
              <a:rPr lang="id-ID" dirty="0" smtClean="0"/>
              <a:t>kebijakan.</a:t>
            </a:r>
          </a:p>
          <a:p>
            <a:pPr marL="0" indent="0">
              <a:buNone/>
            </a:pPr>
            <a:endParaRPr lang="id-ID" dirty="0" smtClean="0"/>
          </a:p>
          <a:p>
            <a:r>
              <a:rPr lang="id-ID" dirty="0"/>
              <a:t>Lingkungan terutama mengacu pada dimensi ekologis (ekosistem), tetapi juga bisa memperhitungkan dimensi sosial (kualitas hidup) dan dimensi ekonomi (manajemen sumber daya). Kebijakan dapat didefinisikan sebagai "tindakan atau prinsip yang ditetapkan atau diusulkan oleh, pihak bisnis pemerintah, atau individu" . Lingkungan terutama mengacu pada dimensi ekologis (ekosistem), tetapi Juga Bisa memperhitungkan dimensi sosial (kualitas hidup) dan dimensi Ekonomi. Dapat didefinisikan sebagai program Kebijakan "Prinsip atau tindakan Yang diusulkan pemerintah Dibuat atau diadopsi, bisnis Partai individu atau". Dengan demikian, kebijakan lingkungan berfokus pada masalah yang timbul dari dampak manusia terhadap lingkungan, yang retroacts ke masyarakat manusia dengan memiliki dampak (negatif) terhadap nilai-nilai kemanusiaan seperti kesehatan yang baik atau lingkungan 'bersih dan hijau'. </a:t>
            </a:r>
            <a:endParaRPr lang="id-ID" dirty="0" smtClean="0"/>
          </a:p>
          <a:p>
            <a:endParaRPr lang="id-ID" dirty="0" smtClean="0"/>
          </a:p>
        </p:txBody>
      </p:sp>
      <p:sp>
        <p:nvSpPr>
          <p:cNvPr id="4" name="Date Placeholder 3"/>
          <p:cNvSpPr>
            <a:spLocks noGrp="1"/>
          </p:cNvSpPr>
          <p:nvPr>
            <p:ph type="dt" sz="half" idx="10"/>
          </p:nvPr>
        </p:nvSpPr>
        <p:spPr/>
        <p:txBody>
          <a:bodyPr/>
          <a:lstStyle/>
          <a:p>
            <a:r>
              <a:rPr lang="en-US" smtClean="0"/>
              <a:t>3/17/2011</a:t>
            </a:r>
            <a:endParaRPr lang="en-US"/>
          </a:p>
        </p:txBody>
      </p:sp>
      <p:sp>
        <p:nvSpPr>
          <p:cNvPr id="5" name="Footer Placeholder 4"/>
          <p:cNvSpPr>
            <a:spLocks noGrp="1"/>
          </p:cNvSpPr>
          <p:nvPr>
            <p:ph type="ftr" sz="quarter" idx="11"/>
          </p:nvPr>
        </p:nvSpPr>
        <p:spPr/>
        <p:txBody>
          <a:bodyPr/>
          <a:lstStyle/>
          <a:p>
            <a:r>
              <a:rPr lang="en-US" smtClean="0"/>
              <a:t>REVISI 01 SIA</a:t>
            </a:r>
            <a:endParaRPr lang="en-US"/>
          </a:p>
        </p:txBody>
      </p:sp>
      <p:sp>
        <p:nvSpPr>
          <p:cNvPr id="6" name="Slide Number Placeholder 5"/>
          <p:cNvSpPr>
            <a:spLocks noGrp="1"/>
          </p:cNvSpPr>
          <p:nvPr>
            <p:ph type="sldNum" sz="quarter" idx="12"/>
          </p:nvPr>
        </p:nvSpPr>
        <p:spPr/>
        <p:txBody>
          <a:bodyPr/>
          <a:lstStyle/>
          <a:p>
            <a:fld id="{7704BA98-2581-4FFD-8E18-204960A38359}" type="slidenum">
              <a:rPr lang="en-US" smtClean="0"/>
              <a:pPr/>
              <a:t>3</a:t>
            </a:fld>
            <a:endParaRPr lang="en-US"/>
          </a:p>
        </p:txBody>
      </p:sp>
    </p:spTree>
    <p:extLst>
      <p:ext uri="{BB962C8B-B14F-4D97-AF65-F5344CB8AC3E}">
        <p14:creationId xmlns:p14="http://schemas.microsoft.com/office/powerpoint/2010/main" val="129236257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a:t>Mengapa kebijakan lingkungan </a:t>
            </a:r>
            <a:r>
              <a:rPr lang="id-ID" b="1" dirty="0" smtClean="0"/>
              <a:t>dibutuhkan ??</a:t>
            </a:r>
            <a:endParaRPr lang="id-ID" dirty="0"/>
          </a:p>
        </p:txBody>
      </p:sp>
      <p:sp>
        <p:nvSpPr>
          <p:cNvPr id="3" name="Content Placeholder 2"/>
          <p:cNvSpPr>
            <a:spLocks noGrp="1"/>
          </p:cNvSpPr>
          <p:nvPr>
            <p:ph idx="1"/>
          </p:nvPr>
        </p:nvSpPr>
        <p:spPr/>
        <p:txBody>
          <a:bodyPr>
            <a:normAutofit fontScale="70000" lnSpcReduction="20000"/>
          </a:bodyPr>
          <a:lstStyle/>
          <a:p>
            <a:r>
              <a:rPr lang="id-ID" dirty="0" smtClean="0"/>
              <a:t>Banyaknya </a:t>
            </a:r>
            <a:r>
              <a:rPr lang="id-ID" dirty="0"/>
              <a:t>permasalahan lingkungan hidup yang terjadi akhir-akhir ini seperti; banjir, kerusakan hutan, </a:t>
            </a:r>
            <a:r>
              <a:rPr lang="id-ID" dirty="0" smtClean="0"/>
              <a:t>pencemaran </a:t>
            </a:r>
            <a:r>
              <a:rPr lang="id-ID" dirty="0"/>
              <a:t>air  laut/darat, erosi tanah/lahan, dan abrasi pantai, tidak terlepas dari adanya anggapan bahwa sumber daya (air, udara, laut, hutan beserta kekayaan di dalamnya, dan lain-lain) adalah milik bersama</a:t>
            </a:r>
            <a:r>
              <a:rPr lang="id-ID" dirty="0" smtClean="0"/>
              <a:t>. </a:t>
            </a:r>
          </a:p>
          <a:p>
            <a:r>
              <a:rPr lang="id-ID" dirty="0" smtClean="0"/>
              <a:t>kondisi </a:t>
            </a:r>
            <a:r>
              <a:rPr lang="id-ID" dirty="0"/>
              <a:t>yang demikian menyebabkan para ekonom dan pembuat keputusan  mencari hubungan yang lebih mendalam tentang ekonomi, siklus, bisnis dan ketenagakerjaan. Mereka yang senang  dengan tolok ukur ini umurnya tidak mempedulikan tentang masalah lingkungan atau langkanya suatu sumberdaya alam.  Sehingga adanya penurunan sumberdaya alam, dan kerusakan lingkungan sama sekali tidak tercermin dalam indikator  tersebut </a:t>
            </a:r>
            <a:endParaRPr lang="id-ID" dirty="0"/>
          </a:p>
        </p:txBody>
      </p:sp>
      <p:sp>
        <p:nvSpPr>
          <p:cNvPr id="4" name="Date Placeholder 3"/>
          <p:cNvSpPr>
            <a:spLocks noGrp="1"/>
          </p:cNvSpPr>
          <p:nvPr>
            <p:ph type="dt" sz="half" idx="10"/>
          </p:nvPr>
        </p:nvSpPr>
        <p:spPr/>
        <p:txBody>
          <a:bodyPr/>
          <a:lstStyle/>
          <a:p>
            <a:r>
              <a:rPr lang="en-US" smtClean="0"/>
              <a:t>3/17/2011</a:t>
            </a:r>
            <a:endParaRPr lang="en-US"/>
          </a:p>
        </p:txBody>
      </p:sp>
      <p:sp>
        <p:nvSpPr>
          <p:cNvPr id="5" name="Footer Placeholder 4"/>
          <p:cNvSpPr>
            <a:spLocks noGrp="1"/>
          </p:cNvSpPr>
          <p:nvPr>
            <p:ph type="ftr" sz="quarter" idx="11"/>
          </p:nvPr>
        </p:nvSpPr>
        <p:spPr/>
        <p:txBody>
          <a:bodyPr/>
          <a:lstStyle/>
          <a:p>
            <a:r>
              <a:rPr lang="en-US" smtClean="0"/>
              <a:t>REVISI 01 SIA</a:t>
            </a:r>
            <a:endParaRPr lang="en-US"/>
          </a:p>
        </p:txBody>
      </p:sp>
      <p:sp>
        <p:nvSpPr>
          <p:cNvPr id="6" name="Slide Number Placeholder 5"/>
          <p:cNvSpPr>
            <a:spLocks noGrp="1"/>
          </p:cNvSpPr>
          <p:nvPr>
            <p:ph type="sldNum" sz="quarter" idx="12"/>
          </p:nvPr>
        </p:nvSpPr>
        <p:spPr/>
        <p:txBody>
          <a:bodyPr/>
          <a:lstStyle/>
          <a:p>
            <a:fld id="{7704BA98-2581-4FFD-8E18-204960A38359}" type="slidenum">
              <a:rPr lang="en-US" smtClean="0"/>
              <a:pPr/>
              <a:t>4</a:t>
            </a:fld>
            <a:endParaRPr lang="en-US"/>
          </a:p>
        </p:txBody>
      </p:sp>
    </p:spTree>
    <p:extLst>
      <p:ext uri="{BB962C8B-B14F-4D97-AF65-F5344CB8AC3E}">
        <p14:creationId xmlns:p14="http://schemas.microsoft.com/office/powerpoint/2010/main" val="1298508538"/>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smtClean="0"/>
              <a:t/>
            </a:r>
            <a:br>
              <a:rPr lang="id-ID" b="1" dirty="0" smtClean="0"/>
            </a:br>
            <a:r>
              <a:rPr lang="id-ID" b="1" dirty="0"/>
              <a:t/>
            </a:r>
            <a:br>
              <a:rPr lang="id-ID" b="1" dirty="0"/>
            </a:br>
            <a:r>
              <a:rPr lang="id-ID" b="1" dirty="0" smtClean="0"/>
              <a:t>Instrumen </a:t>
            </a:r>
            <a:r>
              <a:rPr lang="id-ID" b="1" dirty="0"/>
              <a:t>kebijakan lingkungan</a:t>
            </a:r>
            <a:r>
              <a:rPr lang="id-ID" dirty="0"/>
              <a:t/>
            </a:r>
            <a:br>
              <a:rPr lang="id-ID" dirty="0"/>
            </a:br>
            <a:r>
              <a:rPr lang="id-ID" dirty="0"/>
              <a:t/>
            </a:r>
            <a:br>
              <a:rPr lang="id-ID" dirty="0"/>
            </a:br>
            <a:endParaRPr lang="id-ID" dirty="0"/>
          </a:p>
        </p:txBody>
      </p:sp>
      <p:sp>
        <p:nvSpPr>
          <p:cNvPr id="3" name="Content Placeholder 2"/>
          <p:cNvSpPr>
            <a:spLocks noGrp="1"/>
          </p:cNvSpPr>
          <p:nvPr>
            <p:ph idx="1"/>
          </p:nvPr>
        </p:nvSpPr>
        <p:spPr/>
        <p:txBody>
          <a:bodyPr>
            <a:normAutofit fontScale="85000" lnSpcReduction="20000"/>
          </a:bodyPr>
          <a:lstStyle/>
          <a:p>
            <a:r>
              <a:rPr lang="id-ID" dirty="0"/>
              <a:t>I</a:t>
            </a:r>
            <a:r>
              <a:rPr lang="id-ID" dirty="0" smtClean="0"/>
              <a:t>nstrumen </a:t>
            </a:r>
            <a:r>
              <a:rPr lang="id-ID" dirty="0"/>
              <a:t>kebijakan lingkungan adalah alat yang digunakan oleh pemerintah untuk mengimplementasikan kebijakan lingkungan mereka. Instrumen kebijakan Lingkungan adalah alat perlengkapan yang dibuat pemerintah untuk mengimplementasikan kebijakan Lingkungan mereka. Pemerintah dapat menggunakan beberapa jenis instrumen. Sebagai contoh, insentif ekonomi dan instrumen berbasis pasar seperti pajak dan pembebasan pajak, izin perdagangan, dan biaya efektif untuk mendorong kepatuhan dengan kebijakan lingkungan.</a:t>
            </a:r>
            <a:endParaRPr lang="id-ID" dirty="0"/>
          </a:p>
        </p:txBody>
      </p:sp>
      <p:sp>
        <p:nvSpPr>
          <p:cNvPr id="4" name="Date Placeholder 3"/>
          <p:cNvSpPr>
            <a:spLocks noGrp="1"/>
          </p:cNvSpPr>
          <p:nvPr>
            <p:ph type="dt" sz="half" idx="10"/>
          </p:nvPr>
        </p:nvSpPr>
        <p:spPr/>
        <p:txBody>
          <a:bodyPr/>
          <a:lstStyle/>
          <a:p>
            <a:r>
              <a:rPr lang="en-US" smtClean="0"/>
              <a:t>3/17/2011</a:t>
            </a:r>
            <a:endParaRPr lang="en-US"/>
          </a:p>
        </p:txBody>
      </p:sp>
      <p:sp>
        <p:nvSpPr>
          <p:cNvPr id="5" name="Footer Placeholder 4"/>
          <p:cNvSpPr>
            <a:spLocks noGrp="1"/>
          </p:cNvSpPr>
          <p:nvPr>
            <p:ph type="ftr" sz="quarter" idx="11"/>
          </p:nvPr>
        </p:nvSpPr>
        <p:spPr/>
        <p:txBody>
          <a:bodyPr/>
          <a:lstStyle/>
          <a:p>
            <a:r>
              <a:rPr lang="en-US" smtClean="0"/>
              <a:t>REVISI 01 SIA</a:t>
            </a:r>
            <a:endParaRPr lang="en-US"/>
          </a:p>
        </p:txBody>
      </p:sp>
      <p:sp>
        <p:nvSpPr>
          <p:cNvPr id="6" name="Slide Number Placeholder 5"/>
          <p:cNvSpPr>
            <a:spLocks noGrp="1"/>
          </p:cNvSpPr>
          <p:nvPr>
            <p:ph type="sldNum" sz="quarter" idx="12"/>
          </p:nvPr>
        </p:nvSpPr>
        <p:spPr/>
        <p:txBody>
          <a:bodyPr/>
          <a:lstStyle/>
          <a:p>
            <a:fld id="{7704BA98-2581-4FFD-8E18-204960A38359}" type="slidenum">
              <a:rPr lang="en-US" smtClean="0"/>
              <a:pPr/>
              <a:t>5</a:t>
            </a:fld>
            <a:endParaRPr lang="en-US"/>
          </a:p>
        </p:txBody>
      </p:sp>
    </p:spTree>
    <p:extLst>
      <p:ext uri="{BB962C8B-B14F-4D97-AF65-F5344CB8AC3E}">
        <p14:creationId xmlns:p14="http://schemas.microsoft.com/office/powerpoint/2010/main" val="1611064532"/>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6632"/>
            <a:ext cx="8229600" cy="6009531"/>
          </a:xfrm>
        </p:spPr>
        <p:txBody>
          <a:bodyPr>
            <a:normAutofit fontScale="55000" lnSpcReduction="20000"/>
          </a:bodyPr>
          <a:lstStyle/>
          <a:p>
            <a:r>
              <a:rPr lang="id-ID" dirty="0"/>
              <a:t>Pemanfaatan instrumen ekonomi tersebut dapat dilakukan dengan beberapa cara. Pertama, mendorong konsumen agar  tidak menghamburkan penggunaan sumberdaya alam, misalnya air atau energi. Bila konsumen semakin banyak menggunakan sumber daya tersebut, maka biaya yang harus dibayar konsumen diperhitungkan meningkat secara progresif</a:t>
            </a:r>
            <a:r>
              <a:rPr lang="id-ID" dirty="0" smtClean="0"/>
              <a:t>.</a:t>
            </a:r>
          </a:p>
          <a:p>
            <a:pPr marL="0" indent="0">
              <a:buNone/>
            </a:pPr>
            <a:endParaRPr lang="id-ID" dirty="0"/>
          </a:p>
          <a:p>
            <a:r>
              <a:rPr lang="id-ID" dirty="0"/>
              <a:t>Kedua, melakukan retribusi limbah/emisi bagi suatu kegiatan yang mengeluarkan limbah cair atau gas ke media  lingkungan. Jumlah dan kualitas limbah/emisi ini diukur, dan retribusi/pungutan dikenakan berdasarkan ketetapan yang  telah disusun, sehingga pelaku bisnis/usaha akan suilt menghindar dari konsekuensi tanggung jawabnya untuk ikut berperan aktif menjaga kelestarian lingkungan hidup. Ketiga, melakukan defosit-refund, yaitu membeli sisa produk seperti bahan-bahan anorganik/plastic dari konsumen untuk  didaur ulang kembali. Keempat, mewajibkan suatu kegiatan usaha untuk menyerahkan dana kinerja lingkungan sebagai penjamin bahwa pelaku kegiatan/usaha akan melaksanakan reklamasi/konservasi lingkungan hidup akibat dari kegiatan/usaha yang mereka lakukan, baik secara langsung maupun tidak langsung. Misalnya, terhadap kegiatan usaha penyimpanan bahan bakar/gas, kegiatan penambangan, usaha pengambilan air permukaan atau air dalam tanah, dan sebagainya. Hal ini akan sangat efektif dalam melakukan pengendalian kerusakan lingkungan hidup.</a:t>
            </a:r>
          </a:p>
          <a:p>
            <a:pPr marL="0" indent="0">
              <a:buNone/>
            </a:pPr>
            <a:r>
              <a:rPr lang="id-ID" dirty="0"/>
              <a:t/>
            </a:r>
            <a:br>
              <a:rPr lang="id-ID" dirty="0"/>
            </a:br>
            <a:endParaRPr lang="id-ID" dirty="0"/>
          </a:p>
        </p:txBody>
      </p:sp>
      <p:sp>
        <p:nvSpPr>
          <p:cNvPr id="4" name="Date Placeholder 3"/>
          <p:cNvSpPr>
            <a:spLocks noGrp="1"/>
          </p:cNvSpPr>
          <p:nvPr>
            <p:ph type="dt" sz="half" idx="10"/>
          </p:nvPr>
        </p:nvSpPr>
        <p:spPr/>
        <p:txBody>
          <a:bodyPr/>
          <a:lstStyle/>
          <a:p>
            <a:r>
              <a:rPr lang="en-US" smtClean="0"/>
              <a:t>3/17/2011</a:t>
            </a:r>
            <a:endParaRPr lang="en-US"/>
          </a:p>
        </p:txBody>
      </p:sp>
      <p:sp>
        <p:nvSpPr>
          <p:cNvPr id="5" name="Footer Placeholder 4"/>
          <p:cNvSpPr>
            <a:spLocks noGrp="1"/>
          </p:cNvSpPr>
          <p:nvPr>
            <p:ph type="ftr" sz="quarter" idx="11"/>
          </p:nvPr>
        </p:nvSpPr>
        <p:spPr/>
        <p:txBody>
          <a:bodyPr/>
          <a:lstStyle/>
          <a:p>
            <a:r>
              <a:rPr lang="en-US" smtClean="0"/>
              <a:t>REVISI 01 SIA</a:t>
            </a:r>
            <a:endParaRPr lang="en-US"/>
          </a:p>
        </p:txBody>
      </p:sp>
      <p:sp>
        <p:nvSpPr>
          <p:cNvPr id="6" name="Slide Number Placeholder 5"/>
          <p:cNvSpPr>
            <a:spLocks noGrp="1"/>
          </p:cNvSpPr>
          <p:nvPr>
            <p:ph type="sldNum" sz="quarter" idx="12"/>
          </p:nvPr>
        </p:nvSpPr>
        <p:spPr/>
        <p:txBody>
          <a:bodyPr/>
          <a:lstStyle/>
          <a:p>
            <a:fld id="{7704BA98-2581-4FFD-8E18-204960A38359}" type="slidenum">
              <a:rPr lang="en-US" smtClean="0"/>
              <a:pPr/>
              <a:t>6</a:t>
            </a:fld>
            <a:endParaRPr lang="en-US"/>
          </a:p>
        </p:txBody>
      </p:sp>
    </p:spTree>
    <p:extLst>
      <p:ext uri="{BB962C8B-B14F-4D97-AF65-F5344CB8AC3E}">
        <p14:creationId xmlns:p14="http://schemas.microsoft.com/office/powerpoint/2010/main" val="3739243196"/>
      </p:ext>
    </p:extLst>
  </p:cSld>
  <p:clrMapOvr>
    <a:masterClrMapping/>
  </p:clrMapOvr>
  <p:transition spd="slow">
    <p:fade thruBlk="1"/>
  </p:transition>
</p:sld>
</file>

<file path=ppt/theme/theme1.xml><?xml version="1.0" encoding="utf-8"?>
<a:theme xmlns:a="http://schemas.openxmlformats.org/drawingml/2006/main" name="DJ">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DJ</Template>
  <TotalTime>1209</TotalTime>
  <Words>221</Words>
  <Application>Microsoft Office PowerPoint</Application>
  <PresentationFormat>On-screen Show (4:3)</PresentationFormat>
  <Paragraphs>37</Paragraphs>
  <Slides>6</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Cambria</vt:lpstr>
      <vt:lpstr>DJ</vt:lpstr>
      <vt:lpstr>Kebijakan Untuk Lingkungan Adopsi, pembuatan dan Implementasi</vt:lpstr>
      <vt:lpstr>Pengertian Kebijakan Lingkungan</vt:lpstr>
      <vt:lpstr>PowerPoint Presentation</vt:lpstr>
      <vt:lpstr>Mengapa kebijakan lingkungan dibutuhkan ??</vt:lpstr>
      <vt:lpstr>  Instrumen kebijakan lingkungan  </vt:lpstr>
      <vt:lpstr>PowerPoint Presentation</vt:lpstr>
    </vt:vector>
  </TitlesOfParts>
  <Company>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SISTEM INFORMASI AKUNTANSI</dc:title>
  <dc:creator> </dc:creator>
  <cp:lastModifiedBy>BigDedi</cp:lastModifiedBy>
  <cp:revision>42</cp:revision>
  <dcterms:created xsi:type="dcterms:W3CDTF">2011-03-17T16:04:31Z</dcterms:created>
  <dcterms:modified xsi:type="dcterms:W3CDTF">2020-04-19T04:08:57Z</dcterms:modified>
</cp:coreProperties>
</file>