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361954-A83F-4870-BE81-4344F9D8091A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4A9B2DBB-3F78-482E-944C-8472847F7530}">
      <dgm:prSet phldrT="[Text]" custT="1"/>
      <dgm:spPr/>
      <dgm:t>
        <a:bodyPr/>
        <a:lstStyle/>
        <a:p>
          <a:r>
            <a:rPr lang="id-ID" sz="2600" dirty="0" smtClean="0"/>
            <a:t>Gejala</a:t>
          </a:r>
        </a:p>
        <a:p>
          <a:r>
            <a:rPr lang="id-ID" sz="2600" dirty="0" smtClean="0"/>
            <a:t>( </a:t>
          </a:r>
          <a:r>
            <a:rPr lang="id-ID" sz="2000" dirty="0" smtClean="0"/>
            <a:t>fenomena</a:t>
          </a:r>
          <a:r>
            <a:rPr lang="id-ID" sz="2600" dirty="0" smtClean="0"/>
            <a:t> )</a:t>
          </a:r>
          <a:endParaRPr lang="id-ID" sz="2600" dirty="0"/>
        </a:p>
      </dgm:t>
    </dgm:pt>
    <dgm:pt modelId="{C3D07FFC-7117-4D2C-8A26-B89CF2D032C4}" type="parTrans" cxnId="{6F81401C-5DA8-4680-A336-E02E7DB65027}">
      <dgm:prSet/>
      <dgm:spPr/>
      <dgm:t>
        <a:bodyPr/>
        <a:lstStyle/>
        <a:p>
          <a:endParaRPr lang="id-ID"/>
        </a:p>
      </dgm:t>
    </dgm:pt>
    <dgm:pt modelId="{81A1489C-31E4-49AF-985C-5DB843C9485C}" type="sibTrans" cxnId="{6F81401C-5DA8-4680-A336-E02E7DB65027}">
      <dgm:prSet/>
      <dgm:spPr/>
      <dgm:t>
        <a:bodyPr/>
        <a:lstStyle/>
        <a:p>
          <a:endParaRPr lang="id-ID"/>
        </a:p>
      </dgm:t>
    </dgm:pt>
    <dgm:pt modelId="{28D299BF-0974-4A0C-B8F9-12F63EBE1B62}">
      <dgm:prSet phldrT="[Text]"/>
      <dgm:spPr/>
      <dgm:t>
        <a:bodyPr/>
        <a:lstStyle/>
        <a:p>
          <a:r>
            <a:rPr lang="id-ID" dirty="0" smtClean="0"/>
            <a:t>Pengetahuan</a:t>
          </a:r>
        </a:p>
        <a:p>
          <a:r>
            <a:rPr lang="id-ID" dirty="0" smtClean="0"/>
            <a:t>( </a:t>
          </a:r>
          <a:r>
            <a:rPr lang="id-ID" i="1" dirty="0" smtClean="0"/>
            <a:t>knowledge</a:t>
          </a:r>
          <a:r>
            <a:rPr lang="id-ID" dirty="0" smtClean="0"/>
            <a:t> )</a:t>
          </a:r>
          <a:endParaRPr lang="id-ID" dirty="0"/>
        </a:p>
      </dgm:t>
    </dgm:pt>
    <dgm:pt modelId="{59917C32-CC1F-4A53-9844-31E5DCEAE2A4}" type="parTrans" cxnId="{2A6F8263-1760-4C30-B5A6-07E0E196159B}">
      <dgm:prSet/>
      <dgm:spPr/>
      <dgm:t>
        <a:bodyPr/>
        <a:lstStyle/>
        <a:p>
          <a:endParaRPr lang="id-ID"/>
        </a:p>
      </dgm:t>
    </dgm:pt>
    <dgm:pt modelId="{530CD175-1300-4EF4-B17D-93B2F68B41F2}" type="sibTrans" cxnId="{2A6F8263-1760-4C30-B5A6-07E0E196159B}">
      <dgm:prSet/>
      <dgm:spPr/>
      <dgm:t>
        <a:bodyPr/>
        <a:lstStyle/>
        <a:p>
          <a:endParaRPr lang="id-ID"/>
        </a:p>
      </dgm:t>
    </dgm:pt>
    <dgm:pt modelId="{1B76B5B1-4DA7-463F-86CD-B4084DB4155A}">
      <dgm:prSet phldrT="[Text]"/>
      <dgm:spPr/>
      <dgm:t>
        <a:bodyPr/>
        <a:lstStyle/>
        <a:p>
          <a:r>
            <a:rPr lang="id-ID" dirty="0" smtClean="0"/>
            <a:t>Ilmu pengetahuan</a:t>
          </a:r>
        </a:p>
        <a:p>
          <a:r>
            <a:rPr lang="id-ID" dirty="0" smtClean="0"/>
            <a:t>( science )</a:t>
          </a:r>
          <a:endParaRPr lang="id-ID" dirty="0"/>
        </a:p>
      </dgm:t>
    </dgm:pt>
    <dgm:pt modelId="{0A1877C7-CF33-4D49-9CFF-3BF20A2CE256}" type="parTrans" cxnId="{A42CD874-768D-4116-ADBE-25DD4BF73117}">
      <dgm:prSet/>
      <dgm:spPr/>
      <dgm:t>
        <a:bodyPr/>
        <a:lstStyle/>
        <a:p>
          <a:endParaRPr lang="id-ID"/>
        </a:p>
      </dgm:t>
    </dgm:pt>
    <dgm:pt modelId="{499DBD61-5C1F-4D9D-A9D0-D0C033F5BFC5}" type="sibTrans" cxnId="{A42CD874-768D-4116-ADBE-25DD4BF73117}">
      <dgm:prSet/>
      <dgm:spPr/>
      <dgm:t>
        <a:bodyPr/>
        <a:lstStyle/>
        <a:p>
          <a:endParaRPr lang="id-ID"/>
        </a:p>
      </dgm:t>
    </dgm:pt>
    <dgm:pt modelId="{9C0B57D0-5EC4-467F-A857-93066FB950E0}" type="pres">
      <dgm:prSet presAssocID="{BD361954-A83F-4870-BE81-4344F9D8091A}" presName="CompostProcess" presStyleCnt="0">
        <dgm:presLayoutVars>
          <dgm:dir/>
          <dgm:resizeHandles val="exact"/>
        </dgm:presLayoutVars>
      </dgm:prSet>
      <dgm:spPr/>
    </dgm:pt>
    <dgm:pt modelId="{6EED0AD1-5FFD-4BD7-ACC5-E9FF031135C8}" type="pres">
      <dgm:prSet presAssocID="{BD361954-A83F-4870-BE81-4344F9D8091A}" presName="arrow" presStyleLbl="bgShp" presStyleIdx="0" presStyleCnt="1" custScaleX="117647" custLinFactNeighborX="-29" custLinFactNeighborY="-1384"/>
      <dgm:spPr/>
    </dgm:pt>
    <dgm:pt modelId="{C44BA6CF-6D47-48B3-BD5B-3A034A4FD479}" type="pres">
      <dgm:prSet presAssocID="{BD361954-A83F-4870-BE81-4344F9D8091A}" presName="linearProcess" presStyleCnt="0"/>
      <dgm:spPr/>
    </dgm:pt>
    <dgm:pt modelId="{573CC1FC-36D2-4ADB-BF6C-1A246C57C5F5}" type="pres">
      <dgm:prSet presAssocID="{4A9B2DBB-3F78-482E-944C-8472847F7530}" presName="textNode" presStyleLbl="node1" presStyleIdx="0" presStyleCnt="3" custScaleY="82900" custLinFactNeighborX="-1955" custLinFactNeighborY="10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01B974-DEA8-4610-876F-2A675EDE45F2}" type="pres">
      <dgm:prSet presAssocID="{81A1489C-31E4-49AF-985C-5DB843C9485C}" presName="sibTrans" presStyleCnt="0"/>
      <dgm:spPr/>
    </dgm:pt>
    <dgm:pt modelId="{B00B0562-2D61-43F5-B78A-8C1D8F57C536}" type="pres">
      <dgm:prSet presAssocID="{28D299BF-0974-4A0C-B8F9-12F63EBE1B62}" presName="textNode" presStyleLbl="node1" presStyleIdx="1" presStyleCnt="3" custScaleY="88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E7D987-7AD8-4675-818F-47CB1EEB8D3B}" type="pres">
      <dgm:prSet presAssocID="{530CD175-1300-4EF4-B17D-93B2F68B41F2}" presName="sibTrans" presStyleCnt="0"/>
      <dgm:spPr/>
    </dgm:pt>
    <dgm:pt modelId="{5390B29B-4947-450C-8010-3A09B3DD592E}" type="pres">
      <dgm:prSet presAssocID="{1B76B5B1-4DA7-463F-86CD-B4084DB4155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A6F8263-1760-4C30-B5A6-07E0E196159B}" srcId="{BD361954-A83F-4870-BE81-4344F9D8091A}" destId="{28D299BF-0974-4A0C-B8F9-12F63EBE1B62}" srcOrd="1" destOrd="0" parTransId="{59917C32-CC1F-4A53-9844-31E5DCEAE2A4}" sibTransId="{530CD175-1300-4EF4-B17D-93B2F68B41F2}"/>
    <dgm:cxn modelId="{E5D59BF9-2473-45F4-A141-D0A2322E1C4B}" type="presOf" srcId="{1B76B5B1-4DA7-463F-86CD-B4084DB4155A}" destId="{5390B29B-4947-450C-8010-3A09B3DD592E}" srcOrd="0" destOrd="0" presId="urn:microsoft.com/office/officeart/2005/8/layout/hProcess9"/>
    <dgm:cxn modelId="{6F81401C-5DA8-4680-A336-E02E7DB65027}" srcId="{BD361954-A83F-4870-BE81-4344F9D8091A}" destId="{4A9B2DBB-3F78-482E-944C-8472847F7530}" srcOrd="0" destOrd="0" parTransId="{C3D07FFC-7117-4D2C-8A26-B89CF2D032C4}" sibTransId="{81A1489C-31E4-49AF-985C-5DB843C9485C}"/>
    <dgm:cxn modelId="{61DC0BFE-E326-4A3F-A28E-3B179865B75D}" type="presOf" srcId="{4A9B2DBB-3F78-482E-944C-8472847F7530}" destId="{573CC1FC-36D2-4ADB-BF6C-1A246C57C5F5}" srcOrd="0" destOrd="0" presId="urn:microsoft.com/office/officeart/2005/8/layout/hProcess9"/>
    <dgm:cxn modelId="{342F050E-050E-45A5-8DEA-C8B7E97D014C}" type="presOf" srcId="{BD361954-A83F-4870-BE81-4344F9D8091A}" destId="{9C0B57D0-5EC4-467F-A857-93066FB950E0}" srcOrd="0" destOrd="0" presId="urn:microsoft.com/office/officeart/2005/8/layout/hProcess9"/>
    <dgm:cxn modelId="{42A3436E-FF13-4CD8-95BA-956579C2B738}" type="presOf" srcId="{28D299BF-0974-4A0C-B8F9-12F63EBE1B62}" destId="{B00B0562-2D61-43F5-B78A-8C1D8F57C536}" srcOrd="0" destOrd="0" presId="urn:microsoft.com/office/officeart/2005/8/layout/hProcess9"/>
    <dgm:cxn modelId="{A42CD874-768D-4116-ADBE-25DD4BF73117}" srcId="{BD361954-A83F-4870-BE81-4344F9D8091A}" destId="{1B76B5B1-4DA7-463F-86CD-B4084DB4155A}" srcOrd="2" destOrd="0" parTransId="{0A1877C7-CF33-4D49-9CFF-3BF20A2CE256}" sibTransId="{499DBD61-5C1F-4D9D-A9D0-D0C033F5BFC5}"/>
    <dgm:cxn modelId="{5795E098-2E98-4B2F-A947-0B5BF548BE75}" type="presParOf" srcId="{9C0B57D0-5EC4-467F-A857-93066FB950E0}" destId="{6EED0AD1-5FFD-4BD7-ACC5-E9FF031135C8}" srcOrd="0" destOrd="0" presId="urn:microsoft.com/office/officeart/2005/8/layout/hProcess9"/>
    <dgm:cxn modelId="{8BD4A049-D36C-4B15-A480-7A7ACE95B7A2}" type="presParOf" srcId="{9C0B57D0-5EC4-467F-A857-93066FB950E0}" destId="{C44BA6CF-6D47-48B3-BD5B-3A034A4FD479}" srcOrd="1" destOrd="0" presId="urn:microsoft.com/office/officeart/2005/8/layout/hProcess9"/>
    <dgm:cxn modelId="{37652FDE-82A8-4AA2-B55E-EE6EBB0530DB}" type="presParOf" srcId="{C44BA6CF-6D47-48B3-BD5B-3A034A4FD479}" destId="{573CC1FC-36D2-4ADB-BF6C-1A246C57C5F5}" srcOrd="0" destOrd="0" presId="urn:microsoft.com/office/officeart/2005/8/layout/hProcess9"/>
    <dgm:cxn modelId="{89158902-849D-4355-96C9-481B7F3A1A35}" type="presParOf" srcId="{C44BA6CF-6D47-48B3-BD5B-3A034A4FD479}" destId="{8601B974-DEA8-4610-876F-2A675EDE45F2}" srcOrd="1" destOrd="0" presId="urn:microsoft.com/office/officeart/2005/8/layout/hProcess9"/>
    <dgm:cxn modelId="{B41B0392-151C-4355-BD10-3EA65581626E}" type="presParOf" srcId="{C44BA6CF-6D47-48B3-BD5B-3A034A4FD479}" destId="{B00B0562-2D61-43F5-B78A-8C1D8F57C536}" srcOrd="2" destOrd="0" presId="urn:microsoft.com/office/officeart/2005/8/layout/hProcess9"/>
    <dgm:cxn modelId="{875B0814-9716-4F19-81A6-02DDE7A4B9B9}" type="presParOf" srcId="{C44BA6CF-6D47-48B3-BD5B-3A034A4FD479}" destId="{F3E7D987-7AD8-4675-818F-47CB1EEB8D3B}" srcOrd="3" destOrd="0" presId="urn:microsoft.com/office/officeart/2005/8/layout/hProcess9"/>
    <dgm:cxn modelId="{C92F8EDD-E292-4031-AC64-B670BB5CEF89}" type="presParOf" srcId="{C44BA6CF-6D47-48B3-BD5B-3A034A4FD479}" destId="{5390B29B-4947-450C-8010-3A09B3DD59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D0AD1-5FFD-4BD7-ACC5-E9FF031135C8}">
      <dsp:nvSpPr>
        <dsp:cNvPr id="0" name=""/>
        <dsp:cNvSpPr/>
      </dsp:nvSpPr>
      <dsp:spPr>
        <a:xfrm>
          <a:off x="0" y="0"/>
          <a:ext cx="6192684" cy="38322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73CC1FC-36D2-4ADB-BF6C-1A246C57C5F5}">
      <dsp:nvSpPr>
        <dsp:cNvPr id="0" name=""/>
        <dsp:cNvSpPr/>
      </dsp:nvSpPr>
      <dsp:spPr>
        <a:xfrm>
          <a:off x="0" y="1440156"/>
          <a:ext cx="1984587" cy="127075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Gejala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/>
            <a:t>( </a:t>
          </a:r>
          <a:r>
            <a:rPr lang="id-ID" sz="2000" kern="1200" dirty="0" smtClean="0"/>
            <a:t>fenomena</a:t>
          </a:r>
          <a:r>
            <a:rPr lang="id-ID" sz="2600" kern="1200" dirty="0" smtClean="0"/>
            <a:t> )</a:t>
          </a:r>
          <a:endParaRPr lang="id-ID" sz="2600" kern="1200" dirty="0"/>
        </a:p>
      </dsp:txBody>
      <dsp:txXfrm>
        <a:off x="62033" y="1502189"/>
        <a:ext cx="1860521" cy="1146691"/>
      </dsp:txXfrm>
    </dsp:sp>
    <dsp:sp modelId="{B00B0562-2D61-43F5-B78A-8C1D8F57C536}">
      <dsp:nvSpPr>
        <dsp:cNvPr id="0" name=""/>
        <dsp:cNvSpPr/>
      </dsp:nvSpPr>
      <dsp:spPr>
        <a:xfrm>
          <a:off x="2104050" y="1239908"/>
          <a:ext cx="1984587" cy="135238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Pengetahuan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( </a:t>
          </a:r>
          <a:r>
            <a:rPr lang="id-ID" sz="2400" i="1" kern="1200" dirty="0" smtClean="0"/>
            <a:t>knowledge</a:t>
          </a:r>
          <a:r>
            <a:rPr lang="id-ID" sz="2400" kern="1200" dirty="0" smtClean="0"/>
            <a:t> )</a:t>
          </a:r>
          <a:endParaRPr lang="id-ID" sz="2400" kern="1200" dirty="0"/>
        </a:p>
      </dsp:txBody>
      <dsp:txXfrm>
        <a:off x="2170068" y="1305926"/>
        <a:ext cx="1852551" cy="1220347"/>
      </dsp:txXfrm>
    </dsp:sp>
    <dsp:sp modelId="{5390B29B-4947-450C-8010-3A09B3DD592E}">
      <dsp:nvSpPr>
        <dsp:cNvPr id="0" name=""/>
        <dsp:cNvSpPr/>
      </dsp:nvSpPr>
      <dsp:spPr>
        <a:xfrm>
          <a:off x="4205808" y="1149660"/>
          <a:ext cx="1984587" cy="1532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Ilmu pengetahuan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( science )</a:t>
          </a:r>
          <a:endParaRPr lang="id-ID" sz="2400" kern="1200" dirty="0"/>
        </a:p>
      </dsp:txBody>
      <dsp:txXfrm>
        <a:off x="4280637" y="1224489"/>
        <a:ext cx="1834929" cy="1383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615665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525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85470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287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188764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21541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29390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9576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00625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61354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81191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80164-7CF6-4146-A4CC-174C65EF880E}" type="datetimeFigureOut">
              <a:rPr lang="id-ID" smtClean="0"/>
              <a:pPr/>
              <a:t>03/10/2023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A867-38CA-4E2D-896C-2656EF97213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30131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 ONE 10\Downloads\images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0527" y="0"/>
            <a:ext cx="94330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80928"/>
            <a:ext cx="1889621" cy="1899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24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TEHNOLOGI DALAM BISNIS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endParaRPr lang="id-ID" dirty="0"/>
          </a:p>
          <a:p>
            <a:pPr marL="514350" indent="-514350">
              <a:buAutoNum type="arabicPeriod"/>
            </a:pPr>
            <a:endParaRPr lang="id-ID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315229728"/>
              </p:ext>
            </p:extLst>
          </p:nvPr>
        </p:nvGraphicFramePr>
        <p:xfrm>
          <a:off x="899592" y="1628800"/>
          <a:ext cx="6192688" cy="38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0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Teknologi Dalam Peradaban Manusia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384238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sz="2400" dirty="0" smtClean="0"/>
              <a:t>Mengamati fenomena alam</a:t>
            </a:r>
          </a:p>
          <a:p>
            <a:pPr marL="514350" indent="-514350">
              <a:buAutoNum type="arabicPeriod"/>
            </a:pPr>
            <a:r>
              <a:rPr lang="id-ID" sz="2400" dirty="0" smtClean="0"/>
              <a:t>Mengumpulkan data yg terkait fenomena dan menggubahnya menjadi informasi</a:t>
            </a:r>
          </a:p>
          <a:p>
            <a:pPr marL="514350" indent="-514350">
              <a:buAutoNum type="arabicPeriod"/>
            </a:pPr>
            <a:r>
              <a:rPr lang="id-ID" sz="2400" dirty="0" smtClean="0"/>
              <a:t>Mengganalisis informasi tersebut</a:t>
            </a:r>
          </a:p>
          <a:p>
            <a:pPr marL="514350" indent="-514350">
              <a:buAutoNum type="arabicPeriod"/>
            </a:pPr>
            <a:r>
              <a:rPr lang="id-ID" sz="2400" dirty="0" smtClean="0"/>
              <a:t>Membangun </a:t>
            </a:r>
            <a:r>
              <a:rPr lang="id-ID" sz="2400" dirty="0" smtClean="0"/>
              <a:t>dugaan/hipotesis untuk menjelaskan fenomena tersebut</a:t>
            </a:r>
          </a:p>
          <a:p>
            <a:pPr marL="514350" indent="-514350">
              <a:buAutoNum type="arabicPeriod"/>
            </a:pPr>
            <a:r>
              <a:rPr lang="id-ID" sz="2400" dirty="0" smtClean="0"/>
              <a:t>Melakukan percobaan untuk mengguji hipotesis tersebut dibawah kondisi yg terkendali</a:t>
            </a:r>
          </a:p>
          <a:p>
            <a:pPr marL="514350" indent="-514350">
              <a:buAutoNum type="arabicPeriod"/>
            </a:pPr>
            <a:r>
              <a:rPr lang="id-ID" sz="2400" dirty="0" smtClean="0"/>
              <a:t>Membangun </a:t>
            </a:r>
            <a:r>
              <a:rPr lang="id-ID" sz="2400" dirty="0" smtClean="0"/>
              <a:t>teori untuk menggeneralisasi fenomena</a:t>
            </a:r>
            <a:endParaRPr lang="id-ID" sz="2400" dirty="0"/>
          </a:p>
        </p:txBody>
      </p:sp>
      <p:pic>
        <p:nvPicPr>
          <p:cNvPr id="3074" name="Picture 2" descr="C:\Users\ACER ONE 10\Downloads\images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5" y="4725145"/>
            <a:ext cx="7344817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440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Model Bisnis Berbasis Teknologi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16835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Teknologi sebagai alat untuk menciptakan inovasi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Entrepreneurship membawa inovasi pada pasar</a:t>
            </a:r>
          </a:p>
          <a:p>
            <a:r>
              <a:rPr lang="id-ID" dirty="0" smtClean="0"/>
              <a:t>Model bisnis berbasis teknologi google</a:t>
            </a:r>
          </a:p>
          <a:p>
            <a:r>
              <a:rPr lang="id-ID" dirty="0" smtClean="0"/>
              <a:t>Model bisnis berbasis teknologi wikipedia</a:t>
            </a:r>
          </a:p>
          <a:p>
            <a:r>
              <a:rPr lang="id-ID" dirty="0" smtClean="0"/>
              <a:t>Model bisnis Implication</a:t>
            </a:r>
            <a:endParaRPr lang="id-ID" dirty="0"/>
          </a:p>
        </p:txBody>
      </p:sp>
      <p:pic>
        <p:nvPicPr>
          <p:cNvPr id="4098" name="Picture 2" descr="C:\Users\ACER ONE 10\Downloads\images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05064"/>
            <a:ext cx="4104455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0198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Evolusi Di Pasar Teknologi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id-ID" dirty="0" smtClean="0"/>
              <a:t>Teknologi sebagai penyelia layanan/service</a:t>
            </a:r>
          </a:p>
          <a:p>
            <a:r>
              <a:rPr lang="id-ID" i="1" dirty="0" smtClean="0"/>
              <a:t>Performance dimension</a:t>
            </a:r>
          </a:p>
          <a:p>
            <a:r>
              <a:rPr lang="id-ID" i="1" dirty="0" smtClean="0"/>
              <a:t>Source of custumer value change</a:t>
            </a:r>
          </a:p>
          <a:p>
            <a:r>
              <a:rPr lang="id-ID" i="1" dirty="0" smtClean="0"/>
              <a:t>Technologi potensial customer</a:t>
            </a:r>
          </a:p>
          <a:p>
            <a:endParaRPr lang="id-ID" i="1" dirty="0" smtClean="0"/>
          </a:p>
          <a:p>
            <a:pPr marL="0" indent="0">
              <a:buNone/>
            </a:pPr>
            <a:endParaRPr lang="id-ID" i="1" dirty="0" smtClean="0"/>
          </a:p>
          <a:p>
            <a:pPr marL="0" indent="0">
              <a:buNone/>
            </a:pPr>
            <a:endParaRPr lang="id-ID" i="1" dirty="0"/>
          </a:p>
        </p:txBody>
      </p:sp>
      <p:pic>
        <p:nvPicPr>
          <p:cNvPr id="5122" name="Picture 2" descr="C:\Users\ACER ONE 10\Downloads\images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56992"/>
            <a:ext cx="2987824" cy="324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CER ONE 10\Downloads\images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942364"/>
            <a:ext cx="3146673" cy="1829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CER ONE 10\Downloads\techno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1939" y="4653136"/>
            <a:ext cx="2466975" cy="2209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1678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Dinamika Perubahan Pasar Teknologi 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59228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i="1" dirty="0" smtClean="0"/>
              <a:t>Disruptive Technologies</a:t>
            </a:r>
          </a:p>
          <a:p>
            <a:pPr marL="514350" indent="-514350">
              <a:buAutoNum type="arabicPeriod"/>
            </a:pPr>
            <a:r>
              <a:rPr lang="id-ID" i="1" dirty="0" smtClean="0"/>
              <a:t>Path dependence</a:t>
            </a:r>
          </a:p>
          <a:p>
            <a:pPr marL="514350" indent="-514350">
              <a:buAutoNum type="arabicPeriod"/>
            </a:pPr>
            <a:r>
              <a:rPr lang="id-ID" i="1" dirty="0" smtClean="0"/>
              <a:t>Social preferences</a:t>
            </a:r>
          </a:p>
          <a:p>
            <a:pPr marL="514350" indent="-514350">
              <a:buAutoNum type="arabicPeriod"/>
            </a:pPr>
            <a:r>
              <a:rPr lang="id-ID" i="1" dirty="0" smtClean="0"/>
              <a:t>The acceleration of technological change</a:t>
            </a:r>
          </a:p>
          <a:p>
            <a:pPr marL="0" indent="0">
              <a:buNone/>
            </a:pPr>
            <a:endParaRPr lang="id-ID" i="1" dirty="0" smtClean="0"/>
          </a:p>
          <a:p>
            <a:pPr marL="0" indent="0">
              <a:buNone/>
            </a:pPr>
            <a:endParaRPr lang="id-ID" i="1" dirty="0"/>
          </a:p>
        </p:txBody>
      </p:sp>
      <p:pic>
        <p:nvPicPr>
          <p:cNvPr id="6146" name="Picture 2" descr="C:\Users\ACER ONE 10\Downloads\images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1052736"/>
            <a:ext cx="914399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245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544833"/>
            <a:ext cx="7772400" cy="1470025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171" name="Picture 3" descr="C:\Users\ACER ONE 10\Downloads\jarin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8641"/>
            <a:ext cx="5639544" cy="4454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ACER ONE 10\Downloads\images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985122"/>
            <a:ext cx="3528392" cy="287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937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117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TEHNOLOGI DALAM BISNIS</vt:lpstr>
      <vt:lpstr>Teknologi Dalam Peradaban Manusia</vt:lpstr>
      <vt:lpstr>Model Bisnis Berbasis Teknologi</vt:lpstr>
      <vt:lpstr>Evolusi Di Pasar Teknologi</vt:lpstr>
      <vt:lpstr>Dinamika Perubahan Pasar Teknologi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 ONE 10</dc:creator>
  <cp:lastModifiedBy>user</cp:lastModifiedBy>
  <cp:revision>20</cp:revision>
  <dcterms:created xsi:type="dcterms:W3CDTF">2015-09-27T08:22:58Z</dcterms:created>
  <dcterms:modified xsi:type="dcterms:W3CDTF">2023-10-03T13:41:07Z</dcterms:modified>
</cp:coreProperties>
</file>