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2" r:id="rId3"/>
    <p:sldId id="346" r:id="rId4"/>
    <p:sldId id="341" r:id="rId5"/>
    <p:sldId id="342" r:id="rId6"/>
    <p:sldId id="337" r:id="rId7"/>
    <p:sldId id="339" r:id="rId8"/>
    <p:sldId id="345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68" d="100"/>
          <a:sy n="68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KONSUMEN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sv-SE" sz="11200" b="1" dirty="0">
                <a:solidFill>
                  <a:schemeClr val="tx1"/>
                </a:solidFill>
              </a:rPr>
              <a:t>Latar Belakang Hukum Perlindungan Konsumen</a:t>
            </a:r>
          </a:p>
          <a:p>
            <a:pPr algn="l"/>
            <a:endParaRPr lang="sv-SE" sz="11200" b="1" dirty="0">
              <a:solidFill>
                <a:schemeClr val="tx1"/>
              </a:solidFill>
            </a:endParaRPr>
          </a:p>
          <a:p>
            <a:pPr marL="338138" indent="-338138" algn="l">
              <a:buFont typeface="Wingdings" panose="05000000000000000000" pitchFamily="2" charset="2"/>
              <a:buChar char="§"/>
            </a:pPr>
            <a:r>
              <a:rPr lang="sv-SE" sz="9600" b="1" dirty="0">
                <a:solidFill>
                  <a:schemeClr val="tx1"/>
                </a:solidFill>
              </a:rPr>
              <a:t>Perlindungan Konsumen yang Mendapat Perhatian</a:t>
            </a:r>
          </a:p>
          <a:p>
            <a:pPr marL="338138" indent="-338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Meningkatnya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transaksi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jual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beli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antara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dan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endParaRPr lang="sv-SE" sz="9600" dirty="0">
              <a:solidFill>
                <a:schemeClr val="tx1"/>
              </a:solidFill>
            </a:endParaRPr>
          </a:p>
          <a:p>
            <a:pPr marL="338138" indent="-338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Adanya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potensi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kerugian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bagi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akibat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penipuan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memenuhi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standar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marL="393700" indent="-393700" algn="l">
              <a:buFont typeface="Wingdings" panose="05000000000000000000" pitchFamily="2" charset="2"/>
              <a:buChar char="§"/>
            </a:pPr>
            <a:r>
              <a:rPr lang="sv-SE" sz="9600" b="1" dirty="0">
                <a:solidFill>
                  <a:schemeClr val="tx1"/>
                </a:solidFill>
              </a:rPr>
              <a:t>Kebutuhan akan Regulasi Perlindungan Konsumen</a:t>
            </a:r>
          </a:p>
          <a:p>
            <a:pPr marL="338138" indent="-338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Banyaknya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keluhan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terkait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 dan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memenuhi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standar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  <a:endParaRPr lang="sv-SE" sz="9600" dirty="0">
              <a:solidFill>
                <a:schemeClr val="tx1"/>
              </a:solidFill>
            </a:endParaRPr>
          </a:p>
          <a:p>
            <a:pPr marL="338138" indent="-338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lebih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jelas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bagi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menghadapi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338138" indent="-338138" algn="l">
              <a:buAutoNum type="arabicPeriod"/>
            </a:pPr>
            <a:endParaRPr lang="en-US" sz="7200" dirty="0"/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Hukum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Hukum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keseluruhan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Hukum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Hukum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sz="1500" b="1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Bagian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fokus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disebabkan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cacat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Hukum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Asas-Asas</a:t>
            </a:r>
            <a:r>
              <a:rPr lang="en-US" b="1" dirty="0">
                <a:solidFill>
                  <a:schemeClr val="tx1"/>
                </a:solidFill>
              </a:rPr>
              <a:t> Hukum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endParaRPr lang="en-US" sz="22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Asas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Kebebasan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Berkontrak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Konsumen dan pelaku usaha bebas membuat kesepakatan, tetapi harus memperhatikan hak-hak konsumen.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Asas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Usaha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menyesatkan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Asas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Setara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Melindungi kepentingan konsumen dan pelaku usaha secara adil dalam setiap transaksi.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4726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Perlindungan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Konsumen</a:t>
            </a:r>
            <a:r>
              <a:rPr lang="en-US" sz="3000" b="1" dirty="0">
                <a:solidFill>
                  <a:schemeClr val="tx1"/>
                </a:solidFill>
              </a:rPr>
              <a:t> di Indonesia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marL="280988" indent="-280988" algn="just">
              <a:buAutoNum type="arabicPeriod"/>
            </a:pPr>
            <a:r>
              <a:rPr lang="it-IT" sz="2600" dirty="0">
                <a:solidFill>
                  <a:schemeClr val="tx1"/>
                </a:solidFill>
              </a:rPr>
              <a:t> </a:t>
            </a:r>
            <a:r>
              <a:rPr lang="it-IT" sz="2600" b="1" dirty="0">
                <a:solidFill>
                  <a:schemeClr val="tx1"/>
                </a:solidFill>
              </a:rPr>
              <a:t>Dasar Hukum Perlindungan Konsumen di Indonesia</a:t>
            </a:r>
          </a:p>
          <a:p>
            <a:pPr marL="393700" indent="-55563" algn="just"/>
            <a:r>
              <a:rPr lang="en-US" sz="2600" dirty="0" err="1">
                <a:solidFill>
                  <a:schemeClr val="tx1"/>
                </a:solidFill>
              </a:rPr>
              <a:t>Undang-Undang</a:t>
            </a:r>
            <a:r>
              <a:rPr lang="en-US" sz="2600" dirty="0">
                <a:solidFill>
                  <a:schemeClr val="tx1"/>
                </a:solidFill>
              </a:rPr>
              <a:t> No. 8 </a:t>
            </a:r>
            <a:r>
              <a:rPr lang="en-US" sz="2600" dirty="0" err="1">
                <a:solidFill>
                  <a:schemeClr val="tx1"/>
                </a:solidFill>
              </a:rPr>
              <a:t>Tahun</a:t>
            </a:r>
            <a:r>
              <a:rPr lang="en-US" sz="2600" dirty="0">
                <a:solidFill>
                  <a:schemeClr val="tx1"/>
                </a:solidFill>
              </a:rPr>
              <a:t> 1999 </a:t>
            </a:r>
            <a:r>
              <a:rPr lang="en-US" sz="2600" dirty="0" err="1">
                <a:solidFill>
                  <a:schemeClr val="tx1"/>
                </a:solidFill>
              </a:rPr>
              <a:t>tentang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Perlindungan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Konsumen</a:t>
            </a:r>
            <a:endParaRPr lang="it-IT" sz="2600" dirty="0">
              <a:solidFill>
                <a:schemeClr val="tx1"/>
              </a:solidFill>
            </a:endParaRPr>
          </a:p>
          <a:p>
            <a:pPr marL="463550" indent="-182563"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Mewajibkan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pelaku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usaha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bertanggung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jawab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terhadap</a:t>
            </a:r>
            <a:r>
              <a:rPr lang="en-US" sz="2600" dirty="0">
                <a:solidFill>
                  <a:schemeClr val="tx1"/>
                </a:solidFill>
              </a:rPr>
              <a:t>    </a:t>
            </a:r>
            <a:r>
              <a:rPr lang="en-US" sz="2600" dirty="0" err="1">
                <a:solidFill>
                  <a:schemeClr val="tx1"/>
                </a:solidFill>
              </a:rPr>
              <a:t>produk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layanan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mereka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tawarkan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marL="280987"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2.  </a:t>
            </a:r>
            <a:r>
              <a:rPr lang="sv-SE" sz="2600" b="1" dirty="0">
                <a:solidFill>
                  <a:schemeClr val="tx1"/>
                </a:solidFill>
              </a:rPr>
              <a:t>Peran Badan Perlindungan Konsumen Nasional (BPKN)</a:t>
            </a:r>
            <a:endParaRPr lang="en-US" sz="2600" b="1" dirty="0">
              <a:solidFill>
                <a:schemeClr val="tx1"/>
              </a:solidFill>
            </a:endParaRPr>
          </a:p>
          <a:p>
            <a:pPr marL="633413" indent="-295275" algn="just">
              <a:buFont typeface="Wingdings" panose="05000000000000000000" pitchFamily="2" charset="2"/>
              <a:buChar char="Ø"/>
            </a:pPr>
            <a:r>
              <a:rPr lang="sv-SE" sz="2600" dirty="0">
                <a:solidFill>
                  <a:schemeClr val="tx1"/>
                </a:solidFill>
              </a:rPr>
              <a:t>Pengawasan, penyuluhan, dan penyelesaian sengketa  konsumen</a:t>
            </a:r>
          </a:p>
          <a:p>
            <a:pPr marL="338138" algn="just"/>
            <a:endParaRPr lang="en-US" sz="2600" dirty="0">
              <a:solidFill>
                <a:schemeClr val="tx1"/>
              </a:solidFill>
            </a:endParaRPr>
          </a:p>
          <a:p>
            <a:pPr marL="338138" indent="-338138" algn="just"/>
            <a:r>
              <a:rPr lang="en-US" sz="2600" dirty="0">
                <a:solidFill>
                  <a:schemeClr val="tx1"/>
                </a:solidFill>
              </a:rPr>
              <a:t>3.  </a:t>
            </a:r>
            <a:r>
              <a:rPr lang="en-US" sz="2600" b="1" dirty="0">
                <a:solidFill>
                  <a:schemeClr val="tx1"/>
                </a:solidFill>
              </a:rPr>
              <a:t>Hak-Hak </a:t>
            </a:r>
            <a:r>
              <a:rPr lang="en-US" sz="2600" b="1" dirty="0" err="1">
                <a:solidFill>
                  <a:schemeClr val="tx1"/>
                </a:solidFill>
              </a:rPr>
              <a:t>Konsumen</a:t>
            </a:r>
            <a:endParaRPr lang="en-US" sz="2600" b="1" dirty="0">
              <a:solidFill>
                <a:schemeClr val="tx1"/>
              </a:solidFill>
            </a:endParaRPr>
          </a:p>
          <a:p>
            <a:pPr marL="280988" algn="just"/>
            <a:r>
              <a:rPr lang="en-US" sz="2600" dirty="0">
                <a:solidFill>
                  <a:schemeClr val="tx1"/>
                </a:solidFill>
              </a:rPr>
              <a:t>-</a:t>
            </a:r>
            <a:r>
              <a:rPr lang="fi-FI" sz="2600" dirty="0">
                <a:solidFill>
                  <a:schemeClr val="tx1"/>
                </a:solidFill>
              </a:rPr>
              <a:t>Hak atas keamanan dan keselamatan.</a:t>
            </a:r>
            <a:endParaRPr lang="en-US" sz="2600" dirty="0">
              <a:solidFill>
                <a:schemeClr val="tx1"/>
              </a:solidFill>
            </a:endParaRPr>
          </a:p>
          <a:p>
            <a:pPr marL="280988" algn="just"/>
            <a:r>
              <a:rPr lang="en-US" sz="2600" dirty="0">
                <a:solidFill>
                  <a:schemeClr val="tx1"/>
                </a:solidFill>
              </a:rPr>
              <a:t>-Hak </a:t>
            </a:r>
            <a:r>
              <a:rPr lang="en-US" sz="2600" dirty="0" err="1">
                <a:solidFill>
                  <a:schemeClr val="tx1"/>
                </a:solidFill>
              </a:rPr>
              <a:t>mendapatkan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informasi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jelas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benar</a:t>
            </a:r>
            <a:endParaRPr lang="en-US" sz="2600" dirty="0">
              <a:solidFill>
                <a:schemeClr val="tx1"/>
              </a:solidFill>
            </a:endParaRPr>
          </a:p>
          <a:p>
            <a:pPr marL="280988" algn="just"/>
            <a:r>
              <a:rPr lang="en-US" sz="2600" dirty="0">
                <a:solidFill>
                  <a:schemeClr val="tx1"/>
                </a:solidFill>
              </a:rPr>
              <a:t>-Hak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memperoleh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ganti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rugi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marL="280988"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368872" cy="583264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 err="1">
                <a:solidFill>
                  <a:schemeClr val="tx1"/>
                </a:solidFill>
              </a:rPr>
              <a:t>Praktik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Perlindungan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Konsumen</a:t>
            </a:r>
            <a:r>
              <a:rPr lang="en-US" sz="9600" b="1" dirty="0">
                <a:solidFill>
                  <a:schemeClr val="tx1"/>
                </a:solidFill>
              </a:rPr>
              <a:t> di Indonesia</a:t>
            </a:r>
          </a:p>
          <a:p>
            <a:pPr algn="l"/>
            <a:endParaRPr lang="en-US" sz="7400" b="1" dirty="0">
              <a:solidFill>
                <a:schemeClr val="tx1"/>
              </a:solidFill>
              <a:ea typeface="Kanit Light" pitchFamily="34" charset="-122"/>
            </a:endParaRPr>
          </a:p>
          <a:p>
            <a:pPr marL="393700" indent="-393700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Sistem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Penyelesaian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Sengketa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endParaRPr lang="en-US" sz="9600" dirty="0">
              <a:solidFill>
                <a:schemeClr val="tx1"/>
              </a:solidFill>
            </a:endParaRPr>
          </a:p>
          <a:p>
            <a:pPr marL="688975" indent="-295275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Pengaduan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dapat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diselesaikan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melalui</a:t>
            </a:r>
            <a:r>
              <a:rPr lang="en-US" sz="9600" dirty="0">
                <a:solidFill>
                  <a:schemeClr val="tx1"/>
                </a:solidFill>
              </a:rPr>
              <a:t> BPKN  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Pengadilan</a:t>
            </a:r>
            <a:r>
              <a:rPr lang="en-US" sz="7400" dirty="0">
                <a:solidFill>
                  <a:schemeClr val="tx1"/>
                </a:solidFill>
              </a:rPr>
              <a:t>.</a:t>
            </a:r>
          </a:p>
          <a:p>
            <a:pPr marL="393700" algn="just"/>
            <a:endParaRPr lang="en-US" sz="7400" dirty="0">
              <a:solidFill>
                <a:schemeClr val="tx1"/>
              </a:solidFill>
            </a:endParaRPr>
          </a:p>
          <a:p>
            <a:pPr marL="338138" indent="-282575" algn="just"/>
            <a:r>
              <a:rPr lang="nn-NO" sz="7400" dirty="0">
                <a:solidFill>
                  <a:schemeClr val="tx1"/>
                </a:solidFill>
              </a:rPr>
              <a:t>2.   </a:t>
            </a:r>
            <a:r>
              <a:rPr lang="en-US" sz="9600" dirty="0" err="1">
                <a:solidFill>
                  <a:schemeClr val="tx1"/>
                </a:solidFill>
              </a:rPr>
              <a:t>Tantangan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endParaRPr lang="en-US" sz="9600" dirty="0">
              <a:solidFill>
                <a:schemeClr val="tx1"/>
              </a:solidFill>
            </a:endParaRPr>
          </a:p>
          <a:p>
            <a:pPr marL="688975" indent="-225425" algn="just"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Kurangnya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kesadaran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di </a:t>
            </a:r>
            <a:r>
              <a:rPr lang="en-US" sz="9600" dirty="0" err="1">
                <a:solidFill>
                  <a:schemeClr val="tx1"/>
                </a:solidFill>
              </a:rPr>
              <a:t>kalangan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dan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688975" lvl="1" indent="-295275" algn="just"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chemeClr val="tx1"/>
                </a:solidFill>
              </a:rPr>
              <a:t> Masih </a:t>
            </a:r>
            <a:r>
              <a:rPr lang="en-US" sz="9600" dirty="0" err="1">
                <a:solidFill>
                  <a:schemeClr val="tx1"/>
                </a:solidFill>
              </a:rPr>
              <a:t>banyaknya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kasus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penipuan</a:t>
            </a:r>
            <a:r>
              <a:rPr lang="en-US" sz="9600" dirty="0">
                <a:solidFill>
                  <a:schemeClr val="tx1"/>
                </a:solidFill>
              </a:rPr>
              <a:t> dan 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sesuai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standar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396875" algn="just"/>
            <a:r>
              <a:rPr lang="nn-NO" sz="9600" dirty="0">
                <a:solidFill>
                  <a:schemeClr val="tx1"/>
                </a:solidFill>
              </a:rPr>
              <a:t>     </a:t>
            </a:r>
          </a:p>
          <a:p>
            <a:pPr algn="l"/>
            <a:endParaRPr lang="en-US" sz="3100" dirty="0"/>
          </a:p>
          <a:p>
            <a:pPr algn="l"/>
            <a:endParaRPr lang="en-US" sz="3600" b="1" dirty="0">
              <a:solidFill>
                <a:schemeClr val="tx1"/>
              </a:solidFill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sz="72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632848" cy="5400600"/>
          </a:xfrm>
        </p:spPr>
        <p:txBody>
          <a:bodyPr>
            <a:normAutofit/>
          </a:bodyPr>
          <a:lstStyle/>
          <a:p>
            <a:pPr>
              <a:lnSpc>
                <a:spcPts val="2750"/>
              </a:lnSpc>
            </a:pPr>
            <a:endParaRPr lang="en-US" sz="4000" b="1" dirty="0">
              <a:solidFill>
                <a:schemeClr val="tx1"/>
              </a:solidFill>
            </a:endParaRPr>
          </a:p>
          <a:p>
            <a:pPr>
              <a:lnSpc>
                <a:spcPts val="2750"/>
              </a:lnSpc>
            </a:pPr>
            <a:r>
              <a:rPr lang="en-US" sz="3200" b="1" dirty="0">
                <a:solidFill>
                  <a:schemeClr val="tx1"/>
                </a:solidFill>
              </a:rPr>
              <a:t>KESIMPULAN</a:t>
            </a:r>
            <a:r>
              <a:rPr lang="en-US" sz="4000" b="1" dirty="0">
                <a:solidFill>
                  <a:schemeClr val="tx1"/>
                </a:solidFill>
              </a:rPr>
              <a:t> :</a:t>
            </a:r>
          </a:p>
          <a:p>
            <a:pPr>
              <a:lnSpc>
                <a:spcPts val="2750"/>
              </a:lnSpc>
            </a:pPr>
            <a:endParaRPr lang="en-US" sz="4000" b="1" dirty="0">
              <a:solidFill>
                <a:schemeClr val="tx1"/>
              </a:solidFill>
            </a:endParaRPr>
          </a:p>
          <a:p>
            <a:pPr algn="l">
              <a:lnSpc>
                <a:spcPts val="2750"/>
              </a:lnSpc>
              <a:tabLst>
                <a:tab pos="225425" algn="l"/>
              </a:tabLst>
            </a:pPr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endParaRPr lang="en-US" sz="2400" b="1" dirty="0">
              <a:solidFill>
                <a:schemeClr val="tx1"/>
              </a:solidFill>
            </a:endParaRPr>
          </a:p>
          <a:p>
            <a:pPr marL="338138" indent="-338138" algn="l">
              <a:lnSpc>
                <a:spcPts val="2750"/>
              </a:lnSpc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38138" indent="-338138" algn="l">
              <a:lnSpc>
                <a:spcPts val="2750"/>
              </a:lnSpc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hak-hak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transaksi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38138" indent="-338138" algn="l">
              <a:lnSpc>
                <a:spcPts val="275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marL="338138" indent="-338138" algn="l">
              <a:lnSpc>
                <a:spcPts val="2750"/>
              </a:lnSpc>
            </a:pPr>
            <a:r>
              <a:rPr lang="en-US" sz="2400" dirty="0">
                <a:solidFill>
                  <a:schemeClr val="tx1"/>
                </a:solidFill>
              </a:rPr>
              <a:t>Peran Hukum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Keadilan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lnSpc>
                <a:spcPts val="275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pasar yang </a:t>
            </a:r>
            <a:r>
              <a:rPr lang="en-US" sz="2400" dirty="0" err="1">
                <a:solidFill>
                  <a:schemeClr val="tx1"/>
                </a:solidFill>
              </a:rPr>
              <a:t>sehat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adil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algn="l">
              <a:lnSpc>
                <a:spcPts val="275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75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184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6165</TotalTime>
  <Words>417</Words>
  <Application>Microsoft Office PowerPoint</Application>
  <PresentationFormat>Tampilan Layar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8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Kanit Light</vt:lpstr>
      <vt:lpstr>Martel Sans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Hukum Bisnis</cp:lastModifiedBy>
  <cp:revision>573</cp:revision>
  <cp:lastPrinted>2017-08-29T02:54:51Z</cp:lastPrinted>
  <dcterms:created xsi:type="dcterms:W3CDTF">2010-04-18T12:06:30Z</dcterms:created>
  <dcterms:modified xsi:type="dcterms:W3CDTF">2025-03-15T21:35:34Z</dcterms:modified>
</cp:coreProperties>
</file>