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256" r:id="rId2"/>
    <p:sldId id="302" r:id="rId3"/>
    <p:sldId id="352" r:id="rId4"/>
    <p:sldId id="303" r:id="rId5"/>
    <p:sldId id="476" r:id="rId6"/>
    <p:sldId id="304" r:id="rId7"/>
    <p:sldId id="436" r:id="rId8"/>
    <p:sldId id="421" r:id="rId9"/>
    <p:sldId id="422" r:id="rId10"/>
    <p:sldId id="391" r:id="rId11"/>
    <p:sldId id="392" r:id="rId12"/>
    <p:sldId id="393" r:id="rId13"/>
    <p:sldId id="474" r:id="rId14"/>
    <p:sldId id="258" r:id="rId15"/>
    <p:sldId id="437" r:id="rId16"/>
    <p:sldId id="440" r:id="rId17"/>
    <p:sldId id="441" r:id="rId18"/>
    <p:sldId id="446" r:id="rId19"/>
    <p:sldId id="444" r:id="rId20"/>
    <p:sldId id="448" r:id="rId21"/>
    <p:sldId id="457" r:id="rId22"/>
    <p:sldId id="426" r:id="rId23"/>
    <p:sldId id="460" r:id="rId24"/>
    <p:sldId id="468" r:id="rId25"/>
    <p:sldId id="470" r:id="rId26"/>
    <p:sldId id="475" r:id="rId27"/>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AA8BE41-1388-4513-94B4-04F12B2DABF3}" type="slidenum">
              <a:rPr lang="en-US" altLang="zh-CN"/>
              <a:pPr/>
              <a:t>‹#›</a:t>
            </a:fld>
            <a:endParaRPr lang="en-US" altLang="zh-CN"/>
          </a:p>
        </p:txBody>
      </p:sp>
    </p:spTree>
    <p:extLst>
      <p:ext uri="{BB962C8B-B14F-4D97-AF65-F5344CB8AC3E}">
        <p14:creationId xmlns:p14="http://schemas.microsoft.com/office/powerpoint/2010/main" val="637655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fld id="{15AAD93E-6585-4C7B-8755-470CFD2EE964}" type="slidenum">
              <a:rPr lang="en-US" altLang="zh-CN" sz="1200"/>
              <a:pPr eaLnBrk="1" hangingPunct="1"/>
              <a:t>3</a:t>
            </a:fld>
            <a:endParaRPr lang="en-US" altLang="zh-CN" sz="1200"/>
          </a:p>
        </p:txBody>
      </p:sp>
      <p:sp>
        <p:nvSpPr>
          <p:cNvPr id="61443" name="Rectangle 2"/>
          <p:cNvSpPr>
            <a:spLocks noGrp="1" noRot="1" noChangeAspect="1" noChangeArrowheads="1" noTextEdit="1"/>
          </p:cNvSpPr>
          <p:nvPr>
            <p:ph type="sldImg"/>
          </p:nvPr>
        </p:nvSpPr>
        <p:spPr>
          <a:xfrm>
            <a:off x="1144588" y="684213"/>
            <a:ext cx="4572000" cy="3429000"/>
          </a:xfrm>
          <a:ln/>
        </p:spPr>
      </p:sp>
      <p:sp>
        <p:nvSpPr>
          <p:cNvPr id="61444" name="Rectangle 3"/>
          <p:cNvSpPr>
            <a:spLocks noGrp="1" noChangeArrowheads="1"/>
          </p:cNvSpPr>
          <p:nvPr>
            <p:ph type="body" idx="1"/>
          </p:nvPr>
        </p:nvSpPr>
        <p:spPr>
          <a:xfrm>
            <a:off x="915988" y="4341813"/>
            <a:ext cx="502602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extLst>
      <p:ext uri="{BB962C8B-B14F-4D97-AF65-F5344CB8AC3E}">
        <p14:creationId xmlns:p14="http://schemas.microsoft.com/office/powerpoint/2010/main" val="59542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fld id="{7E068515-1DF0-47D5-B644-07D64E220046}" type="slidenum">
              <a:rPr lang="en-US" sz="1200"/>
              <a:pPr eaLnBrk="1" hangingPunct="1"/>
              <a:t>23</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18617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endParaRPr lang="en-US" sz="2400">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endParaRPr lang="en-US" sz="2400">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US">
                <a:latin typeface="Arial" charset="0"/>
              </a:endParaRPr>
            </a:p>
          </p:txBody>
        </p:sp>
      </p:grpSp>
      <p:sp>
        <p:nvSpPr>
          <p:cNvPr id="7175" name="Rectangle 7"/>
          <p:cNvSpPr>
            <a:spLocks noGrp="1" noChangeArrowheads="1"/>
          </p:cNvSpPr>
          <p:nvPr>
            <p:ph type="ctrTitle"/>
          </p:nvPr>
        </p:nvSpPr>
        <p:spPr>
          <a:xfrm>
            <a:off x="228600" y="1427163"/>
            <a:ext cx="8077200" cy="1609725"/>
          </a:xfrm>
        </p:spPr>
        <p:txBody>
          <a:bodyPr/>
          <a:lstStyle>
            <a:lvl1pPr>
              <a:defRPr sz="4600"/>
            </a:lvl1pPr>
          </a:lstStyle>
          <a:p>
            <a:r>
              <a:rPr lang="en-US" altLang="zh-CN"/>
              <a:t>Click to edit Master title style</a:t>
            </a:r>
          </a:p>
        </p:txBody>
      </p:sp>
      <p:sp>
        <p:nvSpPr>
          <p:cNvPr id="7176"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ltLang="zh-CN"/>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endParaRPr lang="en-US" altLang="zh-CN"/>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endParaRPr lang="en-US" altLang="zh-CN"/>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fld id="{072C2B95-6461-49CF-9764-3E17D5AE87B8}" type="slidenum">
              <a:rPr lang="en-US" altLang="zh-CN"/>
              <a:pPr/>
              <a:t>‹#›</a:t>
            </a:fld>
            <a:endParaRPr lang="en-US" altLang="zh-CN"/>
          </a:p>
        </p:txBody>
      </p:sp>
    </p:spTree>
    <p:extLst>
      <p:ext uri="{BB962C8B-B14F-4D97-AF65-F5344CB8AC3E}">
        <p14:creationId xmlns:p14="http://schemas.microsoft.com/office/powerpoint/2010/main" val="2242449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endParaRPr lang="en-US" altLang="zh-CN"/>
          </a:p>
        </p:txBody>
      </p:sp>
      <p:sp>
        <p:nvSpPr>
          <p:cNvPr id="5" name="Rectangle 9"/>
          <p:cNvSpPr>
            <a:spLocks noGrp="1" noChangeArrowheads="1"/>
          </p:cNvSpPr>
          <p:nvPr>
            <p:ph type="ftr" sz="quarter" idx="11"/>
          </p:nvPr>
        </p:nvSpPr>
        <p:spPr>
          <a:ln/>
        </p:spPr>
        <p:txBody>
          <a:bodyPr/>
          <a:lstStyle>
            <a:lvl1pPr>
              <a:defRPr/>
            </a:lvl1pPr>
          </a:lstStyle>
          <a:p>
            <a:endParaRPr lang="en-US" altLang="zh-CN"/>
          </a:p>
        </p:txBody>
      </p:sp>
      <p:sp>
        <p:nvSpPr>
          <p:cNvPr id="6" name="Rectangle 10"/>
          <p:cNvSpPr>
            <a:spLocks noGrp="1" noChangeArrowheads="1"/>
          </p:cNvSpPr>
          <p:nvPr>
            <p:ph type="sldNum" sz="quarter" idx="12"/>
          </p:nvPr>
        </p:nvSpPr>
        <p:spPr>
          <a:ln/>
        </p:spPr>
        <p:txBody>
          <a:bodyPr/>
          <a:lstStyle>
            <a:lvl1pPr>
              <a:defRPr/>
            </a:lvl1pPr>
          </a:lstStyle>
          <a:p>
            <a:fld id="{D87435D4-2FD5-4934-8364-C2016A85C7C0}" type="slidenum">
              <a:rPr lang="en-US" altLang="zh-CN"/>
              <a:pPr/>
              <a:t>‹#›</a:t>
            </a:fld>
            <a:endParaRPr lang="en-US" altLang="zh-CN"/>
          </a:p>
        </p:txBody>
      </p:sp>
    </p:spTree>
    <p:extLst>
      <p:ext uri="{BB962C8B-B14F-4D97-AF65-F5344CB8AC3E}">
        <p14:creationId xmlns:p14="http://schemas.microsoft.com/office/powerpoint/2010/main" val="347026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endParaRPr lang="en-US" altLang="zh-CN"/>
          </a:p>
        </p:txBody>
      </p:sp>
      <p:sp>
        <p:nvSpPr>
          <p:cNvPr id="5" name="Rectangle 9"/>
          <p:cNvSpPr>
            <a:spLocks noGrp="1" noChangeArrowheads="1"/>
          </p:cNvSpPr>
          <p:nvPr>
            <p:ph type="ftr" sz="quarter" idx="11"/>
          </p:nvPr>
        </p:nvSpPr>
        <p:spPr>
          <a:ln/>
        </p:spPr>
        <p:txBody>
          <a:bodyPr/>
          <a:lstStyle>
            <a:lvl1pPr>
              <a:defRPr/>
            </a:lvl1pPr>
          </a:lstStyle>
          <a:p>
            <a:endParaRPr lang="en-US" altLang="zh-CN"/>
          </a:p>
        </p:txBody>
      </p:sp>
      <p:sp>
        <p:nvSpPr>
          <p:cNvPr id="6" name="Rectangle 10"/>
          <p:cNvSpPr>
            <a:spLocks noGrp="1" noChangeArrowheads="1"/>
          </p:cNvSpPr>
          <p:nvPr>
            <p:ph type="sldNum" sz="quarter" idx="12"/>
          </p:nvPr>
        </p:nvSpPr>
        <p:spPr>
          <a:ln/>
        </p:spPr>
        <p:txBody>
          <a:bodyPr/>
          <a:lstStyle>
            <a:lvl1pPr>
              <a:defRPr/>
            </a:lvl1pPr>
          </a:lstStyle>
          <a:p>
            <a:fld id="{A49C8A34-0F85-409E-AE9A-52DAFFBD7F42}" type="slidenum">
              <a:rPr lang="en-US" altLang="zh-CN"/>
              <a:pPr/>
              <a:t>‹#›</a:t>
            </a:fld>
            <a:endParaRPr lang="en-US" altLang="zh-CN"/>
          </a:p>
        </p:txBody>
      </p:sp>
    </p:spTree>
    <p:extLst>
      <p:ext uri="{BB962C8B-B14F-4D97-AF65-F5344CB8AC3E}">
        <p14:creationId xmlns:p14="http://schemas.microsoft.com/office/powerpoint/2010/main" val="2628034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endParaRPr lang="en-US" altLang="zh-CN"/>
          </a:p>
        </p:txBody>
      </p:sp>
      <p:sp>
        <p:nvSpPr>
          <p:cNvPr id="6" name="Rectangle 9"/>
          <p:cNvSpPr>
            <a:spLocks noGrp="1" noChangeArrowheads="1"/>
          </p:cNvSpPr>
          <p:nvPr>
            <p:ph type="ftr" sz="quarter" idx="11"/>
          </p:nvPr>
        </p:nvSpPr>
        <p:spPr>
          <a:ln/>
        </p:spPr>
        <p:txBody>
          <a:bodyPr/>
          <a:lstStyle>
            <a:lvl1pPr>
              <a:defRPr/>
            </a:lvl1pPr>
          </a:lstStyle>
          <a:p>
            <a:endParaRPr lang="en-US" altLang="zh-CN"/>
          </a:p>
        </p:txBody>
      </p:sp>
      <p:sp>
        <p:nvSpPr>
          <p:cNvPr id="7" name="Rectangle 10"/>
          <p:cNvSpPr>
            <a:spLocks noGrp="1" noChangeArrowheads="1"/>
          </p:cNvSpPr>
          <p:nvPr>
            <p:ph type="sldNum" sz="quarter" idx="12"/>
          </p:nvPr>
        </p:nvSpPr>
        <p:spPr>
          <a:ln/>
        </p:spPr>
        <p:txBody>
          <a:bodyPr/>
          <a:lstStyle>
            <a:lvl1pPr>
              <a:defRPr/>
            </a:lvl1pPr>
          </a:lstStyle>
          <a:p>
            <a:fld id="{EC49B618-E561-4532-9611-996B91AC819E}" type="slidenum">
              <a:rPr lang="en-US" altLang="zh-CN"/>
              <a:pPr/>
              <a:t>‹#›</a:t>
            </a:fld>
            <a:endParaRPr lang="en-US" altLang="zh-CN"/>
          </a:p>
        </p:txBody>
      </p:sp>
    </p:spTree>
    <p:extLst>
      <p:ext uri="{BB962C8B-B14F-4D97-AF65-F5344CB8AC3E}">
        <p14:creationId xmlns:p14="http://schemas.microsoft.com/office/powerpoint/2010/main" val="97889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endParaRPr lang="en-US" altLang="zh-CN"/>
          </a:p>
        </p:txBody>
      </p:sp>
      <p:sp>
        <p:nvSpPr>
          <p:cNvPr id="5" name="Rectangle 9"/>
          <p:cNvSpPr>
            <a:spLocks noGrp="1" noChangeArrowheads="1"/>
          </p:cNvSpPr>
          <p:nvPr>
            <p:ph type="ftr" sz="quarter" idx="11"/>
          </p:nvPr>
        </p:nvSpPr>
        <p:spPr>
          <a:ln/>
        </p:spPr>
        <p:txBody>
          <a:bodyPr/>
          <a:lstStyle>
            <a:lvl1pPr>
              <a:defRPr/>
            </a:lvl1pPr>
          </a:lstStyle>
          <a:p>
            <a:endParaRPr lang="en-US" altLang="zh-CN"/>
          </a:p>
        </p:txBody>
      </p:sp>
      <p:sp>
        <p:nvSpPr>
          <p:cNvPr id="6" name="Rectangle 10"/>
          <p:cNvSpPr>
            <a:spLocks noGrp="1" noChangeArrowheads="1"/>
          </p:cNvSpPr>
          <p:nvPr>
            <p:ph type="sldNum" sz="quarter" idx="12"/>
          </p:nvPr>
        </p:nvSpPr>
        <p:spPr>
          <a:ln/>
        </p:spPr>
        <p:txBody>
          <a:bodyPr/>
          <a:lstStyle>
            <a:lvl1pPr>
              <a:defRPr/>
            </a:lvl1pPr>
          </a:lstStyle>
          <a:p>
            <a:fld id="{690D60C6-B28E-4106-9A45-238FB357494E}" type="slidenum">
              <a:rPr lang="en-US" altLang="zh-CN"/>
              <a:pPr/>
              <a:t>‹#›</a:t>
            </a:fld>
            <a:endParaRPr lang="en-US" altLang="zh-CN"/>
          </a:p>
        </p:txBody>
      </p:sp>
    </p:spTree>
    <p:extLst>
      <p:ext uri="{BB962C8B-B14F-4D97-AF65-F5344CB8AC3E}">
        <p14:creationId xmlns:p14="http://schemas.microsoft.com/office/powerpoint/2010/main" val="227427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endParaRPr lang="en-US" altLang="zh-CN"/>
          </a:p>
        </p:txBody>
      </p:sp>
      <p:sp>
        <p:nvSpPr>
          <p:cNvPr id="5" name="Rectangle 9"/>
          <p:cNvSpPr>
            <a:spLocks noGrp="1" noChangeArrowheads="1"/>
          </p:cNvSpPr>
          <p:nvPr>
            <p:ph type="ftr" sz="quarter" idx="11"/>
          </p:nvPr>
        </p:nvSpPr>
        <p:spPr>
          <a:ln/>
        </p:spPr>
        <p:txBody>
          <a:bodyPr/>
          <a:lstStyle>
            <a:lvl1pPr>
              <a:defRPr/>
            </a:lvl1pPr>
          </a:lstStyle>
          <a:p>
            <a:endParaRPr lang="en-US" altLang="zh-CN"/>
          </a:p>
        </p:txBody>
      </p:sp>
      <p:sp>
        <p:nvSpPr>
          <p:cNvPr id="6" name="Rectangle 10"/>
          <p:cNvSpPr>
            <a:spLocks noGrp="1" noChangeArrowheads="1"/>
          </p:cNvSpPr>
          <p:nvPr>
            <p:ph type="sldNum" sz="quarter" idx="12"/>
          </p:nvPr>
        </p:nvSpPr>
        <p:spPr>
          <a:ln/>
        </p:spPr>
        <p:txBody>
          <a:bodyPr/>
          <a:lstStyle>
            <a:lvl1pPr>
              <a:defRPr/>
            </a:lvl1pPr>
          </a:lstStyle>
          <a:p>
            <a:fld id="{64239393-BDAD-4703-B932-1B5BEE5C74EE}" type="slidenum">
              <a:rPr lang="en-US" altLang="zh-CN"/>
              <a:pPr/>
              <a:t>‹#›</a:t>
            </a:fld>
            <a:endParaRPr lang="en-US" altLang="zh-CN"/>
          </a:p>
        </p:txBody>
      </p:sp>
    </p:spTree>
    <p:extLst>
      <p:ext uri="{BB962C8B-B14F-4D97-AF65-F5344CB8AC3E}">
        <p14:creationId xmlns:p14="http://schemas.microsoft.com/office/powerpoint/2010/main" val="263625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endParaRPr lang="en-US" altLang="zh-CN"/>
          </a:p>
        </p:txBody>
      </p:sp>
      <p:sp>
        <p:nvSpPr>
          <p:cNvPr id="6" name="Rectangle 9"/>
          <p:cNvSpPr>
            <a:spLocks noGrp="1" noChangeArrowheads="1"/>
          </p:cNvSpPr>
          <p:nvPr>
            <p:ph type="ftr" sz="quarter" idx="11"/>
          </p:nvPr>
        </p:nvSpPr>
        <p:spPr>
          <a:ln/>
        </p:spPr>
        <p:txBody>
          <a:bodyPr/>
          <a:lstStyle>
            <a:lvl1pPr>
              <a:defRPr/>
            </a:lvl1pPr>
          </a:lstStyle>
          <a:p>
            <a:endParaRPr lang="en-US" altLang="zh-CN"/>
          </a:p>
        </p:txBody>
      </p:sp>
      <p:sp>
        <p:nvSpPr>
          <p:cNvPr id="7" name="Rectangle 10"/>
          <p:cNvSpPr>
            <a:spLocks noGrp="1" noChangeArrowheads="1"/>
          </p:cNvSpPr>
          <p:nvPr>
            <p:ph type="sldNum" sz="quarter" idx="12"/>
          </p:nvPr>
        </p:nvSpPr>
        <p:spPr>
          <a:ln/>
        </p:spPr>
        <p:txBody>
          <a:bodyPr/>
          <a:lstStyle>
            <a:lvl1pPr>
              <a:defRPr/>
            </a:lvl1pPr>
          </a:lstStyle>
          <a:p>
            <a:fld id="{83E92CF0-C8ED-4B2C-A316-93813A514E99}" type="slidenum">
              <a:rPr lang="en-US" altLang="zh-CN"/>
              <a:pPr/>
              <a:t>‹#›</a:t>
            </a:fld>
            <a:endParaRPr lang="en-US" altLang="zh-CN"/>
          </a:p>
        </p:txBody>
      </p:sp>
    </p:spTree>
    <p:extLst>
      <p:ext uri="{BB962C8B-B14F-4D97-AF65-F5344CB8AC3E}">
        <p14:creationId xmlns:p14="http://schemas.microsoft.com/office/powerpoint/2010/main" val="40313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endParaRPr lang="en-US" altLang="zh-CN"/>
          </a:p>
        </p:txBody>
      </p:sp>
      <p:sp>
        <p:nvSpPr>
          <p:cNvPr id="8" name="Rectangle 9"/>
          <p:cNvSpPr>
            <a:spLocks noGrp="1" noChangeArrowheads="1"/>
          </p:cNvSpPr>
          <p:nvPr>
            <p:ph type="ftr" sz="quarter" idx="11"/>
          </p:nvPr>
        </p:nvSpPr>
        <p:spPr>
          <a:ln/>
        </p:spPr>
        <p:txBody>
          <a:bodyPr/>
          <a:lstStyle>
            <a:lvl1pPr>
              <a:defRPr/>
            </a:lvl1pPr>
          </a:lstStyle>
          <a:p>
            <a:endParaRPr lang="en-US" altLang="zh-CN"/>
          </a:p>
        </p:txBody>
      </p:sp>
      <p:sp>
        <p:nvSpPr>
          <p:cNvPr id="9" name="Rectangle 10"/>
          <p:cNvSpPr>
            <a:spLocks noGrp="1" noChangeArrowheads="1"/>
          </p:cNvSpPr>
          <p:nvPr>
            <p:ph type="sldNum" sz="quarter" idx="12"/>
          </p:nvPr>
        </p:nvSpPr>
        <p:spPr>
          <a:ln/>
        </p:spPr>
        <p:txBody>
          <a:bodyPr/>
          <a:lstStyle>
            <a:lvl1pPr>
              <a:defRPr/>
            </a:lvl1pPr>
          </a:lstStyle>
          <a:p>
            <a:fld id="{2264FFC0-C867-4ECA-9515-6D232442D493}" type="slidenum">
              <a:rPr lang="en-US" altLang="zh-CN"/>
              <a:pPr/>
              <a:t>‹#›</a:t>
            </a:fld>
            <a:endParaRPr lang="en-US" altLang="zh-CN"/>
          </a:p>
        </p:txBody>
      </p:sp>
    </p:spTree>
    <p:extLst>
      <p:ext uri="{BB962C8B-B14F-4D97-AF65-F5344CB8AC3E}">
        <p14:creationId xmlns:p14="http://schemas.microsoft.com/office/powerpoint/2010/main" val="388352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endParaRPr lang="en-US" altLang="zh-CN"/>
          </a:p>
        </p:txBody>
      </p:sp>
      <p:sp>
        <p:nvSpPr>
          <p:cNvPr id="4" name="Rectangle 9"/>
          <p:cNvSpPr>
            <a:spLocks noGrp="1" noChangeArrowheads="1"/>
          </p:cNvSpPr>
          <p:nvPr>
            <p:ph type="ftr" sz="quarter" idx="11"/>
          </p:nvPr>
        </p:nvSpPr>
        <p:spPr>
          <a:ln/>
        </p:spPr>
        <p:txBody>
          <a:bodyPr/>
          <a:lstStyle>
            <a:lvl1pPr>
              <a:defRPr/>
            </a:lvl1pPr>
          </a:lstStyle>
          <a:p>
            <a:endParaRPr lang="en-US" altLang="zh-CN"/>
          </a:p>
        </p:txBody>
      </p:sp>
      <p:sp>
        <p:nvSpPr>
          <p:cNvPr id="5" name="Rectangle 10"/>
          <p:cNvSpPr>
            <a:spLocks noGrp="1" noChangeArrowheads="1"/>
          </p:cNvSpPr>
          <p:nvPr>
            <p:ph type="sldNum" sz="quarter" idx="12"/>
          </p:nvPr>
        </p:nvSpPr>
        <p:spPr>
          <a:ln/>
        </p:spPr>
        <p:txBody>
          <a:bodyPr/>
          <a:lstStyle>
            <a:lvl1pPr>
              <a:defRPr/>
            </a:lvl1pPr>
          </a:lstStyle>
          <a:p>
            <a:fld id="{4ABA458B-C5DD-4EF7-B952-004CE7366A67}" type="slidenum">
              <a:rPr lang="en-US" altLang="zh-CN"/>
              <a:pPr/>
              <a:t>‹#›</a:t>
            </a:fld>
            <a:endParaRPr lang="en-US" altLang="zh-CN"/>
          </a:p>
        </p:txBody>
      </p:sp>
    </p:spTree>
    <p:extLst>
      <p:ext uri="{BB962C8B-B14F-4D97-AF65-F5344CB8AC3E}">
        <p14:creationId xmlns:p14="http://schemas.microsoft.com/office/powerpoint/2010/main" val="38370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endParaRPr lang="en-US" altLang="zh-CN"/>
          </a:p>
        </p:txBody>
      </p:sp>
      <p:sp>
        <p:nvSpPr>
          <p:cNvPr id="3" name="Rectangle 9"/>
          <p:cNvSpPr>
            <a:spLocks noGrp="1" noChangeArrowheads="1"/>
          </p:cNvSpPr>
          <p:nvPr>
            <p:ph type="ftr" sz="quarter" idx="11"/>
          </p:nvPr>
        </p:nvSpPr>
        <p:spPr>
          <a:ln/>
        </p:spPr>
        <p:txBody>
          <a:bodyPr/>
          <a:lstStyle>
            <a:lvl1pPr>
              <a:defRPr/>
            </a:lvl1pPr>
          </a:lstStyle>
          <a:p>
            <a:endParaRPr lang="en-US" altLang="zh-CN"/>
          </a:p>
        </p:txBody>
      </p:sp>
      <p:sp>
        <p:nvSpPr>
          <p:cNvPr id="4" name="Rectangle 10"/>
          <p:cNvSpPr>
            <a:spLocks noGrp="1" noChangeArrowheads="1"/>
          </p:cNvSpPr>
          <p:nvPr>
            <p:ph type="sldNum" sz="quarter" idx="12"/>
          </p:nvPr>
        </p:nvSpPr>
        <p:spPr>
          <a:ln/>
        </p:spPr>
        <p:txBody>
          <a:bodyPr/>
          <a:lstStyle>
            <a:lvl1pPr>
              <a:defRPr/>
            </a:lvl1pPr>
          </a:lstStyle>
          <a:p>
            <a:fld id="{5639B48F-E620-4C24-827B-0C1754855F6E}" type="slidenum">
              <a:rPr lang="en-US" altLang="zh-CN"/>
              <a:pPr/>
              <a:t>‹#›</a:t>
            </a:fld>
            <a:endParaRPr lang="en-US" altLang="zh-CN"/>
          </a:p>
        </p:txBody>
      </p:sp>
    </p:spTree>
    <p:extLst>
      <p:ext uri="{BB962C8B-B14F-4D97-AF65-F5344CB8AC3E}">
        <p14:creationId xmlns:p14="http://schemas.microsoft.com/office/powerpoint/2010/main" val="422026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endParaRPr lang="en-US" altLang="zh-CN"/>
          </a:p>
        </p:txBody>
      </p:sp>
      <p:sp>
        <p:nvSpPr>
          <p:cNvPr id="6" name="Rectangle 9"/>
          <p:cNvSpPr>
            <a:spLocks noGrp="1" noChangeArrowheads="1"/>
          </p:cNvSpPr>
          <p:nvPr>
            <p:ph type="ftr" sz="quarter" idx="11"/>
          </p:nvPr>
        </p:nvSpPr>
        <p:spPr>
          <a:ln/>
        </p:spPr>
        <p:txBody>
          <a:bodyPr/>
          <a:lstStyle>
            <a:lvl1pPr>
              <a:defRPr/>
            </a:lvl1pPr>
          </a:lstStyle>
          <a:p>
            <a:endParaRPr lang="en-US" altLang="zh-CN"/>
          </a:p>
        </p:txBody>
      </p:sp>
      <p:sp>
        <p:nvSpPr>
          <p:cNvPr id="7" name="Rectangle 10"/>
          <p:cNvSpPr>
            <a:spLocks noGrp="1" noChangeArrowheads="1"/>
          </p:cNvSpPr>
          <p:nvPr>
            <p:ph type="sldNum" sz="quarter" idx="12"/>
          </p:nvPr>
        </p:nvSpPr>
        <p:spPr>
          <a:ln/>
        </p:spPr>
        <p:txBody>
          <a:bodyPr/>
          <a:lstStyle>
            <a:lvl1pPr>
              <a:defRPr/>
            </a:lvl1pPr>
          </a:lstStyle>
          <a:p>
            <a:fld id="{9DB7063F-7F6C-41DE-B63D-53084B4D8E3F}" type="slidenum">
              <a:rPr lang="en-US" altLang="zh-CN"/>
              <a:pPr/>
              <a:t>‹#›</a:t>
            </a:fld>
            <a:endParaRPr lang="en-US" altLang="zh-CN"/>
          </a:p>
        </p:txBody>
      </p:sp>
    </p:spTree>
    <p:extLst>
      <p:ext uri="{BB962C8B-B14F-4D97-AF65-F5344CB8AC3E}">
        <p14:creationId xmlns:p14="http://schemas.microsoft.com/office/powerpoint/2010/main" val="272475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endParaRPr lang="en-US" altLang="zh-CN"/>
          </a:p>
        </p:txBody>
      </p:sp>
      <p:sp>
        <p:nvSpPr>
          <p:cNvPr id="6" name="Rectangle 9"/>
          <p:cNvSpPr>
            <a:spLocks noGrp="1" noChangeArrowheads="1"/>
          </p:cNvSpPr>
          <p:nvPr>
            <p:ph type="ftr" sz="quarter" idx="11"/>
          </p:nvPr>
        </p:nvSpPr>
        <p:spPr>
          <a:ln/>
        </p:spPr>
        <p:txBody>
          <a:bodyPr/>
          <a:lstStyle>
            <a:lvl1pPr>
              <a:defRPr/>
            </a:lvl1pPr>
          </a:lstStyle>
          <a:p>
            <a:endParaRPr lang="en-US" altLang="zh-CN"/>
          </a:p>
        </p:txBody>
      </p:sp>
      <p:sp>
        <p:nvSpPr>
          <p:cNvPr id="7" name="Rectangle 10"/>
          <p:cNvSpPr>
            <a:spLocks noGrp="1" noChangeArrowheads="1"/>
          </p:cNvSpPr>
          <p:nvPr>
            <p:ph type="sldNum" sz="quarter" idx="12"/>
          </p:nvPr>
        </p:nvSpPr>
        <p:spPr>
          <a:ln/>
        </p:spPr>
        <p:txBody>
          <a:bodyPr/>
          <a:lstStyle>
            <a:lvl1pPr>
              <a:defRPr/>
            </a:lvl1pPr>
          </a:lstStyle>
          <a:p>
            <a:fld id="{5799F763-BB18-4006-BC61-67D692B34442}" type="slidenum">
              <a:rPr lang="en-US" altLang="zh-CN"/>
              <a:pPr/>
              <a:t>‹#›</a:t>
            </a:fld>
            <a:endParaRPr lang="en-US" altLang="zh-CN"/>
          </a:p>
        </p:txBody>
      </p:sp>
    </p:spTree>
    <p:extLst>
      <p:ext uri="{BB962C8B-B14F-4D97-AF65-F5344CB8AC3E}">
        <p14:creationId xmlns:p14="http://schemas.microsoft.com/office/powerpoint/2010/main" val="169225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6147"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endParaRPr lang="en-US" sz="2400">
                <a:latin typeface="Times New Roman" panose="02020603050405020304" pitchFamily="18" charset="0"/>
              </a:endParaRPr>
            </a:p>
          </p:txBody>
        </p:sp>
        <p:sp>
          <p:nvSpPr>
            <p:cNvPr id="6148"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6149"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latin typeface="Arial" charset="0"/>
              </a:endParaRPr>
            </a:p>
          </p:txBody>
        </p:sp>
      </p:grpSp>
      <p:sp>
        <p:nvSpPr>
          <p:cNvPr id="1027" name="Rectangle 6"/>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15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615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ltLang="zh-CN"/>
          </a:p>
        </p:txBody>
      </p:sp>
      <p:sp>
        <p:nvSpPr>
          <p:cNvPr id="615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54E0F94B-A49D-4E8A-9457-A26B65D19A00}"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ea typeface="宋体" pitchFamily="2" charset="-122"/>
        </a:defRPr>
      </a:lvl2pPr>
      <a:lvl3pPr algn="l" rtl="0" eaLnBrk="0" fontAlgn="base" hangingPunct="0">
        <a:spcBef>
          <a:spcPct val="0"/>
        </a:spcBef>
        <a:spcAft>
          <a:spcPct val="0"/>
        </a:spcAft>
        <a:defRPr sz="4200">
          <a:solidFill>
            <a:schemeClr val="tx2"/>
          </a:solidFill>
          <a:latin typeface="Arial" charset="0"/>
          <a:ea typeface="宋体" pitchFamily="2" charset="-122"/>
        </a:defRPr>
      </a:lvl3pPr>
      <a:lvl4pPr algn="l" rtl="0" eaLnBrk="0" fontAlgn="base" hangingPunct="0">
        <a:spcBef>
          <a:spcPct val="0"/>
        </a:spcBef>
        <a:spcAft>
          <a:spcPct val="0"/>
        </a:spcAft>
        <a:defRPr sz="4200">
          <a:solidFill>
            <a:schemeClr val="tx2"/>
          </a:solidFill>
          <a:latin typeface="Arial" charset="0"/>
          <a:ea typeface="宋体" pitchFamily="2" charset="-122"/>
        </a:defRPr>
      </a:lvl4pPr>
      <a:lvl5pPr algn="l" rtl="0" eaLnBrk="0" fontAlgn="base" hangingPunct="0">
        <a:spcBef>
          <a:spcPct val="0"/>
        </a:spcBef>
        <a:spcAft>
          <a:spcPct val="0"/>
        </a:spcAft>
        <a:defRPr sz="4200">
          <a:solidFill>
            <a:schemeClr val="tx2"/>
          </a:solidFill>
          <a:latin typeface="Arial" charset="0"/>
          <a:ea typeface="宋体" pitchFamily="2" charset="-122"/>
        </a:defRPr>
      </a:lvl5pPr>
      <a:lvl6pPr marL="457200" algn="l" rtl="0" fontAlgn="base">
        <a:spcBef>
          <a:spcPct val="0"/>
        </a:spcBef>
        <a:spcAft>
          <a:spcPct val="0"/>
        </a:spcAft>
        <a:defRPr sz="4200">
          <a:solidFill>
            <a:schemeClr val="tx2"/>
          </a:solidFill>
          <a:latin typeface="Arial" charset="0"/>
          <a:ea typeface="宋体" pitchFamily="2" charset="-122"/>
        </a:defRPr>
      </a:lvl6pPr>
      <a:lvl7pPr marL="914400" algn="l" rtl="0" fontAlgn="base">
        <a:spcBef>
          <a:spcPct val="0"/>
        </a:spcBef>
        <a:spcAft>
          <a:spcPct val="0"/>
        </a:spcAft>
        <a:defRPr sz="4200">
          <a:solidFill>
            <a:schemeClr val="tx2"/>
          </a:solidFill>
          <a:latin typeface="Arial" charset="0"/>
          <a:ea typeface="宋体" pitchFamily="2" charset="-122"/>
        </a:defRPr>
      </a:lvl7pPr>
      <a:lvl8pPr marL="1371600" algn="l" rtl="0" fontAlgn="base">
        <a:spcBef>
          <a:spcPct val="0"/>
        </a:spcBef>
        <a:spcAft>
          <a:spcPct val="0"/>
        </a:spcAft>
        <a:defRPr sz="4200">
          <a:solidFill>
            <a:schemeClr val="tx2"/>
          </a:solidFill>
          <a:latin typeface="Arial" charset="0"/>
          <a:ea typeface="宋体" pitchFamily="2" charset="-122"/>
        </a:defRPr>
      </a:lvl8pPr>
      <a:lvl9pPr marL="1828800" algn="l" rtl="0" fontAlgn="base">
        <a:spcBef>
          <a:spcPct val="0"/>
        </a:spcBef>
        <a:spcAft>
          <a:spcPct val="0"/>
        </a:spcAft>
        <a:defRPr sz="42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ea typeface="+mn-ea"/>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ea typeface="+mn-ea"/>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ea typeface="+mn-ea"/>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438275"/>
            <a:ext cx="8763000" cy="1609725"/>
          </a:xfrm>
        </p:spPr>
        <p:txBody>
          <a:bodyPr/>
          <a:lstStyle/>
          <a:p>
            <a:pPr eaLnBrk="1" hangingPunct="1"/>
            <a:r>
              <a:rPr lang="id-ID" sz="3600" dirty="0"/>
              <a:t>Pola Desain: UI, Game, </a:t>
            </a:r>
            <a:r>
              <a:rPr lang="id-ID" sz="3600" dirty="0" smtClean="0"/>
              <a:t>Pembelajaran</a:t>
            </a:r>
            <a:r>
              <a:rPr lang="en-US" sz="3600" dirty="0"/>
              <a:t/>
            </a:r>
            <a:br>
              <a:rPr lang="en-US" sz="3600" dirty="0"/>
            </a:br>
            <a:r>
              <a:rPr lang="en-US" sz="2400" dirty="0" smtClean="0"/>
              <a:t>(</a:t>
            </a:r>
            <a:r>
              <a:rPr lang="en-US" sz="2400" dirty="0" err="1" smtClean="0"/>
              <a:t>Pertemuan</a:t>
            </a:r>
            <a:r>
              <a:rPr lang="en-US" sz="2400" dirty="0" smtClean="0"/>
              <a:t> 2)</a:t>
            </a:r>
            <a:endParaRPr lang="en-US" sz="3600" b="1" dirty="0" smtClean="0"/>
          </a:p>
        </p:txBody>
      </p:sp>
      <p:sp>
        <p:nvSpPr>
          <p:cNvPr id="3075" name="Rectangle 3"/>
          <p:cNvSpPr>
            <a:spLocks noGrp="1" noChangeArrowheads="1"/>
          </p:cNvSpPr>
          <p:nvPr>
            <p:ph type="subTitle" idx="1"/>
          </p:nvPr>
        </p:nvSpPr>
        <p:spPr/>
        <p:txBody>
          <a:bodyPr/>
          <a:lstStyle/>
          <a:p>
            <a:pPr eaLnBrk="1" hangingPunct="1"/>
            <a:r>
              <a:rPr lang="en-US" sz="3600" b="1" dirty="0" err="1" smtClean="0">
                <a:solidFill>
                  <a:schemeClr val="accent6">
                    <a:lumMod val="50000"/>
                  </a:schemeClr>
                </a:solidFill>
                <a:latin typeface="Blackadder ITC" pitchFamily="82" charset="0"/>
              </a:rPr>
              <a:t>Bebaskan</a:t>
            </a:r>
            <a:r>
              <a:rPr lang="en-US" sz="3600" b="1" dirty="0" smtClean="0">
                <a:solidFill>
                  <a:schemeClr val="accent6">
                    <a:lumMod val="50000"/>
                  </a:schemeClr>
                </a:solidFill>
                <a:latin typeface="Blackadder ITC" pitchFamily="82" charset="0"/>
              </a:rPr>
              <a:t> </a:t>
            </a:r>
            <a:r>
              <a:rPr lang="en-US" sz="3600" b="1" dirty="0" err="1" smtClean="0">
                <a:solidFill>
                  <a:schemeClr val="accent6">
                    <a:lumMod val="50000"/>
                  </a:schemeClr>
                </a:solidFill>
                <a:latin typeface="Blackadder ITC" pitchFamily="82" charset="0"/>
              </a:rPr>
              <a:t>Kreatifitas</a:t>
            </a:r>
            <a:r>
              <a:rPr lang="en-US" sz="3600" b="1" dirty="0" smtClean="0">
                <a:solidFill>
                  <a:schemeClr val="accent6">
                    <a:lumMod val="50000"/>
                  </a:schemeClr>
                </a:solidFill>
                <a:latin typeface="Blackadder ITC" pitchFamily="82" charset="0"/>
              </a:rPr>
              <a:t> </a:t>
            </a:r>
            <a:r>
              <a:rPr lang="en-US" sz="3600" b="1" dirty="0" err="1" smtClean="0">
                <a:solidFill>
                  <a:schemeClr val="accent6">
                    <a:lumMod val="50000"/>
                  </a:schemeClr>
                </a:solidFill>
                <a:latin typeface="Blackadder ITC" pitchFamily="82" charset="0"/>
              </a:rPr>
              <a:t>dan</a:t>
            </a:r>
            <a:r>
              <a:rPr lang="en-US" sz="3600" b="1" dirty="0" smtClean="0">
                <a:solidFill>
                  <a:schemeClr val="accent6">
                    <a:lumMod val="50000"/>
                  </a:schemeClr>
                </a:solidFill>
                <a:latin typeface="Blackadder ITC" pitchFamily="82" charset="0"/>
              </a:rPr>
              <a:t> </a:t>
            </a:r>
            <a:r>
              <a:rPr lang="en-US" sz="3600" b="1" dirty="0" err="1" smtClean="0">
                <a:solidFill>
                  <a:schemeClr val="accent6">
                    <a:lumMod val="50000"/>
                  </a:schemeClr>
                </a:solidFill>
                <a:latin typeface="Blackadder ITC" pitchFamily="82" charset="0"/>
              </a:rPr>
              <a:t>Imaginasimu</a:t>
            </a:r>
            <a:endParaRPr lang="en-US" altLang="zh-CN" sz="3600" b="1" dirty="0" smtClean="0">
              <a:solidFill>
                <a:schemeClr val="accent6">
                  <a:lumMod val="50000"/>
                </a:schemeClr>
              </a:solidFill>
              <a:latin typeface="Blackadder ITC" pitchFamily="82" charset="0"/>
            </a:endParaRPr>
          </a:p>
        </p:txBody>
      </p:sp>
      <p:sp>
        <p:nvSpPr>
          <p:cNvPr id="2" name="Rounded Rectangle 1"/>
          <p:cNvSpPr/>
          <p:nvPr/>
        </p:nvSpPr>
        <p:spPr>
          <a:xfrm>
            <a:off x="1043608" y="4263887"/>
            <a:ext cx="6576391"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err="1" smtClean="0">
                <a:solidFill>
                  <a:schemeClr val="tx1"/>
                </a:solidFill>
              </a:rPr>
              <a:t>Kelas</a:t>
            </a:r>
            <a:r>
              <a:rPr lang="en-US" sz="2800" b="1" dirty="0" smtClean="0">
                <a:solidFill>
                  <a:schemeClr val="tx1"/>
                </a:solidFill>
              </a:rPr>
              <a:t> : </a:t>
            </a:r>
            <a:r>
              <a:rPr lang="en-US" sz="2800" b="1" dirty="0" err="1" smtClean="0">
                <a:solidFill>
                  <a:schemeClr val="tx1"/>
                </a:solidFill>
              </a:rPr>
              <a:t>Amnah</a:t>
            </a:r>
            <a:r>
              <a:rPr lang="en-US" sz="2800" b="1" dirty="0" smtClean="0">
                <a:solidFill>
                  <a:schemeClr val="tx1"/>
                </a:solidFill>
              </a:rPr>
              <a:t>, S.</a:t>
            </a:r>
            <a:r>
              <a:rPr lang="en-US" sz="2800" b="1" dirty="0" err="1" smtClean="0">
                <a:solidFill>
                  <a:schemeClr val="tx1"/>
                </a:solidFill>
              </a:rPr>
              <a:t>Kom</a:t>
            </a:r>
            <a:r>
              <a:rPr lang="en-US" sz="2800" b="1" dirty="0" smtClean="0">
                <a:solidFill>
                  <a:schemeClr val="tx1"/>
                </a:solidFill>
              </a:rPr>
              <a:t>.,MTI</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id-ID" dirty="0"/>
              <a:t>Hirarki Metode Desain</a:t>
            </a:r>
            <a:endParaRPr lang="en-US" altLang="zh-CN" dirty="0" smtClean="0"/>
          </a:p>
        </p:txBody>
      </p:sp>
      <p:sp>
        <p:nvSpPr>
          <p:cNvPr id="12291" name="Rectangle 5"/>
          <p:cNvSpPr>
            <a:spLocks noChangeArrowheads="1"/>
          </p:cNvSpPr>
          <p:nvPr/>
        </p:nvSpPr>
        <p:spPr bwMode="auto">
          <a:xfrm>
            <a:off x="1219200" y="4724400"/>
            <a:ext cx="6324600" cy="762000"/>
          </a:xfrm>
          <a:prstGeom prst="rect">
            <a:avLst/>
          </a:prstGeom>
          <a:solidFill>
            <a:schemeClr val="accent1"/>
          </a:solidFill>
          <a:ln w="9525">
            <a:solidFill>
              <a:schemeClr val="tx1"/>
            </a:solidFill>
            <a:miter lim="800000"/>
            <a:headEnd/>
            <a:tailEnd/>
          </a:ln>
        </p:spPr>
        <p:txBody>
          <a:bodyPr wrap="none"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12292" name="Text Box 6"/>
          <p:cNvSpPr txBox="1">
            <a:spLocks noChangeArrowheads="1"/>
          </p:cNvSpPr>
          <p:nvPr/>
        </p:nvSpPr>
        <p:spPr bwMode="auto">
          <a:xfrm>
            <a:off x="1371600" y="4953000"/>
            <a:ext cx="609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b="1" dirty="0"/>
              <a:t>Design Idioms, Specific Knowledge and Tips</a:t>
            </a:r>
          </a:p>
        </p:txBody>
      </p:sp>
      <p:sp>
        <p:nvSpPr>
          <p:cNvPr id="12293" name="Rectangle 7"/>
          <p:cNvSpPr>
            <a:spLocks noChangeArrowheads="1"/>
          </p:cNvSpPr>
          <p:nvPr/>
        </p:nvSpPr>
        <p:spPr bwMode="auto">
          <a:xfrm>
            <a:off x="1219200" y="3810000"/>
            <a:ext cx="6324600" cy="762000"/>
          </a:xfrm>
          <a:prstGeom prst="rect">
            <a:avLst/>
          </a:prstGeom>
          <a:solidFill>
            <a:schemeClr val="accent1"/>
          </a:solidFill>
          <a:ln w="9525">
            <a:solidFill>
              <a:schemeClr val="tx1"/>
            </a:solidFill>
            <a:miter lim="800000"/>
            <a:headEnd/>
            <a:tailEnd/>
          </a:ln>
        </p:spPr>
        <p:txBody>
          <a:bodyPr wrap="none"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12294" name="Text Box 8"/>
          <p:cNvSpPr txBox="1">
            <a:spLocks noChangeArrowheads="1"/>
          </p:cNvSpPr>
          <p:nvPr/>
        </p:nvSpPr>
        <p:spPr bwMode="auto">
          <a:xfrm>
            <a:off x="1371600" y="4038600"/>
            <a:ext cx="609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800" b="1" dirty="0"/>
              <a:t>Design Patterns</a:t>
            </a:r>
          </a:p>
        </p:txBody>
      </p:sp>
      <p:sp>
        <p:nvSpPr>
          <p:cNvPr id="12295" name="Rectangle 9"/>
          <p:cNvSpPr>
            <a:spLocks noChangeArrowheads="1"/>
          </p:cNvSpPr>
          <p:nvPr/>
        </p:nvSpPr>
        <p:spPr bwMode="auto">
          <a:xfrm>
            <a:off x="1219200" y="2819400"/>
            <a:ext cx="6324600" cy="762000"/>
          </a:xfrm>
          <a:prstGeom prst="rect">
            <a:avLst/>
          </a:prstGeom>
          <a:solidFill>
            <a:schemeClr val="accent1"/>
          </a:solidFill>
          <a:ln w="9525">
            <a:solidFill>
              <a:schemeClr val="tx1"/>
            </a:solidFill>
            <a:miter lim="800000"/>
            <a:headEnd/>
            <a:tailEnd/>
          </a:ln>
        </p:spPr>
        <p:txBody>
          <a:bodyPr wrap="none"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12296" name="Text Box 10"/>
          <p:cNvSpPr txBox="1">
            <a:spLocks noChangeArrowheads="1"/>
          </p:cNvSpPr>
          <p:nvPr/>
        </p:nvSpPr>
        <p:spPr bwMode="auto">
          <a:xfrm>
            <a:off x="1371600" y="3048000"/>
            <a:ext cx="609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b="1"/>
              <a:t>Design Principles</a:t>
            </a:r>
          </a:p>
        </p:txBody>
      </p:sp>
      <p:sp>
        <p:nvSpPr>
          <p:cNvPr id="12297" name="Rectangle 11"/>
          <p:cNvSpPr>
            <a:spLocks noChangeArrowheads="1"/>
          </p:cNvSpPr>
          <p:nvPr/>
        </p:nvSpPr>
        <p:spPr bwMode="auto">
          <a:xfrm>
            <a:off x="1219200" y="1828800"/>
            <a:ext cx="6324600" cy="762000"/>
          </a:xfrm>
          <a:prstGeom prst="rect">
            <a:avLst/>
          </a:prstGeom>
          <a:solidFill>
            <a:schemeClr val="accent1"/>
          </a:solidFill>
          <a:ln w="9525">
            <a:solidFill>
              <a:schemeClr val="tx1"/>
            </a:solidFill>
            <a:miter lim="800000"/>
            <a:headEnd/>
            <a:tailEnd/>
          </a:ln>
        </p:spPr>
        <p:txBody>
          <a:bodyPr wrap="none"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12298" name="Text Box 12"/>
          <p:cNvSpPr txBox="1">
            <a:spLocks noChangeArrowheads="1"/>
          </p:cNvSpPr>
          <p:nvPr/>
        </p:nvSpPr>
        <p:spPr bwMode="auto">
          <a:xfrm>
            <a:off x="1371600" y="2057400"/>
            <a:ext cx="609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b="1"/>
              <a:t>Design Philosophy</a:t>
            </a:r>
          </a:p>
        </p:txBody>
      </p:sp>
      <p:sp>
        <p:nvSpPr>
          <p:cNvPr id="12299" name="AutoShape 13"/>
          <p:cNvSpPr>
            <a:spLocks noChangeArrowheads="1"/>
          </p:cNvSpPr>
          <p:nvPr/>
        </p:nvSpPr>
        <p:spPr bwMode="auto">
          <a:xfrm>
            <a:off x="7848600" y="1600200"/>
            <a:ext cx="533400" cy="4114800"/>
          </a:xfrm>
          <a:prstGeom prst="upArrow">
            <a:avLst>
              <a:gd name="adj1" fmla="val 50000"/>
              <a:gd name="adj2" fmla="val 192857"/>
            </a:avLst>
          </a:prstGeom>
          <a:solidFill>
            <a:schemeClr val="accent1"/>
          </a:solidFill>
          <a:ln w="9525">
            <a:solidFill>
              <a:schemeClr val="tx1"/>
            </a:solidFill>
            <a:miter lim="800000"/>
            <a:headEnd/>
            <a:tailEnd/>
          </a:ln>
        </p:spPr>
        <p:txBody>
          <a:bodyPr vert="eaVert" wrap="none"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endParaRPr lang="en-US"/>
          </a:p>
        </p:txBody>
      </p:sp>
      <p:sp>
        <p:nvSpPr>
          <p:cNvPr id="12300" name="Text Box 14"/>
          <p:cNvSpPr txBox="1">
            <a:spLocks noChangeArrowheads="1"/>
          </p:cNvSpPr>
          <p:nvPr/>
        </p:nvSpPr>
        <p:spPr bwMode="auto">
          <a:xfrm>
            <a:off x="7848600" y="33528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t>Abstract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id-ID" sz="3600" dirty="0"/>
              <a:t>Pola Desain vs. Pedoman Desain</a:t>
            </a:r>
            <a:endParaRPr lang="en-US" altLang="zh-CN" sz="3400" dirty="0" smtClean="0"/>
          </a:p>
        </p:txBody>
      </p:sp>
      <p:sp>
        <p:nvSpPr>
          <p:cNvPr id="13315" name="Rectangle 3"/>
          <p:cNvSpPr>
            <a:spLocks noGrp="1" noChangeArrowheads="1"/>
          </p:cNvSpPr>
          <p:nvPr>
            <p:ph type="body" idx="1"/>
          </p:nvPr>
        </p:nvSpPr>
        <p:spPr/>
        <p:txBody>
          <a:bodyPr/>
          <a:lstStyle/>
          <a:p>
            <a:pPr eaLnBrk="1" hangingPunct="1">
              <a:lnSpc>
                <a:spcPct val="90000"/>
              </a:lnSpc>
            </a:pPr>
            <a:r>
              <a:rPr lang="id-ID" sz="2400" dirty="0"/>
              <a:t>Pedoman desain dapat berupa abstrak atau konkret</a:t>
            </a:r>
            <a:endParaRPr lang="en-US" altLang="zh-CN" sz="2400" dirty="0" smtClean="0"/>
          </a:p>
          <a:p>
            <a:pPr lvl="1" eaLnBrk="1" hangingPunct="1">
              <a:lnSpc>
                <a:spcPct val="90000"/>
              </a:lnSpc>
            </a:pPr>
            <a:r>
              <a:rPr lang="id-ID" sz="2000" dirty="0"/>
              <a:t>Pedoman abstrak biasanya tidak menyarankan bagaimana memecahkan masalah</a:t>
            </a:r>
            <a:endParaRPr lang="en-US" altLang="zh-CN" sz="2000" dirty="0" smtClean="0"/>
          </a:p>
          <a:p>
            <a:pPr lvl="1" eaLnBrk="1" hangingPunct="1">
              <a:lnSpc>
                <a:spcPct val="90000"/>
              </a:lnSpc>
            </a:pPr>
            <a:r>
              <a:rPr lang="id-ID" sz="2000" dirty="0"/>
              <a:t>Pedoman konkret biasanya terlalu disesuaikan dengan antarmuka tertentu</a:t>
            </a:r>
            <a:endParaRPr lang="en-US" altLang="zh-CN" sz="2000" dirty="0" smtClean="0"/>
          </a:p>
          <a:p>
            <a:pPr eaLnBrk="1" hangingPunct="1">
              <a:lnSpc>
                <a:spcPct val="90000"/>
              </a:lnSpc>
            </a:pPr>
            <a:r>
              <a:rPr lang="id-ID" sz="2400" dirty="0"/>
              <a:t>Pedoman biasanya mengasumsikan validitas absolut sementara pola desain menekankan keefektifan dalam konteks tertentu</a:t>
            </a:r>
            <a:r>
              <a:rPr lang="en-US" altLang="zh-CN" sz="2400" dirty="0" smtClean="0"/>
              <a:t> </a:t>
            </a:r>
          </a:p>
          <a:p>
            <a:pPr eaLnBrk="1" hangingPunct="1">
              <a:lnSpc>
                <a:spcPct val="90000"/>
              </a:lnSpc>
            </a:pPr>
            <a:r>
              <a:rPr lang="id-ID" sz="2400" dirty="0"/>
              <a:t>Pedoman lebih berguna untuk menjelaskan persyaratan di mana pola adalah alat yang berguna bagi mereka yang perlu menerjemahkan persyaratan ke solusi perangkat lunak tertentu</a:t>
            </a:r>
            <a:r>
              <a:rPr lang="en-US" altLang="zh-CN" sz="2400"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id-ID" dirty="0"/>
              <a:t>Pola vs. Idiom</a:t>
            </a:r>
            <a:endParaRPr lang="en-US" altLang="zh-CN" dirty="0" smtClean="0"/>
          </a:p>
        </p:txBody>
      </p:sp>
      <p:sp>
        <p:nvSpPr>
          <p:cNvPr id="14339" name="Rectangle 3"/>
          <p:cNvSpPr>
            <a:spLocks noGrp="1" noChangeArrowheads="1"/>
          </p:cNvSpPr>
          <p:nvPr>
            <p:ph type="body" sz="half" idx="1"/>
          </p:nvPr>
        </p:nvSpPr>
        <p:spPr>
          <a:xfrm>
            <a:off x="609600" y="1600200"/>
            <a:ext cx="7869238" cy="4419600"/>
          </a:xfrm>
        </p:spPr>
        <p:txBody>
          <a:bodyPr/>
          <a:lstStyle/>
          <a:p>
            <a:pPr marL="609600" indent="-609600" eaLnBrk="1" hangingPunct="1">
              <a:buFont typeface="Wingdings" panose="05000000000000000000" pitchFamily="2" charset="2"/>
              <a:buChar char="q"/>
            </a:pPr>
            <a:r>
              <a:rPr lang="id-ID" sz="2800" dirty="0" smtClean="0"/>
              <a:t>Tidak </a:t>
            </a:r>
            <a:r>
              <a:rPr lang="id-ID" sz="2800" dirty="0"/>
              <a:t>setiap ide desain yang menggunakan sintaks pola adalah pola. </a:t>
            </a:r>
            <a:endParaRPr lang="en-US" sz="2800" dirty="0" smtClean="0"/>
          </a:p>
          <a:p>
            <a:pPr marL="609600" indent="-609600" eaLnBrk="1" hangingPunct="1">
              <a:buFont typeface="Wingdings" panose="05000000000000000000" pitchFamily="2" charset="2"/>
              <a:buChar char="q"/>
            </a:pPr>
            <a:r>
              <a:rPr lang="id-ID" sz="2800" dirty="0" smtClean="0"/>
              <a:t>Jika </a:t>
            </a:r>
            <a:r>
              <a:rPr lang="id-ID" sz="2800" dirty="0"/>
              <a:t>sebuah ide terlalu spesifik (misalnya spesifik bahasa pemrograman), maka itu bukan pola. </a:t>
            </a:r>
            <a:endParaRPr lang="en-US" sz="2800" dirty="0" smtClean="0"/>
          </a:p>
          <a:p>
            <a:pPr marL="609600" indent="-609600" eaLnBrk="1" hangingPunct="1">
              <a:buFont typeface="Wingdings" panose="05000000000000000000" pitchFamily="2" charset="2"/>
              <a:buChar char="q"/>
            </a:pPr>
            <a:r>
              <a:rPr lang="id-ID" sz="2800" dirty="0" smtClean="0"/>
              <a:t>Ide-ide </a:t>
            </a:r>
            <a:r>
              <a:rPr lang="id-ID" sz="2800" dirty="0"/>
              <a:t>khusus disebut idiom. </a:t>
            </a:r>
            <a:endParaRPr lang="en-US" sz="2800" dirty="0" smtClean="0"/>
          </a:p>
          <a:p>
            <a:pPr marL="609600" indent="-609600" eaLnBrk="1" hangingPunct="1">
              <a:buFont typeface="Wingdings" panose="05000000000000000000" pitchFamily="2" charset="2"/>
              <a:buChar char="q"/>
            </a:pPr>
            <a:r>
              <a:rPr lang="id-ID" sz="2800" dirty="0" smtClean="0"/>
              <a:t>Demikian </a:t>
            </a:r>
            <a:r>
              <a:rPr lang="id-ID" sz="2800" dirty="0"/>
              <a:t>pula, pola tidak bisa terlalu umum. </a:t>
            </a:r>
            <a:endParaRPr lang="en-US" sz="2800" dirty="0" smtClean="0"/>
          </a:p>
          <a:p>
            <a:pPr marL="609600" indent="-609600" eaLnBrk="1" hangingPunct="1">
              <a:buFont typeface="Wingdings" panose="05000000000000000000" pitchFamily="2" charset="2"/>
              <a:buChar char="q"/>
            </a:pPr>
            <a:r>
              <a:rPr lang="id-ID" sz="2800" dirty="0" smtClean="0"/>
              <a:t>Harus </a:t>
            </a:r>
            <a:r>
              <a:rPr lang="id-ID" sz="2800" dirty="0"/>
              <a:t>jelas bagaimana pola harus diterapkan dalam suatu konteks.</a:t>
            </a:r>
            <a:endParaRPr lang="en-US" altLang="zh-CN" sz="28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id-ID" dirty="0"/>
              <a:t>Pola vs. Leksikon/Kosakata</a:t>
            </a:r>
            <a:endParaRPr lang="en-US" dirty="0" smtClean="0"/>
          </a:p>
        </p:txBody>
      </p:sp>
      <p:sp>
        <p:nvSpPr>
          <p:cNvPr id="15363" name="Text Placeholder 2"/>
          <p:cNvSpPr>
            <a:spLocks noGrp="1"/>
          </p:cNvSpPr>
          <p:nvPr>
            <p:ph type="body" sz="half" idx="1"/>
          </p:nvPr>
        </p:nvSpPr>
        <p:spPr>
          <a:xfrm>
            <a:off x="609600" y="1600200"/>
            <a:ext cx="7620000" cy="4419600"/>
          </a:xfrm>
        </p:spPr>
        <p:txBody>
          <a:bodyPr/>
          <a:lstStyle/>
          <a:p>
            <a:r>
              <a:rPr lang="id-ID" dirty="0"/>
              <a:t>Jika beberapa teknik muncul begitu sering dalam domain, dan semua orang tahu dan menggunakannya di hampir semua situasi, maka kemungkinan besar itu bukan pola.</a:t>
            </a:r>
            <a:endParaRPr lang="en-US" dirty="0" smtClean="0"/>
          </a:p>
          <a:p>
            <a:pPr lvl="1"/>
            <a:r>
              <a:rPr lang="id-ID" dirty="0"/>
              <a:t>Misalnya. dalam desain </a:t>
            </a:r>
            <a:r>
              <a:rPr lang="id-ID" dirty="0" smtClean="0"/>
              <a:t>game</a:t>
            </a:r>
            <a:r>
              <a:rPr lang="en-US" dirty="0" smtClean="0"/>
              <a:t> Player</a:t>
            </a:r>
          </a:p>
          <a:p>
            <a:pPr lvl="2"/>
            <a:r>
              <a:rPr lang="id-ID" dirty="0" smtClean="0"/>
              <a:t>Panggung</a:t>
            </a:r>
            <a:endParaRPr lang="en-US" dirty="0" smtClean="0"/>
          </a:p>
          <a:p>
            <a:pPr lvl="2"/>
            <a:r>
              <a:rPr lang="en-US" dirty="0" err="1" smtClean="0"/>
              <a:t>Musuh</a:t>
            </a:r>
            <a:endParaRPr lang="en-US" dirty="0" smtClean="0"/>
          </a:p>
          <a:p>
            <a:pPr lvl="2"/>
            <a:r>
              <a:rPr lang="en-US" dirty="0" err="1" smtClean="0"/>
              <a:t>Tembakan</a:t>
            </a:r>
            <a:r>
              <a:rPr lang="en-US" dirty="0" smtClean="0"/>
              <a:t> </a:t>
            </a:r>
            <a:r>
              <a:rPr lang="en-US" dirty="0" err="1" smtClean="0"/>
              <a:t>Senjata</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CN" smtClean="0"/>
              <a:t>What are Design Patterns…</a:t>
            </a:r>
          </a:p>
        </p:txBody>
      </p:sp>
      <p:sp>
        <p:nvSpPr>
          <p:cNvPr id="10243" name="AutoShape 3"/>
          <p:cNvSpPr>
            <a:spLocks noChangeArrowheads="1"/>
          </p:cNvSpPr>
          <p:nvPr/>
        </p:nvSpPr>
        <p:spPr bwMode="auto">
          <a:xfrm>
            <a:off x="523875" y="4946650"/>
            <a:ext cx="8086725" cy="1519238"/>
          </a:xfrm>
          <a:prstGeom prst="roundRect">
            <a:avLst>
              <a:gd name="adj" fmla="val 16667"/>
            </a:avLst>
          </a:prstGeom>
          <a:solidFill>
            <a:srgbClr val="EAEAEA"/>
          </a:solidFill>
          <a:ln w="9525">
            <a:noFill/>
            <a:round/>
            <a:headEnd/>
            <a:tailEnd/>
          </a:ln>
          <a:effectLst>
            <a:outerShdw dist="71842" dir="8100000" algn="ctr" rotWithShape="0">
              <a:schemeClr val="bg2"/>
            </a:outerShdw>
          </a:effectLst>
        </p:spPr>
        <p:txBody>
          <a:bodyPr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id-ID" sz="1400" dirty="0"/>
              <a:t>"Pola mengomunikasikan wawasan tentang masalah desain, menangkap esensi masalah dan solusinya dalam bentuk yang ringkas. Pola menggambarkan masalah secara mendalam, alasan solusi, dan beberapa pertukaran dalam menerapkan solusi</a:t>
            </a:r>
            <a:r>
              <a:rPr lang="id-ID" sz="1400" dirty="0" smtClean="0"/>
              <a:t>.“</a:t>
            </a:r>
            <a:endParaRPr lang="en-US" sz="1400" dirty="0" smtClean="0"/>
          </a:p>
          <a:p>
            <a:pPr eaLnBrk="1" hangingPunct="1"/>
            <a:r>
              <a:rPr lang="en-US" altLang="zh-CN"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1400" dirty="0">
                <a:latin typeface="Arial Unicode MS" panose="020B0604020202020204" pitchFamily="34" charset="-128"/>
                <a:ea typeface="Arial Unicode MS" panose="020B0604020202020204" pitchFamily="34" charset="-128"/>
                <a:cs typeface="Arial Unicode MS" panose="020B0604020202020204" pitchFamily="34" charset="-128"/>
              </a:rPr>
              <a:t>from The Design of Sites, Van </a:t>
            </a:r>
            <a:r>
              <a:rPr lang="en-US" altLang="zh-CN" sz="1400" dirty="0" err="1">
                <a:latin typeface="Arial Unicode MS" panose="020B0604020202020204" pitchFamily="34" charset="-128"/>
                <a:ea typeface="Arial Unicode MS" panose="020B0604020202020204" pitchFamily="34" charset="-128"/>
                <a:cs typeface="Arial Unicode MS" panose="020B0604020202020204" pitchFamily="34" charset="-128"/>
              </a:rPr>
              <a:t>Duyne</a:t>
            </a:r>
            <a:r>
              <a:rPr lang="en-US" altLang="zh-CN" sz="1400" dirty="0">
                <a:latin typeface="Arial Unicode MS" panose="020B0604020202020204" pitchFamily="34" charset="-128"/>
                <a:ea typeface="Arial Unicode MS" panose="020B0604020202020204" pitchFamily="34" charset="-128"/>
                <a:cs typeface="Arial Unicode MS" panose="020B0604020202020204" pitchFamily="34" charset="-128"/>
              </a:rPr>
              <a:t> et al. 2003)</a:t>
            </a:r>
            <a:r>
              <a:rPr lang="en-US" altLang="zh-CN" sz="1400" dirty="0"/>
              <a:t> </a:t>
            </a:r>
          </a:p>
        </p:txBody>
      </p:sp>
      <p:sp>
        <p:nvSpPr>
          <p:cNvPr id="10244" name="AutoShape 4"/>
          <p:cNvSpPr>
            <a:spLocks noChangeArrowheads="1"/>
          </p:cNvSpPr>
          <p:nvPr/>
        </p:nvSpPr>
        <p:spPr bwMode="auto">
          <a:xfrm>
            <a:off x="506413" y="1524000"/>
            <a:ext cx="8086725" cy="1519238"/>
          </a:xfrm>
          <a:prstGeom prst="roundRect">
            <a:avLst>
              <a:gd name="adj" fmla="val 16667"/>
            </a:avLst>
          </a:prstGeom>
          <a:solidFill>
            <a:srgbClr val="EAEAEA"/>
          </a:solidFill>
          <a:ln w="9525">
            <a:noFill/>
            <a:round/>
            <a:headEnd/>
            <a:tailEnd/>
          </a:ln>
          <a:effectLst>
            <a:outerShdw dist="71842" dir="8100000" algn="ctr" rotWithShape="0">
              <a:schemeClr val="bg2"/>
            </a:outerShdw>
          </a:effectLst>
        </p:spPr>
        <p:txBody>
          <a:bodyPr anchor="ctr"/>
          <a:lstStyle/>
          <a:p>
            <a:pPr>
              <a:defRPr/>
            </a:pPr>
            <a:r>
              <a:rPr lang="id-ID" sz="1400" dirty="0"/>
              <a:t>Setiap pola menggambarkan masalah yang terjadi berulang kali di lingkungan kita, dan kemudian menjelaskan inti dari solusi untuk masalah itu, sedemikian rupa sehingga Anda dapat menggunakan solusi ini jutaan kali, tanpa pernah melakukannya dengan cara yang sama dua kali </a:t>
            </a:r>
            <a:r>
              <a:rPr lang="id-ID" sz="1400" dirty="0" smtClean="0"/>
              <a:t>.</a:t>
            </a:r>
            <a:r>
              <a:rPr lang="en-US" sz="1400" dirty="0" smtClean="0"/>
              <a:t> </a:t>
            </a:r>
            <a:r>
              <a:rPr lang="en-US" altLang="zh-CN" sz="1400" dirty="0" smtClean="0">
                <a:latin typeface="Arial" charset="0"/>
              </a:rPr>
              <a:t>(</a:t>
            </a:r>
            <a:r>
              <a:rPr lang="en-US" altLang="zh-CN" sz="1400" dirty="0">
                <a:latin typeface="Arial" charset="0"/>
              </a:rPr>
              <a:t>from A Pattern Language, Alexander et al. 1977)</a:t>
            </a:r>
          </a:p>
        </p:txBody>
      </p:sp>
      <p:sp>
        <p:nvSpPr>
          <p:cNvPr id="10245" name="AutoShape 5"/>
          <p:cNvSpPr>
            <a:spLocks noChangeArrowheads="1"/>
          </p:cNvSpPr>
          <p:nvPr/>
        </p:nvSpPr>
        <p:spPr bwMode="auto">
          <a:xfrm>
            <a:off x="506413" y="3275013"/>
            <a:ext cx="8086725" cy="1519237"/>
          </a:xfrm>
          <a:prstGeom prst="roundRect">
            <a:avLst>
              <a:gd name="adj" fmla="val 16667"/>
            </a:avLst>
          </a:prstGeom>
          <a:solidFill>
            <a:srgbClr val="EAEAEA"/>
          </a:solidFill>
          <a:ln w="9525">
            <a:noFill/>
            <a:round/>
            <a:headEnd/>
            <a:tailEnd/>
          </a:ln>
          <a:effectLst>
            <a:outerShdw dist="71842" dir="8100000" algn="ctr" rotWithShape="0">
              <a:schemeClr val="bg2"/>
            </a:outerShdw>
          </a:effectLst>
        </p:spPr>
        <p:txBody>
          <a:bodyPr anchor="ctr"/>
          <a:lstStyle/>
          <a:p>
            <a:pPr>
              <a:defRPr/>
            </a:pPr>
            <a:r>
              <a:rPr lang="id-ID" sz="1400" dirty="0"/>
              <a:t>Pola adalah abstraksi dari bentuk konkret yang terus berulang dalam konteks non-arbitrer tertentu.</a:t>
            </a:r>
            <a:endParaRPr lang="en-US" altLang="zh-CN" sz="1400" dirty="0">
              <a:latin typeface="Arial" charset="0"/>
            </a:endParaRPr>
          </a:p>
          <a:p>
            <a:pPr algn="r">
              <a:defRPr/>
            </a:pPr>
            <a:r>
              <a:rPr lang="en-US" altLang="zh-CN" sz="1400" dirty="0">
                <a:latin typeface="Arial" charset="0"/>
              </a:rPr>
              <a:t>(from "</a:t>
            </a:r>
            <a:r>
              <a:rPr lang="en-US" altLang="zh-CN" sz="1400" i="1" dirty="0">
                <a:latin typeface="Arial" charset="0"/>
              </a:rPr>
              <a:t>Understanding and Using Patterns in Software Development</a:t>
            </a:r>
            <a:r>
              <a:rPr lang="en-US" altLang="zh-CN" sz="1400" dirty="0">
                <a:latin typeface="Arial" charset="0"/>
              </a:rPr>
              <a:t>", Dirk </a:t>
            </a:r>
            <a:r>
              <a:rPr lang="en-US" altLang="zh-CN" sz="1400" dirty="0" err="1">
                <a:latin typeface="Arial" charset="0"/>
              </a:rPr>
              <a:t>Riehle</a:t>
            </a:r>
            <a:r>
              <a:rPr lang="en-US" altLang="zh-CN" sz="1400" dirty="0">
                <a:latin typeface="Arial" charset="0"/>
              </a:rPr>
              <a:t> and Heinz </a:t>
            </a:r>
            <a:r>
              <a:rPr lang="en-US" altLang="zh-CN" sz="1400" dirty="0" err="1">
                <a:latin typeface="Arial" charset="0"/>
              </a:rPr>
              <a:t>Zullighoven</a:t>
            </a:r>
            <a:r>
              <a:rPr lang="en-US" altLang="zh-CN" sz="1400" dirty="0">
                <a:latin typeface="Arial"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id-ID" dirty="0"/>
              <a:t>Format Pola</a:t>
            </a:r>
            <a:endParaRPr lang="en-US" altLang="zh-CN" dirty="0" smtClean="0"/>
          </a:p>
        </p:txBody>
      </p:sp>
      <p:sp>
        <p:nvSpPr>
          <p:cNvPr id="21507" name="Rectangle 3"/>
          <p:cNvSpPr>
            <a:spLocks noGrp="1" noChangeArrowheads="1"/>
          </p:cNvSpPr>
          <p:nvPr>
            <p:ph type="body" idx="1"/>
          </p:nvPr>
        </p:nvSpPr>
        <p:spPr/>
        <p:txBody>
          <a:bodyPr/>
          <a:lstStyle/>
          <a:p>
            <a:pPr marL="609600" indent="-609600" eaLnBrk="1" hangingPunct="1">
              <a:buFont typeface="Monotype Sorts" pitchFamily="2" charset="2"/>
              <a:buAutoNum type="arabicPeriod"/>
            </a:pPr>
            <a:r>
              <a:rPr lang="en-US" altLang="zh-CN" dirty="0" err="1" smtClean="0"/>
              <a:t>Pola</a:t>
            </a:r>
            <a:r>
              <a:rPr lang="en-US" altLang="zh-CN" dirty="0" smtClean="0"/>
              <a:t> </a:t>
            </a:r>
            <a:r>
              <a:rPr lang="en-US" altLang="zh-CN" dirty="0" err="1" smtClean="0"/>
              <a:t>Nama</a:t>
            </a:r>
            <a:endParaRPr lang="en-US" altLang="zh-CN" dirty="0" smtClean="0"/>
          </a:p>
          <a:p>
            <a:pPr marL="609600" indent="-609600" eaLnBrk="1" hangingPunct="1">
              <a:buFont typeface="Monotype Sorts" pitchFamily="2" charset="2"/>
              <a:buAutoNum type="arabicPeriod"/>
            </a:pPr>
            <a:r>
              <a:rPr lang="en-US" altLang="zh-CN" dirty="0" err="1" smtClean="0"/>
              <a:t>Konteks</a:t>
            </a:r>
            <a:endParaRPr lang="en-US" altLang="zh-CN" dirty="0" smtClean="0"/>
          </a:p>
          <a:p>
            <a:pPr marL="609600" indent="-609600" eaLnBrk="1" hangingPunct="1">
              <a:buFont typeface="Monotype Sorts" pitchFamily="2" charset="2"/>
              <a:buAutoNum type="arabicPeriod"/>
            </a:pPr>
            <a:r>
              <a:rPr lang="en-US" altLang="zh-CN" dirty="0" err="1" smtClean="0"/>
              <a:t>Pasukan</a:t>
            </a:r>
            <a:endParaRPr lang="en-US" altLang="zh-CN" dirty="0" smtClean="0"/>
          </a:p>
          <a:p>
            <a:pPr marL="609600" indent="-609600" eaLnBrk="1" hangingPunct="1">
              <a:buFont typeface="Monotype Sorts" pitchFamily="2" charset="2"/>
              <a:buAutoNum type="arabicPeriod"/>
            </a:pPr>
            <a:r>
              <a:rPr lang="en-US" altLang="zh-CN" dirty="0" err="1" smtClean="0"/>
              <a:t>Pernyataan</a:t>
            </a:r>
            <a:r>
              <a:rPr lang="en-US" altLang="zh-CN" dirty="0" smtClean="0"/>
              <a:t> </a:t>
            </a:r>
            <a:r>
              <a:rPr lang="en-US" altLang="zh-CN" dirty="0" err="1" smtClean="0"/>
              <a:t>Masalah</a:t>
            </a:r>
            <a:endParaRPr lang="en-US" altLang="zh-CN" dirty="0" smtClean="0"/>
          </a:p>
          <a:p>
            <a:pPr marL="609600" indent="-609600" eaLnBrk="1" hangingPunct="1">
              <a:buFont typeface="Monotype Sorts" pitchFamily="2" charset="2"/>
              <a:buAutoNum type="arabicPeriod"/>
            </a:pPr>
            <a:r>
              <a:rPr lang="en-US" altLang="zh-CN" dirty="0" err="1" smtClean="0"/>
              <a:t>Solusi</a:t>
            </a:r>
            <a:endParaRPr lang="en-US" altLang="zh-CN" dirty="0" smtClean="0"/>
          </a:p>
          <a:p>
            <a:pPr marL="990600" lvl="1" indent="-533400" eaLnBrk="1" hangingPunct="1">
              <a:buFont typeface="Monotype Sorts" pitchFamily="2" charset="2"/>
              <a:buChar char="z"/>
            </a:pPr>
            <a:r>
              <a:rPr lang="en-US" altLang="zh-CN" dirty="0" err="1" smtClean="0"/>
              <a:t>Sketsa</a:t>
            </a:r>
            <a:r>
              <a:rPr lang="en-US" altLang="zh-CN" dirty="0" smtClean="0"/>
              <a:t> </a:t>
            </a:r>
            <a:r>
              <a:rPr lang="en-US" altLang="zh-CN" dirty="0" err="1" smtClean="0"/>
              <a:t>Solusi</a:t>
            </a:r>
            <a:endParaRPr lang="en-US" altLang="zh-CN" dirty="0" smtClean="0"/>
          </a:p>
          <a:p>
            <a:pPr marL="609600" indent="-609600" eaLnBrk="1" hangingPunct="1">
              <a:buFont typeface="Monotype Sorts" pitchFamily="2" charset="2"/>
              <a:buAutoNum type="arabicPeriod"/>
            </a:pPr>
            <a:r>
              <a:rPr lang="en-US" altLang="zh-CN" dirty="0" err="1" smtClean="0"/>
              <a:t>Pola</a:t>
            </a:r>
            <a:r>
              <a:rPr lang="en-US" altLang="zh-CN" dirty="0" smtClean="0"/>
              <a:t> lain yang </a:t>
            </a:r>
            <a:r>
              <a:rPr lang="en-US" altLang="zh-CN" dirty="0" err="1" smtClean="0"/>
              <a:t>perlu</a:t>
            </a:r>
            <a:r>
              <a:rPr lang="en-US" altLang="zh-CN" dirty="0" smtClean="0"/>
              <a:t> </a:t>
            </a:r>
            <a:r>
              <a:rPr lang="en-US" altLang="zh-CN" dirty="0" err="1" smtClean="0"/>
              <a:t>dipertimbangkan</a:t>
            </a:r>
            <a:endParaRPr lang="en-US" altLang="zh-CN"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id-ID" sz="3600" dirty="0"/>
              <a:t>Banyak Pola membentuk Bahasa Pola</a:t>
            </a:r>
            <a:endParaRPr lang="en-US" altLang="zh-CN" sz="3400" dirty="0" smtClean="0"/>
          </a:p>
        </p:txBody>
      </p:sp>
      <p:sp>
        <p:nvSpPr>
          <p:cNvPr id="24579" name="Rectangle 3"/>
          <p:cNvSpPr>
            <a:spLocks noGrp="1" noChangeArrowheads="1"/>
          </p:cNvSpPr>
          <p:nvPr>
            <p:ph type="body" idx="1"/>
          </p:nvPr>
        </p:nvSpPr>
        <p:spPr/>
        <p:txBody>
          <a:bodyPr/>
          <a:lstStyle/>
          <a:p>
            <a:pPr eaLnBrk="1" hangingPunct="1"/>
            <a:r>
              <a:rPr lang="id-ID" sz="2400" dirty="0"/>
              <a:t>Pola dalam domain tertentu harus diatur ke dalam struktur logis atau intuitif alami. Setiap pola harus menunjukkan hubungannya dengan pola lain dan dengan bahasa pola secara keseluruhan</a:t>
            </a:r>
            <a:r>
              <a:rPr lang="en-US" altLang="zh-CN" sz="2400" dirty="0" smtClean="0"/>
              <a:t>.</a:t>
            </a:r>
          </a:p>
          <a:p>
            <a:pPr lvl="1" eaLnBrk="1" hangingPunct="1"/>
            <a:r>
              <a:rPr lang="id-ID" sz="2000" dirty="0"/>
              <a:t>Memperhatikan dan menyebutkan masalah umum di bidang yang diminati </a:t>
            </a:r>
            <a:endParaRPr lang="en-US" sz="2000" dirty="0" smtClean="0"/>
          </a:p>
          <a:p>
            <a:pPr lvl="1" eaLnBrk="1" hangingPunct="1"/>
            <a:r>
              <a:rPr lang="id-ID" sz="2000" dirty="0" smtClean="0"/>
              <a:t>Menjelaskan </a:t>
            </a:r>
            <a:r>
              <a:rPr lang="id-ID" sz="2000" dirty="0"/>
              <a:t>karakteristik kunci dari solusi efektif untuk memenuhi beberapa tujuan yang dinyatakan </a:t>
            </a:r>
            <a:endParaRPr lang="en-US" sz="2000" dirty="0" smtClean="0"/>
          </a:p>
          <a:p>
            <a:pPr lvl="1" eaLnBrk="1" hangingPunct="1"/>
            <a:r>
              <a:rPr lang="id-ID" sz="2000" dirty="0" smtClean="0"/>
              <a:t>Membantu </a:t>
            </a:r>
            <a:r>
              <a:rPr lang="id-ID" sz="2000" dirty="0"/>
              <a:t>desainer berpindah dari masalah ke masalah dengan cara yang logis </a:t>
            </a:r>
            <a:endParaRPr lang="en-US" sz="2000" dirty="0" smtClean="0"/>
          </a:p>
          <a:p>
            <a:pPr lvl="1" eaLnBrk="1" hangingPunct="1"/>
            <a:r>
              <a:rPr lang="id-ID" sz="2000" dirty="0" smtClean="0"/>
              <a:t>Mengizinkan </a:t>
            </a:r>
            <a:r>
              <a:rPr lang="id-ID" sz="2000" dirty="0"/>
              <a:t>banyak jalur berbeda melalui proses desain</a:t>
            </a:r>
            <a:endParaRPr lang="en-US" altLang="zh-CN" sz="1600" dirty="0" smtClean="0"/>
          </a:p>
          <a:p>
            <a:pPr lvl="1" eaLnBrk="1" hangingPunct="1"/>
            <a:endParaRPr lang="en-US" altLang="zh-CN" sz="1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id-ID" dirty="0"/>
              <a:t>Bahasa Pola</a:t>
            </a:r>
            <a:endParaRPr lang="en-US" altLang="zh-CN" dirty="0" smtClean="0"/>
          </a:p>
        </p:txBody>
      </p:sp>
      <p:sp>
        <p:nvSpPr>
          <p:cNvPr id="25603" name="Rectangle 3"/>
          <p:cNvSpPr>
            <a:spLocks noGrp="1" noChangeArrowheads="1"/>
          </p:cNvSpPr>
          <p:nvPr>
            <p:ph type="body" sz="half" idx="1"/>
          </p:nvPr>
        </p:nvSpPr>
        <p:spPr>
          <a:xfrm>
            <a:off x="609600" y="1600200"/>
            <a:ext cx="7869238" cy="4419600"/>
          </a:xfrm>
        </p:spPr>
        <p:txBody>
          <a:bodyPr/>
          <a:lstStyle/>
          <a:p>
            <a:pPr marL="609600" indent="-609600" eaLnBrk="1" hangingPunct="1">
              <a:buFont typeface="Wingdings" panose="05000000000000000000" pitchFamily="2" charset="2"/>
              <a:buChar char="q"/>
            </a:pPr>
            <a:r>
              <a:rPr lang="id-ID" sz="2800" dirty="0"/>
              <a:t>Alexander menekankan pentingnya bahasa pola – lebih dari sekedar kumpulan pola</a:t>
            </a:r>
            <a:r>
              <a:rPr lang="en-US" altLang="zh-CN" sz="2800" dirty="0" smtClean="0"/>
              <a:t>. </a:t>
            </a:r>
          </a:p>
          <a:p>
            <a:pPr marL="609600" indent="-609600" eaLnBrk="1" hangingPunct="1">
              <a:buFont typeface="Wingdings" panose="05000000000000000000" pitchFamily="2" charset="2"/>
              <a:buChar char="q"/>
            </a:pPr>
            <a:r>
              <a:rPr lang="id-ID" sz="2800" dirty="0"/>
              <a:t>Bahasa adalah kumpulan pola yang mengisi ruang desain, dan dipilih untuk saling melengkapi</a:t>
            </a:r>
            <a:r>
              <a:rPr lang="en-US" altLang="zh-CN" sz="2800" dirty="0" smtClean="0"/>
              <a:t>. </a:t>
            </a:r>
          </a:p>
          <a:p>
            <a:pPr marL="609600" indent="-609600" eaLnBrk="1" hangingPunct="1">
              <a:buFont typeface="Wingdings" panose="05000000000000000000" pitchFamily="2" charset="2"/>
              <a:buChar char="q"/>
            </a:pPr>
            <a:r>
              <a:rPr lang="id-ID" sz="2800" dirty="0"/>
              <a:t>Gaya dalam setiap pola dapat menjelaskan hubungan dengan pola lainnya</a:t>
            </a:r>
            <a:r>
              <a:rPr lang="en-US" altLang="zh-CN" sz="2800" dirty="0" smtClean="0"/>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id-ID" dirty="0"/>
              <a:t>Diskusi</a:t>
            </a:r>
            <a:endParaRPr lang="en-US" dirty="0" smtClean="0"/>
          </a:p>
        </p:txBody>
      </p:sp>
      <p:sp>
        <p:nvSpPr>
          <p:cNvPr id="27651" name="Text Placeholder 2"/>
          <p:cNvSpPr>
            <a:spLocks noGrp="1"/>
          </p:cNvSpPr>
          <p:nvPr>
            <p:ph type="body" sz="half" idx="1"/>
          </p:nvPr>
        </p:nvSpPr>
        <p:spPr>
          <a:xfrm>
            <a:off x="609600" y="1600200"/>
            <a:ext cx="7620000" cy="4419600"/>
          </a:xfrm>
        </p:spPr>
        <p:txBody>
          <a:bodyPr/>
          <a:lstStyle/>
          <a:p>
            <a:pPr eaLnBrk="1" hangingPunct="1"/>
            <a:r>
              <a:rPr lang="id-ID" dirty="0"/>
              <a:t>Apa perbedaan antara pola desain dan </a:t>
            </a:r>
            <a:r>
              <a:rPr lang="id-ID" dirty="0" smtClean="0"/>
              <a:t>tip</a:t>
            </a:r>
            <a:r>
              <a:rPr lang="en-US" dirty="0" smtClean="0"/>
              <a:t>s</a:t>
            </a:r>
            <a:r>
              <a:rPr lang="id-ID" dirty="0" smtClean="0"/>
              <a:t> </a:t>
            </a:r>
            <a:r>
              <a:rPr lang="id-ID" dirty="0"/>
              <a:t>beberapa ahli dalam desain?</a:t>
            </a:r>
            <a:endParaRPr lang="en-US" dirty="0" smtClean="0"/>
          </a:p>
          <a:p>
            <a:pPr eaLnBrk="1" hangingPunct="1"/>
            <a:r>
              <a:rPr lang="id-ID" dirty="0"/>
              <a:t>Mengapa konteks diperlukan dalam mendokumentasikan suatu pola?</a:t>
            </a:r>
            <a:endParaRPr lang="en-US" dirty="0" smtClean="0"/>
          </a:p>
          <a:p>
            <a:pPr eaLnBrk="1" hangingPunct="1"/>
            <a:r>
              <a:rPr lang="id-ID" dirty="0"/>
              <a:t>Bisakah pola desain menggantikan praktik langsung dalam desain?</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3200" dirty="0" smtClean="0"/>
              <a:t>K</a:t>
            </a:r>
            <a:r>
              <a:rPr lang="id-ID" sz="3200" dirty="0" smtClean="0"/>
              <a:t>ategori</a:t>
            </a:r>
            <a:r>
              <a:rPr lang="en-US" sz="3200" dirty="0" smtClean="0"/>
              <a:t> </a:t>
            </a:r>
            <a:r>
              <a:rPr lang="id-ID" sz="3200" dirty="0" smtClean="0"/>
              <a:t>Pola </a:t>
            </a:r>
            <a:r>
              <a:rPr lang="id-ID" sz="3200" dirty="0"/>
              <a:t>UI </a:t>
            </a:r>
            <a:r>
              <a:rPr lang="id-ID" sz="3200" dirty="0" smtClean="0"/>
              <a:t>oleh </a:t>
            </a:r>
            <a:r>
              <a:rPr lang="id-ID" sz="3200" dirty="0"/>
              <a:t>Tedwell 2005</a:t>
            </a:r>
            <a:endParaRPr lang="en-US" sz="3200" dirty="0" smtClean="0"/>
          </a:p>
        </p:txBody>
      </p:sp>
      <p:sp>
        <p:nvSpPr>
          <p:cNvPr id="30723" name="Content Placeholder 2"/>
          <p:cNvSpPr>
            <a:spLocks noGrp="1"/>
          </p:cNvSpPr>
          <p:nvPr>
            <p:ph idx="1"/>
          </p:nvPr>
        </p:nvSpPr>
        <p:spPr>
          <a:xfrm>
            <a:off x="533400" y="1524000"/>
            <a:ext cx="7924800" cy="4419600"/>
          </a:xfrm>
        </p:spPr>
        <p:txBody>
          <a:bodyPr/>
          <a:lstStyle/>
          <a:p>
            <a:pPr eaLnBrk="1" hangingPunct="1"/>
            <a:r>
              <a:rPr lang="id-ID" sz="2800" dirty="0" smtClean="0"/>
              <a:t>Arsitektur </a:t>
            </a:r>
            <a:r>
              <a:rPr lang="id-ID" sz="2800" dirty="0"/>
              <a:t>informasi dan struktur aplikasi </a:t>
            </a:r>
            <a:endParaRPr lang="en-US" sz="2800" dirty="0" smtClean="0"/>
          </a:p>
          <a:p>
            <a:pPr eaLnBrk="1" hangingPunct="1"/>
            <a:r>
              <a:rPr lang="id-ID" sz="2800" dirty="0" smtClean="0"/>
              <a:t>Navigasi</a:t>
            </a:r>
            <a:r>
              <a:rPr lang="id-ID" sz="2800" dirty="0"/>
              <a:t>, rambu-rambu, dan pencarian jalan </a:t>
            </a:r>
            <a:endParaRPr lang="en-US" sz="2800" dirty="0" smtClean="0"/>
          </a:p>
          <a:p>
            <a:pPr eaLnBrk="1" hangingPunct="1"/>
            <a:r>
              <a:rPr lang="id-ID" sz="2800" dirty="0" smtClean="0"/>
              <a:t>Tata </a:t>
            </a:r>
            <a:r>
              <a:rPr lang="id-ID" sz="2800" dirty="0"/>
              <a:t>letak elemen halaman </a:t>
            </a:r>
            <a:endParaRPr lang="en-US" sz="2800" dirty="0" smtClean="0"/>
          </a:p>
          <a:p>
            <a:pPr eaLnBrk="1" hangingPunct="1"/>
            <a:r>
              <a:rPr lang="id-ID" sz="2800" dirty="0" smtClean="0"/>
              <a:t>Tindakan </a:t>
            </a:r>
            <a:r>
              <a:rPr lang="id-ID" sz="2800" dirty="0"/>
              <a:t>dan perintah Pola visualisasi </a:t>
            </a:r>
            <a:endParaRPr lang="en-US" sz="2800" dirty="0" smtClean="0"/>
          </a:p>
          <a:p>
            <a:pPr eaLnBrk="1" hangingPunct="1"/>
            <a:r>
              <a:rPr lang="id-ID" sz="2800" dirty="0" smtClean="0"/>
              <a:t>Formulir </a:t>
            </a:r>
            <a:r>
              <a:rPr lang="id-ID" sz="2800" dirty="0"/>
              <a:t>dan kontrol </a:t>
            </a:r>
            <a:endParaRPr lang="en-US" sz="2800" dirty="0" smtClean="0"/>
          </a:p>
          <a:p>
            <a:pPr eaLnBrk="1" hangingPunct="1"/>
            <a:r>
              <a:rPr lang="id-ID" sz="2800" dirty="0" smtClean="0"/>
              <a:t>Pembangun </a:t>
            </a:r>
            <a:r>
              <a:rPr lang="id-ID" sz="2800" dirty="0"/>
              <a:t>dan editor Gaya </a:t>
            </a:r>
            <a:endParaRPr lang="en-US" sz="2800" dirty="0" smtClean="0"/>
          </a:p>
          <a:p>
            <a:pPr eaLnBrk="1" hangingPunct="1"/>
            <a:r>
              <a:rPr lang="id-ID" sz="2800" dirty="0" smtClean="0"/>
              <a:t>visual </a:t>
            </a:r>
            <a:r>
              <a:rPr lang="id-ID" sz="2800" dirty="0"/>
              <a:t>dan estetika</a:t>
            </a:r>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noFill/>
        </p:spPr>
        <p:txBody>
          <a:bodyPr lIns="90488" tIns="44450" rIns="90488" bIns="44450"/>
          <a:lstStyle/>
          <a:p>
            <a:pPr eaLnBrk="1" hangingPunct="1"/>
            <a:r>
              <a:rPr lang="id-ID" dirty="0"/>
              <a:t>Motivasi </a:t>
            </a:r>
            <a:endParaRPr lang="en-US" dirty="0" smtClean="0"/>
          </a:p>
          <a:p>
            <a:pPr eaLnBrk="1" hangingPunct="1"/>
            <a:r>
              <a:rPr lang="id-ID" dirty="0" smtClean="0"/>
              <a:t>Pola </a:t>
            </a:r>
            <a:r>
              <a:rPr lang="id-ID" dirty="0"/>
              <a:t>Desain dalam Desain UI </a:t>
            </a:r>
            <a:endParaRPr lang="en-US" dirty="0" smtClean="0"/>
          </a:p>
          <a:p>
            <a:pPr eaLnBrk="1" hangingPunct="1"/>
            <a:r>
              <a:rPr lang="id-ID" dirty="0" smtClean="0"/>
              <a:t>Pola </a:t>
            </a:r>
            <a:r>
              <a:rPr lang="id-ID" dirty="0"/>
              <a:t>Desain dalam Desain Game </a:t>
            </a:r>
            <a:r>
              <a:rPr lang="id-ID" dirty="0" smtClean="0"/>
              <a:t>Desain</a:t>
            </a:r>
            <a:endParaRPr lang="en-US" dirty="0" smtClean="0"/>
          </a:p>
          <a:p>
            <a:pPr eaLnBrk="1" hangingPunct="1"/>
            <a:r>
              <a:rPr lang="id-ID" dirty="0" smtClean="0"/>
              <a:t>Pola </a:t>
            </a:r>
            <a:r>
              <a:rPr lang="id-ID" dirty="0"/>
              <a:t>dalam Pembelajaran Diskusi </a:t>
            </a:r>
            <a:endParaRPr lang="en-US" dirty="0" smtClean="0"/>
          </a:p>
          <a:p>
            <a:pPr eaLnBrk="1" hangingPunct="1"/>
            <a:r>
              <a:rPr lang="id-ID" dirty="0" smtClean="0"/>
              <a:t>Penutup</a:t>
            </a:r>
            <a:endParaRPr lang="en-US" altLang="zh-CN" dirty="0" smtClean="0"/>
          </a:p>
        </p:txBody>
      </p:sp>
      <p:sp>
        <p:nvSpPr>
          <p:cNvPr id="5123" name="Rectangle 4"/>
          <p:cNvSpPr>
            <a:spLocks noGrp="1" noChangeArrowheads="1"/>
          </p:cNvSpPr>
          <p:nvPr>
            <p:ph type="title"/>
          </p:nvPr>
        </p:nvSpPr>
        <p:spPr/>
        <p:txBody>
          <a:bodyPr/>
          <a:lstStyle/>
          <a:p>
            <a:pPr eaLnBrk="1" hangingPunct="1"/>
            <a:r>
              <a:rPr lang="en-US" altLang="zh-CN" dirty="0" err="1" smtClean="0"/>
              <a:t>Topik</a:t>
            </a:r>
            <a:endParaRPr lang="en-US" altLang="zh-CN"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id-ID" dirty="0"/>
              <a:t>Ekstra Sesuai Permintaan</a:t>
            </a:r>
            <a:endParaRPr lang="en-US" dirty="0" smtClean="0"/>
          </a:p>
        </p:txBody>
      </p:sp>
      <p:sp>
        <p:nvSpPr>
          <p:cNvPr id="31747" name="Content Placeholder 2"/>
          <p:cNvSpPr>
            <a:spLocks noGrp="1"/>
          </p:cNvSpPr>
          <p:nvPr>
            <p:ph idx="1"/>
          </p:nvPr>
        </p:nvSpPr>
        <p:spPr>
          <a:xfrm>
            <a:off x="533400" y="4648200"/>
            <a:ext cx="7924800" cy="1676400"/>
          </a:xfrm>
        </p:spPr>
        <p:txBody>
          <a:bodyPr/>
          <a:lstStyle/>
          <a:p>
            <a:pPr eaLnBrk="1" hangingPunct="1"/>
            <a:r>
              <a:rPr lang="id-ID" sz="2400" dirty="0"/>
              <a:t>Deskripsi: Tampilkan konten yang paling penting di depan, tetapi sembunyikan sisanya. Biarkan pengguna mencapainya melalui satu gerakan sederhana</a:t>
            </a:r>
            <a:endParaRPr lang="en-US" sz="2400" dirty="0" smtClean="0"/>
          </a:p>
        </p:txBody>
      </p:sp>
      <p:pic>
        <p:nvPicPr>
          <p:cNvPr id="31748" name="Picture 3" descr="getfi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1437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Structured Format</a:t>
            </a:r>
          </a:p>
        </p:txBody>
      </p:sp>
      <p:sp>
        <p:nvSpPr>
          <p:cNvPr id="40963" name="Content Placeholder 2"/>
          <p:cNvSpPr>
            <a:spLocks noGrp="1"/>
          </p:cNvSpPr>
          <p:nvPr>
            <p:ph idx="1"/>
          </p:nvPr>
        </p:nvSpPr>
        <p:spPr>
          <a:xfrm>
            <a:off x="609600" y="4419600"/>
            <a:ext cx="7924800" cy="1447800"/>
          </a:xfrm>
        </p:spPr>
        <p:txBody>
          <a:bodyPr/>
          <a:lstStyle/>
          <a:p>
            <a:pPr eaLnBrk="1" hangingPunct="1"/>
            <a:r>
              <a:rPr lang="id-ID" sz="2800" dirty="0"/>
              <a:t>Deskripsi: Antarmuka Anda meminta jenis input teks tertentu dari pengguna, diformat dengan cara tertentu</a:t>
            </a:r>
            <a:r>
              <a:rPr lang="en-US" sz="2800" dirty="0" smtClean="0"/>
              <a:t>. </a:t>
            </a:r>
          </a:p>
        </p:txBody>
      </p:sp>
      <p:pic>
        <p:nvPicPr>
          <p:cNvPr id="40964" name="Picture 4" descr="getfil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2548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id-ID" dirty="0"/>
              <a:t>Pola dalam Desain Game</a:t>
            </a:r>
            <a:endParaRPr lang="en-US" dirty="0" smtClean="0"/>
          </a:p>
        </p:txBody>
      </p:sp>
      <p:pic>
        <p:nvPicPr>
          <p:cNvPr id="44035" name="Content Placeholder 3" descr="3975221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524000"/>
            <a:ext cx="3009900" cy="3810000"/>
          </a:xfrm>
        </p:spPr>
      </p:pic>
      <p:sp>
        <p:nvSpPr>
          <p:cNvPr id="44036" name="TextBox 4"/>
          <p:cNvSpPr txBox="1">
            <a:spLocks noChangeArrowheads="1"/>
          </p:cNvSpPr>
          <p:nvPr/>
        </p:nvSpPr>
        <p:spPr bwMode="auto">
          <a:xfrm>
            <a:off x="1371600" y="5410200"/>
            <a:ext cx="1336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en-US"/>
              <a:t>[Bjork 2004] </a:t>
            </a:r>
          </a:p>
        </p:txBody>
      </p:sp>
      <p:sp>
        <p:nvSpPr>
          <p:cNvPr id="44037" name="TextBox 6"/>
          <p:cNvSpPr txBox="1">
            <a:spLocks noChangeArrowheads="1"/>
          </p:cNvSpPr>
          <p:nvPr/>
        </p:nvSpPr>
        <p:spPr bwMode="auto">
          <a:xfrm>
            <a:off x="609600" y="5715000"/>
            <a:ext cx="3459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en-US"/>
              <a:t>http://www.gamedesignpatterns.org/</a:t>
            </a:r>
          </a:p>
        </p:txBody>
      </p:sp>
      <p:pic>
        <p:nvPicPr>
          <p:cNvPr id="440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7800"/>
            <a:ext cx="304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8"/>
          <p:cNvSpPr txBox="1">
            <a:spLocks noChangeArrowheads="1"/>
          </p:cNvSpPr>
          <p:nvPr/>
        </p:nvSpPr>
        <p:spPr bwMode="auto">
          <a:xfrm>
            <a:off x="4572000" y="5334000"/>
            <a:ext cx="4156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en-US"/>
              <a:t>MILLEE [Kam et al]</a:t>
            </a:r>
          </a:p>
          <a:p>
            <a:pPr eaLnBrk="1" hangingPunct="1"/>
            <a:r>
              <a:rPr lang="en-US"/>
              <a:t>Using  a pattern based framework to design</a:t>
            </a:r>
          </a:p>
          <a:p>
            <a:pPr eaLnBrk="1" hangingPunct="1"/>
            <a:r>
              <a:rPr lang="en-US"/>
              <a:t> educational games in developing country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
          <p:cNvSpPr>
            <a:spLocks noGrp="1" noChangeArrowheads="1"/>
          </p:cNvSpPr>
          <p:nvPr>
            <p:ph type="title"/>
          </p:nvPr>
        </p:nvSpPr>
        <p:spPr/>
        <p:txBody>
          <a:bodyPr/>
          <a:lstStyle/>
          <a:p>
            <a:pPr eaLnBrk="1" hangingPunct="1"/>
            <a:r>
              <a:rPr lang="id-ID" dirty="0"/>
              <a:t>Produsen-Konsumen</a:t>
            </a:r>
            <a:endParaRPr lang="en-US" dirty="0" smtClean="0"/>
          </a:p>
        </p:txBody>
      </p:sp>
      <p:sp>
        <p:nvSpPr>
          <p:cNvPr id="46083" name="Rectangle 11"/>
          <p:cNvSpPr>
            <a:spLocks noGrp="1" noChangeArrowheads="1"/>
          </p:cNvSpPr>
          <p:nvPr>
            <p:ph type="body" idx="1"/>
          </p:nvPr>
        </p:nvSpPr>
        <p:spPr/>
        <p:txBody>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r>
              <a:rPr lang="id-ID" dirty="0"/>
              <a:t>Deskripsi: Produksi sumber daya oleh satu elemen game yang dikonsumsi oleh elemen game atau acara game lainnya</a:t>
            </a:r>
            <a:endParaRPr lang="en-US" dirty="0" smtClean="0"/>
          </a:p>
        </p:txBody>
      </p:sp>
      <p:pic>
        <p:nvPicPr>
          <p:cNvPr id="46084" name="Picture 4" descr="titans_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3124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tetr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524000"/>
            <a:ext cx="35242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err="1" smtClean="0"/>
              <a:t>Contoh</a:t>
            </a:r>
            <a:r>
              <a:rPr lang="en-US" dirty="0" smtClean="0"/>
              <a:t> lain</a:t>
            </a:r>
          </a:p>
        </p:txBody>
      </p:sp>
      <p:sp>
        <p:nvSpPr>
          <p:cNvPr id="49155" name="Content Placeholder 2"/>
          <p:cNvSpPr>
            <a:spLocks noGrp="1"/>
          </p:cNvSpPr>
          <p:nvPr>
            <p:ph idx="1"/>
          </p:nvPr>
        </p:nvSpPr>
        <p:spPr>
          <a:xfrm>
            <a:off x="609600" y="4495800"/>
            <a:ext cx="7924800" cy="1752600"/>
          </a:xfrm>
        </p:spPr>
        <p:txBody>
          <a:bodyPr/>
          <a:lstStyle/>
          <a:p>
            <a:r>
              <a:rPr lang="id-ID" sz="2800" dirty="0"/>
              <a:t>Deskripsi: memberi pemain kesempatan untuk mengurutkan diri mereka sendiri melawan pemain lain yang sebelumnya telah memainkan game ini</a:t>
            </a:r>
          </a:p>
        </p:txBody>
      </p:sp>
      <p:pic>
        <p:nvPicPr>
          <p:cNvPr id="49156" name="Picture 2" descr="E:\figures\Chapter2\fig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47800"/>
            <a:ext cx="45720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34000" y="1447800"/>
            <a:ext cx="1371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algn="ctr" eaLnBrk="1" hangingPunct="1"/>
            <a:endParaRPr lang="en-US">
              <a:solidFill>
                <a:srgbClr val="FF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smtClean="0"/>
              <a:t>Power-Ups</a:t>
            </a:r>
          </a:p>
        </p:txBody>
      </p:sp>
      <p:pic>
        <p:nvPicPr>
          <p:cNvPr id="51204" name="Picture 4" descr="super-mario-brothe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52391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Sekian</a:t>
            </a:r>
            <a:r>
              <a:rPr lang="en-US" dirty="0" smtClean="0"/>
              <a:t>… </a:t>
            </a:r>
            <a:endParaRPr lang="en-US" dirty="0"/>
          </a:p>
        </p:txBody>
      </p:sp>
      <p:pic>
        <p:nvPicPr>
          <p:cNvPr id="1026" name="Picture 2" descr="Thank You Celebrate GIF - ThankYou Celebrate Cute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4648200" cy="502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513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zh-CN" smtClean="0"/>
              <a:t>Design = Solutions</a:t>
            </a:r>
            <a:endParaRPr lang="en-US" noProof="1" smtClean="0"/>
          </a:p>
        </p:txBody>
      </p:sp>
      <p:sp>
        <p:nvSpPr>
          <p:cNvPr id="6147" name="Rectangle 3"/>
          <p:cNvSpPr>
            <a:spLocks noGrp="1" noChangeArrowheads="1"/>
          </p:cNvSpPr>
          <p:nvPr>
            <p:ph type="body" idx="1"/>
          </p:nvPr>
        </p:nvSpPr>
        <p:spPr>
          <a:xfrm>
            <a:off x="685800" y="1600200"/>
            <a:ext cx="8207375" cy="4724400"/>
          </a:xfrm>
        </p:spPr>
        <p:txBody>
          <a:bodyPr/>
          <a:lstStyle/>
          <a:p>
            <a:pPr eaLnBrk="1" hangingPunct="1"/>
            <a:r>
              <a:rPr lang="id-ID" dirty="0"/>
              <a:t>Desain adalah tentang menemukan </a:t>
            </a:r>
            <a:r>
              <a:rPr lang="id-ID" dirty="0" smtClean="0"/>
              <a:t>solusi</a:t>
            </a:r>
            <a:endParaRPr lang="en-US" dirty="0" smtClean="0"/>
          </a:p>
          <a:p>
            <a:pPr eaLnBrk="1" hangingPunct="1"/>
            <a:r>
              <a:rPr lang="id-ID" dirty="0"/>
              <a:t>Sayangnya, desainer sering menemukan kembali</a:t>
            </a:r>
            <a:endParaRPr lang="en-US" altLang="zh-CN" dirty="0" smtClean="0"/>
          </a:p>
          <a:p>
            <a:pPr lvl="2" eaLnBrk="1" hangingPunct="1"/>
            <a:r>
              <a:rPr lang="id-ID" dirty="0" smtClean="0"/>
              <a:t>Sulit </a:t>
            </a:r>
            <a:r>
              <a:rPr lang="id-ID" dirty="0"/>
              <a:t>untuk mengetahui bagaimana hal-hal dilakukan sebelumnya </a:t>
            </a:r>
            <a:endParaRPr lang="en-US" dirty="0" smtClean="0"/>
          </a:p>
          <a:p>
            <a:pPr lvl="2" eaLnBrk="1" hangingPunct="1"/>
            <a:r>
              <a:rPr lang="id-ID" dirty="0" smtClean="0"/>
              <a:t>Mengapa </a:t>
            </a:r>
            <a:r>
              <a:rPr lang="id-ID" dirty="0"/>
              <a:t>sesuatu dilakukan dengan cara tertentu </a:t>
            </a:r>
            <a:endParaRPr lang="en-US" dirty="0" smtClean="0"/>
          </a:p>
          <a:p>
            <a:pPr lvl="2" eaLnBrk="1" hangingPunct="1"/>
            <a:r>
              <a:rPr lang="id-ID" dirty="0" smtClean="0"/>
              <a:t>Cara </a:t>
            </a:r>
            <a:r>
              <a:rPr lang="id-ID" dirty="0"/>
              <a:t>menggunakan kembali solusi</a:t>
            </a:r>
            <a:endParaRPr lang="en-US" altLang="zh-CN"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p:txBody>
          <a:bodyPr/>
          <a:lstStyle/>
          <a:p>
            <a:pPr eaLnBrk="1" hangingPunct="1"/>
            <a:r>
              <a:rPr lang="id-ID" sz="2800" dirty="0"/>
              <a:t>Sebuah desain yang efektif dan fleksibel sulit untuk mendapatkan "benar" pertama kali. </a:t>
            </a:r>
            <a:endParaRPr lang="en-US" sz="2800" dirty="0" smtClean="0"/>
          </a:p>
          <a:p>
            <a:pPr eaLnBrk="1" hangingPunct="1"/>
            <a:r>
              <a:rPr lang="id-ID" sz="2800" dirty="0" smtClean="0"/>
              <a:t>Namun </a:t>
            </a:r>
            <a:r>
              <a:rPr lang="id-ID" sz="2800" dirty="0"/>
              <a:t>desainer berpengalaman memang membuat desain yang bagus</a:t>
            </a:r>
            <a:endParaRPr lang="en-US" altLang="zh-CN" sz="2800" dirty="0" smtClean="0"/>
          </a:p>
          <a:p>
            <a:pPr lvl="1" eaLnBrk="1" hangingPunct="1"/>
            <a:r>
              <a:rPr lang="id-ID" sz="2400" dirty="0"/>
              <a:t>Desainer baru biasanya kewalahan dengan semua pilihan desain yang tersedia</a:t>
            </a:r>
            <a:r>
              <a:rPr lang="en-US" altLang="zh-CN" sz="2400" dirty="0" smtClean="0"/>
              <a:t>.</a:t>
            </a:r>
          </a:p>
          <a:p>
            <a:pPr eaLnBrk="1" hangingPunct="1"/>
            <a:r>
              <a:rPr lang="id-ID" sz="2800" dirty="0"/>
              <a:t>Desainer berpengalaman jelas tahu sesuatu yang tidak berpengalaman tidak, apa itu?</a:t>
            </a:r>
            <a:endParaRPr lang="en-US" altLang="zh-CN" sz="2800" dirty="0" smtClean="0"/>
          </a:p>
        </p:txBody>
      </p:sp>
      <p:sp>
        <p:nvSpPr>
          <p:cNvPr id="7171" name="Rectangle 3"/>
          <p:cNvSpPr>
            <a:spLocks noGrp="1" noChangeArrowheads="1"/>
          </p:cNvSpPr>
          <p:nvPr>
            <p:ph type="title"/>
          </p:nvPr>
        </p:nvSpPr>
        <p:spPr>
          <a:noFill/>
        </p:spPr>
        <p:txBody>
          <a:bodyPr/>
          <a:lstStyle/>
          <a:p>
            <a:pPr eaLnBrk="1" hangingPunct="1"/>
            <a:r>
              <a:rPr lang="id-ID" sz="3600" dirty="0"/>
              <a:t>Bagaimana Kita Dapat Mengkodifikasi Pengetahuan Desain</a:t>
            </a:r>
            <a:r>
              <a:rPr lang="en-US" altLang="zh-CN" sz="34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54">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7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0957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4800"/>
            <a:ext cx="9144000" cy="914400"/>
          </a:xfrm>
        </p:spPr>
        <p:txBody>
          <a:bodyPr/>
          <a:lstStyle/>
          <a:p>
            <a:pPr eaLnBrk="1" hangingPunct="1"/>
            <a:r>
              <a:rPr lang="id-ID" sz="3200" dirty="0"/>
              <a:t>Bagaimana Desainer Berpengalaman Memecahkan Masalah</a:t>
            </a:r>
            <a:endParaRPr lang="en-US" altLang="zh-CN" sz="3200" dirty="0" smtClean="0"/>
          </a:p>
        </p:txBody>
      </p:sp>
      <p:sp>
        <p:nvSpPr>
          <p:cNvPr id="8195" name="Rectangle 3"/>
          <p:cNvSpPr>
            <a:spLocks noGrp="1" noChangeArrowheads="1"/>
          </p:cNvSpPr>
          <p:nvPr>
            <p:ph type="body" idx="1"/>
          </p:nvPr>
        </p:nvSpPr>
        <p:spPr/>
        <p:txBody>
          <a:bodyPr/>
          <a:lstStyle/>
          <a:p>
            <a:pPr eaLnBrk="1" hangingPunct="1"/>
            <a:r>
              <a:rPr lang="id-ID" sz="2400" dirty="0" smtClean="0"/>
              <a:t>Desainer </a:t>
            </a:r>
            <a:r>
              <a:rPr lang="id-ID" sz="2400" dirty="0"/>
              <a:t>ahli biasanya tidak menyelesaikan setiap masalah dari prinsip pertama, mereka menggunakan kembali solusi yang telah berhasil untuk mereka di masa lalu. </a:t>
            </a:r>
            <a:endParaRPr lang="en-US" sz="2400" dirty="0" smtClean="0"/>
          </a:p>
          <a:p>
            <a:pPr eaLnBrk="1" hangingPunct="1"/>
            <a:r>
              <a:rPr lang="id-ID" sz="2400" dirty="0" smtClean="0"/>
              <a:t>Ketika </a:t>
            </a:r>
            <a:r>
              <a:rPr lang="id-ID" sz="2400" dirty="0"/>
              <a:t>mereka menemukan solusi yang baik, mereka menggunakannya lagi dan lagi. </a:t>
            </a:r>
            <a:endParaRPr lang="en-US" sz="2400" dirty="0" smtClean="0"/>
          </a:p>
          <a:p>
            <a:pPr eaLnBrk="1" hangingPunct="1"/>
            <a:r>
              <a:rPr lang="id-ID" sz="2400" dirty="0" smtClean="0"/>
              <a:t>Pengalaman </a:t>
            </a:r>
            <a:r>
              <a:rPr lang="id-ID" sz="2400" dirty="0"/>
              <a:t>seperti itu adalah bagian dari apa yang membuat mereka ahli. </a:t>
            </a:r>
            <a:endParaRPr lang="en-US" sz="2400" dirty="0" smtClean="0"/>
          </a:p>
          <a:p>
            <a:pPr eaLnBrk="1" hangingPunct="1"/>
            <a:r>
              <a:rPr lang="id-ID" sz="2400" dirty="0" smtClean="0"/>
              <a:t>Pengalaman </a:t>
            </a:r>
            <a:r>
              <a:rPr lang="id-ID" sz="2400" dirty="0"/>
              <a:t>semacam itu dapat dicatat sebagai pola </a:t>
            </a:r>
            <a:r>
              <a:rPr lang="id-ID" sz="2400" dirty="0" smtClean="0"/>
              <a:t>desain</a:t>
            </a:r>
            <a:endParaRPr lang="en-US" altLang="zh-CN"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err="1" smtClean="0"/>
              <a:t>Kutipan</a:t>
            </a:r>
            <a:r>
              <a:rPr lang="en-US" dirty="0" smtClean="0"/>
              <a:t> </a:t>
            </a:r>
            <a:r>
              <a:rPr lang="en-US" dirty="0" err="1" smtClean="0"/>
              <a:t>dari</a:t>
            </a:r>
            <a:r>
              <a:rPr lang="en-US" dirty="0" smtClean="0"/>
              <a:t> </a:t>
            </a:r>
            <a:r>
              <a:rPr lang="en-US" dirty="0" err="1" smtClean="0"/>
              <a:t>minggu</a:t>
            </a:r>
            <a:r>
              <a:rPr lang="en-US" dirty="0" smtClean="0"/>
              <a:t> </a:t>
            </a:r>
            <a:r>
              <a:rPr lang="en-US" dirty="0" err="1" smtClean="0"/>
              <a:t>lalu</a:t>
            </a:r>
            <a:endParaRPr lang="en-US" dirty="0" smtClean="0"/>
          </a:p>
        </p:txBody>
      </p:sp>
      <p:sp>
        <p:nvSpPr>
          <p:cNvPr id="9219" name="Content Placeholder 2"/>
          <p:cNvSpPr>
            <a:spLocks noGrp="1"/>
          </p:cNvSpPr>
          <p:nvPr>
            <p:ph idx="1"/>
          </p:nvPr>
        </p:nvSpPr>
        <p:spPr>
          <a:xfrm>
            <a:off x="609600" y="1600200"/>
            <a:ext cx="5410200" cy="4419600"/>
          </a:xfrm>
        </p:spPr>
        <p:txBody>
          <a:bodyPr/>
          <a:lstStyle/>
          <a:p>
            <a:pPr eaLnBrk="1" hangingPunct="1"/>
            <a:r>
              <a:rPr lang="id-ID" sz="2800" dirty="0"/>
              <a:t>“Artis hebat meminjam (dari artis lain), tetapi seniman hebat </a:t>
            </a:r>
            <a:r>
              <a:rPr lang="id-ID" sz="2800" dirty="0" smtClean="0"/>
              <a:t>mencuri</a:t>
            </a:r>
            <a:r>
              <a:rPr lang="en-US" sz="2800" dirty="0" smtClean="0"/>
              <a:t> </a:t>
            </a:r>
            <a:r>
              <a:rPr lang="id-ID" sz="2800" dirty="0" smtClean="0"/>
              <a:t>!” </a:t>
            </a:r>
            <a:r>
              <a:rPr lang="id-ID" sz="2800" dirty="0"/>
              <a:t>-Pablo Picasso</a:t>
            </a:r>
            <a:endParaRPr lang="en-US" sz="2800" dirty="0" smtClean="0"/>
          </a:p>
          <a:p>
            <a:r>
              <a:rPr lang="sv-SE" sz="2800" dirty="0"/>
              <a:t>Desain visual yang menarik membutuhkan latihan dan pengalaman – bagian alaminya adalah studi dan kritik terhadap karya orang lain</a:t>
            </a:r>
          </a:p>
        </p:txBody>
      </p:sp>
      <p:pic>
        <p:nvPicPr>
          <p:cNvPr id="9220" name="Picture 3" descr="pablo_picasso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47800"/>
            <a:ext cx="25146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smtClean="0"/>
              <a:t>Novelists uses Patterns</a:t>
            </a:r>
          </a:p>
        </p:txBody>
      </p:sp>
      <p:sp>
        <p:nvSpPr>
          <p:cNvPr id="10243" name="Rectangle 3"/>
          <p:cNvSpPr>
            <a:spLocks noGrp="1" noChangeArrowheads="1"/>
          </p:cNvSpPr>
          <p:nvPr>
            <p:ph type="body" idx="1"/>
          </p:nvPr>
        </p:nvSpPr>
        <p:spPr/>
        <p:txBody>
          <a:bodyPr/>
          <a:lstStyle/>
          <a:p>
            <a:pPr eaLnBrk="1" hangingPunct="1"/>
            <a:r>
              <a:rPr lang="id-ID" sz="2400" dirty="0"/>
              <a:t>Novelis dan penulis drama jarang mendesain plot mereka dari awal</a:t>
            </a:r>
            <a:r>
              <a:rPr lang="en-US" altLang="zh-CN" sz="2400" dirty="0" smtClean="0"/>
              <a:t>. </a:t>
            </a:r>
          </a:p>
          <a:p>
            <a:pPr eaLnBrk="1" hangingPunct="1"/>
            <a:r>
              <a:rPr lang="id-ID" sz="2400" dirty="0"/>
              <a:t>Mereka mengikuti pola seperti "Pahlawan yang Cacat Tragis" (Macbeth, Hamlet, dll) atau "Novel Romantis" (novel roman yang tak terhitung jumlahnya)</a:t>
            </a:r>
            <a:endParaRPr lang="en-US" altLang="zh-CN" sz="2400" dirty="0" smtClean="0"/>
          </a:p>
        </p:txBody>
      </p:sp>
      <p:pic>
        <p:nvPicPr>
          <p:cNvPr id="10244" name="Picture 4" descr="hamlet-gill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962400"/>
            <a:ext cx="2298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sousti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114800"/>
            <a:ext cx="42672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id-ID" dirty="0"/>
              <a:t>Pemain Game menggunakan Pola</a:t>
            </a:r>
            <a:endParaRPr lang="en-US" altLang="zh-CN" dirty="0" smtClean="0"/>
          </a:p>
        </p:txBody>
      </p:sp>
      <p:sp>
        <p:nvSpPr>
          <p:cNvPr id="11267" name="Rectangle 3"/>
          <p:cNvSpPr>
            <a:spLocks noGrp="1" noChangeArrowheads="1"/>
          </p:cNvSpPr>
          <p:nvPr>
            <p:ph type="body" idx="1"/>
          </p:nvPr>
        </p:nvSpPr>
        <p:spPr>
          <a:xfrm>
            <a:off x="609600" y="1447800"/>
            <a:ext cx="7924800" cy="4572000"/>
          </a:xfrm>
        </p:spPr>
        <p:txBody>
          <a:bodyPr/>
          <a:lstStyle/>
          <a:p>
            <a:r>
              <a:rPr lang="id-ID" dirty="0"/>
              <a:t>Pemain catur, pemain Go, pemain Basket semuanya menyampaikan "pola"</a:t>
            </a:r>
          </a:p>
        </p:txBody>
      </p:sp>
      <p:pic>
        <p:nvPicPr>
          <p:cNvPr id="11268" name="Picture 4" descr="14HPPickRo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724400"/>
            <a:ext cx="20288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14HPPickRol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648200"/>
            <a:ext cx="20193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14HPPickRoll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724400"/>
            <a:ext cx="20193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p:cNvSpPr txBox="1">
            <a:spLocks noChangeArrowheads="1"/>
          </p:cNvSpPr>
          <p:nvPr/>
        </p:nvSpPr>
        <p:spPr bwMode="auto">
          <a:xfrm>
            <a:off x="1889125" y="6461125"/>
            <a:ext cx="5607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a:t>1-4 offense Pick-n-roll from http://www.coachesclipboard.net</a:t>
            </a:r>
          </a:p>
        </p:txBody>
      </p:sp>
      <p:pic>
        <p:nvPicPr>
          <p:cNvPr id="11272" name="Picture 8" descr="qgam-02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514600"/>
            <a:ext cx="186213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descr="300px-Joseki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667000"/>
            <a:ext cx="1676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10"/>
          <p:cNvSpPr txBox="1">
            <a:spLocks noChangeArrowheads="1"/>
          </p:cNvSpPr>
          <p:nvPr/>
        </p:nvSpPr>
        <p:spPr bwMode="auto">
          <a:xfrm>
            <a:off x="762000" y="4343400"/>
            <a:ext cx="2398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a:t>A star-point Joseki in Go</a:t>
            </a:r>
          </a:p>
        </p:txBody>
      </p:sp>
      <p:sp>
        <p:nvSpPr>
          <p:cNvPr id="11275" name="Text Box 11"/>
          <p:cNvSpPr txBox="1">
            <a:spLocks noChangeArrowheads="1"/>
          </p:cNvSpPr>
          <p:nvPr/>
        </p:nvSpPr>
        <p:spPr bwMode="auto">
          <a:xfrm>
            <a:off x="6324600" y="4343400"/>
            <a:ext cx="2058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a:t>The Queen’s Gambit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988</TotalTime>
  <Words>936</Words>
  <Application>Microsoft Office PowerPoint</Application>
  <PresentationFormat>On-screen Show (4:3)</PresentationFormat>
  <Paragraphs>119</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Radial</vt:lpstr>
      <vt:lpstr>Pola Desain: UI, Game, Pembelajaran (Pertemuan 2)</vt:lpstr>
      <vt:lpstr>Topik</vt:lpstr>
      <vt:lpstr>Design = Solutions</vt:lpstr>
      <vt:lpstr>Bagaimana Kita Dapat Mengkodifikasi Pengetahuan Desain?</vt:lpstr>
      <vt:lpstr>PowerPoint Presentation</vt:lpstr>
      <vt:lpstr>Bagaimana Desainer Berpengalaman Memecahkan Masalah</vt:lpstr>
      <vt:lpstr>Kutipan dari minggu lalu</vt:lpstr>
      <vt:lpstr>Novelists uses Patterns</vt:lpstr>
      <vt:lpstr>Pemain Game menggunakan Pola</vt:lpstr>
      <vt:lpstr>Hirarki Metode Desain</vt:lpstr>
      <vt:lpstr>Pola Desain vs. Pedoman Desain</vt:lpstr>
      <vt:lpstr>Pola vs. Idiom</vt:lpstr>
      <vt:lpstr>Pola vs. Leksikon/Kosakata</vt:lpstr>
      <vt:lpstr>What are Design Patterns…</vt:lpstr>
      <vt:lpstr>Format Pola</vt:lpstr>
      <vt:lpstr>Banyak Pola membentuk Bahasa Pola</vt:lpstr>
      <vt:lpstr>Bahasa Pola</vt:lpstr>
      <vt:lpstr>Diskusi</vt:lpstr>
      <vt:lpstr>Kategori Pola UI oleh Tedwell 2005</vt:lpstr>
      <vt:lpstr>Ekstra Sesuai Permintaan</vt:lpstr>
      <vt:lpstr>Structured Format</vt:lpstr>
      <vt:lpstr>Pola dalam Desain Game</vt:lpstr>
      <vt:lpstr>Produsen-Konsumen</vt:lpstr>
      <vt:lpstr>Contoh lain</vt:lpstr>
      <vt:lpstr>Power-Ups</vt:lpstr>
      <vt:lpstr>Sekian…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rionaldi ali</dc:creator>
  <cp:lastModifiedBy>User</cp:lastModifiedBy>
  <cp:revision>72</cp:revision>
  <cp:lastPrinted>1601-01-01T00:00:00Z</cp:lastPrinted>
  <dcterms:created xsi:type="dcterms:W3CDTF">1601-01-01T00:00:00Z</dcterms:created>
  <dcterms:modified xsi:type="dcterms:W3CDTF">2024-03-13T02:13:14Z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