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8" r:id="rId3"/>
    <p:sldId id="257"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0"/>
  </p:normalViewPr>
  <p:slideViewPr>
    <p:cSldViewPr>
      <p:cViewPr varScale="1">
        <p:scale>
          <a:sx n="111" d="100"/>
          <a:sy n="111" d="100"/>
        </p:scale>
        <p:origin x="168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D67428-B515-BD45-A702-4F050D87B975}" type="datetimeFigureOut">
              <a:rPr lang="en-US" smtClean="0"/>
              <a:t>1/2/24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76C31-AA15-554F-84B2-D1159B8AC11E}" type="slidenum">
              <a:rPr lang="en-US" smtClean="0"/>
              <a:t>‹#›</a:t>
            </a:fld>
            <a:endParaRPr lang="en-US"/>
          </a:p>
        </p:txBody>
      </p:sp>
    </p:spTree>
    <p:extLst>
      <p:ext uri="{BB962C8B-B14F-4D97-AF65-F5344CB8AC3E}">
        <p14:creationId xmlns:p14="http://schemas.microsoft.com/office/powerpoint/2010/main" val="4233099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076C31-AA15-554F-84B2-D1159B8AC11E}" type="slidenum">
              <a:rPr lang="en-US" smtClean="0"/>
              <a:t>11</a:t>
            </a:fld>
            <a:endParaRPr lang="en-US"/>
          </a:p>
        </p:txBody>
      </p:sp>
    </p:spTree>
    <p:extLst>
      <p:ext uri="{BB962C8B-B14F-4D97-AF65-F5344CB8AC3E}">
        <p14:creationId xmlns:p14="http://schemas.microsoft.com/office/powerpoint/2010/main" val="117083985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28721F-6EE2-4ADA-B086-5426918B8B7E}" type="datetimeFigureOut">
              <a:rPr lang="id-ID" smtClean="0"/>
              <a:t>02/01/24</a:t>
            </a:fld>
            <a:endParaRPr lang="id-ID"/>
          </a:p>
        </p:txBody>
      </p:sp>
      <p:sp>
        <p:nvSpPr>
          <p:cNvPr id="5" name="Footer Placeholder 4"/>
          <p:cNvSpPr>
            <a:spLocks noGrp="1"/>
          </p:cNvSpPr>
          <p:nvPr>
            <p:ph type="ftr" sz="quarter" idx="11"/>
          </p:nvPr>
        </p:nvSpPr>
        <p:spPr>
          <a:xfrm>
            <a:off x="812805" y="6272785"/>
            <a:ext cx="4745736" cy="365125"/>
          </a:xfrm>
        </p:spPr>
        <p:txBody>
          <a:bodyPr/>
          <a:lstStyle/>
          <a:p>
            <a:endParaRPr lang="id-ID"/>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6A8EC98F-6626-43F0-898C-32BCEB26FF22}" type="slidenum">
              <a:rPr lang="id-ID" smtClean="0"/>
              <a:t>‹#›</a:t>
            </a:fld>
            <a:endParaRPr lang="id-ID"/>
          </a:p>
        </p:txBody>
      </p:sp>
    </p:spTree>
    <p:extLst>
      <p:ext uri="{BB962C8B-B14F-4D97-AF65-F5344CB8AC3E}">
        <p14:creationId xmlns:p14="http://schemas.microsoft.com/office/powerpoint/2010/main" val="2300437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28721F-6EE2-4ADA-B086-5426918B8B7E}" type="datetimeFigureOut">
              <a:rPr lang="id-ID" smtClean="0"/>
              <a:t>02/01/24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3760077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28721F-6EE2-4ADA-B086-5426918B8B7E}" type="datetimeFigureOut">
              <a:rPr lang="id-ID" smtClean="0"/>
              <a:t>02/01/24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316180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28721F-6EE2-4ADA-B086-5426918B8B7E}" type="datetimeFigureOut">
              <a:rPr lang="id-ID" smtClean="0"/>
              <a:t>02/01/24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2085376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5F28721F-6EE2-4ADA-B086-5426918B8B7E}" type="datetimeFigureOut">
              <a:rPr lang="id-ID" smtClean="0"/>
              <a:t>02/01/24</a:t>
            </a:fld>
            <a:endParaRPr lang="id-ID"/>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id-ID"/>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6A8EC98F-6626-43F0-898C-32BCEB26FF22}" type="slidenum">
              <a:rPr lang="id-ID" smtClean="0"/>
              <a:t>‹#›</a:t>
            </a:fld>
            <a:endParaRPr lang="id-ID"/>
          </a:p>
        </p:txBody>
      </p:sp>
    </p:spTree>
    <p:extLst>
      <p:ext uri="{BB962C8B-B14F-4D97-AF65-F5344CB8AC3E}">
        <p14:creationId xmlns:p14="http://schemas.microsoft.com/office/powerpoint/2010/main" val="424773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28721F-6EE2-4ADA-B086-5426918B8B7E}" type="datetimeFigureOut">
              <a:rPr lang="id-ID" smtClean="0"/>
              <a:t>02/01/24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15845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28721F-6EE2-4ADA-B086-5426918B8B7E}" type="datetimeFigureOut">
              <a:rPr lang="id-ID" smtClean="0"/>
              <a:t>02/01/24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A8EC98F-6626-43F0-898C-32BCEB26FF22}" type="slidenum">
              <a:rPr lang="id-ID" smtClean="0"/>
              <a:t>‹#›</a:t>
            </a:fld>
            <a:endParaRPr lang="id-ID"/>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019855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5F28721F-6EE2-4ADA-B086-5426918B8B7E}" type="datetimeFigureOut">
              <a:rPr lang="id-ID" smtClean="0"/>
              <a:t>02/01/24</a:t>
            </a:fld>
            <a:endParaRPr lang="id-ID"/>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id-ID"/>
          </a:p>
        </p:txBody>
      </p:sp>
      <p:sp>
        <p:nvSpPr>
          <p:cNvPr id="5" name="Slide Number Placeholder 4"/>
          <p:cNvSpPr>
            <a:spLocks noGrp="1"/>
          </p:cNvSpPr>
          <p:nvPr>
            <p:ph type="sldNum" sz="quarter" idx="12"/>
          </p:nvPr>
        </p:nvSpPr>
        <p:spPr/>
        <p:txBody>
          <a:bodyPr/>
          <a:lstStyle/>
          <a:p>
            <a:fld id="{6A8EC98F-6626-43F0-898C-32BCEB26FF22}" type="slidenum">
              <a:rPr lang="id-ID" smtClean="0"/>
              <a:t>‹#›</a:t>
            </a:fld>
            <a:endParaRPr lang="id-ID"/>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46857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28721F-6EE2-4ADA-B086-5426918B8B7E}" type="datetimeFigureOut">
              <a:rPr lang="id-ID" smtClean="0"/>
              <a:t>02/01/24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37170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5F28721F-6EE2-4ADA-B086-5426918B8B7E}" type="datetimeFigureOut">
              <a:rPr lang="id-ID" smtClean="0"/>
              <a:t>02/01/24</a:t>
            </a:fld>
            <a:endParaRPr lang="id-ID"/>
          </a:p>
        </p:txBody>
      </p:sp>
      <p:sp>
        <p:nvSpPr>
          <p:cNvPr id="10" name="Footer Placeholder 9"/>
          <p:cNvSpPr>
            <a:spLocks noGrp="1"/>
          </p:cNvSpPr>
          <p:nvPr>
            <p:ph type="ftr" sz="quarter" idx="11"/>
          </p:nvPr>
        </p:nvSpPr>
        <p:spPr/>
        <p:txBody>
          <a:bodyPr/>
          <a:lstStyle/>
          <a:p>
            <a:endParaRPr lang="id-ID"/>
          </a:p>
        </p:txBody>
      </p:sp>
      <p:sp>
        <p:nvSpPr>
          <p:cNvPr id="11" name="Slide Number Placeholder 10"/>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3352737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5F28721F-6EE2-4ADA-B086-5426918B8B7E}" type="datetimeFigureOut">
              <a:rPr lang="id-ID" smtClean="0"/>
              <a:t>02/01/24</a:t>
            </a:fld>
            <a:endParaRPr lang="id-ID"/>
          </a:p>
        </p:txBody>
      </p:sp>
      <p:sp>
        <p:nvSpPr>
          <p:cNvPr id="10" name="Slide Number Placeholder 9"/>
          <p:cNvSpPr>
            <a:spLocks noGrp="1"/>
          </p:cNvSpPr>
          <p:nvPr>
            <p:ph type="sldNum" sz="quarter" idx="12"/>
          </p:nvPr>
        </p:nvSpPr>
        <p:spPr/>
        <p:txBody>
          <a:bodyPr/>
          <a:lstStyle/>
          <a:p>
            <a:fld id="{6A8EC98F-6626-43F0-898C-32BCEB26FF22}" type="slidenum">
              <a:rPr lang="id-ID" smtClean="0"/>
              <a:t>‹#›</a:t>
            </a:fld>
            <a:endParaRPr lang="id-ID"/>
          </a:p>
        </p:txBody>
      </p:sp>
    </p:spTree>
    <p:extLst>
      <p:ext uri="{BB962C8B-B14F-4D97-AF65-F5344CB8AC3E}">
        <p14:creationId xmlns:p14="http://schemas.microsoft.com/office/powerpoint/2010/main" val="2147871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5F28721F-6EE2-4ADA-B086-5426918B8B7E}" type="datetimeFigureOut">
              <a:rPr lang="id-ID" smtClean="0"/>
              <a:t>02/01/24</a:t>
            </a:fld>
            <a:endParaRPr lang="id-ID"/>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id-ID"/>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6A8EC98F-6626-43F0-898C-32BCEB26FF22}" type="slidenum">
              <a:rPr lang="id-ID" smtClean="0"/>
              <a:t>‹#›</a:t>
            </a:fld>
            <a:endParaRPr lang="id-ID"/>
          </a:p>
        </p:txBody>
      </p:sp>
    </p:spTree>
    <p:extLst>
      <p:ext uri="{BB962C8B-B14F-4D97-AF65-F5344CB8AC3E}">
        <p14:creationId xmlns:p14="http://schemas.microsoft.com/office/powerpoint/2010/main" val="1334428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899592" y="1412776"/>
            <a:ext cx="5314960" cy="2952327"/>
          </a:xfrm>
        </p:spPr>
        <p:txBody>
          <a:bodyPr>
            <a:noAutofit/>
          </a:bodyPr>
          <a:lstStyle/>
          <a:p>
            <a:pPr algn="l"/>
            <a:r>
              <a:rPr lang="id-ID" sz="3200" dirty="0">
                <a:solidFill>
                  <a:schemeClr val="tx1"/>
                </a:solidFill>
              </a:rPr>
              <a:t>Menganalisis Nilai Estetis </a:t>
            </a:r>
            <a:br>
              <a:rPr lang="id-ID" sz="3200" dirty="0">
                <a:solidFill>
                  <a:schemeClr val="tx1"/>
                </a:solidFill>
              </a:rPr>
            </a:br>
            <a:r>
              <a:rPr lang="id-ID" sz="3200" dirty="0">
                <a:solidFill>
                  <a:schemeClr val="tx1"/>
                </a:solidFill>
              </a:rPr>
              <a:t>Pada Desain Cover Buku Gurita Cikeas  Dengan Menggunakan Pendekatan  Prinsip - Prinsip Estetika</a:t>
            </a:r>
          </a:p>
        </p:txBody>
      </p:sp>
      <p:sp>
        <p:nvSpPr>
          <p:cNvPr id="5" name="Rectangle 4"/>
          <p:cNvSpPr/>
          <p:nvPr/>
        </p:nvSpPr>
        <p:spPr>
          <a:xfrm>
            <a:off x="7358082" y="0"/>
            <a:ext cx="1785918"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page_1.jpg"/>
          <p:cNvPicPr>
            <a:picLocks noChangeAspect="1" noChangeArrowheads="1"/>
          </p:cNvPicPr>
          <p:nvPr/>
        </p:nvPicPr>
        <p:blipFill>
          <a:blip r:embed="rId2"/>
          <a:srcRect/>
          <a:stretch>
            <a:fillRect/>
          </a:stretch>
        </p:blipFill>
        <p:spPr bwMode="auto">
          <a:xfrm>
            <a:off x="4544513" y="0"/>
            <a:ext cx="4599487" cy="6858000"/>
          </a:xfrm>
          <a:prstGeom prst="rect">
            <a:avLst/>
          </a:prstGeom>
          <a:noFill/>
        </p:spPr>
      </p:pic>
      <p:sp>
        <p:nvSpPr>
          <p:cNvPr id="5" name="Content Placeholder 2"/>
          <p:cNvSpPr>
            <a:spLocks noGrp="1"/>
          </p:cNvSpPr>
          <p:nvPr>
            <p:ph idx="1"/>
          </p:nvPr>
        </p:nvSpPr>
        <p:spPr>
          <a:xfrm>
            <a:off x="500034" y="1643050"/>
            <a:ext cx="3686172" cy="3094634"/>
          </a:xfrm>
        </p:spPr>
        <p:txBody>
          <a:bodyPr>
            <a:normAutofit lnSpcReduction="10000"/>
          </a:bodyPr>
          <a:lstStyle/>
          <a:p>
            <a:pPr marL="0" indent="0">
              <a:buNone/>
            </a:pPr>
            <a:r>
              <a:rPr lang="id-ID" sz="1800" dirty="0"/>
              <a:t>Kesimpulan : rancangan  cover buku ini menerapkan   prinsip semantik pada perancangannya yaitu mengutamakan filosofi dan makna dari objek yang digambarkan. Filosofinya yakni Cengkraman kekuasaan. Rancangan ini terinspirasi dari isu adanya aliran dana Bank Century ke keluarga dan orang – orang terdekat SBY, terkait kampanye partai Demokrat tahun 2009 silam.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143108" y="3071810"/>
            <a:ext cx="4900618" cy="571504"/>
          </a:xfrm>
        </p:spPr>
        <p:txBody>
          <a:bodyPr>
            <a:normAutofit/>
          </a:bodyPr>
          <a:lstStyle/>
          <a:p>
            <a:pPr marL="0" indent="0" algn="ctr">
              <a:buNone/>
            </a:pPr>
            <a:r>
              <a:rPr lang="id-ID" dirty="0"/>
              <a:t>Sekian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195736" y="1500174"/>
            <a:ext cx="6062436" cy="4233082"/>
          </a:xfrm>
        </p:spPr>
        <p:txBody>
          <a:bodyPr>
            <a:normAutofit/>
          </a:bodyPr>
          <a:lstStyle/>
          <a:p>
            <a:pPr algn="r">
              <a:buNone/>
            </a:pPr>
            <a:r>
              <a:rPr lang="id-ID" sz="2400" b="1" dirty="0"/>
              <a:t>Prinsip – prinsip Estetika dalam Desain</a:t>
            </a:r>
          </a:p>
          <a:p>
            <a:pPr algn="r">
              <a:buFontTx/>
              <a:buChar char="-"/>
            </a:pPr>
            <a:endParaRPr lang="id-ID" sz="2400" b="1" dirty="0"/>
          </a:p>
          <a:p>
            <a:pPr algn="r">
              <a:buFontTx/>
              <a:buChar char="-"/>
            </a:pPr>
            <a:r>
              <a:rPr lang="id-ID" sz="2400" b="1" dirty="0"/>
              <a:t>Kesatuan</a:t>
            </a:r>
          </a:p>
          <a:p>
            <a:pPr algn="r">
              <a:buFontTx/>
              <a:buChar char="-"/>
            </a:pPr>
            <a:r>
              <a:rPr lang="id-ID" sz="2400" b="1" dirty="0"/>
              <a:t>Keseimbangan</a:t>
            </a:r>
          </a:p>
          <a:p>
            <a:pPr algn="r">
              <a:buFontTx/>
              <a:buChar char="-"/>
            </a:pPr>
            <a:r>
              <a:rPr lang="id-ID" sz="2400" b="1" dirty="0"/>
              <a:t>Irama</a:t>
            </a:r>
          </a:p>
          <a:p>
            <a:pPr algn="r">
              <a:buFontTx/>
              <a:buChar char="-"/>
            </a:pPr>
            <a:r>
              <a:rPr lang="id-ID" sz="2400" b="1" dirty="0"/>
              <a:t>Proporsi </a:t>
            </a:r>
          </a:p>
          <a:p>
            <a:pPr algn="r">
              <a:buFontTx/>
              <a:buChar char="-"/>
            </a:pPr>
            <a:r>
              <a:rPr lang="id-ID" sz="2400" b="1" dirty="0"/>
              <a:t>Aksentuasi</a:t>
            </a:r>
          </a:p>
          <a:p>
            <a:pPr algn="r">
              <a:buFontTx/>
              <a:buChar char="-"/>
            </a:pPr>
            <a:r>
              <a:rPr lang="id-ID" sz="2400" b="1" dirty="0"/>
              <a:t>Kesederhanaan</a:t>
            </a:r>
          </a:p>
          <a:p>
            <a:pPr algn="r">
              <a:buFontTx/>
              <a:buChar char="-"/>
            </a:pPr>
            <a:endParaRPr lang="id-ID" sz="2400" dirty="0"/>
          </a:p>
        </p:txBody>
      </p:sp>
      <p:sp>
        <p:nvSpPr>
          <p:cNvPr id="5" name="Rectangle 4"/>
          <p:cNvSpPr/>
          <p:nvPr/>
        </p:nvSpPr>
        <p:spPr>
          <a:xfrm>
            <a:off x="0" y="0"/>
            <a:ext cx="1785918"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page_1.jpg"/>
          <p:cNvPicPr>
            <a:picLocks noChangeAspect="1" noChangeArrowheads="1"/>
          </p:cNvPicPr>
          <p:nvPr/>
        </p:nvPicPr>
        <p:blipFill>
          <a:blip r:embed="rId2"/>
          <a:srcRect/>
          <a:stretch>
            <a:fillRect/>
          </a:stretch>
        </p:blipFill>
        <p:spPr bwMode="auto">
          <a:xfrm>
            <a:off x="2643174" y="642918"/>
            <a:ext cx="3928756" cy="585791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page_1.jpg"/>
          <p:cNvPicPr>
            <a:picLocks noChangeAspect="1" noChangeArrowheads="1"/>
          </p:cNvPicPr>
          <p:nvPr/>
        </p:nvPicPr>
        <p:blipFill>
          <a:blip r:embed="rId2"/>
          <a:srcRect/>
          <a:stretch>
            <a:fillRect/>
          </a:stretch>
        </p:blipFill>
        <p:spPr bwMode="auto">
          <a:xfrm>
            <a:off x="4569439" y="0"/>
            <a:ext cx="4599487" cy="6858000"/>
          </a:xfrm>
          <a:prstGeom prst="rect">
            <a:avLst/>
          </a:prstGeom>
          <a:noFill/>
        </p:spPr>
      </p:pic>
      <p:sp>
        <p:nvSpPr>
          <p:cNvPr id="5" name="Content Placeholder 2"/>
          <p:cNvSpPr>
            <a:spLocks noGrp="1"/>
          </p:cNvSpPr>
          <p:nvPr>
            <p:ph idx="1"/>
          </p:nvPr>
        </p:nvSpPr>
        <p:spPr>
          <a:xfrm>
            <a:off x="457200" y="1214422"/>
            <a:ext cx="3829048" cy="4878874"/>
          </a:xfrm>
        </p:spPr>
        <p:txBody>
          <a:bodyPr>
            <a:noAutofit/>
          </a:bodyPr>
          <a:lstStyle/>
          <a:p>
            <a:pPr marL="0" indent="0">
              <a:buNone/>
            </a:pPr>
            <a:r>
              <a:rPr lang="id-ID" sz="1800" dirty="0"/>
              <a:t>Kesatuan  terlihat dari bentuk typografi sebagai pesan (verbal) dan gurita , pada rancangan terdapat 3 gurita dan gurita yang besar terlihat dominan dengan simbol yang merepresentasikan kekuasaan.               Pada rancangan ini  juga terdapat  explorisasi  visual  yang membentuk  kesatuan antara typografi dan  objek yaitu tangan gurita dan Cikeas yang  membentuk  huruf S pada akhir kalimat Cikeas. Kesatuan warna terlihat dari perpaduan warna merah dan putih  yang berarti Indonesia serta warna – warna untuk memberikan kesan .</a:t>
            </a:r>
          </a:p>
        </p:txBody>
      </p:sp>
      <p:sp>
        <p:nvSpPr>
          <p:cNvPr id="6" name="Content Placeholder 2"/>
          <p:cNvSpPr txBox="1">
            <a:spLocks/>
          </p:cNvSpPr>
          <p:nvPr/>
        </p:nvSpPr>
        <p:spPr>
          <a:xfrm>
            <a:off x="500034" y="571480"/>
            <a:ext cx="1643074" cy="428628"/>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800" b="1" i="0" u="none" strike="noStrike" kern="1200" cap="none" spc="0" normalizeH="0" baseline="0" noProof="0" dirty="0">
                <a:ln>
                  <a:noFill/>
                </a:ln>
                <a:solidFill>
                  <a:schemeClr val="bg1"/>
                </a:solidFill>
                <a:effectLst/>
                <a:uLnTx/>
                <a:uFillTx/>
                <a:latin typeface="+mn-lt"/>
                <a:ea typeface="+mn-ea"/>
                <a:cs typeface="+mn-cs"/>
              </a:rPr>
              <a:t>Kesatuan</a:t>
            </a:r>
          </a:p>
        </p:txBody>
      </p:sp>
      <p:cxnSp>
        <p:nvCxnSpPr>
          <p:cNvPr id="8" name="Straight Arrow Connector 7"/>
          <p:cNvCxnSpPr/>
          <p:nvPr/>
        </p:nvCxnSpPr>
        <p:spPr>
          <a:xfrm rot="10800000">
            <a:off x="3643306" y="2643182"/>
            <a:ext cx="3643338"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down)">
                                      <p:cBhvr>
                                        <p:cTn id="25" dur="580">
                                          <p:stCondLst>
                                            <p:cond delay="0"/>
                                          </p:stCondLst>
                                        </p:cTn>
                                        <p:tgtEl>
                                          <p:spTgt spid="6">
                                            <p:txEl>
                                              <p:pRg st="0" end="0"/>
                                            </p:txEl>
                                          </p:spTgt>
                                        </p:tgtEl>
                                      </p:cBhvr>
                                    </p:animEffect>
                                    <p:anim calcmode="lin" valueType="num">
                                      <p:cBhvr>
                                        <p:cTn id="2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xEl>
                                              <p:pRg st="0" end="0"/>
                                            </p:txEl>
                                          </p:spTgt>
                                        </p:tgtEl>
                                      </p:cBhvr>
                                      <p:to x="100000" y="60000"/>
                                    </p:animScale>
                                    <p:animScale>
                                      <p:cBhvr>
                                        <p:cTn id="32" dur="166" decel="50000">
                                          <p:stCondLst>
                                            <p:cond delay="676"/>
                                          </p:stCondLst>
                                        </p:cTn>
                                        <p:tgtEl>
                                          <p:spTgt spid="6">
                                            <p:txEl>
                                              <p:pRg st="0" end="0"/>
                                            </p:txEl>
                                          </p:spTgt>
                                        </p:tgtEl>
                                      </p:cBhvr>
                                      <p:to x="100000" y="100000"/>
                                    </p:animScale>
                                    <p:animScale>
                                      <p:cBhvr>
                                        <p:cTn id="33" dur="26">
                                          <p:stCondLst>
                                            <p:cond delay="1312"/>
                                          </p:stCondLst>
                                        </p:cTn>
                                        <p:tgtEl>
                                          <p:spTgt spid="6">
                                            <p:txEl>
                                              <p:pRg st="0" end="0"/>
                                            </p:txEl>
                                          </p:spTgt>
                                        </p:tgtEl>
                                      </p:cBhvr>
                                      <p:to x="100000" y="80000"/>
                                    </p:animScale>
                                    <p:animScale>
                                      <p:cBhvr>
                                        <p:cTn id="34" dur="166" decel="50000">
                                          <p:stCondLst>
                                            <p:cond delay="1338"/>
                                          </p:stCondLst>
                                        </p:cTn>
                                        <p:tgtEl>
                                          <p:spTgt spid="6">
                                            <p:txEl>
                                              <p:pRg st="0" end="0"/>
                                            </p:txEl>
                                          </p:spTgt>
                                        </p:tgtEl>
                                      </p:cBhvr>
                                      <p:to x="100000" y="100000"/>
                                    </p:animScale>
                                    <p:animScale>
                                      <p:cBhvr>
                                        <p:cTn id="35" dur="26">
                                          <p:stCondLst>
                                            <p:cond delay="1642"/>
                                          </p:stCondLst>
                                        </p:cTn>
                                        <p:tgtEl>
                                          <p:spTgt spid="6">
                                            <p:txEl>
                                              <p:pRg st="0" end="0"/>
                                            </p:txEl>
                                          </p:spTgt>
                                        </p:tgtEl>
                                      </p:cBhvr>
                                      <p:to x="100000" y="90000"/>
                                    </p:animScale>
                                    <p:animScale>
                                      <p:cBhvr>
                                        <p:cTn id="36" dur="166" decel="50000">
                                          <p:stCondLst>
                                            <p:cond delay="1668"/>
                                          </p:stCondLst>
                                        </p:cTn>
                                        <p:tgtEl>
                                          <p:spTgt spid="6">
                                            <p:txEl>
                                              <p:pRg st="0" end="0"/>
                                            </p:txEl>
                                          </p:spTgt>
                                        </p:tgtEl>
                                      </p:cBhvr>
                                      <p:to x="100000" y="100000"/>
                                    </p:animScale>
                                    <p:animScale>
                                      <p:cBhvr>
                                        <p:cTn id="37" dur="26">
                                          <p:stCondLst>
                                            <p:cond delay="1808"/>
                                          </p:stCondLst>
                                        </p:cTn>
                                        <p:tgtEl>
                                          <p:spTgt spid="6">
                                            <p:txEl>
                                              <p:pRg st="0" end="0"/>
                                            </p:txEl>
                                          </p:spTgt>
                                        </p:tgtEl>
                                      </p:cBhvr>
                                      <p:to x="100000" y="95000"/>
                                    </p:animScale>
                                    <p:animScale>
                                      <p:cBhvr>
                                        <p:cTn id="38"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page_1.jpg"/>
          <p:cNvPicPr>
            <a:picLocks noChangeAspect="1" noChangeArrowheads="1"/>
          </p:cNvPicPr>
          <p:nvPr/>
        </p:nvPicPr>
        <p:blipFill>
          <a:blip r:embed="rId2"/>
          <a:srcRect/>
          <a:stretch>
            <a:fillRect/>
          </a:stretch>
        </p:blipFill>
        <p:spPr bwMode="auto">
          <a:xfrm>
            <a:off x="0" y="0"/>
            <a:ext cx="4599487" cy="6858000"/>
          </a:xfrm>
          <a:prstGeom prst="rect">
            <a:avLst/>
          </a:prstGeom>
          <a:noFill/>
        </p:spPr>
      </p:pic>
      <p:sp>
        <p:nvSpPr>
          <p:cNvPr id="5" name="Content Placeholder 2"/>
          <p:cNvSpPr>
            <a:spLocks noGrp="1"/>
          </p:cNvSpPr>
          <p:nvPr>
            <p:ph idx="1"/>
          </p:nvPr>
        </p:nvSpPr>
        <p:spPr>
          <a:xfrm>
            <a:off x="5072066" y="1628800"/>
            <a:ext cx="3748406" cy="4525963"/>
          </a:xfrm>
        </p:spPr>
        <p:txBody>
          <a:bodyPr>
            <a:normAutofit/>
          </a:bodyPr>
          <a:lstStyle/>
          <a:p>
            <a:pPr marL="0" indent="0" algn="just">
              <a:buNone/>
            </a:pPr>
            <a:r>
              <a:rPr lang="id-ID" sz="1800" dirty="0"/>
              <a:t>Desain	ini	menggunakan keseimbangan informal. Masing-masing objek digambarkan dalam posisi yang tidak terpaku pada satu jarak yang sama dengan objek lainnya sehinga membuat desain terlihat hidup, lincah dan memiliki dinamika yang menggambarkan suatu “cengkraman kekuasaan”.</a:t>
            </a:r>
          </a:p>
        </p:txBody>
      </p:sp>
      <p:sp>
        <p:nvSpPr>
          <p:cNvPr id="6" name="Content Placeholder 2"/>
          <p:cNvSpPr txBox="1">
            <a:spLocks/>
          </p:cNvSpPr>
          <p:nvPr/>
        </p:nvSpPr>
        <p:spPr>
          <a:xfrm>
            <a:off x="5072066" y="928670"/>
            <a:ext cx="3748406" cy="428628"/>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1" i="0" u="none" strike="noStrike" kern="1200" cap="none" spc="0" normalizeH="0" baseline="0" noProof="0" dirty="0">
                <a:ln>
                  <a:noFill/>
                </a:ln>
                <a:solidFill>
                  <a:schemeClr val="bg1"/>
                </a:solidFill>
                <a:effectLst/>
                <a:uLnTx/>
                <a:uFillTx/>
                <a:latin typeface="+mn-lt"/>
                <a:ea typeface="+mn-ea"/>
                <a:cs typeface="+mn-cs"/>
              </a:rPr>
              <a:t>Keseimbangan</a:t>
            </a:r>
          </a:p>
        </p:txBody>
      </p:sp>
      <p:cxnSp>
        <p:nvCxnSpPr>
          <p:cNvPr id="7" name="Straight Arrow Connector 6"/>
          <p:cNvCxnSpPr/>
          <p:nvPr/>
        </p:nvCxnSpPr>
        <p:spPr>
          <a:xfrm>
            <a:off x="4214810" y="2428868"/>
            <a:ext cx="785818"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3215472" y="1428736"/>
            <a:ext cx="2000264"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flipH="1" flipV="1">
            <a:off x="2358216" y="4285462"/>
            <a:ext cx="3714776"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3714744" y="428604"/>
            <a:ext cx="500066"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3929058" y="6143644"/>
            <a:ext cx="285752"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anim calcmode="lin" valueType="num">
                                      <p:cBhvr>
                                        <p:cTn id="8" dur="2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2000"/>
                                        <p:tgtEl>
                                          <p:spTgt spid="6">
                                            <p:txEl>
                                              <p:pRg st="0" end="0"/>
                                            </p:txEl>
                                          </p:spTgt>
                                        </p:tgtEl>
                                      </p:cBhvr>
                                    </p:animEffect>
                                    <p:anim calcmode="lin" valueType="num">
                                      <p:cBhvr>
                                        <p:cTn id="15" dur="2000" fill="hold"/>
                                        <p:tgtEl>
                                          <p:spTgt spid="6">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28596" y="1643050"/>
            <a:ext cx="3429024" cy="4214842"/>
          </a:xfrm>
        </p:spPr>
        <p:txBody>
          <a:bodyPr>
            <a:normAutofit/>
          </a:bodyPr>
          <a:lstStyle/>
          <a:p>
            <a:pPr marL="0" indent="0">
              <a:buNone/>
            </a:pPr>
            <a:r>
              <a:rPr lang="id-ID" sz="1800" dirty="0"/>
              <a:t>Catatan :</a:t>
            </a:r>
          </a:p>
          <a:p>
            <a:pPr marL="0" indent="0">
              <a:buNone/>
            </a:pPr>
            <a:r>
              <a:rPr lang="id-ID" sz="1800" dirty="0"/>
              <a:t>Keseimbangan Formal : Prinsip yang dipakai dalam merancang karya  untuk  kebutuhan lembaga resmi dan religi. </a:t>
            </a:r>
          </a:p>
          <a:p>
            <a:pPr marL="0" indent="0">
              <a:buNone/>
            </a:pPr>
            <a:endParaRPr lang="id-ID" sz="1800" dirty="0"/>
          </a:p>
          <a:p>
            <a:pPr marL="0" indent="0">
              <a:buNone/>
            </a:pPr>
            <a:r>
              <a:rPr lang="id-ID" sz="1800" dirty="0"/>
              <a:t>Keseimbangan Informal :  Kebalikan dari keseimbangan formal yaitu prinsip dalam merancang karya yang sifatnya umum</a:t>
            </a:r>
          </a:p>
        </p:txBody>
      </p:sp>
      <p:pic>
        <p:nvPicPr>
          <p:cNvPr id="2052" name="Picture 4" descr="islamic graphic design 🥇 【 OFERTA 】"/>
          <p:cNvPicPr>
            <a:picLocks noChangeAspect="1" noChangeArrowheads="1"/>
          </p:cNvPicPr>
          <p:nvPr/>
        </p:nvPicPr>
        <p:blipFill>
          <a:blip r:embed="rId2"/>
          <a:srcRect l="31297" t="10227" r="31818" b="8625"/>
          <a:stretch>
            <a:fillRect/>
          </a:stretch>
        </p:blipFill>
        <p:spPr bwMode="auto">
          <a:xfrm>
            <a:off x="4468123" y="0"/>
            <a:ext cx="4675909"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page_1.jpg"/>
          <p:cNvPicPr>
            <a:picLocks noChangeAspect="1" noChangeArrowheads="1"/>
          </p:cNvPicPr>
          <p:nvPr/>
        </p:nvPicPr>
        <p:blipFill>
          <a:blip r:embed="rId2"/>
          <a:srcRect/>
          <a:stretch>
            <a:fillRect/>
          </a:stretch>
        </p:blipFill>
        <p:spPr bwMode="auto">
          <a:xfrm>
            <a:off x="0" y="0"/>
            <a:ext cx="4599487" cy="6858000"/>
          </a:xfrm>
          <a:prstGeom prst="rect">
            <a:avLst/>
          </a:prstGeom>
          <a:noFill/>
        </p:spPr>
      </p:pic>
      <p:sp>
        <p:nvSpPr>
          <p:cNvPr id="5" name="Content Placeholder 2"/>
          <p:cNvSpPr>
            <a:spLocks noGrp="1"/>
          </p:cNvSpPr>
          <p:nvPr>
            <p:ph idx="1"/>
          </p:nvPr>
        </p:nvSpPr>
        <p:spPr>
          <a:xfrm>
            <a:off x="5000628" y="1100134"/>
            <a:ext cx="3686172" cy="2614618"/>
          </a:xfrm>
        </p:spPr>
        <p:txBody>
          <a:bodyPr>
            <a:normAutofit/>
          </a:bodyPr>
          <a:lstStyle/>
          <a:p>
            <a:pPr marL="0" indent="0" algn="just">
              <a:buNone/>
            </a:pPr>
            <a:r>
              <a:rPr lang="id-ID" sz="1800" dirty="0"/>
              <a:t>Irama yang digunakan dalam desain  ini adalah irama silih, yaitu membuat typograpi dan objek menjadi lebih hidup dan bergerak. Typografi  pada rancangan  dibuat  dengan ukuran kecil, besar dan  mengecil kembali, dengan tujuan untuk memberikan kesan  yang  mendramatisir.</a:t>
            </a:r>
          </a:p>
        </p:txBody>
      </p:sp>
      <p:sp>
        <p:nvSpPr>
          <p:cNvPr id="6" name="Content Placeholder 2"/>
          <p:cNvSpPr txBox="1">
            <a:spLocks/>
          </p:cNvSpPr>
          <p:nvPr/>
        </p:nvSpPr>
        <p:spPr>
          <a:xfrm>
            <a:off x="5000628" y="571479"/>
            <a:ext cx="1285884" cy="428628"/>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1" i="0" u="none" strike="noStrike" kern="1200" cap="none" spc="0" normalizeH="0" baseline="0" noProof="0" dirty="0">
                <a:ln>
                  <a:noFill/>
                </a:ln>
                <a:solidFill>
                  <a:schemeClr val="bg1"/>
                </a:solidFill>
                <a:effectLst/>
                <a:uLnTx/>
                <a:uFillTx/>
                <a:latin typeface="+mn-lt"/>
                <a:ea typeface="+mn-ea"/>
                <a:cs typeface="+mn-cs"/>
              </a:rPr>
              <a:t>Irama</a:t>
            </a:r>
          </a:p>
        </p:txBody>
      </p:sp>
      <p:cxnSp>
        <p:nvCxnSpPr>
          <p:cNvPr id="8" name="Straight Arrow Connector 7"/>
          <p:cNvCxnSpPr/>
          <p:nvPr/>
        </p:nvCxnSpPr>
        <p:spPr>
          <a:xfrm>
            <a:off x="3143240" y="714356"/>
            <a:ext cx="1643074"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286116" y="1643050"/>
            <a:ext cx="1643074"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714744" y="3071810"/>
            <a:ext cx="1214446"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071934" y="6286520"/>
            <a:ext cx="1928826"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flipH="1" flipV="1">
            <a:off x="4822033" y="5106999"/>
            <a:ext cx="2357454"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down)">
                                      <p:cBhvr>
                                        <p:cTn id="25" dur="580">
                                          <p:stCondLst>
                                            <p:cond delay="0"/>
                                          </p:stCondLst>
                                        </p:cTn>
                                        <p:tgtEl>
                                          <p:spTgt spid="6">
                                            <p:txEl>
                                              <p:pRg st="0" end="0"/>
                                            </p:txEl>
                                          </p:spTgt>
                                        </p:tgtEl>
                                      </p:cBhvr>
                                    </p:animEffect>
                                    <p:anim calcmode="lin" valueType="num">
                                      <p:cBhvr>
                                        <p:cTn id="2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xEl>
                                              <p:pRg st="0" end="0"/>
                                            </p:txEl>
                                          </p:spTgt>
                                        </p:tgtEl>
                                      </p:cBhvr>
                                      <p:to x="100000" y="60000"/>
                                    </p:animScale>
                                    <p:animScale>
                                      <p:cBhvr>
                                        <p:cTn id="32" dur="166" decel="50000">
                                          <p:stCondLst>
                                            <p:cond delay="676"/>
                                          </p:stCondLst>
                                        </p:cTn>
                                        <p:tgtEl>
                                          <p:spTgt spid="6">
                                            <p:txEl>
                                              <p:pRg st="0" end="0"/>
                                            </p:txEl>
                                          </p:spTgt>
                                        </p:tgtEl>
                                      </p:cBhvr>
                                      <p:to x="100000" y="100000"/>
                                    </p:animScale>
                                    <p:animScale>
                                      <p:cBhvr>
                                        <p:cTn id="33" dur="26">
                                          <p:stCondLst>
                                            <p:cond delay="1312"/>
                                          </p:stCondLst>
                                        </p:cTn>
                                        <p:tgtEl>
                                          <p:spTgt spid="6">
                                            <p:txEl>
                                              <p:pRg st="0" end="0"/>
                                            </p:txEl>
                                          </p:spTgt>
                                        </p:tgtEl>
                                      </p:cBhvr>
                                      <p:to x="100000" y="80000"/>
                                    </p:animScale>
                                    <p:animScale>
                                      <p:cBhvr>
                                        <p:cTn id="34" dur="166" decel="50000">
                                          <p:stCondLst>
                                            <p:cond delay="1338"/>
                                          </p:stCondLst>
                                        </p:cTn>
                                        <p:tgtEl>
                                          <p:spTgt spid="6">
                                            <p:txEl>
                                              <p:pRg st="0" end="0"/>
                                            </p:txEl>
                                          </p:spTgt>
                                        </p:tgtEl>
                                      </p:cBhvr>
                                      <p:to x="100000" y="100000"/>
                                    </p:animScale>
                                    <p:animScale>
                                      <p:cBhvr>
                                        <p:cTn id="35" dur="26">
                                          <p:stCondLst>
                                            <p:cond delay="1642"/>
                                          </p:stCondLst>
                                        </p:cTn>
                                        <p:tgtEl>
                                          <p:spTgt spid="6">
                                            <p:txEl>
                                              <p:pRg st="0" end="0"/>
                                            </p:txEl>
                                          </p:spTgt>
                                        </p:tgtEl>
                                      </p:cBhvr>
                                      <p:to x="100000" y="90000"/>
                                    </p:animScale>
                                    <p:animScale>
                                      <p:cBhvr>
                                        <p:cTn id="36" dur="166" decel="50000">
                                          <p:stCondLst>
                                            <p:cond delay="1668"/>
                                          </p:stCondLst>
                                        </p:cTn>
                                        <p:tgtEl>
                                          <p:spTgt spid="6">
                                            <p:txEl>
                                              <p:pRg st="0" end="0"/>
                                            </p:txEl>
                                          </p:spTgt>
                                        </p:tgtEl>
                                      </p:cBhvr>
                                      <p:to x="100000" y="100000"/>
                                    </p:animScale>
                                    <p:animScale>
                                      <p:cBhvr>
                                        <p:cTn id="37" dur="26">
                                          <p:stCondLst>
                                            <p:cond delay="1808"/>
                                          </p:stCondLst>
                                        </p:cTn>
                                        <p:tgtEl>
                                          <p:spTgt spid="6">
                                            <p:txEl>
                                              <p:pRg st="0" end="0"/>
                                            </p:txEl>
                                          </p:spTgt>
                                        </p:tgtEl>
                                      </p:cBhvr>
                                      <p:to x="100000" y="95000"/>
                                    </p:animScale>
                                    <p:animScale>
                                      <p:cBhvr>
                                        <p:cTn id="38"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page_1.jpg"/>
          <p:cNvPicPr>
            <a:picLocks noChangeAspect="1" noChangeArrowheads="1"/>
          </p:cNvPicPr>
          <p:nvPr/>
        </p:nvPicPr>
        <p:blipFill>
          <a:blip r:embed="rId2"/>
          <a:srcRect/>
          <a:stretch>
            <a:fillRect/>
          </a:stretch>
        </p:blipFill>
        <p:spPr bwMode="auto">
          <a:xfrm>
            <a:off x="4544513" y="0"/>
            <a:ext cx="4599487" cy="6858000"/>
          </a:xfrm>
          <a:prstGeom prst="rect">
            <a:avLst/>
          </a:prstGeom>
          <a:noFill/>
        </p:spPr>
      </p:pic>
      <p:sp>
        <p:nvSpPr>
          <p:cNvPr id="5" name="Content Placeholder 2"/>
          <p:cNvSpPr>
            <a:spLocks noGrp="1"/>
          </p:cNvSpPr>
          <p:nvPr>
            <p:ph idx="1"/>
          </p:nvPr>
        </p:nvSpPr>
        <p:spPr>
          <a:xfrm>
            <a:off x="428596" y="1671638"/>
            <a:ext cx="3900486" cy="1757362"/>
          </a:xfrm>
        </p:spPr>
        <p:txBody>
          <a:bodyPr>
            <a:normAutofit lnSpcReduction="10000"/>
          </a:bodyPr>
          <a:lstStyle/>
          <a:p>
            <a:pPr marL="0" indent="0" algn="just">
              <a:buNone/>
            </a:pPr>
            <a:r>
              <a:rPr lang="id-ID" sz="1800" dirty="0"/>
              <a:t>Proporsi yang diterapkan dalam desain ini ideal antara unsur yang satu dengan unsur yang lainnya, seperti bidang/ objek dengan bidang yang lainnya (typograpi) , warna  (merah dan putih) serta ruang.</a:t>
            </a:r>
          </a:p>
        </p:txBody>
      </p:sp>
      <p:sp>
        <p:nvSpPr>
          <p:cNvPr id="6" name="Content Placeholder 2"/>
          <p:cNvSpPr txBox="1">
            <a:spLocks/>
          </p:cNvSpPr>
          <p:nvPr/>
        </p:nvSpPr>
        <p:spPr>
          <a:xfrm>
            <a:off x="428596" y="1142984"/>
            <a:ext cx="1428760" cy="428628"/>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1" i="0" u="none" strike="noStrike" kern="1200" cap="none" spc="0" normalizeH="0" baseline="0" noProof="0" dirty="0">
                <a:ln>
                  <a:noFill/>
                </a:ln>
                <a:solidFill>
                  <a:schemeClr val="bg1"/>
                </a:solidFill>
                <a:effectLst/>
                <a:uLnTx/>
                <a:uFillTx/>
                <a:latin typeface="+mn-lt"/>
                <a:ea typeface="+mn-ea"/>
                <a:cs typeface="+mn-cs"/>
              </a:rPr>
              <a:t>Proporsi</a:t>
            </a:r>
          </a:p>
        </p:txBody>
      </p:sp>
      <p:cxnSp>
        <p:nvCxnSpPr>
          <p:cNvPr id="8" name="Straight Arrow Connector 7"/>
          <p:cNvCxnSpPr/>
          <p:nvPr/>
        </p:nvCxnSpPr>
        <p:spPr>
          <a:xfrm rot="10800000">
            <a:off x="3786182" y="1500174"/>
            <a:ext cx="1071570"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3714744" y="5500702"/>
            <a:ext cx="1214446"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flipH="1" flipV="1">
            <a:off x="2821769" y="4607727"/>
            <a:ext cx="1785950"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page_1.jpg"/>
          <p:cNvPicPr>
            <a:picLocks noChangeAspect="1" noChangeArrowheads="1"/>
          </p:cNvPicPr>
          <p:nvPr/>
        </p:nvPicPr>
        <p:blipFill>
          <a:blip r:embed="rId2"/>
          <a:srcRect/>
          <a:stretch>
            <a:fillRect/>
          </a:stretch>
        </p:blipFill>
        <p:spPr bwMode="auto">
          <a:xfrm>
            <a:off x="0" y="0"/>
            <a:ext cx="4599487" cy="6858000"/>
          </a:xfrm>
          <a:prstGeom prst="rect">
            <a:avLst/>
          </a:prstGeom>
          <a:noFill/>
        </p:spPr>
      </p:pic>
      <p:sp>
        <p:nvSpPr>
          <p:cNvPr id="5" name="Content Placeholder 2"/>
          <p:cNvSpPr>
            <a:spLocks noGrp="1"/>
          </p:cNvSpPr>
          <p:nvPr>
            <p:ph idx="1"/>
          </p:nvPr>
        </p:nvSpPr>
        <p:spPr>
          <a:xfrm>
            <a:off x="4929190" y="2143116"/>
            <a:ext cx="3757610" cy="2543180"/>
          </a:xfrm>
        </p:spPr>
        <p:txBody>
          <a:bodyPr>
            <a:noAutofit/>
          </a:bodyPr>
          <a:lstStyle/>
          <a:p>
            <a:pPr marL="0" indent="0">
              <a:buNone/>
            </a:pPr>
            <a:r>
              <a:rPr lang="id-ID" sz="1600" dirty="0"/>
              <a:t>Aksentuasi yang diterapkan dalam desain ini adalah aksentuasi arah, terlihat dari penempatan typograpi di tengah desain serta gurita – gurita di bawah typograpi yang merupakan visualisasi dari teks “Gurita Cikeas”</a:t>
            </a:r>
          </a:p>
          <a:p>
            <a:pPr marL="0" indent="0">
              <a:buNone/>
            </a:pPr>
            <a:endParaRPr lang="id-ID" sz="1600" dirty="0"/>
          </a:p>
          <a:p>
            <a:pPr marL="0" indent="0">
              <a:buNone/>
            </a:pPr>
            <a:r>
              <a:rPr lang="id-ID" sz="1600" dirty="0"/>
              <a:t>Gurita merupakan ilustrasi yang  merepresentasikan  cengkraman kekuasaan .</a:t>
            </a:r>
          </a:p>
        </p:txBody>
      </p:sp>
      <p:sp>
        <p:nvSpPr>
          <p:cNvPr id="6" name="Content Placeholder 2"/>
          <p:cNvSpPr txBox="1">
            <a:spLocks/>
          </p:cNvSpPr>
          <p:nvPr/>
        </p:nvSpPr>
        <p:spPr>
          <a:xfrm>
            <a:off x="4929190" y="1500174"/>
            <a:ext cx="1714512" cy="357190"/>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1" i="0" u="none" strike="noStrike" kern="1200" cap="none" spc="0" normalizeH="0" baseline="0" noProof="0" dirty="0">
                <a:ln>
                  <a:noFill/>
                </a:ln>
                <a:solidFill>
                  <a:schemeClr val="bg1"/>
                </a:solidFill>
                <a:effectLst/>
                <a:uLnTx/>
                <a:uFillTx/>
                <a:latin typeface="+mn-lt"/>
                <a:ea typeface="+mn-ea"/>
                <a:cs typeface="+mn-cs"/>
              </a:rPr>
              <a:t>Aksentuasi</a:t>
            </a:r>
          </a:p>
        </p:txBody>
      </p:sp>
      <p:cxnSp>
        <p:nvCxnSpPr>
          <p:cNvPr id="8" name="Straight Arrow Connector 7"/>
          <p:cNvCxnSpPr/>
          <p:nvPr/>
        </p:nvCxnSpPr>
        <p:spPr>
          <a:xfrm>
            <a:off x="4000496" y="2000240"/>
            <a:ext cx="1000132" cy="158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down)">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352</TotalTime>
  <Words>361</Words>
  <Application>Microsoft Macintosh PowerPoint</Application>
  <PresentationFormat>On-screen Show (4:3)</PresentationFormat>
  <Paragraphs>28</Paragraphs>
  <Slides>11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Rockwell</vt:lpstr>
      <vt:lpstr>Rockwell Condensed</vt:lpstr>
      <vt:lpstr>Rockwell Extra Bold</vt:lpstr>
      <vt:lpstr>Wingdings</vt:lpstr>
      <vt:lpstr>Wood Type</vt:lpstr>
      <vt:lpstr>Menganalisis Nilai Estetis  Pada Desain Cover Buku Gurita Cikeas  Dengan Menggunakan Pendekatan  Prinsip - Prinsip Estetika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Menganalisis Nilai Estetis  Pada Desain Cover Buku Gurita Cikeas  Dengan Menggunakan Pendekatan  Prinsip - Prinsip Estetika</dc:title>
  <dc:creator>USER</dc:creator>
  <cp:lastModifiedBy>Microsoft Office User</cp:lastModifiedBy>
  <cp:revision>30</cp:revision>
  <dcterms:created xsi:type="dcterms:W3CDTF">2021-11-11T00:29:10Z</dcterms:created>
  <dcterms:modified xsi:type="dcterms:W3CDTF">2024-01-02T01:50:47Z</dcterms:modified>
</cp:coreProperties>
</file>