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80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71" r:id="rId14"/>
    <p:sldId id="273" r:id="rId15"/>
    <p:sldId id="274" r:id="rId16"/>
    <p:sldId id="269" r:id="rId17"/>
    <p:sldId id="270" r:id="rId18"/>
    <p:sldId id="272" r:id="rId19"/>
    <p:sldId id="275" r:id="rId20"/>
    <p:sldId id="276" r:id="rId21"/>
    <p:sldId id="277" r:id="rId22"/>
    <p:sldId id="283" r:id="rId23"/>
    <p:sldId id="284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0249-5F60-428B-B867-9E93FC2995E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DA8-E649-4725-ACFA-E7603C00B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0249-5F60-428B-B867-9E93FC2995E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DA8-E649-4725-ACFA-E7603C00B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0249-5F60-428B-B867-9E93FC2995E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DA8-E649-4725-ACFA-E7603C00B1D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0249-5F60-428B-B867-9E93FC2995E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DA8-E649-4725-ACFA-E7603C00B1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0249-5F60-428B-B867-9E93FC2995E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DA8-E649-4725-ACFA-E7603C00B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0249-5F60-428B-B867-9E93FC2995E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DA8-E649-4725-ACFA-E7603C00B1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0249-5F60-428B-B867-9E93FC2995E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DA8-E649-4725-ACFA-E7603C00B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0249-5F60-428B-B867-9E93FC2995E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DA8-E649-4725-ACFA-E7603C00B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0249-5F60-428B-B867-9E93FC2995E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DA8-E649-4725-ACFA-E7603C00B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0249-5F60-428B-B867-9E93FC2995E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DA8-E649-4725-ACFA-E7603C00B1D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0249-5F60-428B-B867-9E93FC2995E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DA8-E649-4725-ACFA-E7603C00B1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4960249-5F60-428B-B867-9E93FC2995E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EBBEDA8-E649-4725-ACFA-E7603C00B1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3124200"/>
            <a:ext cx="4114800" cy="1371600"/>
          </a:xfrm>
        </p:spPr>
        <p:txBody>
          <a:bodyPr>
            <a:noAutofit/>
          </a:bodyPr>
          <a:lstStyle/>
          <a:p>
            <a:r>
              <a:rPr lang="en-US" sz="2800" b="1" dirty="0"/>
              <a:t>INTERAKSI MANUSIA &amp; KOMPUTER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6121400"/>
            <a:ext cx="6400800" cy="1473200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403654"/>
            <a:ext cx="8610600" cy="20347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PEMBUATAN KOMPONEN ANTAR MUKA GRAFIS</a:t>
            </a:r>
          </a:p>
        </p:txBody>
      </p:sp>
      <p:pic>
        <p:nvPicPr>
          <p:cNvPr id="5" name="Picture 4" descr="HACKR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75470"/>
            <a:ext cx="37099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27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CONTOH LISTBOX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43000" y="1695450"/>
            <a:ext cx="7543800" cy="4838700"/>
            <a:chOff x="914400" y="990600"/>
            <a:chExt cx="7543800" cy="48387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990600"/>
              <a:ext cx="7315200" cy="483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905000" y="4114800"/>
              <a:ext cx="2971800" cy="1371600"/>
            </a:xfrm>
            <a:prstGeom prst="wedgeEllipseCallout">
              <a:avLst>
                <a:gd name="adj1" fmla="val -66398"/>
                <a:gd name="adj2" fmla="val -12442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id-ID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676400" y="3962400"/>
              <a:ext cx="3200400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id-ID" sz="2000" b="1" dirty="0"/>
            </a:p>
            <a:p>
              <a:pPr algn="ctr" eaLnBrk="1" hangingPunct="1"/>
              <a:r>
                <a:rPr lang="id-ID" sz="2000" b="1" dirty="0"/>
                <a:t>List Box pada </a:t>
              </a:r>
            </a:p>
            <a:p>
              <a:pPr algn="ctr" eaLnBrk="1" hangingPunct="1"/>
              <a:r>
                <a:rPr lang="id-ID" sz="2000" b="1" dirty="0"/>
                <a:t>Microsoft Visual </a:t>
              </a:r>
            </a:p>
            <a:p>
              <a:pPr algn="ctr" eaLnBrk="1" hangingPunct="1"/>
              <a:r>
                <a:rPr lang="id-ID" sz="2000" b="1" dirty="0"/>
                <a:t>Basic 6.0</a:t>
              </a:r>
              <a:endParaRPr lang="en-US" sz="2000" b="1" dirty="0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4648200" y="3048000"/>
              <a:ext cx="3581400" cy="1524000"/>
            </a:xfrm>
            <a:prstGeom prst="wedgeEllipseCallout">
              <a:avLst>
                <a:gd name="adj1" fmla="val -71764"/>
                <a:gd name="adj2" fmla="val -4218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id-ID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572000" y="2895600"/>
              <a:ext cx="3886200" cy="149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id-ID" sz="2000" b="1" dirty="0"/>
            </a:p>
            <a:p>
              <a:pPr algn="ctr" eaLnBrk="1" hangingPunct="1"/>
              <a:r>
                <a:rPr lang="id-ID" sz="2400" b="1" dirty="0"/>
                <a:t> List Box dengan   </a:t>
              </a:r>
              <a:r>
                <a:rPr lang="id-ID" sz="2400" b="1" noProof="1"/>
                <a:t>sc</a:t>
              </a:r>
              <a:r>
                <a:rPr lang="id-ID" sz="2400" noProof="1"/>
                <a:t>rollbar baik vertikal      maupun horizontal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6046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COMBO BOX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4" t="32095" r="16996" b="6250"/>
          <a:stretch/>
        </p:blipFill>
        <p:spPr bwMode="auto">
          <a:xfrm>
            <a:off x="304800" y="2133600"/>
            <a:ext cx="8534400" cy="451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85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CONTOH COMBO BOX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1648004"/>
            <a:ext cx="7848599" cy="4983956"/>
            <a:chOff x="1056" y="777"/>
            <a:chExt cx="4128" cy="3303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53"/>
              <a:ext cx="4128" cy="2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2208" y="1056"/>
              <a:ext cx="24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2400" y="1056"/>
              <a:ext cx="48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448" y="1056"/>
              <a:ext cx="110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496" y="1056"/>
              <a:ext cx="2256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448" y="1056"/>
              <a:ext cx="1536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968" y="777"/>
              <a:ext cx="11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Combo Box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1863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CONTOH COMBO BOX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1981200"/>
            <a:ext cx="8153400" cy="4495800"/>
            <a:chOff x="0" y="1371600"/>
            <a:chExt cx="8686800" cy="44958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371600"/>
              <a:ext cx="6400800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0" y="3733800"/>
              <a:ext cx="2971800" cy="1371600"/>
            </a:xfrm>
            <a:prstGeom prst="wedgeEllipseCallout">
              <a:avLst>
                <a:gd name="adj1" fmla="val 29542"/>
                <a:gd name="adj2" fmla="val -7905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id-ID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76200" y="3657600"/>
              <a:ext cx="2438400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id-ID" sz="2000" b="1" dirty="0"/>
            </a:p>
            <a:p>
              <a:pPr algn="ctr" eaLnBrk="1" hangingPunct="1"/>
              <a:r>
                <a:rPr lang="id-ID" sz="2000" b="1" dirty="0"/>
                <a:t>Combo Box pada </a:t>
              </a:r>
            </a:p>
            <a:p>
              <a:pPr algn="ctr" eaLnBrk="1" hangingPunct="1"/>
              <a:r>
                <a:rPr lang="id-ID" sz="2000" b="1" dirty="0"/>
                <a:t>Microsoft Visual </a:t>
              </a:r>
            </a:p>
            <a:p>
              <a:pPr algn="ctr" eaLnBrk="1" hangingPunct="1"/>
              <a:r>
                <a:rPr lang="id-ID" sz="2000" b="1" dirty="0"/>
                <a:t>Basic 6.0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6601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62200"/>
            <a:ext cx="7408333" cy="376396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</a:pPr>
            <a:r>
              <a:rPr lang="en-US" sz="2800" noProof="1"/>
              <a:t>List box dan Combo box mempunyai fungsi yang sama, yaitu sama-sama untuk menampilkan sejumlah pilihan yang dapat dipilih oleh user.</a:t>
            </a:r>
          </a:p>
          <a:p>
            <a:pPr algn="just">
              <a:lnSpc>
                <a:spcPct val="90000"/>
              </a:lnSpc>
            </a:pPr>
            <a:endParaRPr lang="en-US" sz="2800" noProof="1"/>
          </a:p>
          <a:p>
            <a:pPr algn="just">
              <a:lnSpc>
                <a:spcPct val="90000"/>
              </a:lnSpc>
            </a:pPr>
            <a:r>
              <a:rPr lang="en-US" sz="2800" noProof="1"/>
              <a:t>Kapan sebaiknya menggunakan list box dan kapan sebaiknya menggunakan combo box ???</a:t>
            </a:r>
          </a:p>
          <a:p>
            <a:pPr algn="just">
              <a:lnSpc>
                <a:spcPct val="90000"/>
              </a:lnSpc>
            </a:pPr>
            <a:endParaRPr lang="en-US" sz="2800" noProof="1"/>
          </a:p>
          <a:p>
            <a:pPr algn="just">
              <a:lnSpc>
                <a:spcPct val="90000"/>
              </a:lnSpc>
            </a:pPr>
            <a:r>
              <a:rPr lang="en-US" sz="2800" noProof="1"/>
              <a:t>Pertimbangan untuk memilih salah satu dari kedua komponen tersebut, terutama tergantung dari seberapa besar bagian layar yang akan digunakan untuk menampilkan komponen-komponen tersebut</a:t>
            </a:r>
            <a:r>
              <a:rPr lang="en-US" noProof="1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 BOX VS COMBO BOX</a:t>
            </a:r>
          </a:p>
        </p:txBody>
      </p:sp>
    </p:spTree>
    <p:extLst>
      <p:ext uri="{BB962C8B-B14F-4D97-AF65-F5344CB8AC3E}">
        <p14:creationId xmlns:p14="http://schemas.microsoft.com/office/powerpoint/2010/main" val="2148592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/>
              <a:t>Jika layar cukup lebar, maka sebaiknya menggunakan list box karena user dapat mengetahui secara langsung sebagian atau seluruh pilihan yang tersedia.</a:t>
            </a:r>
          </a:p>
          <a:p>
            <a:endParaRPr lang="en-US" noProof="1"/>
          </a:p>
          <a:p>
            <a:r>
              <a:rPr lang="en-US" noProof="1"/>
              <a:t>Tapi jika layar tidak cukup luas untuk menampilkan pilihan, maka jalan terbaik adalah menggunakan combo box.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 BOX VS COMBO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3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TOMBOL RADIO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1" t="48649" r="13005" b="25676"/>
          <a:stretch/>
        </p:blipFill>
        <p:spPr bwMode="auto">
          <a:xfrm>
            <a:off x="391297" y="2438400"/>
            <a:ext cx="814839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86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CONTOH TOMBOL RADIO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28600" y="1921669"/>
            <a:ext cx="7953375" cy="4764087"/>
            <a:chOff x="480" y="912"/>
            <a:chExt cx="5010" cy="3001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12"/>
              <a:ext cx="3954" cy="3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80" y="2208"/>
              <a:ext cx="6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Radio Button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1008" y="1968"/>
              <a:ext cx="72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056" y="2448"/>
              <a:ext cx="72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5833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CONTOH TOMBOL RADIO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3401" y="1977082"/>
            <a:ext cx="7696200" cy="4724400"/>
            <a:chOff x="457200" y="990600"/>
            <a:chExt cx="8086725" cy="5110163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990600"/>
              <a:ext cx="8086725" cy="511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143000" y="3352800"/>
              <a:ext cx="4114800" cy="1295400"/>
            </a:xfrm>
            <a:prstGeom prst="wedgeEllipseCallout">
              <a:avLst>
                <a:gd name="adj1" fmla="val -53509"/>
                <a:gd name="adj2" fmla="val -8161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id-ID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371600" y="3200400"/>
              <a:ext cx="3505200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id-ID" sz="2000" b="1" dirty="0"/>
            </a:p>
            <a:p>
              <a:pPr algn="ctr" eaLnBrk="1" hangingPunct="1"/>
              <a:r>
                <a:rPr lang="id-ID" sz="2000" b="1" dirty="0"/>
                <a:t>Radio Button (Tombol Radio) pada  Microsoft Visual Basic 6.0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92179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38400"/>
            <a:ext cx="7408333" cy="3450696"/>
          </a:xfrm>
        </p:spPr>
        <p:txBody>
          <a:bodyPr/>
          <a:lstStyle/>
          <a:p>
            <a:pPr algn="just"/>
            <a:r>
              <a:rPr lang="en-US" sz="2800" dirty="0" err="1"/>
              <a:t>Sejumlah</a:t>
            </a:r>
            <a:r>
              <a:rPr lang="en-US" sz="2800" dirty="0"/>
              <a:t> </a:t>
            </a:r>
            <a:r>
              <a:rPr lang="en-US" sz="2800" dirty="0" err="1"/>
              <a:t>pilihan</a:t>
            </a:r>
            <a:r>
              <a:rPr lang="en-US" sz="2800" dirty="0"/>
              <a:t> yang </a:t>
            </a:r>
            <a:r>
              <a:rPr lang="en-US" sz="2800" dirty="0" err="1"/>
              <a:t>memungkinkan</a:t>
            </a:r>
            <a:r>
              <a:rPr lang="en-US" sz="2800" dirty="0"/>
              <a:t> </a:t>
            </a:r>
            <a:r>
              <a:rPr lang="en-US" sz="2800" dirty="0" err="1"/>
              <a:t>pengguna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memilih</a:t>
            </a:r>
            <a:r>
              <a:rPr lang="en-US" sz="2800" dirty="0"/>
              <a:t> </a:t>
            </a:r>
            <a:r>
              <a:rPr lang="en-US" sz="2800" dirty="0" err="1"/>
              <a:t>salah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pilihan</a:t>
            </a:r>
            <a:r>
              <a:rPr lang="en-US" sz="2800" dirty="0"/>
              <a:t> yang </a:t>
            </a:r>
            <a:r>
              <a:rPr lang="en-US" sz="2800" dirty="0" err="1"/>
              <a:t>tersedia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6. CHECK BOX</a:t>
            </a:r>
          </a:p>
        </p:txBody>
      </p:sp>
    </p:spTree>
    <p:extLst>
      <p:ext uri="{BB962C8B-B14F-4D97-AF65-F5344CB8AC3E}">
        <p14:creationId xmlns:p14="http://schemas.microsoft.com/office/powerpoint/2010/main" val="118209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533400"/>
            <a:ext cx="7814733" cy="5592763"/>
          </a:xfrm>
        </p:spPr>
        <p:txBody>
          <a:bodyPr/>
          <a:lstStyle/>
          <a:p>
            <a:pPr algn="just"/>
            <a:r>
              <a:rPr lang="en-US" noProof="1"/>
              <a:t>Salah satu kriteria penting agar program aplikasi yang kita buat mempunyai sifat ramah dengan pengguna (</a:t>
            </a:r>
            <a:r>
              <a:rPr lang="en-US" i="1" noProof="1"/>
              <a:t>user friendly</a:t>
            </a:r>
            <a:r>
              <a:rPr lang="en-US" noProof="1"/>
              <a:t>) adalah program aplikasi tersebut haruslah mempunyai tampilan yang menarik perhatian user, biasanya berkaitan dengan antarmuka grafis yang mampunyai banyak kelebihan dalam memperindah tampilan dibandingkan dengan tektual.</a:t>
            </a:r>
          </a:p>
          <a:p>
            <a:pPr>
              <a:buNone/>
            </a:pPr>
            <a:endParaRPr lang="en-US" noProof="1"/>
          </a:p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</a:t>
            </a:r>
            <a:r>
              <a:rPr lang="en-US" dirty="0" err="1"/>
              <a:t>grafis</a:t>
            </a:r>
            <a:r>
              <a:rPr lang="en-US" dirty="0"/>
              <a:t> </a:t>
            </a:r>
            <a:r>
              <a:rPr lang="en-US" b="1" i="1" dirty="0" err="1"/>
              <a:t>bertujuan</a:t>
            </a:r>
            <a:r>
              <a:rPr lang="en-US" b="1" i="1" dirty="0"/>
              <a:t> </a:t>
            </a:r>
            <a:r>
              <a:rPr lang="en-US" b="1" i="1" dirty="0" err="1"/>
              <a:t>untuk</a:t>
            </a:r>
            <a:r>
              <a:rPr lang="en-US" b="1" i="1" dirty="0"/>
              <a:t> </a:t>
            </a:r>
            <a:r>
              <a:rPr lang="en-US" b="1" i="1" dirty="0" err="1"/>
              <a:t>memenuhi</a:t>
            </a:r>
            <a:r>
              <a:rPr lang="en-US" b="1" i="1" dirty="0"/>
              <a:t> </a:t>
            </a:r>
            <a:r>
              <a:rPr lang="en-US" b="1" i="1" dirty="0" err="1"/>
              <a:t>salah</a:t>
            </a:r>
            <a:r>
              <a:rPr lang="en-US" b="1" i="1" dirty="0"/>
              <a:t> </a:t>
            </a:r>
            <a:r>
              <a:rPr lang="en-US" b="1" i="1" dirty="0" err="1"/>
              <a:t>satu</a:t>
            </a:r>
            <a:r>
              <a:rPr lang="en-US" b="1" i="1" dirty="0"/>
              <a:t> </a:t>
            </a:r>
            <a:r>
              <a:rPr lang="en-US" b="1" i="1" dirty="0" err="1"/>
              <a:t>kriteria</a:t>
            </a:r>
            <a:r>
              <a:rPr lang="en-US" b="1" i="1" dirty="0"/>
              <a:t> </a:t>
            </a:r>
            <a:r>
              <a:rPr lang="en-US" b="1" i="1" dirty="0" err="1"/>
              <a:t>interaksi</a:t>
            </a:r>
            <a:r>
              <a:rPr lang="en-US" b="1" i="1" dirty="0"/>
              <a:t> </a:t>
            </a:r>
            <a:r>
              <a:rPr lang="en-US" b="1" i="1" dirty="0" err="1"/>
              <a:t>antara</a:t>
            </a:r>
            <a:r>
              <a:rPr lang="en-US" b="1" i="1" dirty="0"/>
              <a:t> </a:t>
            </a:r>
            <a:r>
              <a:rPr lang="en-US" b="1" i="1" dirty="0" err="1"/>
              <a:t>manusia</a:t>
            </a:r>
            <a:r>
              <a:rPr lang="en-US" b="1" i="1" dirty="0"/>
              <a:t> </a:t>
            </a:r>
            <a:r>
              <a:rPr lang="en-US" b="1" i="1" dirty="0" err="1"/>
              <a:t>dan</a:t>
            </a:r>
            <a:r>
              <a:rPr lang="en-US" b="1" i="1" dirty="0"/>
              <a:t> </a:t>
            </a:r>
            <a:r>
              <a:rPr lang="en-US" b="1" i="1" dirty="0" err="1"/>
              <a:t>komputer</a:t>
            </a:r>
            <a:r>
              <a:rPr lang="en-US" b="1" i="1" dirty="0"/>
              <a:t> </a:t>
            </a:r>
            <a:r>
              <a:rPr lang="en-US" b="1" i="1" dirty="0" err="1"/>
              <a:t>yakni</a:t>
            </a:r>
            <a:r>
              <a:rPr lang="en-US" b="1" i="1" dirty="0"/>
              <a:t> agar </a:t>
            </a:r>
            <a:r>
              <a:rPr lang="en-US" b="1" i="1" dirty="0" err="1"/>
              <a:t>mendapat</a:t>
            </a:r>
            <a:r>
              <a:rPr lang="en-US" b="1" i="1" dirty="0"/>
              <a:t> </a:t>
            </a:r>
            <a:r>
              <a:rPr lang="en-US" b="1" i="1" dirty="0" err="1"/>
              <a:t>perhatian</a:t>
            </a:r>
            <a:r>
              <a:rPr lang="en-US" b="1" i="1" dirty="0"/>
              <a:t> </a:t>
            </a:r>
            <a:r>
              <a:rPr lang="en-US" b="1" i="1" dirty="0" err="1"/>
              <a:t>pengguna</a:t>
            </a:r>
            <a:r>
              <a:rPr lang="en-US" b="1" i="1" dirty="0"/>
              <a:t> </a:t>
            </a:r>
            <a:r>
              <a:rPr lang="en-US" b="1" i="1" dirty="0" err="1"/>
              <a:t>kepada</a:t>
            </a:r>
            <a:r>
              <a:rPr lang="en-US" b="1" i="1" dirty="0"/>
              <a:t> program </a:t>
            </a:r>
            <a:r>
              <a:rPr lang="en-US" b="1" i="1" dirty="0" err="1"/>
              <a:t>aplikasi</a:t>
            </a:r>
            <a:r>
              <a:rPr lang="en-US" b="1" i="1" dirty="0"/>
              <a:t> yang </a:t>
            </a:r>
            <a:r>
              <a:rPr lang="en-US" b="1" i="1" dirty="0" err="1"/>
              <a:t>dibuat</a:t>
            </a:r>
            <a:r>
              <a:rPr lang="en-US" dirty="0"/>
              <a:t>, </a:t>
            </a:r>
            <a:r>
              <a:rPr lang="en-US" dirty="0" err="1"/>
              <a:t>tentunya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program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haruslah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yang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70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CONTOH CHECK BOX</a:t>
            </a:r>
            <a:endParaRPr lang="en-US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72297" y="2188404"/>
            <a:ext cx="6465888" cy="4538663"/>
            <a:chOff x="576" y="816"/>
            <a:chExt cx="4073" cy="3243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816"/>
              <a:ext cx="2729" cy="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76" y="2208"/>
              <a:ext cx="9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Check Box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1488" y="1776"/>
              <a:ext cx="62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536" y="1824"/>
              <a:ext cx="182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488" y="2448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7855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CONTOH CHECK BOX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2036933"/>
            <a:ext cx="8686800" cy="4267200"/>
            <a:chOff x="0" y="1371600"/>
            <a:chExt cx="8686800" cy="42672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371600"/>
              <a:ext cx="6400800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3810000"/>
              <a:ext cx="2895600" cy="1371600"/>
            </a:xfrm>
            <a:prstGeom prst="wedgeEllipseCallout">
              <a:avLst>
                <a:gd name="adj1" fmla="val 31907"/>
                <a:gd name="adj2" fmla="val -11238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id-ID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3810000"/>
              <a:ext cx="2971800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id-ID" sz="2000" b="1"/>
            </a:p>
            <a:p>
              <a:pPr algn="ctr" eaLnBrk="1" hangingPunct="1"/>
              <a:r>
                <a:rPr lang="id-ID" sz="2000" b="1"/>
                <a:t>Check Box</a:t>
              </a:r>
            </a:p>
            <a:p>
              <a:pPr algn="ctr" eaLnBrk="1" hangingPunct="1"/>
              <a:r>
                <a:rPr lang="id-ID" sz="2000" b="1"/>
                <a:t> pada  Microsoft Visual Basic 6.0</a:t>
              </a:r>
              <a:endParaRPr lang="en-US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1239091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Media </a:t>
            </a:r>
            <a:r>
              <a:rPr lang="en-US" dirty="0" err="1"/>
              <a:t>Pengisian</a:t>
            </a:r>
            <a:r>
              <a:rPr lang="en-US" dirty="0"/>
              <a:t> data yang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database</a:t>
            </a:r>
          </a:p>
          <a:p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Text Box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14800"/>
            <a:ext cx="3153215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06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6923812" cy="39925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58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text/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melebihi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layar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 SLIDING BAR/SCROLL BAR (PENGGESER)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114800"/>
            <a:ext cx="4343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63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61872"/>
          </a:xfrm>
        </p:spPr>
        <p:txBody>
          <a:bodyPr>
            <a:noAutofit/>
          </a:bodyPr>
          <a:lstStyle/>
          <a:p>
            <a:pPr marL="444500" indent="-444500"/>
            <a:r>
              <a:rPr lang="en-US" sz="2200" b="1" dirty="0" err="1"/>
              <a:t>Amatilah</a:t>
            </a:r>
            <a:r>
              <a:rPr lang="en-US" sz="2200" b="1" dirty="0"/>
              <a:t> Form </a:t>
            </a:r>
            <a:r>
              <a:rPr lang="en-US" sz="2200" b="1" dirty="0" err="1"/>
              <a:t>berikut</a:t>
            </a:r>
            <a:r>
              <a:rPr lang="en-US" sz="2200" b="1" dirty="0"/>
              <a:t> </a:t>
            </a:r>
            <a:r>
              <a:rPr lang="en-US" sz="2200" b="1" dirty="0" err="1"/>
              <a:t>ini</a:t>
            </a:r>
            <a:r>
              <a:rPr lang="en-US" sz="2200" b="1" dirty="0"/>
              <a:t> dam </a:t>
            </a:r>
            <a:r>
              <a:rPr lang="en-US" sz="2200" b="1" dirty="0" err="1"/>
              <a:t>Hitunglah</a:t>
            </a:r>
            <a:r>
              <a:rPr lang="en-US" sz="2200" b="1" dirty="0"/>
              <a:t> </a:t>
            </a:r>
            <a:r>
              <a:rPr lang="en-US" sz="2200" b="1" dirty="0" err="1"/>
              <a:t>berapa</a:t>
            </a:r>
            <a:r>
              <a:rPr lang="en-US" sz="2200" b="1" dirty="0"/>
              <a:t> </a:t>
            </a:r>
            <a:r>
              <a:rPr lang="en-US" sz="2200" b="1" dirty="0" err="1"/>
              <a:t>banyak</a:t>
            </a:r>
            <a:r>
              <a:rPr lang="en-US" sz="2200" b="1" dirty="0"/>
              <a:t> </a:t>
            </a:r>
            <a:r>
              <a:rPr lang="en-US" sz="2200" b="1" dirty="0" err="1"/>
              <a:t>Jumlah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200" b="1" dirty="0"/>
              <a:t> Button, Spin </a:t>
            </a:r>
            <a:r>
              <a:rPr lang="en-US" sz="2200" b="1" dirty="0" err="1"/>
              <a:t>Box,List</a:t>
            </a:r>
            <a:r>
              <a:rPr lang="en-US" sz="2200" b="1" dirty="0"/>
              <a:t> </a:t>
            </a:r>
            <a:r>
              <a:rPr lang="en-US" sz="2200" b="1" dirty="0" err="1"/>
              <a:t>Box,Combo</a:t>
            </a:r>
            <a:r>
              <a:rPr lang="en-US" sz="2200" b="1" dirty="0"/>
              <a:t> </a:t>
            </a:r>
            <a:r>
              <a:rPr lang="en-US" sz="2200" b="1" dirty="0" err="1"/>
              <a:t>Box,Tombol</a:t>
            </a:r>
            <a:r>
              <a:rPr lang="en-US" sz="2200" b="1" dirty="0"/>
              <a:t> </a:t>
            </a:r>
            <a:r>
              <a:rPr lang="en-US" sz="2200" b="1" dirty="0" err="1"/>
              <a:t>Radio,Check</a:t>
            </a:r>
            <a:r>
              <a:rPr lang="en-US" sz="2200" b="1" dirty="0"/>
              <a:t> </a:t>
            </a:r>
            <a:r>
              <a:rPr lang="en-US" sz="2200" b="1" dirty="0" err="1"/>
              <a:t>Box,Text</a:t>
            </a:r>
            <a:r>
              <a:rPr lang="en-US" sz="2200" b="1" dirty="0"/>
              <a:t> </a:t>
            </a:r>
            <a:r>
              <a:rPr lang="en-US" sz="2200" b="1" dirty="0" err="1"/>
              <a:t>Box,Sliding</a:t>
            </a:r>
            <a:r>
              <a:rPr lang="en-US" sz="2200" b="1" dirty="0"/>
              <a:t> Bar yang </a:t>
            </a:r>
            <a:r>
              <a:rPr lang="en-US" sz="2200" b="1" dirty="0" err="1"/>
              <a:t>ada</a:t>
            </a:r>
            <a:r>
              <a:rPr lang="en-US" sz="2200" b="1" dirty="0"/>
              <a:t> </a:t>
            </a:r>
            <a:r>
              <a:rPr lang="en-US" sz="2200" b="1" dirty="0" err="1"/>
              <a:t>dalam</a:t>
            </a:r>
            <a:r>
              <a:rPr lang="en-US" sz="2200" b="1" dirty="0"/>
              <a:t> form </a:t>
            </a:r>
            <a:r>
              <a:rPr lang="en-US" sz="2200" b="1" dirty="0" err="1"/>
              <a:t>tersebut</a:t>
            </a:r>
            <a:r>
              <a:rPr lang="id-ID" sz="2400" dirty="0"/>
              <a:t/>
            </a:r>
            <a:br>
              <a:rPr lang="id-ID" sz="2400" dirty="0"/>
            </a:br>
            <a:endParaRPr lang="en-US" sz="2400" dirty="0"/>
          </a:p>
        </p:txBody>
      </p:sp>
      <p:pic>
        <p:nvPicPr>
          <p:cNvPr id="4" name="Picture 3" descr="Figure 14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1"/>
            <a:ext cx="8458199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81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4500" indent="-444500">
              <a:buFontTx/>
              <a:buAutoNum type="arabicPeriod"/>
            </a:pP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Tekan</a:t>
            </a:r>
            <a:r>
              <a:rPr lang="en-US" dirty="0"/>
              <a:t>/Button</a:t>
            </a:r>
            <a:endParaRPr lang="id-ID" dirty="0"/>
          </a:p>
          <a:p>
            <a:pPr marL="444500" indent="-444500">
              <a:buFontTx/>
              <a:buAutoNum type="arabicPeriod"/>
            </a:pPr>
            <a:r>
              <a:rPr lang="en-US" dirty="0"/>
              <a:t>Spin Box</a:t>
            </a:r>
            <a:endParaRPr lang="id-ID" dirty="0"/>
          </a:p>
          <a:p>
            <a:pPr marL="444500" indent="-444500">
              <a:buFontTx/>
              <a:buAutoNum type="arabicPeriod"/>
            </a:pPr>
            <a:r>
              <a:rPr lang="en-US" dirty="0"/>
              <a:t>List Box</a:t>
            </a:r>
            <a:endParaRPr lang="id-ID" dirty="0"/>
          </a:p>
          <a:p>
            <a:pPr marL="444500" indent="-444500">
              <a:buFontTx/>
              <a:buAutoNum type="arabicPeriod"/>
            </a:pPr>
            <a:r>
              <a:rPr lang="en-US" dirty="0"/>
              <a:t>Combo Box</a:t>
            </a:r>
            <a:endParaRPr lang="id-ID" dirty="0"/>
          </a:p>
          <a:p>
            <a:pPr marL="444500" indent="-444500">
              <a:buFontTx/>
              <a:buAutoNum type="arabicPeriod"/>
            </a:pPr>
            <a:r>
              <a:rPr lang="en-US" dirty="0" err="1"/>
              <a:t>Tombol</a:t>
            </a:r>
            <a:r>
              <a:rPr lang="en-US" dirty="0"/>
              <a:t> Radio</a:t>
            </a:r>
            <a:endParaRPr lang="id-ID" dirty="0"/>
          </a:p>
          <a:p>
            <a:pPr marL="444500" indent="-444500">
              <a:buFontTx/>
              <a:buAutoNum type="arabicPeriod"/>
            </a:pPr>
            <a:r>
              <a:rPr lang="en-US" dirty="0"/>
              <a:t>Check Box</a:t>
            </a:r>
          </a:p>
          <a:p>
            <a:pPr marL="444500" indent="-444500">
              <a:buFontTx/>
              <a:buAutoNum type="arabicPeriod"/>
            </a:pPr>
            <a:r>
              <a:rPr lang="en-US" dirty="0"/>
              <a:t>Text Box</a:t>
            </a:r>
          </a:p>
          <a:p>
            <a:pPr marL="444500" indent="-444500">
              <a:buFontTx/>
              <a:buAutoNum type="arabicPeriod"/>
            </a:pPr>
            <a:r>
              <a:rPr lang="en-US" dirty="0"/>
              <a:t>Sliding Bar</a:t>
            </a:r>
            <a:endParaRPr lang="id-ID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KOMPONEN DASAR </a:t>
            </a:r>
            <a:br>
              <a:rPr lang="en-US" sz="4000" b="1" dirty="0"/>
            </a:br>
            <a:r>
              <a:rPr lang="en-US" sz="4000" b="1" dirty="0"/>
              <a:t>ANTAR MUKA GRAFIS</a:t>
            </a:r>
          </a:p>
        </p:txBody>
      </p:sp>
    </p:spTree>
    <p:extLst>
      <p:ext uri="{BB962C8B-B14F-4D97-AF65-F5344CB8AC3E}">
        <p14:creationId xmlns:p14="http://schemas.microsoft.com/office/powerpoint/2010/main" val="306749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9800"/>
            <a:ext cx="7408333" cy="3916363"/>
          </a:xfrm>
        </p:spPr>
        <p:txBody>
          <a:bodyPr>
            <a:normAutofit/>
          </a:bodyPr>
          <a:lstStyle/>
          <a:p>
            <a:pPr marL="274320" lvl="1"/>
            <a:r>
              <a:rPr lang="en-US" sz="2400" noProof="1"/>
              <a:t>Digunakan untuk mengaktifkan suatu aktivitas apabila tombol tersebut ditekan menggunakan mouse (Click Mouse).</a:t>
            </a:r>
          </a:p>
          <a:p>
            <a:pPr marL="301943" lvl="1" indent="0" algn="just">
              <a:buNone/>
            </a:pPr>
            <a:r>
              <a:rPr lang="en-US" sz="2400" noProof="1"/>
              <a:t>Jenis tombol dinamakan tombol tekan karena ketika kita menekan (click) tombol tersebut maka akan terlihat bahwa seolah-olah tombol “masuk” ke dalam layar monitor, seperti halnya ketika kita menekan sebuah tombol pada </a:t>
            </a:r>
            <a:r>
              <a:rPr lang="en-US" sz="2400" dirty="0"/>
              <a:t>HP</a:t>
            </a:r>
            <a:r>
              <a:rPr lang="en-US" sz="2400" noProof="1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TOMBOL TEKAN/BUTTON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t="31419" r="51374" b="53040"/>
          <a:stretch/>
        </p:blipFill>
        <p:spPr bwMode="auto">
          <a:xfrm>
            <a:off x="4267200" y="5176439"/>
            <a:ext cx="3733800" cy="77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66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09472"/>
          </a:xfrm>
        </p:spPr>
        <p:txBody>
          <a:bodyPr/>
          <a:lstStyle/>
          <a:p>
            <a:r>
              <a:rPr lang="en-US" b="1" dirty="0"/>
              <a:t>CONTOH TOMBOL TEKAN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0600" y="1790700"/>
            <a:ext cx="5867400" cy="4953000"/>
            <a:chOff x="2514600" y="1447800"/>
            <a:chExt cx="5867400" cy="4953000"/>
          </a:xfrm>
        </p:grpSpPr>
        <p:graphicFrame>
          <p:nvGraphicFramePr>
            <p:cNvPr id="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0808259"/>
                </p:ext>
              </p:extLst>
            </p:nvPr>
          </p:nvGraphicFramePr>
          <p:xfrm>
            <a:off x="4648200" y="1447800"/>
            <a:ext cx="34290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2" name="Visio" r:id="rId3" imgW="2845003" imgH="453847" progId="Visio.Drawing.11">
                    <p:embed/>
                  </p:oleObj>
                </mc:Choice>
                <mc:Fallback>
                  <p:oleObj name="Visio" r:id="rId3" imgW="2845003" imgH="45384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1447800"/>
                          <a:ext cx="34290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133600"/>
              <a:ext cx="5867400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3276600" y="4572000"/>
              <a:ext cx="4800600" cy="1828800"/>
            </a:xfrm>
            <a:prstGeom prst="wedgeEllipseCallout">
              <a:avLst>
                <a:gd name="adj1" fmla="val -58069"/>
                <a:gd name="adj2" fmla="val -11232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id-ID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657600" y="4800600"/>
              <a:ext cx="4191000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id-ID" sz="2000" b="1" dirty="0"/>
                <a:t>Command Button pada </a:t>
              </a:r>
            </a:p>
            <a:p>
              <a:pPr algn="ctr" eaLnBrk="1" hangingPunct="1"/>
              <a:r>
                <a:rPr lang="id-ID" sz="2000" b="1" dirty="0"/>
                <a:t>Microsoft Visual Basic 6.0 merupakan  salah satu contoh Tombol Tekan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8386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SPIN BOX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4" t="7770" r="5979" b="42033"/>
          <a:stretch/>
        </p:blipFill>
        <p:spPr bwMode="auto">
          <a:xfrm>
            <a:off x="1112108" y="2438400"/>
            <a:ext cx="7648833" cy="367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45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CONTOH SPIN BOX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970961" y="2010632"/>
            <a:ext cx="6400800" cy="4498975"/>
            <a:chOff x="768" y="720"/>
            <a:chExt cx="4656" cy="3266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768" y="720"/>
              <a:ext cx="3792" cy="3266"/>
              <a:chOff x="768" y="720"/>
              <a:chExt cx="3792" cy="3266"/>
            </a:xfrm>
          </p:grpSpPr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720"/>
                <a:ext cx="3792" cy="3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6"/>
              <p:cNvSpPr>
                <a:spLocks noChangeArrowheads="1"/>
              </p:cNvSpPr>
              <p:nvPr/>
            </p:nvSpPr>
            <p:spPr bwMode="auto">
              <a:xfrm>
                <a:off x="2928" y="2784"/>
                <a:ext cx="1296" cy="384"/>
              </a:xfrm>
              <a:prstGeom prst="ellipse">
                <a:avLst/>
              </a:prstGeom>
              <a:solidFill>
                <a:srgbClr val="FFFF00">
                  <a:alpha val="2509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d-ID"/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1776" y="1440"/>
                <a:ext cx="864" cy="384"/>
              </a:xfrm>
              <a:prstGeom prst="ellipse">
                <a:avLst/>
              </a:prstGeom>
              <a:solidFill>
                <a:srgbClr val="FFFF00">
                  <a:alpha val="2509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4800" y="1872"/>
              <a:ext cx="624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/>
                <a:t>Spin Box</a:t>
              </a:r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 flipV="1">
              <a:off x="2640" y="1680"/>
              <a:ext cx="211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4080" y="2064"/>
              <a:ext cx="672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08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LIST BOX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2" t="38513" r="13768" b="14865"/>
          <a:stretch/>
        </p:blipFill>
        <p:spPr bwMode="auto">
          <a:xfrm>
            <a:off x="609600" y="2438400"/>
            <a:ext cx="776004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24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CONTOH LIST BOX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83214" y="2060575"/>
            <a:ext cx="7522586" cy="4416425"/>
            <a:chOff x="864" y="1046"/>
            <a:chExt cx="4224" cy="2913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488"/>
              <a:ext cx="4224" cy="2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14"/>
            <p:cNvSpPr>
              <a:spLocks noChangeArrowheads="1"/>
            </p:cNvSpPr>
            <p:nvPr/>
          </p:nvSpPr>
          <p:spPr bwMode="auto">
            <a:xfrm>
              <a:off x="864" y="2160"/>
              <a:ext cx="1680" cy="720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" name="Oval 15"/>
            <p:cNvSpPr>
              <a:spLocks noChangeArrowheads="1"/>
            </p:cNvSpPr>
            <p:nvPr/>
          </p:nvSpPr>
          <p:spPr bwMode="auto">
            <a:xfrm>
              <a:off x="3024" y="2160"/>
              <a:ext cx="720" cy="672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8" name="Oval 16"/>
            <p:cNvSpPr>
              <a:spLocks noChangeArrowheads="1"/>
            </p:cNvSpPr>
            <p:nvPr/>
          </p:nvSpPr>
          <p:spPr bwMode="auto">
            <a:xfrm>
              <a:off x="3792" y="2160"/>
              <a:ext cx="480" cy="672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2064" y="1296"/>
              <a:ext cx="624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2688" y="1296"/>
              <a:ext cx="43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2688" y="1296"/>
              <a:ext cx="115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2256" y="1046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List Box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250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171</TotalTime>
  <Words>456</Words>
  <Application>Microsoft Office PowerPoint</Application>
  <PresentationFormat>On-screen Show (4:3)</PresentationFormat>
  <Paragraphs>73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Candara</vt:lpstr>
      <vt:lpstr>Symbol</vt:lpstr>
      <vt:lpstr>Waveform</vt:lpstr>
      <vt:lpstr>Visio</vt:lpstr>
      <vt:lpstr>INTERAKSI MANUSIA &amp; KOMPUTER </vt:lpstr>
      <vt:lpstr>PowerPoint Presentation</vt:lpstr>
      <vt:lpstr>KOMPONEN DASAR  ANTAR MUKA GRAFIS</vt:lpstr>
      <vt:lpstr>1. TOMBOL TEKAN/BUTTON</vt:lpstr>
      <vt:lpstr>CONTOH TOMBOL TEKAN</vt:lpstr>
      <vt:lpstr>2. SPIN BOX</vt:lpstr>
      <vt:lpstr>CONTOH SPIN BOX</vt:lpstr>
      <vt:lpstr>3. LIST BOX</vt:lpstr>
      <vt:lpstr>CONTOH LIST BOX</vt:lpstr>
      <vt:lpstr>CONTOH LISTBOX</vt:lpstr>
      <vt:lpstr>4. COMBO BOX</vt:lpstr>
      <vt:lpstr>CONTOH COMBO BOX</vt:lpstr>
      <vt:lpstr>CONTOH COMBO BOX</vt:lpstr>
      <vt:lpstr>LIST BOX VS COMBO BOX</vt:lpstr>
      <vt:lpstr>LIST BOX VS COMBO BOX</vt:lpstr>
      <vt:lpstr>5. TOMBOL RADIO</vt:lpstr>
      <vt:lpstr>CONTOH TOMBOL RADIO</vt:lpstr>
      <vt:lpstr>CONTOH TOMBOL RADIO</vt:lpstr>
      <vt:lpstr>6. CHECK BOX</vt:lpstr>
      <vt:lpstr> CONTOH CHECK BOX</vt:lpstr>
      <vt:lpstr>CONTOH CHECK BOX</vt:lpstr>
      <vt:lpstr>7. Text Box</vt:lpstr>
      <vt:lpstr>PowerPoint Presentation</vt:lpstr>
      <vt:lpstr>8. SLIDING BAR/SCROLL BAR (PENGGESER)</vt:lpstr>
      <vt:lpstr>Amatilah Form berikut ini dam Hitunglah berapa banyak Jumlah  Button, Spin Box,List Box,Combo Box,Tombol Radio,Check Box,Text Box,Sliding Bar yang ada dalam form tersebut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INTERAKSI MANUSIA &amp; KOMPUTER</dc:title>
  <dc:creator>Agharina</dc:creator>
  <cp:lastModifiedBy>agha</cp:lastModifiedBy>
  <cp:revision>50</cp:revision>
  <dcterms:created xsi:type="dcterms:W3CDTF">2014-12-08T01:39:52Z</dcterms:created>
  <dcterms:modified xsi:type="dcterms:W3CDTF">2020-06-27T01:48:38Z</dcterms:modified>
</cp:coreProperties>
</file>