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8" r:id="rId3"/>
    <p:sldId id="306" r:id="rId4"/>
    <p:sldId id="304" r:id="rId5"/>
    <p:sldId id="290" r:id="rId6"/>
    <p:sldId id="300" r:id="rId7"/>
    <p:sldId id="302" r:id="rId8"/>
    <p:sldId id="301" r:id="rId9"/>
    <p:sldId id="303" r:id="rId10"/>
    <p:sldId id="284" r:id="rId11"/>
    <p:sldId id="30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32" y="1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364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9/22/2024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258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3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1538" y="2428868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Kontrak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Perkuliahan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Hukum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Perikatan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4970" y="3752307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by: </a:t>
            </a:r>
            <a:r>
              <a:rPr lang="en-ID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Dinda</a:t>
            </a:r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Anna </a:t>
            </a:r>
            <a:r>
              <a:rPr lang="en-ID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Zatika</a:t>
            </a:r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 S.H., M.H.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2889060F-CDE5-4562-B011-23F2A415E47A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</a:rPr>
              <a:pPr>
                <a:defRPr/>
              </a:pPr>
              <a:t>10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700808"/>
            <a:ext cx="81510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dirty="0" err="1">
                <a:latin typeface="Cambria" panose="02040503050406030204" pitchFamily="18" charset="0"/>
              </a:rPr>
              <a:t>Jumlah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kehadiran</a:t>
            </a:r>
            <a:r>
              <a:rPr lang="en-ID" sz="2400" dirty="0">
                <a:latin typeface="Cambria" panose="02040503050406030204" pitchFamily="18" charset="0"/>
              </a:rPr>
              <a:t>: </a:t>
            </a:r>
            <a:r>
              <a:rPr lang="en-ID" sz="2400" b="1" dirty="0">
                <a:latin typeface="Cambria" panose="02040503050406030204" pitchFamily="18" charset="0"/>
              </a:rPr>
              <a:t>20%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dirty="0" err="1">
                <a:latin typeface="Cambria" panose="02040503050406030204" pitchFamily="18" charset="0"/>
              </a:rPr>
              <a:t>Mengerjakan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mengumpulkan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tugas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tepat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waktu</a:t>
            </a:r>
            <a:r>
              <a:rPr lang="en-ID" sz="2400" dirty="0">
                <a:latin typeface="Cambria" panose="02040503050406030204" pitchFamily="18" charset="0"/>
              </a:rPr>
              <a:t>: </a:t>
            </a:r>
            <a:r>
              <a:rPr lang="en-ID" sz="2400" b="1" dirty="0">
                <a:latin typeface="Cambria" panose="02040503050406030204" pitchFamily="18" charset="0"/>
              </a:rPr>
              <a:t>20%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dirty="0" err="1">
                <a:latin typeface="Cambria" panose="02040503050406030204" pitchFamily="18" charset="0"/>
              </a:rPr>
              <a:t>Mengikuti</a:t>
            </a:r>
            <a:r>
              <a:rPr lang="en-ID" sz="2400" dirty="0">
                <a:latin typeface="Cambria" panose="02040503050406030204" pitchFamily="18" charset="0"/>
              </a:rPr>
              <a:t> UTS: </a:t>
            </a:r>
            <a:r>
              <a:rPr lang="en-ID" sz="2400" b="1" dirty="0">
                <a:latin typeface="Cambria" panose="02040503050406030204" pitchFamily="18" charset="0"/>
              </a:rPr>
              <a:t>20%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400" dirty="0" err="1">
                <a:latin typeface="Cambria" panose="02040503050406030204" pitchFamily="18" charset="0"/>
              </a:rPr>
              <a:t>Mengikuti</a:t>
            </a:r>
            <a:r>
              <a:rPr lang="en-ID" sz="2400" dirty="0">
                <a:latin typeface="Cambria" panose="02040503050406030204" pitchFamily="18" charset="0"/>
              </a:rPr>
              <a:t> UAS: </a:t>
            </a:r>
            <a:r>
              <a:rPr lang="en-ID" sz="2400" b="1" dirty="0">
                <a:latin typeface="Cambria" panose="02040503050406030204" pitchFamily="18" charset="0"/>
              </a:rPr>
              <a:t>20%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mbria" panose="02040503050406030204" pitchFamily="18" charset="0"/>
              </a:rPr>
              <a:t>Menunjukkan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aktivitas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antusias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serta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etika</a:t>
            </a:r>
            <a:r>
              <a:rPr lang="en-US" sz="2400" dirty="0">
                <a:latin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kelas</a:t>
            </a:r>
            <a:r>
              <a:rPr lang="en-US" sz="2400" dirty="0">
                <a:latin typeface="Cambria" panose="02040503050406030204" pitchFamily="18" charset="0"/>
              </a:rPr>
              <a:t>: </a:t>
            </a:r>
            <a:r>
              <a:rPr lang="en-ID" sz="2400" b="1" dirty="0">
                <a:latin typeface="Cambria" panose="02040503050406030204" pitchFamily="18" charset="0"/>
              </a:rPr>
              <a:t>20%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83671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Komponen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Bobot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Penilaian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2889060F-CDE5-4562-B011-23F2A415E47A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</a:rPr>
              <a:pPr>
                <a:defRPr/>
              </a:pPr>
              <a:t>11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700808"/>
            <a:ext cx="815104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Sistematika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Buku</a:t>
            </a:r>
            <a:r>
              <a:rPr lang="en-ID" sz="2000" dirty="0">
                <a:latin typeface="Cambria" panose="02040503050406030204" pitchFamily="18" charset="0"/>
              </a:rPr>
              <a:t> III </a:t>
            </a:r>
            <a:r>
              <a:rPr lang="en-ID" sz="2000" dirty="0" err="1">
                <a:latin typeface="Cambria" panose="02040503050406030204" pitchFamily="18" charset="0"/>
              </a:rPr>
              <a:t>KUHPerdata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Konsep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dasar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r>
              <a:rPr lang="en-ID" sz="20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Asas-asas</a:t>
            </a:r>
            <a:r>
              <a:rPr lang="en-ID" sz="2000" dirty="0">
                <a:latin typeface="Cambria" panose="02040503050406030204" pitchFamily="18" charset="0"/>
              </a:rPr>
              <a:t> dan </a:t>
            </a:r>
            <a:r>
              <a:rPr lang="en-ID" sz="2000" dirty="0" err="1">
                <a:latin typeface="Cambria" panose="02040503050406030204" pitchFamily="18" charset="0"/>
              </a:rPr>
              <a:t>unsur-unsur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Sumber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Jenis-jenis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Hapusnya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Overmacht</a:t>
            </a:r>
            <a:r>
              <a:rPr lang="en-ID" sz="2000" dirty="0">
                <a:latin typeface="Cambria" panose="02040503050406030204" pitchFamily="18" charset="0"/>
              </a:rPr>
              <a:t> dan </a:t>
            </a:r>
            <a:r>
              <a:rPr lang="en-ID" sz="2000" dirty="0" err="1">
                <a:latin typeface="Cambria" panose="02040503050406030204" pitchFamily="18" charset="0"/>
              </a:rPr>
              <a:t>cacat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kehendak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>
                <a:latin typeface="Cambria" panose="02040503050406030204" pitchFamily="18" charset="0"/>
              </a:rPr>
              <a:t>Hukum </a:t>
            </a:r>
            <a:r>
              <a:rPr lang="en-ID" sz="2000" dirty="0" err="1">
                <a:latin typeface="Cambria" panose="02040503050406030204" pitchFamily="18" charset="0"/>
              </a:rPr>
              <a:t>Perjanjian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Wanprestasi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Bentuk</a:t>
            </a:r>
            <a:r>
              <a:rPr lang="en-ID" sz="2000" dirty="0">
                <a:latin typeface="Cambria" panose="02040503050406030204" pitchFamily="18" charset="0"/>
              </a:rPr>
              <a:t> dan </a:t>
            </a:r>
            <a:r>
              <a:rPr lang="en-ID" sz="2000" dirty="0" err="1">
                <a:latin typeface="Cambria" panose="02040503050406030204" pitchFamily="18" charset="0"/>
              </a:rPr>
              <a:t>klasifikasi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perjanjian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>
                <a:latin typeface="Cambria" panose="02040503050406030204" pitchFamily="18" charset="0"/>
              </a:rPr>
              <a:t>Hukum </a:t>
            </a:r>
            <a:r>
              <a:rPr lang="en-ID" sz="2000" dirty="0" err="1">
                <a:latin typeface="Cambria" panose="02040503050406030204" pitchFamily="18" charset="0"/>
              </a:rPr>
              <a:t>perikatan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islam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D" sz="2000" dirty="0" err="1">
                <a:latin typeface="Cambria" panose="02040503050406030204" pitchFamily="18" charset="0"/>
              </a:rPr>
              <a:t>Struktur</a:t>
            </a:r>
            <a:r>
              <a:rPr lang="en-ID" sz="2000" dirty="0">
                <a:latin typeface="Cambria" panose="02040503050406030204" pitchFamily="18" charset="0"/>
              </a:rPr>
              <a:t> dan </a:t>
            </a:r>
            <a:r>
              <a:rPr lang="en-ID" sz="2000" dirty="0" err="1">
                <a:latin typeface="Cambria" panose="02040503050406030204" pitchFamily="18" charset="0"/>
              </a:rPr>
              <a:t>anatomi</a:t>
            </a:r>
            <a:r>
              <a:rPr lang="en-ID" sz="2000" dirty="0">
                <a:latin typeface="Cambria" panose="02040503050406030204" pitchFamily="18" charset="0"/>
              </a:rPr>
              <a:t> </a:t>
            </a:r>
            <a:r>
              <a:rPr lang="en-ID" sz="2000" dirty="0" err="1">
                <a:latin typeface="Cambria" panose="02040503050406030204" pitchFamily="18" charset="0"/>
              </a:rPr>
              <a:t>kontrak</a:t>
            </a:r>
            <a:endParaRPr lang="en-ID" sz="20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D" sz="2000" dirty="0">
              <a:latin typeface="Cambria" panose="02040503050406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83671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Materi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Perkuliahan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Hukum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Perikatan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2636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5536" y="1412776"/>
            <a:ext cx="82912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</a:rPr>
              <a:t>Mata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mempelajari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tentang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lingkup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perikatan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secara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umum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serta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sistematika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Buku</a:t>
            </a:r>
            <a:r>
              <a:rPr lang="en-US" sz="2400" dirty="0">
                <a:latin typeface="Cambria" panose="02040503050406030204" pitchFamily="18" charset="0"/>
              </a:rPr>
              <a:t> III </a:t>
            </a:r>
            <a:r>
              <a:rPr lang="en-US" sz="2400" dirty="0" err="1">
                <a:latin typeface="Cambria" panose="02040503050406030204" pitchFamily="18" charset="0"/>
              </a:rPr>
              <a:t>KUHPerdata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asas-asas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unsur-unsur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terdapat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perjanjian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wanprestasi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overmacht</a:t>
            </a:r>
            <a:r>
              <a:rPr lang="en-US" sz="2400" dirty="0">
                <a:latin typeface="Cambria" panose="02040503050406030204" pitchFamily="18" charset="0"/>
              </a:rPr>
              <a:t>, dan </a:t>
            </a:r>
            <a:r>
              <a:rPr lang="en-US" sz="2400" dirty="0" err="1">
                <a:latin typeface="Cambria" panose="02040503050406030204" pitchFamily="18" charset="0"/>
              </a:rPr>
              <a:t>sebab-sebab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hapusnya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perikatan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tujuan</a:t>
            </a:r>
            <a:r>
              <a:rPr lang="en-US" sz="2400" dirty="0">
                <a:latin typeface="Cambria" panose="02040503050406030204" pitchFamily="18" charset="0"/>
              </a:rPr>
              <a:t> agar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mampu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berpikir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kritis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menguasai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konsep-konsep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perikatan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memberikan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alternatif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pemecahan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masalah</a:t>
            </a:r>
            <a:r>
              <a:rPr lang="en-US" sz="2400" dirty="0">
                <a:latin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</a:rPr>
              <a:t>bidang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perikatan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</a:rPr>
              <a:t>Mata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wajib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diambil</a:t>
            </a:r>
            <a:r>
              <a:rPr lang="en-US" sz="2400" dirty="0">
                <a:latin typeface="Cambria" panose="02040503050406030204" pitchFamily="18" charset="0"/>
              </a:rPr>
              <a:t> oleh </a:t>
            </a:r>
            <a:r>
              <a:rPr lang="en-US" sz="2400" dirty="0" err="1">
                <a:latin typeface="Cambria" panose="02040503050406030204" pitchFamily="18" charset="0"/>
              </a:rPr>
              <a:t>seluruh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Prodi Hukum </a:t>
            </a:r>
            <a:r>
              <a:rPr lang="en-US" sz="2400" dirty="0" err="1">
                <a:latin typeface="Cambria" panose="02040503050406030204" pitchFamily="18" charset="0"/>
              </a:rPr>
              <a:t>Bisnis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62068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1205463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Cambria" panose="02040503050406030204" pitchFamily="18" charset="0"/>
              </a:rPr>
              <a:t>Metode</a:t>
            </a:r>
            <a:r>
              <a:rPr lang="en-US" sz="2800" b="1" dirty="0">
                <a:latin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</a:rPr>
              <a:t>belajar</a:t>
            </a:r>
            <a:r>
              <a:rPr lang="en-US" sz="2800" dirty="0">
                <a:latin typeface="Cambria" panose="02040503050406030204" pitchFamily="18" charset="0"/>
              </a:rPr>
              <a:t>: </a:t>
            </a:r>
          </a:p>
          <a:p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Ceramah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Diskusi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Presentasi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Tugas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Kuis</a:t>
            </a:r>
            <a:r>
              <a:rPr lang="en-US" sz="2800" dirty="0">
                <a:latin typeface="Cambria" panose="02040503050406030204" pitchFamily="18" charset="0"/>
              </a:rPr>
              <a:t> (essay)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Cambria" panose="02040503050406030204" pitchFamily="18" charset="0"/>
              </a:rPr>
              <a:t>Pre test dan post test</a:t>
            </a:r>
          </a:p>
        </p:txBody>
      </p:sp>
    </p:spTree>
    <p:extLst>
      <p:ext uri="{BB962C8B-B14F-4D97-AF65-F5344CB8AC3E}">
        <p14:creationId xmlns:p14="http://schemas.microsoft.com/office/powerpoint/2010/main" val="245828830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62068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141277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dibahas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harus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sudah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dibaca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dipelajari</a:t>
            </a:r>
            <a:r>
              <a:rPr lang="en-US" sz="2400" dirty="0">
                <a:latin typeface="Cambria" panose="02040503050406030204" pitchFamily="18" charset="0"/>
              </a:rPr>
              <a:t> oleh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sebelum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dilaksanakan</a:t>
            </a:r>
            <a:r>
              <a:rPr lang="en-US" sz="2400" dirty="0">
                <a:latin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</a:rPr>
              <a:t>Dosen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memberitahukan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utk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pertemuan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selanjutnya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Sebelum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dosen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mengadakan</a:t>
            </a:r>
            <a:r>
              <a:rPr lang="en-US" sz="2400" dirty="0">
                <a:latin typeface="Cambria" panose="02040503050406030204" pitchFamily="18" charset="0"/>
              </a:rPr>
              <a:t> pre test dan di </a:t>
            </a:r>
            <a:r>
              <a:rPr lang="en-US" sz="2400" dirty="0" err="1">
                <a:latin typeface="Cambria" panose="02040503050406030204" pitchFamily="18" charset="0"/>
              </a:rPr>
              <a:t>akhir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diadakn</a:t>
            </a:r>
            <a:r>
              <a:rPr lang="en-US" sz="2400" dirty="0">
                <a:latin typeface="Cambria" panose="02040503050406030204" pitchFamily="18" charset="0"/>
              </a:rPr>
              <a:t> post test.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PPt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bisa</a:t>
            </a:r>
            <a:r>
              <a:rPr lang="en-US" sz="2400" dirty="0">
                <a:latin typeface="Cambria" panose="02040503050406030204" pitchFamily="18" charset="0"/>
              </a:rPr>
              <a:t> di download </a:t>
            </a:r>
            <a:r>
              <a:rPr lang="en-US" sz="2400" dirty="0" err="1">
                <a:latin typeface="Cambria" panose="02040503050406030204" pitchFamily="18" charset="0"/>
              </a:rPr>
              <a:t>mandiri</a:t>
            </a:r>
            <a:r>
              <a:rPr lang="en-US" sz="2400" dirty="0">
                <a:latin typeface="Cambria" panose="02040503050406030204" pitchFamily="18" charset="0"/>
              </a:rPr>
              <a:t> di LMS.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mengembangkan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scr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mandiri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wajib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mempunyai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buku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menunjang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pelaksanaan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bebas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mengajukan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pertanyaan</a:t>
            </a:r>
            <a:r>
              <a:rPr lang="en-US" sz="2400" dirty="0">
                <a:latin typeface="Cambria" panose="02040503050406030204" pitchFamily="18" charset="0"/>
              </a:rPr>
              <a:t> (</a:t>
            </a:r>
            <a:r>
              <a:rPr lang="en-US" sz="2400" dirty="0" err="1">
                <a:latin typeface="Cambria" panose="02040503050406030204" pitchFamily="18" charset="0"/>
              </a:rPr>
              <a:t>aktif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529321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BELAJAR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DBCEC1-2110-494F-9C6E-31A6ACC4BD4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786" y="1785926"/>
            <a:ext cx="77867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+mn-lt"/>
              </a:rPr>
              <a:t>Mahasiswa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bebas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menggunakan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sumber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belajar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atau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literatur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apapun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asal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dapat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memenuhi</a:t>
            </a:r>
            <a:r>
              <a:rPr lang="en-US" sz="3200" b="1" dirty="0">
                <a:latin typeface="+mn-lt"/>
              </a:rPr>
              <a:t> target </a:t>
            </a:r>
            <a:r>
              <a:rPr lang="en-US" sz="3200" b="1" dirty="0" err="1">
                <a:latin typeface="+mn-lt"/>
              </a:rPr>
              <a:t>pembelajaran</a:t>
            </a:r>
            <a:r>
              <a:rPr lang="en-US" sz="3200" b="1" dirty="0">
                <a:latin typeface="+mn-lt"/>
              </a:rPr>
              <a:t>. Better punya </a:t>
            </a:r>
            <a:r>
              <a:rPr lang="en-US" sz="3200" b="1" dirty="0" err="1">
                <a:latin typeface="+mn-lt"/>
              </a:rPr>
              <a:t>satu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buku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untuk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menunjang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perkuliahan</a:t>
            </a:r>
            <a:r>
              <a:rPr lang="en-US" sz="3200" b="1" dirty="0">
                <a:latin typeface="+mn-lt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47667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Tugas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Dosen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Mahasiswa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296149"/>
            <a:ext cx="85725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>
                <a:latin typeface="Cambria" panose="02040503050406030204" pitchFamily="18" charset="0"/>
              </a:rPr>
              <a:t>Kehadiran</a:t>
            </a:r>
            <a:endParaRPr lang="en-US" sz="2400" b="1" dirty="0">
              <a:latin typeface="Cambria" panose="02040503050406030204" pitchFamily="18" charset="0"/>
            </a:endParaRPr>
          </a:p>
          <a:p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wajib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melaksanakan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tatap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muka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wajib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hadir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. </a:t>
            </a:r>
            <a:r>
              <a:rPr lang="en-ID" sz="2400" dirty="0" err="1">
                <a:latin typeface="Cambria" panose="02040503050406030204" pitchFamily="18" charset="0"/>
              </a:rPr>
              <a:t>Jumlah</a:t>
            </a:r>
            <a:r>
              <a:rPr lang="en-ID" sz="2400" dirty="0">
                <a:latin typeface="Cambria" panose="02040503050406030204" pitchFamily="18" charset="0"/>
              </a:rPr>
              <a:t> total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adalah</a:t>
            </a:r>
            <a:r>
              <a:rPr lang="en-ID" sz="2400" dirty="0">
                <a:latin typeface="Cambria" panose="02040503050406030204" pitchFamily="18" charset="0"/>
              </a:rPr>
              <a:t> 14 kali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(exc. </a:t>
            </a:r>
            <a:r>
              <a:rPr lang="en-ID" sz="2400">
                <a:latin typeface="Cambria" panose="02040503050406030204" pitchFamily="18" charset="0"/>
              </a:rPr>
              <a:t>UTS dan UAS) dan </a:t>
            </a:r>
            <a:r>
              <a:rPr lang="en-ID" sz="2400" dirty="0" err="1">
                <a:latin typeface="Cambria" panose="02040503050406030204" pitchFamily="18" charset="0"/>
              </a:rPr>
              <a:t>harus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dipenuhi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sekurang-kurangnya</a:t>
            </a:r>
            <a:r>
              <a:rPr lang="en-ID" sz="2400" dirty="0">
                <a:latin typeface="Cambria" panose="02040503050406030204" pitchFamily="18" charset="0"/>
              </a:rPr>
              <a:t> 12 kali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oleh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dapat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dianggap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layak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mengikuti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Ujian</a:t>
            </a:r>
            <a:r>
              <a:rPr lang="en-ID" sz="2400" dirty="0">
                <a:latin typeface="Cambria" panose="02040503050406030204" pitchFamily="18" charset="0"/>
              </a:rPr>
              <a:t> Akhir Semester (UAS). </a:t>
            </a:r>
          </a:p>
          <a:p>
            <a:endParaRPr lang="en-ID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ID" sz="2400" b="1" dirty="0" err="1">
                <a:latin typeface="Cambria" panose="02040503050406030204" pitchFamily="18" charset="0"/>
              </a:rPr>
              <a:t>Tugas</a:t>
            </a:r>
            <a:endParaRPr lang="en-ID" sz="2400" b="1" dirty="0">
              <a:latin typeface="Cambria" panose="02040503050406030204" pitchFamily="18" charset="0"/>
            </a:endParaRPr>
          </a:p>
          <a:p>
            <a:r>
              <a:rPr lang="pt-BR" sz="2400" dirty="0">
                <a:latin typeface="Cambria" panose="02040503050406030204" pitchFamily="18" charset="0"/>
              </a:rPr>
              <a:t>Mahasiswa wajib melaksanakan penugasan yang diberikan oleh dosen sesuai dengan peraturan akademik yang berlaku sbg salah satu komponen penilaian. 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6117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7191" y="620688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Tugas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Dosen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Mahasiswa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444819"/>
            <a:ext cx="85725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b="1" dirty="0" err="1">
                <a:latin typeface="Cambria" panose="02040503050406030204" pitchFamily="18" charset="0"/>
              </a:rPr>
              <a:t>Keaktifan</a:t>
            </a:r>
            <a:endParaRPr lang="en-US" sz="2400" b="1" dirty="0">
              <a:latin typeface="Cambria" panose="02040503050406030204" pitchFamily="18" charset="0"/>
            </a:endParaRPr>
          </a:p>
          <a:p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bertugas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sbg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fasilitator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menyampaikan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ilmu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pengetahuan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kpd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diharapkan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aktif</a:t>
            </a:r>
            <a:r>
              <a:rPr lang="en-ID" sz="2400" dirty="0">
                <a:latin typeface="Cambria" panose="02040503050406030204" pitchFamily="18" charset="0"/>
              </a:rPr>
              <a:t> di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kelas</a:t>
            </a:r>
            <a:r>
              <a:rPr lang="en-ID" sz="2400" dirty="0">
                <a:latin typeface="Cambria" panose="02040503050406030204" pitchFamily="18" charset="0"/>
              </a:rPr>
              <a:t>. Nilai plus </a:t>
            </a:r>
            <a:r>
              <a:rPr lang="en-ID" sz="2400" dirty="0" err="1">
                <a:latin typeface="Cambria" panose="02040503050406030204" pitchFamily="18" charset="0"/>
              </a:rPr>
              <a:t>berlaku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setiap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yang </a:t>
            </a:r>
            <a:r>
              <a:rPr lang="en-ID" sz="2400" dirty="0" err="1">
                <a:latin typeface="Cambria" panose="02040503050406030204" pitchFamily="18" charset="0"/>
              </a:rPr>
              <a:t>aktif</a:t>
            </a:r>
            <a:r>
              <a:rPr lang="en-ID" sz="2400" dirty="0">
                <a:latin typeface="Cambria" panose="02040503050406030204" pitchFamily="18" charset="0"/>
              </a:rPr>
              <a:t> di </a:t>
            </a:r>
            <a:r>
              <a:rPr lang="en-ID" sz="2400" dirty="0" err="1">
                <a:latin typeface="Cambria" panose="02040503050406030204" pitchFamily="18" charset="0"/>
              </a:rPr>
              <a:t>kelas</a:t>
            </a:r>
            <a:r>
              <a:rPr lang="en-ID" sz="24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+mj-lt"/>
              <a:buAutoNum type="arabicPeriod" startAt="3"/>
            </a:pPr>
            <a:endParaRPr lang="en-ID" sz="2400" b="1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ID" sz="2400" b="1" dirty="0" err="1">
                <a:latin typeface="Cambria" panose="02040503050406030204" pitchFamily="18" charset="0"/>
              </a:rPr>
              <a:t>Kejujuran</a:t>
            </a:r>
            <a:endParaRPr lang="en-ID" sz="2400" b="1" dirty="0">
              <a:latin typeface="Cambria" panose="02040503050406030204" pitchFamily="18" charset="0"/>
            </a:endParaRPr>
          </a:p>
          <a:p>
            <a:r>
              <a:rPr lang="pt-BR" sz="2400" dirty="0">
                <a:latin typeface="Cambria" panose="02040503050406030204" pitchFamily="18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7655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Tata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Tertib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256849"/>
            <a:ext cx="857256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latin typeface="Cambria" panose="02040503050406030204" pitchFamily="18" charset="0"/>
              </a:rPr>
              <a:t>Selama</a:t>
            </a:r>
            <a:r>
              <a:rPr lang="en-US" sz="2500" dirty="0">
                <a:latin typeface="Cambria" panose="02040503050406030204" pitchFamily="18" charset="0"/>
              </a:rPr>
              <a:t> proses </a:t>
            </a:r>
            <a:r>
              <a:rPr lang="en-US" sz="2500" dirty="0" err="1">
                <a:latin typeface="Cambria" panose="02040503050406030204" pitchFamily="18" charset="0"/>
              </a:rPr>
              <a:t>perkuliahan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berlangsung</a:t>
            </a:r>
            <a:r>
              <a:rPr lang="en-US" sz="2500" dirty="0">
                <a:latin typeface="Cambria" panose="02040503050406030204" pitchFamily="18" charset="0"/>
              </a:rPr>
              <a:t>, </a:t>
            </a:r>
            <a:r>
              <a:rPr lang="en-US" sz="2500" dirty="0" err="1">
                <a:latin typeface="Cambria" panose="02040503050406030204" pitchFamily="18" charset="0"/>
              </a:rPr>
              <a:t>mahasiswa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dan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dosen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harus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mematuhi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hal-hal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sebagai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berikut</a:t>
            </a:r>
            <a:r>
              <a:rPr lang="en-US" sz="2500" dirty="0">
                <a:latin typeface="Cambria" panose="02040503050406030204" pitchFamily="18" charset="0"/>
              </a:rPr>
              <a:t>:</a:t>
            </a:r>
          </a:p>
          <a:p>
            <a:endParaRPr lang="en-US" sz="25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500" dirty="0" err="1">
                <a:latin typeface="Cambria" panose="02040503050406030204" pitchFamily="18" charset="0"/>
              </a:rPr>
              <a:t>Keterlambatan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kehadiran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maksimal</a:t>
            </a:r>
            <a:r>
              <a:rPr lang="en-ID" sz="2500" dirty="0">
                <a:latin typeface="Cambria" panose="02040503050406030204" pitchFamily="18" charset="0"/>
              </a:rPr>
              <a:t> 15 </a:t>
            </a:r>
            <a:r>
              <a:rPr lang="en-ID" sz="2500" dirty="0" err="1">
                <a:latin typeface="Cambria" panose="02040503050406030204" pitchFamily="18" charset="0"/>
              </a:rPr>
              <a:t>menit</a:t>
            </a:r>
            <a:endParaRPr lang="en-US" sz="25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2500" dirty="0" err="1">
                <a:latin typeface="Cambria" panose="02040503050406030204" pitchFamily="18" charset="0"/>
              </a:rPr>
              <a:t>Menjaga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kebersihan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  <a:r>
              <a:rPr lang="en-US" sz="2500" dirty="0" err="1">
                <a:latin typeface="Cambria" panose="02040503050406030204" pitchFamily="18" charset="0"/>
              </a:rPr>
              <a:t>ruangan</a:t>
            </a:r>
            <a:endParaRPr lang="en-US" sz="25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500" dirty="0" err="1">
                <a:latin typeface="Cambria" panose="02040503050406030204" pitchFamily="18" charset="0"/>
              </a:rPr>
              <a:t>Berpakaian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rapi</a:t>
            </a:r>
            <a:r>
              <a:rPr lang="en-ID" sz="2500" dirty="0">
                <a:latin typeface="Cambria" panose="02040503050406030204" pitchFamily="18" charset="0"/>
              </a:rPr>
              <a:t>, </a:t>
            </a:r>
            <a:r>
              <a:rPr lang="en-ID" sz="2500" dirty="0" err="1">
                <a:latin typeface="Cambria" panose="02040503050406030204" pitchFamily="18" charset="0"/>
              </a:rPr>
              <a:t>tidak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memakai</a:t>
            </a:r>
            <a:r>
              <a:rPr lang="en-ID" sz="2500" dirty="0">
                <a:latin typeface="Cambria" panose="02040503050406030204" pitchFamily="18" charset="0"/>
              </a:rPr>
              <a:t> sandal; topi; </a:t>
            </a:r>
            <a:r>
              <a:rPr lang="en-ID" sz="2500" dirty="0" err="1">
                <a:latin typeface="Cambria" panose="02040503050406030204" pitchFamily="18" charset="0"/>
              </a:rPr>
              <a:t>kaos</a:t>
            </a:r>
            <a:r>
              <a:rPr lang="en-ID" sz="2500" dirty="0">
                <a:latin typeface="Cambria" panose="02040503050406030204" pitchFamily="18" charset="0"/>
              </a:rPr>
              <a:t> oblong; </a:t>
            </a:r>
            <a:r>
              <a:rPr lang="en-ID" sz="2500" dirty="0" err="1">
                <a:latin typeface="Cambria" panose="02040503050406030204" pitchFamily="18" charset="0"/>
              </a:rPr>
              <a:t>celana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pendek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atau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celana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robek</a:t>
            </a:r>
            <a:endParaRPr lang="en-ID" sz="25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500" dirty="0">
                <a:latin typeface="Cambria" panose="02040503050406030204" pitchFamily="18" charset="0"/>
              </a:rPr>
              <a:t>Gadget (smartphone, handphone, tablet, </a:t>
            </a:r>
            <a:r>
              <a:rPr lang="en-ID" sz="2500" dirty="0" err="1">
                <a:latin typeface="Cambria" panose="02040503050406030204" pitchFamily="18" charset="0"/>
              </a:rPr>
              <a:t>dsb</a:t>
            </a:r>
            <a:r>
              <a:rPr lang="en-ID" sz="2500" dirty="0">
                <a:latin typeface="Cambria" panose="02040503050406030204" pitchFamily="18" charset="0"/>
              </a:rPr>
              <a:t>) </a:t>
            </a:r>
            <a:r>
              <a:rPr lang="en-ID" sz="2500" dirty="0" err="1">
                <a:latin typeface="Cambria" panose="02040503050406030204" pitchFamily="18" charset="0"/>
              </a:rPr>
              <a:t>harap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dimatikan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atau</a:t>
            </a:r>
            <a:r>
              <a:rPr lang="en-ID" sz="2500" dirty="0">
                <a:latin typeface="Cambria" panose="02040503050406030204" pitchFamily="18" charset="0"/>
              </a:rPr>
              <a:t> di silent </a:t>
            </a:r>
            <a:r>
              <a:rPr lang="en-ID" sz="2500" dirty="0" err="1">
                <a:latin typeface="Cambria" panose="02040503050406030204" pitchFamily="18" charset="0"/>
              </a:rPr>
              <a:t>selama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perkuliahan</a:t>
            </a:r>
            <a:r>
              <a:rPr lang="en-ID" sz="2500" dirty="0">
                <a:latin typeface="Cambria" panose="02040503050406030204" pitchFamily="18" charset="0"/>
              </a:rPr>
              <a:t>. </a:t>
            </a:r>
            <a:r>
              <a:rPr lang="en-ID" sz="2500" dirty="0" err="1">
                <a:latin typeface="Cambria" panose="02040503050406030204" pitchFamily="18" charset="0"/>
              </a:rPr>
              <a:t>Tidak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diperkenankan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menggunakan</a:t>
            </a:r>
            <a:r>
              <a:rPr lang="en-ID" sz="2500" dirty="0">
                <a:latin typeface="Cambria" panose="02040503050406030204" pitchFamily="18" charset="0"/>
              </a:rPr>
              <a:t> gadget </a:t>
            </a:r>
            <a:r>
              <a:rPr lang="en-ID" sz="2500" dirty="0" err="1">
                <a:latin typeface="Cambria" panose="02040503050406030204" pitchFamily="18" charset="0"/>
              </a:rPr>
              <a:t>selama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perkuliahan</a:t>
            </a:r>
            <a:r>
              <a:rPr lang="en-ID" sz="2500" dirty="0">
                <a:latin typeface="Cambria" panose="020405030504060302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500" dirty="0" err="1">
                <a:latin typeface="Cambria" panose="02040503050406030204" pitchFamily="18" charset="0"/>
              </a:rPr>
              <a:t>Dilarang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makan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ataupun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merokok</a:t>
            </a:r>
            <a:r>
              <a:rPr lang="en-ID" sz="2500" dirty="0">
                <a:latin typeface="Cambria" panose="02040503050406030204" pitchFamily="18" charset="0"/>
              </a:rPr>
              <a:t>. </a:t>
            </a:r>
            <a:r>
              <a:rPr lang="en-ID" sz="2500" dirty="0" err="1">
                <a:latin typeface="Cambria" panose="02040503050406030204" pitchFamily="18" charset="0"/>
              </a:rPr>
              <a:t>Minum</a:t>
            </a:r>
            <a:r>
              <a:rPr lang="en-ID" sz="2500" dirty="0">
                <a:latin typeface="Cambria" panose="02040503050406030204" pitchFamily="18" charset="0"/>
              </a:rPr>
              <a:t> </a:t>
            </a:r>
            <a:r>
              <a:rPr lang="en-ID" sz="2500" dirty="0" err="1">
                <a:latin typeface="Cambria" panose="02040503050406030204" pitchFamily="18" charset="0"/>
              </a:rPr>
              <a:t>diperbolehkan</a:t>
            </a:r>
            <a:endParaRPr lang="en-ID" sz="25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9438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Tata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Tertib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556792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ID" sz="2400" dirty="0" err="1">
                <a:latin typeface="Cambria" panose="02040503050406030204" pitchFamily="18" charset="0"/>
              </a:rPr>
              <a:t>Tugas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dikumpulkan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sesuai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kesepakatan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merupakan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hasil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mandiri</a:t>
            </a:r>
            <a:r>
              <a:rPr lang="en-ID" sz="2400" dirty="0">
                <a:latin typeface="Cambria" panose="02040503050406030204" pitchFamily="18" charset="0"/>
              </a:rPr>
              <a:t>, </a:t>
            </a:r>
            <a:r>
              <a:rPr lang="en-ID" sz="2400" dirty="0" err="1">
                <a:latin typeface="Cambria" panose="02040503050406030204" pitchFamily="18" charset="0"/>
              </a:rPr>
              <a:t>bukan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hasil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plagiat</a:t>
            </a:r>
            <a:endParaRPr lang="en-US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US" sz="2400" dirty="0" err="1">
                <a:latin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diperkenankan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membuat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kegaduhan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. Pay attention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kelas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ID" sz="2400" dirty="0">
                <a:latin typeface="Cambria" panose="02040503050406030204" pitchFamily="18" charset="0"/>
              </a:rPr>
              <a:t>Pada </a:t>
            </a:r>
            <a:r>
              <a:rPr lang="en-ID" sz="2400" dirty="0" err="1">
                <a:latin typeface="Cambria" panose="02040503050406030204" pitchFamily="18" charset="0"/>
              </a:rPr>
              <a:t>saat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kuis</a:t>
            </a:r>
            <a:r>
              <a:rPr lang="en-ID" sz="2400" dirty="0">
                <a:latin typeface="Cambria" panose="02040503050406030204" pitchFamily="18" charset="0"/>
              </a:rPr>
              <a:t>/UTS/UAS,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diperkenankan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mencontek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atau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bekerja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sama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lain.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ID" sz="2400" dirty="0" err="1">
                <a:latin typeface="Cambria" panose="02040503050406030204" pitchFamily="18" charset="0"/>
              </a:rPr>
              <a:t>Komplain</a:t>
            </a:r>
            <a:r>
              <a:rPr lang="en-ID" sz="2400" dirty="0">
                <a:latin typeface="Cambria" panose="02040503050406030204" pitchFamily="18" charset="0"/>
              </a:rPr>
              <a:t>/</a:t>
            </a:r>
            <a:r>
              <a:rPr lang="en-ID" sz="2400" dirty="0" err="1">
                <a:latin typeface="Cambria" panose="02040503050406030204" pitchFamily="18" charset="0"/>
              </a:rPr>
              <a:t>keberatan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terhadap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nilai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akhir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dilakukan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terhadap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kesalahan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hitung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bukan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menaikkan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nilai</a:t>
            </a:r>
            <a:r>
              <a:rPr lang="en-ID" sz="2400" dirty="0">
                <a:latin typeface="Cambria" panose="02040503050406030204" pitchFamily="18" charset="0"/>
              </a:rPr>
              <a:t> yang </a:t>
            </a:r>
            <a:r>
              <a:rPr lang="en-ID" sz="2400" dirty="0" err="1">
                <a:latin typeface="Cambria" panose="02040503050406030204" pitchFamily="18" charset="0"/>
              </a:rPr>
              <a:t>lebih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tinggi</a:t>
            </a:r>
            <a:endParaRPr lang="en-ID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en-ID" sz="2400" dirty="0" err="1">
                <a:latin typeface="Cambria" panose="02040503050406030204" pitchFamily="18" charset="0"/>
              </a:rPr>
              <a:t>Komplain</a:t>
            </a:r>
            <a:r>
              <a:rPr lang="en-ID" sz="2400" dirty="0">
                <a:latin typeface="Cambria" panose="02040503050406030204" pitchFamily="18" charset="0"/>
              </a:rPr>
              <a:t>/</a:t>
            </a:r>
            <a:r>
              <a:rPr lang="en-ID" sz="2400" dirty="0" err="1">
                <a:latin typeface="Cambria" panose="02040503050406030204" pitchFamily="18" charset="0"/>
              </a:rPr>
              <a:t>keberatan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dilakukan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langsung</a:t>
            </a:r>
            <a:r>
              <a:rPr lang="en-ID" sz="2400" dirty="0">
                <a:latin typeface="Cambria" panose="02040503050406030204" pitchFamily="18" charset="0"/>
              </a:rPr>
              <a:t> oleh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,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melalui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pihak</a:t>
            </a:r>
            <a:r>
              <a:rPr lang="en-ID" sz="2400" dirty="0">
                <a:latin typeface="Cambria" panose="02040503050406030204" pitchFamily="18" charset="0"/>
              </a:rPr>
              <a:t> lain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7507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585</Words>
  <Application>Microsoft Office PowerPoint</Application>
  <PresentationFormat>On-screen Show (4:3)</PresentationFormat>
  <Paragraphs>78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SUMBER BELAJAR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147</cp:revision>
  <dcterms:created xsi:type="dcterms:W3CDTF">2010-04-18T12:06:30Z</dcterms:created>
  <dcterms:modified xsi:type="dcterms:W3CDTF">2024-09-22T15:11:03Z</dcterms:modified>
</cp:coreProperties>
</file>