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63" r:id="rId4"/>
    <p:sldId id="264" r:id="rId5"/>
    <p:sldId id="275" r:id="rId6"/>
    <p:sldId id="271" r:id="rId7"/>
    <p:sldId id="273" r:id="rId8"/>
    <p:sldId id="256" r:id="rId9"/>
    <p:sldId id="274" r:id="rId10"/>
    <p:sldId id="269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1"/>
  </p:normalViewPr>
  <p:slideViewPr>
    <p:cSldViewPr>
      <p:cViewPr varScale="1">
        <p:scale>
          <a:sx n="101" d="100"/>
          <a:sy n="101" d="100"/>
        </p:scale>
        <p:origin x="17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1447800"/>
            <a:ext cx="9144000" cy="541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DKV </a:t>
            </a:r>
            <a:r>
              <a:rPr lang="en-US" sz="3200" dirty="0" err="1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Grafis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Informasi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2286000"/>
            <a:ext cx="56388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Introduksi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495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r>
              <a:rPr lang="en-US" sz="1400" dirty="0" err="1">
                <a:solidFill>
                  <a:schemeClr val="tx1"/>
                </a:solidFill>
              </a:rPr>
              <a:t>Dosen</a:t>
            </a:r>
            <a:r>
              <a:rPr lang="en-US" sz="1400" dirty="0">
                <a:solidFill>
                  <a:schemeClr val="tx1"/>
                </a:solidFill>
              </a:rPr>
              <a:t> :</a:t>
            </a:r>
          </a:p>
          <a:p>
            <a:pPr algn="l" eaLnBrk="1" hangingPunct="1"/>
            <a:r>
              <a:rPr lang="en-US" sz="1400" b="1" dirty="0">
                <a:solidFill>
                  <a:schemeClr val="tx1"/>
                </a:solidFill>
              </a:rPr>
              <a:t>Muhammad </a:t>
            </a:r>
            <a:r>
              <a:rPr lang="en-US" sz="1400" b="1" dirty="0" err="1">
                <a:solidFill>
                  <a:schemeClr val="tx1"/>
                </a:solidFill>
              </a:rPr>
              <a:t>Redintan</a:t>
            </a:r>
            <a:r>
              <a:rPr lang="en-US" sz="1400" b="1" dirty="0">
                <a:solidFill>
                  <a:schemeClr val="tx1"/>
                </a:solidFill>
              </a:rPr>
              <a:t> Justin, M.Ds</a:t>
            </a:r>
          </a:p>
        </p:txBody>
      </p:sp>
      <p:pic>
        <p:nvPicPr>
          <p:cNvPr id="13314" name="Picture 2" descr="http://www.oxygen-consulting.co.uk/wp-content/uploads/2012/06/times-infographic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97215" cy="1447800"/>
          </a:xfrm>
          <a:prstGeom prst="rect">
            <a:avLst/>
          </a:prstGeom>
          <a:noFill/>
        </p:spPr>
      </p:pic>
      <p:pic>
        <p:nvPicPr>
          <p:cNvPr id="13316" name="Picture 4" descr="http://smarthive.com/wp-content/uploads/2014/05/flight-instruction-illustration-505x3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0"/>
            <a:ext cx="2299179" cy="1447800"/>
          </a:xfrm>
          <a:prstGeom prst="rect">
            <a:avLst/>
          </a:prstGeom>
          <a:noFill/>
        </p:spPr>
      </p:pic>
      <p:pic>
        <p:nvPicPr>
          <p:cNvPr id="13318" name="Picture 6" descr="http://previews.123rf.com/images/arrow/arrow1107/arrow110700001/10025431-Media-Icons-Stock-Photo-icon.jpg"/>
          <p:cNvPicPr>
            <a:picLocks noChangeAspect="1" noChangeArrowheads="1"/>
          </p:cNvPicPr>
          <p:nvPr/>
        </p:nvPicPr>
        <p:blipFill>
          <a:blip r:embed="rId4" cstate="print"/>
          <a:srcRect r="54000" b="62000"/>
          <a:stretch>
            <a:fillRect/>
          </a:stretch>
        </p:blipFill>
        <p:spPr bwMode="auto">
          <a:xfrm>
            <a:off x="3581400" y="0"/>
            <a:ext cx="1752600" cy="1447800"/>
          </a:xfrm>
          <a:prstGeom prst="rect">
            <a:avLst/>
          </a:prstGeom>
          <a:noFill/>
        </p:spPr>
      </p:pic>
      <p:pic>
        <p:nvPicPr>
          <p:cNvPr id="13320" name="Picture 8" descr="http://retaildesignblog.net/wp-content/uploads/2013/04/Voskresenskoe-wayfinding-and-identity-by-Tomat-design-0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-1"/>
            <a:ext cx="2133600" cy="1472777"/>
          </a:xfrm>
          <a:prstGeom prst="rect">
            <a:avLst/>
          </a:prstGeom>
          <a:noFill/>
        </p:spPr>
      </p:pic>
      <p:pic>
        <p:nvPicPr>
          <p:cNvPr id="13322" name="Picture 10" descr="https://thisisbravetalk.files.wordpress.com/2013/03/coventgarden595_0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0" y="0"/>
            <a:ext cx="2066925" cy="1474818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 flipV="1">
            <a:off x="0" y="1447800"/>
            <a:ext cx="9144000" cy="76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1112837"/>
            <a:ext cx="7315200" cy="5059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err="1"/>
              <a:t>Lakukanlah</a:t>
            </a:r>
            <a:r>
              <a:rPr lang="en-US" sz="1800" dirty="0"/>
              <a:t> </a:t>
            </a:r>
            <a:r>
              <a:rPr lang="en-US" sz="1800" dirty="0" err="1"/>
              <a:t>penelitian</a:t>
            </a:r>
            <a:r>
              <a:rPr lang="en-US" sz="1800" dirty="0"/>
              <a:t> (</a:t>
            </a:r>
            <a:r>
              <a:rPr lang="en-US" sz="1800" dirty="0" err="1"/>
              <a:t>observasi</a:t>
            </a:r>
            <a:r>
              <a:rPr lang="en-US" sz="1800" dirty="0"/>
              <a:t>, </a:t>
            </a:r>
            <a:r>
              <a:rPr lang="en-US" sz="1800" dirty="0" err="1"/>
              <a:t>dokumentasi</a:t>
            </a:r>
            <a:r>
              <a:rPr lang="en-US" sz="1800" dirty="0"/>
              <a:t> </a:t>
            </a:r>
            <a:r>
              <a:rPr lang="en-US" sz="1800" dirty="0" err="1"/>
              <a:t>studi</a:t>
            </a:r>
            <a:r>
              <a:rPr lang="en-US" sz="1800" dirty="0"/>
              <a:t> </a:t>
            </a:r>
            <a:r>
              <a:rPr lang="en-US" sz="1800" dirty="0" err="1"/>
              <a:t>literatur</a:t>
            </a:r>
            <a:r>
              <a:rPr lang="en-US" sz="1800" dirty="0"/>
              <a:t>, </a:t>
            </a:r>
            <a:r>
              <a:rPr lang="en-US" sz="1800" dirty="0" err="1"/>
              <a:t>dsb</a:t>
            </a:r>
            <a:r>
              <a:rPr lang="en-US" sz="1800" dirty="0"/>
              <a:t>)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objek</a:t>
            </a:r>
            <a:r>
              <a:rPr lang="en-US" sz="1800" dirty="0"/>
              <a:t> yang </a:t>
            </a:r>
            <a:r>
              <a:rPr lang="en-US" sz="1800" dirty="0" err="1"/>
              <a:t>ditentukan</a:t>
            </a:r>
            <a:r>
              <a:rPr lang="en-US" sz="1800" dirty="0"/>
              <a:t>. </a:t>
            </a:r>
            <a:r>
              <a:rPr lang="en-US" sz="1800" dirty="0" err="1"/>
              <a:t>Temukan</a:t>
            </a:r>
            <a:r>
              <a:rPr lang="en-US" sz="1800" dirty="0"/>
              <a:t> data-data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sejarah</a:t>
            </a:r>
            <a:r>
              <a:rPr lang="en-US" sz="1800" dirty="0"/>
              <a:t>, </a:t>
            </a:r>
            <a:r>
              <a:rPr lang="en-US" sz="1800" dirty="0" err="1"/>
              <a:t>profil</a:t>
            </a:r>
            <a:r>
              <a:rPr lang="en-US" sz="1800" dirty="0"/>
              <a:t>, </a:t>
            </a:r>
            <a:r>
              <a:rPr lang="en-US" sz="1800" dirty="0" err="1"/>
              <a:t>struktur</a:t>
            </a:r>
            <a:r>
              <a:rPr lang="en-US" sz="1800" dirty="0"/>
              <a:t> </a:t>
            </a:r>
            <a:r>
              <a:rPr lang="en-US" sz="1800" dirty="0" err="1"/>
              <a:t>organisasi</a:t>
            </a:r>
            <a:r>
              <a:rPr lang="en-US" sz="1800" dirty="0"/>
              <a:t>/</a:t>
            </a:r>
            <a:r>
              <a:rPr lang="en-US" sz="1800" dirty="0" err="1"/>
              <a:t>pengurus</a:t>
            </a:r>
            <a:r>
              <a:rPr lang="en-US" sz="1800" dirty="0"/>
              <a:t>/</a:t>
            </a:r>
            <a:r>
              <a:rPr lang="en-US" sz="1800" dirty="0" err="1"/>
              <a:t>pengelolaan</a:t>
            </a:r>
            <a:r>
              <a:rPr lang="en-US" sz="1800" dirty="0"/>
              <a:t>, </a:t>
            </a:r>
            <a:r>
              <a:rPr lang="en-US" sz="1800" dirty="0" err="1"/>
              <a:t>fasilitas</a:t>
            </a:r>
            <a:r>
              <a:rPr lang="en-US" sz="1800" dirty="0"/>
              <a:t> yang </a:t>
            </a:r>
            <a:r>
              <a:rPr lang="en-US" sz="1800" dirty="0" err="1"/>
              <a:t>ada</a:t>
            </a:r>
            <a:r>
              <a:rPr lang="en-US" sz="1800" dirty="0"/>
              <a:t>, </a:t>
            </a:r>
            <a:r>
              <a:rPr lang="en-US" sz="1800" dirty="0" err="1"/>
              <a:t>akses</a:t>
            </a:r>
            <a:r>
              <a:rPr lang="en-US" sz="1800" dirty="0"/>
              <a:t> </a:t>
            </a:r>
            <a:r>
              <a:rPr lang="en-US" sz="1800" dirty="0" err="1"/>
              <a:t>menuju</a:t>
            </a:r>
            <a:r>
              <a:rPr lang="en-US" sz="1800" dirty="0"/>
              <a:t> </a:t>
            </a:r>
            <a:r>
              <a:rPr lang="en-US" sz="1800" dirty="0" err="1"/>
              <a:t>lokasi</a:t>
            </a:r>
            <a:r>
              <a:rPr lang="en-US" sz="1800" dirty="0"/>
              <a:t>, </a:t>
            </a:r>
            <a:r>
              <a:rPr lang="en-US" sz="1800" dirty="0" err="1"/>
              <a:t>denah</a:t>
            </a:r>
            <a:r>
              <a:rPr lang="en-US" sz="1800" dirty="0"/>
              <a:t>/</a:t>
            </a:r>
            <a:r>
              <a:rPr lang="en-US" sz="1800" dirty="0" err="1"/>
              <a:t>peta</a:t>
            </a:r>
            <a:r>
              <a:rPr lang="en-US" sz="1800" dirty="0"/>
              <a:t>, </a:t>
            </a:r>
            <a:r>
              <a:rPr lang="en-US" sz="1800" dirty="0" err="1"/>
              <a:t>profil</a:t>
            </a:r>
            <a:r>
              <a:rPr lang="en-US" sz="1800" dirty="0"/>
              <a:t> </a:t>
            </a:r>
            <a:r>
              <a:rPr lang="en-US" sz="1800" dirty="0" err="1"/>
              <a:t>pengunjung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sebagainya</a:t>
            </a:r>
            <a:r>
              <a:rPr lang="en-US" sz="1800" dirty="0"/>
              <a:t> </a:t>
            </a:r>
            <a:r>
              <a:rPr lang="en-US" sz="1800" dirty="0" err="1"/>
              <a:t>beserta</a:t>
            </a:r>
            <a:r>
              <a:rPr lang="en-US" sz="1800" dirty="0"/>
              <a:t> </a:t>
            </a:r>
            <a:r>
              <a:rPr lang="en-US" sz="1800" dirty="0" err="1"/>
              <a:t>foto-foto</a:t>
            </a:r>
            <a:r>
              <a:rPr lang="en-US" sz="1800" dirty="0"/>
              <a:t>. </a:t>
            </a:r>
            <a:r>
              <a:rPr lang="en-US" sz="1800" dirty="0" err="1"/>
              <a:t>Penelitian</a:t>
            </a:r>
            <a:r>
              <a:rPr lang="en-US" sz="1800" dirty="0"/>
              <a:t> </a:t>
            </a:r>
            <a:r>
              <a:rPr lang="en-US" sz="1800" dirty="0" err="1"/>
              <a:t>boleh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kolektif</a:t>
            </a:r>
            <a:r>
              <a:rPr lang="en-US" sz="1800" dirty="0"/>
              <a:t> (</a:t>
            </a:r>
            <a:r>
              <a:rPr lang="en-US" sz="1800" dirty="0" err="1"/>
              <a:t>maksimal</a:t>
            </a:r>
            <a:r>
              <a:rPr lang="en-US" sz="1800" dirty="0"/>
              <a:t> 3 orang per </a:t>
            </a:r>
            <a:r>
              <a:rPr lang="en-US" sz="1800" dirty="0" err="1"/>
              <a:t>lokasi</a:t>
            </a:r>
            <a:r>
              <a:rPr lang="en-US" sz="1800" dirty="0"/>
              <a:t>).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 err="1"/>
              <a:t>Pertemuan</a:t>
            </a:r>
            <a:r>
              <a:rPr lang="en-US" sz="1800" b="1" dirty="0"/>
              <a:t> 2 : </a:t>
            </a:r>
          </a:p>
          <a:p>
            <a:pPr marL="0" indent="0">
              <a:buNone/>
            </a:pPr>
            <a:r>
              <a:rPr lang="en-US" sz="1800" dirty="0" err="1"/>
              <a:t>Mahasiswa</a:t>
            </a:r>
            <a:r>
              <a:rPr lang="en-US" sz="1800" dirty="0"/>
              <a:t> (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kelompok</a:t>
            </a:r>
            <a:r>
              <a:rPr lang="en-US" sz="1800" dirty="0"/>
              <a:t>) </a:t>
            </a:r>
            <a:r>
              <a:rPr lang="en-US" sz="1800" dirty="0" err="1"/>
              <a:t>mengasistesikan</a:t>
            </a:r>
            <a:r>
              <a:rPr lang="en-US" sz="1800" dirty="0"/>
              <a:t>  </a:t>
            </a:r>
            <a:r>
              <a:rPr lang="en-US" sz="1800" dirty="0" err="1"/>
              <a:t>temuan</a:t>
            </a:r>
            <a:r>
              <a:rPr lang="en-US" sz="1800" dirty="0"/>
              <a:t> </a:t>
            </a:r>
            <a:r>
              <a:rPr lang="en-US" sz="1800" dirty="0" err="1"/>
              <a:t>selama</a:t>
            </a:r>
            <a:r>
              <a:rPr lang="en-US" sz="1800" dirty="0"/>
              <a:t> </a:t>
            </a:r>
            <a:r>
              <a:rPr lang="en-US" sz="1800" dirty="0" err="1"/>
              <a:t>penelitian</a:t>
            </a:r>
            <a:r>
              <a:rPr lang="en-US" sz="1800" dirty="0"/>
              <a:t> 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dosen</a:t>
            </a:r>
            <a:r>
              <a:rPr lang="en-US" sz="1800" dirty="0"/>
              <a:t>.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dirty="0" err="1"/>
              <a:t>penelitian</a:t>
            </a:r>
            <a:r>
              <a:rPr lang="en-US" sz="1800" dirty="0"/>
              <a:t>  (data </a:t>
            </a:r>
            <a:r>
              <a:rPr lang="en-US" sz="1800" dirty="0" err="1"/>
              <a:t>teks</a:t>
            </a:r>
            <a:r>
              <a:rPr lang="en-US" sz="1800" dirty="0"/>
              <a:t> &amp; </a:t>
            </a:r>
            <a:r>
              <a:rPr lang="en-US" sz="1800" dirty="0" err="1"/>
              <a:t>gambar</a:t>
            </a:r>
            <a:r>
              <a:rPr lang="en-US" sz="1800" dirty="0"/>
              <a:t>) </a:t>
            </a:r>
            <a:r>
              <a:rPr lang="en-US" sz="1800" dirty="0" err="1"/>
              <a:t>diprint</a:t>
            </a:r>
            <a:r>
              <a:rPr lang="en-US" sz="1800" dirty="0"/>
              <a:t> out di </a:t>
            </a:r>
            <a:r>
              <a:rPr lang="en-US" sz="1800" dirty="0" err="1"/>
              <a:t>kertas</a:t>
            </a:r>
            <a:r>
              <a:rPr lang="en-US" sz="1800" dirty="0"/>
              <a:t> A4. Font Calibri 11 </a:t>
            </a:r>
            <a:r>
              <a:rPr lang="en-US" sz="1800" dirty="0" err="1"/>
              <a:t>pt</a:t>
            </a:r>
            <a:r>
              <a:rPr lang="en-US" sz="1800" dirty="0"/>
              <a:t>, </a:t>
            </a:r>
            <a:r>
              <a:rPr lang="en-US" sz="1800" dirty="0" err="1"/>
              <a:t>spasi</a:t>
            </a:r>
            <a:r>
              <a:rPr lang="en-US" sz="1800" dirty="0"/>
              <a:t> 1,5pt, </a:t>
            </a:r>
            <a:r>
              <a:rPr lang="en-US" sz="1800" dirty="0" err="1"/>
              <a:t>diberi</a:t>
            </a:r>
            <a:r>
              <a:rPr lang="en-US" sz="1800" dirty="0"/>
              <a:t> </a:t>
            </a:r>
            <a:r>
              <a:rPr lang="en-US" sz="1800" dirty="0" err="1"/>
              <a:t>sampul</a:t>
            </a:r>
            <a:r>
              <a:rPr lang="en-US" sz="1800" dirty="0"/>
              <a:t> </a:t>
            </a:r>
            <a:r>
              <a:rPr lang="en-US" sz="1800" dirty="0" err="1"/>
              <a:t>berlogo</a:t>
            </a:r>
            <a:r>
              <a:rPr lang="en-US" sz="1800" dirty="0"/>
              <a:t> DKV. </a:t>
            </a:r>
            <a:r>
              <a:rPr lang="en-US" sz="1800" dirty="0" err="1"/>
              <a:t>Sertakan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bukti</a:t>
            </a:r>
            <a:r>
              <a:rPr lang="en-US" sz="1800" dirty="0"/>
              <a:t> </a:t>
            </a:r>
            <a:r>
              <a:rPr lang="en-US" sz="1800" dirty="0" err="1"/>
              <a:t>kunjungan</a:t>
            </a:r>
            <a:r>
              <a:rPr lang="en-US" sz="1800" dirty="0"/>
              <a:t> (</a:t>
            </a:r>
            <a:r>
              <a:rPr lang="en-US" sz="1800" dirty="0" err="1"/>
              <a:t>foto</a:t>
            </a:r>
            <a:r>
              <a:rPr lang="en-US" sz="1800" dirty="0"/>
              <a:t> </a:t>
            </a:r>
            <a:r>
              <a:rPr lang="en-US" sz="1800" dirty="0" err="1"/>
              <a:t>selfie</a:t>
            </a:r>
            <a:r>
              <a:rPr lang="en-US" sz="1800" dirty="0"/>
              <a:t>, </a:t>
            </a:r>
            <a:r>
              <a:rPr lang="en-US" sz="1800" dirty="0" err="1"/>
              <a:t>dll</a:t>
            </a:r>
            <a:r>
              <a:rPr lang="en-US" sz="1800" dirty="0"/>
              <a:t>) di </a:t>
            </a:r>
            <a:r>
              <a:rPr lang="en-US" sz="1800" dirty="0" err="1"/>
              <a:t>bagian</a:t>
            </a:r>
            <a:r>
              <a:rPr lang="en-US" sz="1800" dirty="0"/>
              <a:t> </a:t>
            </a:r>
            <a:r>
              <a:rPr lang="en-US" sz="1800" dirty="0" err="1"/>
              <a:t>lampiran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Asistensi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aturan</a:t>
            </a:r>
            <a:r>
              <a:rPr lang="en-US" sz="1800" dirty="0"/>
              <a:t> </a:t>
            </a:r>
            <a:r>
              <a:rPr lang="en-US" sz="1800" dirty="0" err="1"/>
              <a:t>tsb</a:t>
            </a:r>
            <a:r>
              <a:rPr lang="en-US" sz="1800" dirty="0"/>
              <a:t>,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syarat</a:t>
            </a:r>
            <a:r>
              <a:rPr lang="en-US" sz="1800" dirty="0"/>
              <a:t> </a:t>
            </a:r>
            <a:r>
              <a:rPr lang="en-US" sz="1800" dirty="0" err="1"/>
              <a:t>mendapatkan</a:t>
            </a:r>
            <a:r>
              <a:rPr lang="en-US" sz="1800" dirty="0"/>
              <a:t> </a:t>
            </a:r>
            <a:r>
              <a:rPr lang="en-US" sz="1800" dirty="0" err="1"/>
              <a:t>presensi</a:t>
            </a:r>
            <a:r>
              <a:rPr lang="en-US" sz="1800" dirty="0"/>
              <a:t>/</a:t>
            </a:r>
            <a:r>
              <a:rPr lang="en-US" sz="1800" dirty="0" err="1"/>
              <a:t>tanda</a:t>
            </a:r>
            <a:r>
              <a:rPr lang="en-US" sz="1800" dirty="0"/>
              <a:t> </a:t>
            </a:r>
            <a:r>
              <a:rPr lang="en-US" sz="1800" dirty="0" err="1"/>
              <a:t>kehadiran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4478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Aturan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Perkuliahan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570037"/>
            <a:ext cx="7467600" cy="4525963"/>
          </a:xfrm>
        </p:spPr>
        <p:txBody>
          <a:bodyPr/>
          <a:lstStyle/>
          <a:p>
            <a:pPr eaLnBrk="1" hangingPunct="1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Aturan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Umum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Kelas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  <a:r>
              <a:rPr lang="en-US" sz="1600" dirty="0" err="1"/>
              <a:t>Mahasiswa</a:t>
            </a:r>
            <a:r>
              <a:rPr lang="en-US" sz="1600" dirty="0"/>
              <a:t>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hadir</a:t>
            </a:r>
            <a:r>
              <a:rPr lang="en-US" sz="1600" dirty="0"/>
              <a:t> di </a:t>
            </a:r>
            <a:r>
              <a:rPr lang="en-US" sz="1600" dirty="0" err="1"/>
              <a:t>kelas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maksimal</a:t>
            </a:r>
            <a:r>
              <a:rPr lang="en-US" sz="1600" dirty="0"/>
              <a:t> </a:t>
            </a:r>
            <a:r>
              <a:rPr lang="en-US" sz="1600" dirty="0" err="1"/>
              <a:t>keterlambatan</a:t>
            </a:r>
            <a:r>
              <a:rPr lang="en-US" sz="1600" dirty="0"/>
              <a:t> 15 </a:t>
            </a:r>
            <a:r>
              <a:rPr lang="en-US" sz="1600" dirty="0" err="1"/>
              <a:t>menit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jadwal</a:t>
            </a:r>
            <a:r>
              <a:rPr lang="en-US" sz="1600" dirty="0"/>
              <a:t> </a:t>
            </a:r>
            <a:r>
              <a:rPr lang="en-US" sz="1600" dirty="0" err="1"/>
              <a:t>perkuliahan</a:t>
            </a:r>
            <a:r>
              <a:rPr lang="en-US" sz="1600" dirty="0"/>
              <a:t>, </a:t>
            </a:r>
            <a:r>
              <a:rPr lang="en-US" sz="1600" dirty="0" err="1"/>
              <a:t>mencatat</a:t>
            </a:r>
            <a:r>
              <a:rPr lang="en-US" sz="1600" dirty="0"/>
              <a:t> brief/</a:t>
            </a:r>
            <a:r>
              <a:rPr lang="en-US" sz="1600" dirty="0" err="1"/>
              <a:t>materi</a:t>
            </a:r>
            <a:r>
              <a:rPr lang="en-US" sz="1600" dirty="0"/>
              <a:t>  </a:t>
            </a:r>
            <a:r>
              <a:rPr lang="en-US" sz="1600" dirty="0" err="1"/>
              <a:t>perkuliahan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dosen</a:t>
            </a:r>
            <a:r>
              <a:rPr lang="en-US" sz="1600" dirty="0"/>
              <a:t>, </a:t>
            </a:r>
            <a:r>
              <a:rPr lang="en-US" sz="1600" dirty="0" err="1"/>
              <a:t>membawa</a:t>
            </a:r>
            <a:r>
              <a:rPr lang="en-US" sz="1600" dirty="0"/>
              <a:t> </a:t>
            </a:r>
            <a:r>
              <a:rPr lang="en-US" sz="1600" dirty="0" err="1"/>
              <a:t>progres</a:t>
            </a:r>
            <a:r>
              <a:rPr lang="en-US" sz="1600" dirty="0"/>
              <a:t> &amp; </a:t>
            </a:r>
            <a:r>
              <a:rPr lang="en-US" sz="1600" dirty="0" err="1"/>
              <a:t>referensi</a:t>
            </a:r>
            <a:r>
              <a:rPr lang="en-US" sz="1600" dirty="0"/>
              <a:t> </a:t>
            </a:r>
            <a:r>
              <a:rPr lang="en-US" sz="1600" dirty="0" err="1"/>
              <a:t>proyek</a:t>
            </a:r>
            <a:r>
              <a:rPr lang="en-US" sz="1600" dirty="0"/>
              <a:t> (</a:t>
            </a:r>
            <a:r>
              <a:rPr lang="en-US" sz="1600" dirty="0" err="1"/>
              <a:t>syarat</a:t>
            </a:r>
            <a:r>
              <a:rPr lang="en-US" sz="1600" dirty="0"/>
              <a:t> </a:t>
            </a:r>
            <a:r>
              <a:rPr lang="en-US" sz="1600" dirty="0" err="1"/>
              <a:t>presensi</a:t>
            </a:r>
            <a:r>
              <a:rPr lang="en-US" sz="1600" dirty="0"/>
              <a:t>),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plagiasi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mengumpulkan</a:t>
            </a:r>
            <a:r>
              <a:rPr lang="en-US" sz="1600" dirty="0"/>
              <a:t> </a:t>
            </a:r>
            <a:r>
              <a:rPr lang="en-US" sz="1600" dirty="0" err="1"/>
              <a:t>tugas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tepat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.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 eaLnBrk="1" hangingPunct="1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Kehadiran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2000" dirty="0"/>
              <a:t>	</a:t>
            </a:r>
            <a:r>
              <a:rPr lang="en-US" sz="1600" dirty="0" err="1"/>
              <a:t>Setiap</a:t>
            </a:r>
            <a:r>
              <a:rPr lang="en-US" sz="1600" dirty="0"/>
              <a:t> </a:t>
            </a:r>
            <a:r>
              <a:rPr lang="en-US" sz="1600" dirty="0" err="1"/>
              <a:t>mahasiswa</a:t>
            </a:r>
            <a:r>
              <a:rPr lang="en-US" sz="1600" dirty="0"/>
              <a:t>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mengikuti</a:t>
            </a:r>
            <a:r>
              <a:rPr lang="en-US" sz="1600" dirty="0"/>
              <a:t> </a:t>
            </a:r>
            <a:r>
              <a:rPr lang="en-US" sz="1600" dirty="0" err="1"/>
              <a:t>mata</a:t>
            </a:r>
            <a:r>
              <a:rPr lang="en-US" sz="1600" dirty="0"/>
              <a:t> </a:t>
            </a:r>
            <a:r>
              <a:rPr lang="en-US" sz="1600" dirty="0" err="1"/>
              <a:t>kuliah</a:t>
            </a:r>
            <a:r>
              <a:rPr lang="en-US" sz="1600" dirty="0"/>
              <a:t> DKV </a:t>
            </a:r>
            <a:r>
              <a:rPr lang="en-US" sz="1600" dirty="0" err="1"/>
              <a:t>Grafis</a:t>
            </a:r>
            <a:r>
              <a:rPr lang="en-US" sz="1600" dirty="0"/>
              <a:t> </a:t>
            </a:r>
            <a:r>
              <a:rPr lang="en-US" sz="1600" dirty="0" err="1"/>
              <a:t>Informasi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rasio</a:t>
            </a:r>
            <a:r>
              <a:rPr lang="en-US" sz="1600" dirty="0"/>
              <a:t> </a:t>
            </a:r>
            <a:r>
              <a:rPr lang="en-US" sz="1600" dirty="0" err="1"/>
              <a:t>kehadiran</a:t>
            </a:r>
            <a:r>
              <a:rPr lang="en-US" sz="1600" dirty="0"/>
              <a:t> 75% </a:t>
            </a:r>
            <a:r>
              <a:rPr lang="en-US" sz="1600" dirty="0" err="1"/>
              <a:t>atau</a:t>
            </a:r>
            <a:r>
              <a:rPr lang="en-US" sz="1600" dirty="0"/>
              <a:t> 12x </a:t>
            </a:r>
            <a:r>
              <a:rPr lang="en-US" sz="1600" dirty="0" err="1"/>
              <a:t>pertemuan</a:t>
            </a:r>
            <a:r>
              <a:rPr lang="en-US" sz="1600" dirty="0"/>
              <a:t> (</a:t>
            </a:r>
            <a:r>
              <a:rPr lang="en-US" sz="1600" dirty="0" err="1"/>
              <a:t>termasuk</a:t>
            </a:r>
            <a:r>
              <a:rPr lang="en-US" sz="1600" dirty="0"/>
              <a:t> UTS &amp; UAS). </a:t>
            </a:r>
            <a:r>
              <a:rPr lang="en-US" sz="1600" dirty="0" err="1"/>
              <a:t>Ketidakhadiran</a:t>
            </a:r>
            <a:r>
              <a:rPr lang="en-US" sz="1600" dirty="0"/>
              <a:t>  </a:t>
            </a:r>
            <a:r>
              <a:rPr lang="en-US" sz="1600" dirty="0" err="1"/>
              <a:t>maksimal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 25% (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setara</a:t>
            </a:r>
            <a:r>
              <a:rPr lang="en-US" sz="1600" dirty="0"/>
              <a:t> 4 </a:t>
            </a:r>
            <a:r>
              <a:rPr lang="en-US" sz="1600" dirty="0" err="1"/>
              <a:t>pertemuan</a:t>
            </a:r>
            <a:r>
              <a:rPr lang="en-US" sz="1600" dirty="0"/>
              <a:t>) </a:t>
            </a:r>
            <a:r>
              <a:rPr lang="en-US" sz="1600" dirty="0" err="1"/>
              <a:t>termasuk</a:t>
            </a:r>
            <a:r>
              <a:rPr lang="en-US" sz="1600" dirty="0"/>
              <a:t> </a:t>
            </a:r>
            <a:r>
              <a:rPr lang="en-US" sz="1600" dirty="0" err="1"/>
              <a:t>sakit</a:t>
            </a:r>
            <a:r>
              <a:rPr lang="en-US" sz="1600" dirty="0"/>
              <a:t>, </a:t>
            </a:r>
            <a:r>
              <a:rPr lang="en-US" sz="1600" dirty="0" err="1"/>
              <a:t>izin</a:t>
            </a:r>
            <a:r>
              <a:rPr lang="en-US" sz="1600" dirty="0"/>
              <a:t> &amp; </a:t>
            </a:r>
            <a:r>
              <a:rPr lang="en-US" sz="1600" dirty="0" err="1"/>
              <a:t>dispensasi</a:t>
            </a:r>
            <a:r>
              <a:rPr lang="en-US" sz="1600" dirty="0"/>
              <a:t>. 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 err="1"/>
              <a:t>Melebihi</a:t>
            </a:r>
            <a:r>
              <a:rPr lang="en-US" sz="1600" dirty="0"/>
              <a:t> </a:t>
            </a:r>
            <a:r>
              <a:rPr lang="en-US" sz="1600" dirty="0" err="1"/>
              <a:t>batas</a:t>
            </a:r>
            <a:r>
              <a:rPr lang="en-US" sz="1600" dirty="0"/>
              <a:t> minimum </a:t>
            </a:r>
            <a:r>
              <a:rPr lang="en-US" sz="1600" dirty="0" err="1"/>
              <a:t>kehadiran</a:t>
            </a:r>
            <a:r>
              <a:rPr lang="en-US" sz="1600" dirty="0"/>
              <a:t> </a:t>
            </a:r>
            <a:r>
              <a:rPr lang="en-US" sz="1600" dirty="0" err="1"/>
              <a:t>otomatis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dinyatakan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lulus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mata</a:t>
            </a:r>
            <a:r>
              <a:rPr lang="en-US" sz="1600" dirty="0"/>
              <a:t> </a:t>
            </a:r>
            <a:r>
              <a:rPr lang="en-US" sz="1600" dirty="0" err="1"/>
              <a:t>kuliah</a:t>
            </a:r>
            <a:r>
              <a:rPr lang="en-US" sz="1600" dirty="0"/>
              <a:t> DKV </a:t>
            </a:r>
            <a:r>
              <a:rPr lang="en-US" sz="1600" dirty="0" err="1"/>
              <a:t>Grafis</a:t>
            </a:r>
            <a:r>
              <a:rPr lang="en-US" sz="1600" dirty="0"/>
              <a:t> </a:t>
            </a:r>
            <a:r>
              <a:rPr lang="en-US" sz="1600" dirty="0" err="1"/>
              <a:t>Informasi</a:t>
            </a:r>
            <a:r>
              <a:rPr lang="en-US" sz="1600" dirty="0"/>
              <a:t> 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112837"/>
            <a:ext cx="7543800" cy="48307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Deadline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Tugas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1700" dirty="0"/>
              <a:t>	</a:t>
            </a:r>
            <a:r>
              <a:rPr lang="en-US" sz="1700" dirty="0" err="1"/>
              <a:t>Ketepatan</a:t>
            </a:r>
            <a:r>
              <a:rPr lang="en-US" sz="1700" dirty="0"/>
              <a:t> </a:t>
            </a:r>
            <a:r>
              <a:rPr lang="en-US" sz="1700" dirty="0" err="1"/>
              <a:t>waktu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merupakan</a:t>
            </a:r>
            <a:r>
              <a:rPr lang="en-US" sz="1700" dirty="0"/>
              <a:t> salah </a:t>
            </a:r>
            <a:r>
              <a:rPr lang="en-US" sz="1700" dirty="0" err="1"/>
              <a:t>satu</a:t>
            </a:r>
            <a:r>
              <a:rPr lang="en-US" sz="1700" dirty="0"/>
              <a:t> </a:t>
            </a:r>
            <a:r>
              <a:rPr lang="en-US" sz="1700" dirty="0" err="1"/>
              <a:t>kewajiban</a:t>
            </a:r>
            <a:r>
              <a:rPr lang="en-US" sz="1700" dirty="0"/>
              <a:t> yang </a:t>
            </a:r>
            <a:r>
              <a:rPr lang="en-US" sz="1700" dirty="0" err="1"/>
              <a:t>harus</a:t>
            </a:r>
            <a:r>
              <a:rPr lang="en-US" sz="1700" dirty="0"/>
              <a:t> </a:t>
            </a:r>
            <a:r>
              <a:rPr lang="en-US" sz="1700" dirty="0" err="1"/>
              <a:t>dilaksanakan</a:t>
            </a:r>
            <a:r>
              <a:rPr lang="en-US" sz="1700" dirty="0"/>
              <a:t> </a:t>
            </a:r>
            <a:r>
              <a:rPr lang="en-US" sz="1700" dirty="0" err="1"/>
              <a:t>mahasiswa</a:t>
            </a:r>
            <a:r>
              <a:rPr lang="en-US" sz="1700" dirty="0"/>
              <a:t> </a:t>
            </a:r>
            <a:r>
              <a:rPr lang="en-US" sz="1800" dirty="0"/>
              <a:t>DKV </a:t>
            </a:r>
            <a:r>
              <a:rPr lang="en-US" sz="1800" dirty="0" err="1"/>
              <a:t>Grafis</a:t>
            </a:r>
            <a:r>
              <a:rPr lang="en-US" sz="1800" dirty="0"/>
              <a:t> </a:t>
            </a:r>
            <a:r>
              <a:rPr lang="en-US" sz="1800" dirty="0" err="1"/>
              <a:t>Informasi</a:t>
            </a:r>
            <a:r>
              <a:rPr lang="en-US" sz="1800" dirty="0"/>
              <a:t> </a:t>
            </a:r>
            <a:r>
              <a:rPr lang="en-US" sz="1700" dirty="0"/>
              <a:t>.  Hal </a:t>
            </a:r>
            <a:r>
              <a:rPr lang="en-US" sz="1700" dirty="0" err="1"/>
              <a:t>ini</a:t>
            </a:r>
            <a:r>
              <a:rPr lang="en-US" sz="1700" dirty="0"/>
              <a:t>, </a:t>
            </a:r>
            <a:r>
              <a:rPr lang="en-US" sz="1700" dirty="0" err="1"/>
              <a:t>dicaangkan</a:t>
            </a:r>
            <a:r>
              <a:rPr lang="en-US" sz="1700" dirty="0"/>
              <a:t> </a:t>
            </a:r>
            <a:r>
              <a:rPr lang="en-US" sz="1700" dirty="0" err="1"/>
              <a:t>sebagai</a:t>
            </a:r>
            <a:r>
              <a:rPr lang="en-US" sz="1700" dirty="0"/>
              <a:t> </a:t>
            </a:r>
            <a:r>
              <a:rPr lang="en-US" sz="1700" dirty="0" err="1"/>
              <a:t>langkah</a:t>
            </a:r>
            <a:r>
              <a:rPr lang="en-US" sz="1700" dirty="0"/>
              <a:t> </a:t>
            </a:r>
            <a:r>
              <a:rPr lang="en-US" sz="1700" dirty="0" err="1"/>
              <a:t>penegakan</a:t>
            </a:r>
            <a:r>
              <a:rPr lang="en-US" sz="1700" dirty="0"/>
              <a:t> </a:t>
            </a:r>
            <a:r>
              <a:rPr lang="en-US" sz="1700" dirty="0" err="1"/>
              <a:t>kedisiplinan</a:t>
            </a:r>
            <a:r>
              <a:rPr lang="en-US" sz="1700" dirty="0"/>
              <a:t> </a:t>
            </a:r>
            <a:r>
              <a:rPr lang="en-US" sz="1700" dirty="0" err="1"/>
              <a:t>berkarya</a:t>
            </a:r>
            <a:r>
              <a:rPr lang="en-US" sz="1700" dirty="0"/>
              <a:t>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dikenakan</a:t>
            </a:r>
            <a:r>
              <a:rPr lang="en-US" sz="1700" dirty="0"/>
              <a:t> </a:t>
            </a:r>
            <a:r>
              <a:rPr lang="en-US" sz="1700" dirty="0" err="1"/>
              <a:t>aturan</a:t>
            </a:r>
            <a:r>
              <a:rPr lang="en-US" sz="1700" dirty="0"/>
              <a:t> </a:t>
            </a:r>
            <a:r>
              <a:rPr lang="en-US" sz="1700" dirty="0" err="1"/>
              <a:t>sbb</a:t>
            </a:r>
            <a:r>
              <a:rPr lang="en-US" sz="1700" dirty="0"/>
              <a:t> :</a:t>
            </a:r>
          </a:p>
          <a:p>
            <a:pPr>
              <a:buNone/>
            </a:pPr>
            <a:r>
              <a:rPr lang="en-US" sz="1700" dirty="0"/>
              <a:t>	1.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biasa</a:t>
            </a:r>
            <a:r>
              <a:rPr lang="en-US" sz="1700" dirty="0"/>
              <a:t>, </a:t>
            </a:r>
            <a:r>
              <a:rPr lang="en-US" sz="1700" dirty="0" err="1"/>
              <a:t>pengurangan</a:t>
            </a:r>
            <a:r>
              <a:rPr lang="en-US" sz="1700" dirty="0"/>
              <a:t> </a:t>
            </a:r>
            <a:r>
              <a:rPr lang="en-US" sz="1700" dirty="0" err="1"/>
              <a:t>nilai</a:t>
            </a:r>
            <a:r>
              <a:rPr lang="en-US" sz="1700" dirty="0"/>
              <a:t> -10/</a:t>
            </a:r>
            <a:r>
              <a:rPr lang="en-US" sz="1700" dirty="0" err="1"/>
              <a:t>minggu</a:t>
            </a:r>
            <a:r>
              <a:rPr lang="en-US" sz="1700" dirty="0"/>
              <a:t>.</a:t>
            </a:r>
          </a:p>
          <a:p>
            <a:pPr>
              <a:buNone/>
            </a:pPr>
            <a:r>
              <a:rPr lang="en-US" sz="1700" dirty="0"/>
              <a:t>	    </a:t>
            </a:r>
            <a:r>
              <a:rPr lang="en-US" sz="1700" dirty="0" err="1"/>
              <a:t>Maksimal</a:t>
            </a:r>
            <a:r>
              <a:rPr lang="en-US" sz="1700" dirty="0"/>
              <a:t> </a:t>
            </a:r>
            <a:r>
              <a:rPr lang="en-US" sz="1700" dirty="0" err="1"/>
              <a:t>keterlambatan</a:t>
            </a:r>
            <a:r>
              <a:rPr lang="en-US" sz="1700" dirty="0"/>
              <a:t> 2 </a:t>
            </a:r>
            <a:r>
              <a:rPr lang="en-US" sz="1700" dirty="0" err="1"/>
              <a:t>minggu</a:t>
            </a:r>
            <a:r>
              <a:rPr lang="en-US" sz="1700" dirty="0"/>
              <a:t>.</a:t>
            </a:r>
          </a:p>
          <a:p>
            <a:pPr>
              <a:buNone/>
            </a:pPr>
            <a:r>
              <a:rPr lang="en-US" sz="1700" dirty="0"/>
              <a:t>	2.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UTS </a:t>
            </a:r>
            <a:r>
              <a:rPr lang="en-US" sz="1700" dirty="0" err="1"/>
              <a:t>atau</a:t>
            </a:r>
            <a:r>
              <a:rPr lang="en-US" sz="1700" dirty="0"/>
              <a:t> UAS,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tidak</a:t>
            </a:r>
            <a:r>
              <a:rPr lang="en-US" sz="1700" dirty="0"/>
              <a:t> </a:t>
            </a:r>
            <a:r>
              <a:rPr lang="en-US" sz="1700" dirty="0" err="1"/>
              <a:t>diterima</a:t>
            </a:r>
            <a:r>
              <a:rPr lang="en-US" sz="1700" dirty="0"/>
              <a:t>.</a:t>
            </a:r>
            <a:br>
              <a:rPr lang="en-US" sz="1700" dirty="0"/>
            </a:br>
            <a:endParaRPr lang="en-US" sz="1700" dirty="0"/>
          </a:p>
          <a:p>
            <a:pPr eaLnBrk="1" hangingPunct="1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Nilai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proyek</a:t>
            </a:r>
            <a:r>
              <a:rPr lang="en-US" sz="1600" dirty="0"/>
              <a:t>/</a:t>
            </a:r>
            <a:r>
              <a:rPr lang="en-US" sz="1600" dirty="0" err="1"/>
              <a:t>karya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ketepatan</a:t>
            </a:r>
            <a:r>
              <a:rPr lang="en-US" sz="1600" dirty="0"/>
              <a:t> brief </a:t>
            </a:r>
            <a:r>
              <a:rPr lang="en-US" sz="1600" dirty="0" err="1"/>
              <a:t>tugas</a:t>
            </a:r>
            <a:r>
              <a:rPr lang="en-US" sz="1600" dirty="0"/>
              <a:t>, </a:t>
            </a:r>
            <a:r>
              <a:rPr lang="en-US" sz="1600" dirty="0" err="1"/>
              <a:t>proses</a:t>
            </a:r>
            <a:r>
              <a:rPr lang="en-US" sz="1600" dirty="0"/>
              <a:t>, </a:t>
            </a:r>
            <a:r>
              <a:rPr lang="en-US" sz="1600" dirty="0" err="1"/>
              <a:t>memenuhi</a:t>
            </a:r>
            <a:r>
              <a:rPr lang="en-US" sz="1600" dirty="0"/>
              <a:t> </a:t>
            </a:r>
            <a:r>
              <a:rPr lang="en-US" sz="1600" dirty="0" err="1"/>
              <a:t>solusi</a:t>
            </a:r>
            <a:r>
              <a:rPr lang="en-US" sz="1600" dirty="0"/>
              <a:t>, </a:t>
            </a:r>
            <a:r>
              <a:rPr lang="en-US" sz="1600" dirty="0" err="1"/>
              <a:t>aspek</a:t>
            </a:r>
            <a:r>
              <a:rPr lang="en-US" sz="1600" dirty="0"/>
              <a:t> </a:t>
            </a:r>
            <a:r>
              <a:rPr lang="en-US" sz="1600" dirty="0" err="1"/>
              <a:t>eksperimental</a:t>
            </a:r>
            <a:r>
              <a:rPr lang="en-US" sz="1600" dirty="0"/>
              <a:t> , </a:t>
            </a:r>
            <a:r>
              <a:rPr lang="en-US" sz="1600" dirty="0" err="1"/>
              <a:t>kelengkapan</a:t>
            </a:r>
            <a:r>
              <a:rPr lang="en-US" sz="1600" dirty="0"/>
              <a:t> &amp; </a:t>
            </a:r>
            <a:r>
              <a:rPr lang="en-US" sz="1600" dirty="0" err="1"/>
              <a:t>kerapihan</a:t>
            </a:r>
            <a:r>
              <a:rPr lang="en-US" sz="1600" dirty="0"/>
              <a:t> </a:t>
            </a:r>
            <a:r>
              <a:rPr lang="en-US" sz="1600" dirty="0" err="1"/>
              <a:t>penyajian</a:t>
            </a:r>
            <a:r>
              <a:rPr lang="en-US" sz="1600" dirty="0"/>
              <a:t> &amp; </a:t>
            </a:r>
            <a:r>
              <a:rPr lang="en-US" sz="1600" dirty="0" err="1"/>
              <a:t>ketepatan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.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	Nilai total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Nilai </a:t>
            </a:r>
            <a:r>
              <a:rPr lang="en-US" sz="1600" dirty="0" err="1"/>
              <a:t>Tugas</a:t>
            </a:r>
            <a:r>
              <a:rPr lang="en-US" sz="1600" dirty="0"/>
              <a:t> (20%), UTS (20%), UAS (20%), </a:t>
            </a:r>
            <a:r>
              <a:rPr lang="en-US" sz="1600" dirty="0" err="1"/>
              <a:t>Kehadiran</a:t>
            </a:r>
            <a:r>
              <a:rPr lang="en-US" sz="1600" dirty="0"/>
              <a:t> (20%) &amp; Etika (20%)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417637"/>
            <a:ext cx="75438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ETIKA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lvl="0"/>
            <a:r>
              <a:rPr lang="en-US" sz="1800" dirty="0"/>
              <a:t>Jika </a:t>
            </a:r>
            <a:r>
              <a:rPr lang="en-US" sz="1800" dirty="0" err="1"/>
              <a:t>terlambat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15 </a:t>
            </a:r>
            <a:r>
              <a:rPr lang="en-US" sz="1800" dirty="0" err="1"/>
              <a:t>menit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diperbolehkan</a:t>
            </a:r>
            <a:r>
              <a:rPr lang="en-US" sz="1800" dirty="0"/>
              <a:t> </a:t>
            </a:r>
            <a:r>
              <a:rPr lang="en-US" sz="1800" dirty="0" err="1"/>
              <a:t>masuk</a:t>
            </a:r>
            <a:r>
              <a:rPr lang="en-US" sz="1800" dirty="0"/>
              <a:t> </a:t>
            </a:r>
            <a:r>
              <a:rPr lang="en-US" sz="1800" dirty="0" err="1"/>
              <a:t>kelas</a:t>
            </a:r>
            <a:r>
              <a:rPr lang="en-US" sz="1800" dirty="0"/>
              <a:t> dan </a:t>
            </a:r>
            <a:r>
              <a:rPr lang="en-US" sz="1800" dirty="0" err="1"/>
              <a:t>dianggap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hadir</a:t>
            </a:r>
            <a:r>
              <a:rPr lang="en-US" sz="1800" dirty="0"/>
              <a:t>.</a:t>
            </a:r>
          </a:p>
          <a:p>
            <a:pPr lvl="0"/>
            <a:r>
              <a:rPr lang="en-US" sz="1800" dirty="0" err="1"/>
              <a:t>Menghubungi</a:t>
            </a:r>
            <a:r>
              <a:rPr lang="en-US" sz="1800" dirty="0"/>
              <a:t> </a:t>
            </a:r>
            <a:r>
              <a:rPr lang="en-US" sz="1800" dirty="0" err="1"/>
              <a:t>dosen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saat</a:t>
            </a:r>
            <a:r>
              <a:rPr lang="en-US" sz="1800" dirty="0"/>
              <a:t> </a:t>
            </a:r>
            <a:r>
              <a:rPr lang="en-US" sz="1800" dirty="0" err="1"/>
              <a:t>penting</a:t>
            </a:r>
            <a:r>
              <a:rPr lang="en-US" sz="1800" dirty="0"/>
              <a:t> / </a:t>
            </a:r>
            <a:r>
              <a:rPr lang="en-US" sz="1800" dirty="0" err="1"/>
              <a:t>menyangkut</a:t>
            </a:r>
            <a:r>
              <a:rPr lang="en-US" sz="1800" dirty="0"/>
              <a:t> </a:t>
            </a:r>
            <a:r>
              <a:rPr lang="en-US" sz="1800" dirty="0" err="1"/>
              <a:t>materi</a:t>
            </a:r>
            <a:r>
              <a:rPr lang="en-US" sz="1800" dirty="0"/>
              <a:t> </a:t>
            </a:r>
            <a:r>
              <a:rPr lang="en-US" sz="1800" dirty="0" err="1"/>
              <a:t>perkuliahan</a:t>
            </a:r>
            <a:r>
              <a:rPr lang="en-US" sz="1800" dirty="0"/>
              <a:t> pada jam 06.00 – 19.00 </a:t>
            </a:r>
          </a:p>
          <a:p>
            <a:pPr lvl="0"/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diperbolehkan</a:t>
            </a:r>
            <a:r>
              <a:rPr lang="en-US" sz="1800" dirty="0"/>
              <a:t> IZIN </a:t>
            </a:r>
            <a:r>
              <a:rPr lang="en-US" sz="1800" dirty="0" err="1"/>
              <a:t>melalui</a:t>
            </a:r>
            <a:r>
              <a:rPr lang="en-US" sz="1800" dirty="0"/>
              <a:t> chat/</a:t>
            </a:r>
            <a:r>
              <a:rPr lang="en-US" sz="1800" dirty="0" err="1"/>
              <a:t>telpon</a:t>
            </a:r>
            <a:r>
              <a:rPr lang="en-US" sz="1800" dirty="0"/>
              <a:t>,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err="1"/>
              <a:t>sakit</a:t>
            </a:r>
            <a:r>
              <a:rPr lang="en-US" sz="1800" dirty="0"/>
              <a:t> </a:t>
            </a:r>
            <a:r>
              <a:rPr lang="en-US" sz="1800" dirty="0" err="1"/>
              <a:t>wajib</a:t>
            </a:r>
            <a:r>
              <a:rPr lang="en-US" sz="1800" dirty="0"/>
              <a:t> </a:t>
            </a:r>
            <a:r>
              <a:rPr lang="en-US" sz="1800" dirty="0" err="1"/>
              <a:t>memberikan</a:t>
            </a:r>
            <a:r>
              <a:rPr lang="en-US" sz="1800" dirty="0"/>
              <a:t> </a:t>
            </a:r>
            <a:r>
              <a:rPr lang="en-US" sz="1800" dirty="0" err="1"/>
              <a:t>surat</a:t>
            </a:r>
            <a:r>
              <a:rPr lang="en-US" sz="1800" dirty="0"/>
              <a:t> </a:t>
            </a:r>
            <a:r>
              <a:rPr lang="en-US" sz="1800" dirty="0" err="1"/>
              <a:t>sakit</a:t>
            </a:r>
            <a:r>
              <a:rPr lang="en-US" sz="1800" dirty="0"/>
              <a:t> </a:t>
            </a:r>
            <a:r>
              <a:rPr lang="en-US" sz="1800" dirty="0" err="1"/>
              <a:t>saat</a:t>
            </a:r>
            <a:r>
              <a:rPr lang="en-US" sz="1800" dirty="0"/>
              <a:t> </a:t>
            </a:r>
            <a:r>
              <a:rPr lang="en-US" sz="1800" dirty="0" err="1"/>
              <a:t>masuk</a:t>
            </a:r>
            <a:r>
              <a:rPr lang="en-US" sz="1800" dirty="0"/>
              <a:t>, </a:t>
            </a:r>
            <a:r>
              <a:rPr lang="en-US" sz="1800" dirty="0" err="1"/>
              <a:t>izin</a:t>
            </a:r>
            <a:r>
              <a:rPr lang="en-US" sz="1800" dirty="0"/>
              <a:t> </a:t>
            </a:r>
            <a:r>
              <a:rPr lang="en-US" sz="1800" dirty="0" err="1"/>
              <a:t>diluar</a:t>
            </a:r>
            <a:r>
              <a:rPr lang="en-US" sz="1800" dirty="0"/>
              <a:t> </a:t>
            </a:r>
            <a:r>
              <a:rPr lang="en-US" sz="1800" dirty="0" err="1"/>
              <a:t>sakit</a:t>
            </a:r>
            <a:r>
              <a:rPr lang="en-US" sz="1800" dirty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diwakilkan</a:t>
            </a:r>
            <a:r>
              <a:rPr lang="en-US" sz="1800" dirty="0"/>
              <a:t> orang </a:t>
            </a:r>
            <a:r>
              <a:rPr lang="en-US" sz="1800" dirty="0" err="1"/>
              <a:t>tua</a:t>
            </a:r>
            <a:r>
              <a:rPr lang="en-US" sz="1800" dirty="0"/>
              <a:t> dan </a:t>
            </a:r>
            <a:r>
              <a:rPr lang="en-US" sz="1800" dirty="0" err="1"/>
              <a:t>orangtua</a:t>
            </a:r>
            <a:r>
              <a:rPr lang="en-US" sz="1800" dirty="0"/>
              <a:t> </a:t>
            </a:r>
            <a:r>
              <a:rPr lang="en-US" sz="1800" dirty="0" err="1"/>
              <a:t>menghubungi</a:t>
            </a:r>
            <a:r>
              <a:rPr lang="en-US" sz="1800" dirty="0"/>
              <a:t> </a:t>
            </a:r>
            <a:r>
              <a:rPr lang="en-US" sz="1800" dirty="0" err="1"/>
              <a:t>dosen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2222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6" name="Picture 4" descr="http://2.bp.blogspot.com/-Sv63EADwGVA/VB-1amwrpII/AAAAAAAADM4/6O3JF6wMgLo/s1600/infograf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927" y="3581400"/>
            <a:ext cx="3307806" cy="3276600"/>
          </a:xfrm>
          <a:prstGeom prst="rect">
            <a:avLst/>
          </a:prstGeom>
          <a:noFill/>
        </p:spPr>
      </p:pic>
      <p:pic>
        <p:nvPicPr>
          <p:cNvPr id="8198" name="Picture 6" descr="http://d.gr-assets.com/books/1184048136l/14816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68793"/>
            <a:ext cx="2743199" cy="3289207"/>
          </a:xfrm>
          <a:prstGeom prst="rect">
            <a:avLst/>
          </a:prstGeom>
          <a:noFill/>
        </p:spPr>
      </p:pic>
      <p:pic>
        <p:nvPicPr>
          <p:cNvPr id="8200" name="Picture 8" descr="http://static.webshopapp.com/shops/071491/files/037016732/800x1024x2/per-mollerup-wayshowing-wayfindi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0"/>
            <a:ext cx="2819400" cy="3608832"/>
          </a:xfrm>
          <a:prstGeom prst="rect">
            <a:avLst/>
          </a:prstGeom>
          <a:noFill/>
        </p:spPr>
      </p:pic>
      <p:pic>
        <p:nvPicPr>
          <p:cNvPr id="8194" name="Picture 2" descr="http://www.konteks.org/assets/uploads/Foto%20Artikel/Merekam%20Indonesia/Photo%201.jpg"/>
          <p:cNvPicPr>
            <a:picLocks noChangeAspect="1" noChangeArrowheads="1"/>
          </p:cNvPicPr>
          <p:nvPr/>
        </p:nvPicPr>
        <p:blipFill>
          <a:blip r:embed="rId5" cstate="print"/>
          <a:srcRect l="16053" t="14667" r="15053"/>
          <a:stretch>
            <a:fillRect/>
          </a:stretch>
        </p:blipFill>
        <p:spPr bwMode="auto">
          <a:xfrm>
            <a:off x="0" y="0"/>
            <a:ext cx="3886200" cy="3610099"/>
          </a:xfrm>
          <a:prstGeom prst="rect">
            <a:avLst/>
          </a:prstGeom>
          <a:noFill/>
        </p:spPr>
      </p:pic>
      <p:pic>
        <p:nvPicPr>
          <p:cNvPr id="8202" name="Picture 10" descr="http://method09.com/blog/wp-content/uploads/2011/05/SymbolBookCover_pop-up.jpg"/>
          <p:cNvPicPr>
            <a:picLocks noChangeAspect="1" noChangeArrowheads="1"/>
          </p:cNvPicPr>
          <p:nvPr/>
        </p:nvPicPr>
        <p:blipFill>
          <a:blip r:embed="rId6" cstate="print"/>
          <a:srcRect l="2857" r="35714"/>
          <a:stretch>
            <a:fillRect/>
          </a:stretch>
        </p:blipFill>
        <p:spPr bwMode="auto">
          <a:xfrm>
            <a:off x="5867400" y="3595730"/>
            <a:ext cx="3276600" cy="3262270"/>
          </a:xfrm>
          <a:prstGeom prst="rect">
            <a:avLst/>
          </a:prstGeom>
          <a:noFill/>
        </p:spPr>
      </p:pic>
      <p:pic>
        <p:nvPicPr>
          <p:cNvPr id="8204" name="Picture 12" descr="http://ecx.images-amazon.com/images/I/51%2Blh4dcT0L._SX486_BO1,204,203,200_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7830" y="-76200"/>
            <a:ext cx="3569818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Tema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Perkuliahan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43000"/>
            <a:ext cx="5867400" cy="555625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err="1"/>
              <a:t>Tema</a:t>
            </a:r>
            <a:r>
              <a:rPr lang="en-US" sz="1800" b="1" dirty="0"/>
              <a:t> </a:t>
            </a:r>
            <a:r>
              <a:rPr lang="en-US" sz="1800" b="1" dirty="0" err="1"/>
              <a:t>Umum</a:t>
            </a:r>
            <a:r>
              <a:rPr lang="en-US" sz="1800" b="1" dirty="0"/>
              <a:t> DKV </a:t>
            </a:r>
            <a:r>
              <a:rPr lang="en-US" sz="1800" b="1" dirty="0" err="1"/>
              <a:t>Grafis</a:t>
            </a:r>
            <a:r>
              <a:rPr lang="en-US" sz="1800" b="1" dirty="0"/>
              <a:t> </a:t>
            </a:r>
            <a:r>
              <a:rPr lang="en-US" sz="1800" b="1" dirty="0" err="1"/>
              <a:t>Informasi</a:t>
            </a:r>
            <a:endParaRPr lang="en-US" sz="1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622425"/>
            <a:ext cx="6781800" cy="44196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RUANG PUBLIK</a:t>
            </a:r>
            <a:endParaRPr lang="en-US" sz="1600" dirty="0">
              <a:solidFill>
                <a:schemeClr val="tx1"/>
              </a:solidFill>
            </a:endParaRPr>
          </a:p>
          <a:p>
            <a:pPr algn="l"/>
            <a:endParaRPr lang="en-US" sz="1600" dirty="0">
              <a:solidFill>
                <a:schemeClr val="tx1"/>
              </a:solidFill>
            </a:endParaRP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Project/</a:t>
            </a:r>
            <a:r>
              <a:rPr lang="en-US" sz="1600" dirty="0" err="1">
                <a:solidFill>
                  <a:schemeClr val="tx1"/>
                </a:solidFill>
              </a:rPr>
              <a:t>Tugas</a:t>
            </a:r>
            <a:r>
              <a:rPr lang="en-US" sz="1600" dirty="0">
                <a:solidFill>
                  <a:schemeClr val="tx1"/>
                </a:solidFill>
              </a:rPr>
              <a:t> :</a:t>
            </a:r>
          </a:p>
          <a:p>
            <a:pPr marL="457200" indent="-457200" algn="l">
              <a:buFont typeface="Arial" pitchFamily="34" charset="0"/>
              <a:buAutoNum type="arabicPeriod"/>
            </a:pPr>
            <a:endParaRPr lang="en-US" sz="16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1600" dirty="0" err="1">
                <a:solidFill>
                  <a:schemeClr val="tx1"/>
                </a:solidFill>
              </a:rPr>
              <a:t>Infographic</a:t>
            </a:r>
            <a:r>
              <a:rPr lang="en-US" sz="1600" dirty="0">
                <a:solidFill>
                  <a:schemeClr val="tx1"/>
                </a:solidFill>
              </a:rPr>
              <a:t> Poster</a:t>
            </a:r>
          </a:p>
          <a:p>
            <a:pPr marL="457200" indent="-457200" algn="l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Instruction  Graphic (UTS)</a:t>
            </a:r>
          </a:p>
          <a:p>
            <a:pPr marL="457200" indent="-457200" algn="l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Sign System</a:t>
            </a:r>
          </a:p>
          <a:p>
            <a:pPr marL="457200" indent="-457200" algn="l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Infotainment/Creative Map </a:t>
            </a:r>
          </a:p>
          <a:p>
            <a:pPr marL="457200" indent="-457200" algn="l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Manual Book </a:t>
            </a:r>
            <a:r>
              <a:rPr lang="en-US" sz="1600" dirty="0" err="1">
                <a:solidFill>
                  <a:schemeClr val="tx1"/>
                </a:solidFill>
              </a:rPr>
              <a:t>Infografis</a:t>
            </a:r>
            <a:r>
              <a:rPr lang="en-US" sz="1600" dirty="0">
                <a:solidFill>
                  <a:schemeClr val="tx1"/>
                </a:solidFill>
              </a:rPr>
              <a:t> (UAS)</a:t>
            </a:r>
          </a:p>
          <a:p>
            <a:pPr marL="457200" indent="-457200" algn="l">
              <a:buAutoNum type="arabicPeriod"/>
            </a:pPr>
            <a:endParaRPr lang="en-US" sz="1600" dirty="0">
              <a:solidFill>
                <a:schemeClr val="tx1"/>
              </a:solidFill>
            </a:endParaRPr>
          </a:p>
          <a:p>
            <a:pPr marL="457200" indent="-457200" algn="l"/>
            <a:endParaRPr lang="en-US" sz="16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Tugas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1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484</Words>
  <Application>Microsoft Macintosh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DKV Grafis Informasi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Tema Umum DKV Grafis Informasi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70</cp:revision>
  <dcterms:created xsi:type="dcterms:W3CDTF">2016-02-13T14:18:26Z</dcterms:created>
  <dcterms:modified xsi:type="dcterms:W3CDTF">2025-03-11T05:48:36Z</dcterms:modified>
</cp:coreProperties>
</file>