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97" r:id="rId3"/>
    <p:sldId id="398" r:id="rId4"/>
    <p:sldId id="399" r:id="rId5"/>
    <p:sldId id="400" r:id="rId6"/>
    <p:sldId id="401" r:id="rId7"/>
    <p:sldId id="402" r:id="rId8"/>
    <p:sldId id="403" r:id="rId9"/>
    <p:sldId id="404" r:id="rId10"/>
    <p:sldId id="405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>
          <p15:clr>
            <a:srgbClr val="A4A3A4"/>
          </p15:clr>
        </p15:guide>
        <p15:guide id="2" pos="221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/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81339" autoAdjust="0"/>
  </p:normalViewPr>
  <p:slideViewPr>
    <p:cSldViewPr showGuides="1">
      <p:cViewPr varScale="1">
        <p:scale>
          <a:sx n="48" d="100"/>
          <a:sy n="48" d="100"/>
        </p:scale>
        <p:origin x="164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1" dirty="0" err="1"/>
              <a:t>Contoh</a:t>
            </a:r>
            <a:r>
              <a:rPr lang="en-ID" dirty="0"/>
              <a:t>: PT. </a:t>
            </a:r>
            <a:r>
              <a:rPr lang="en-ID" dirty="0" err="1"/>
              <a:t>Bangun</a:t>
            </a:r>
            <a:r>
              <a:rPr lang="en-ID" dirty="0"/>
              <a:t> Jaya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. </a:t>
            </a:r>
            <a:r>
              <a:rPr lang="en-ID" dirty="0" err="1"/>
              <a:t>Kurator</a:t>
            </a:r>
            <a:r>
              <a:rPr lang="en-ID" dirty="0"/>
              <a:t> </a:t>
            </a:r>
            <a:r>
              <a:rPr lang="en-ID" dirty="0" err="1"/>
              <a:t>berhasil</a:t>
            </a:r>
            <a:r>
              <a:rPr lang="en-ID" dirty="0"/>
              <a:t> </a:t>
            </a:r>
            <a:r>
              <a:rPr lang="en-ID" dirty="0" err="1"/>
              <a:t>menjual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asetnya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tanah</a:t>
            </a:r>
            <a:r>
              <a:rPr lang="en-ID" dirty="0"/>
              <a:t>, </a:t>
            </a:r>
            <a:r>
              <a:rPr lang="en-ID" dirty="0" err="1"/>
              <a:t>gedung</a:t>
            </a:r>
            <a:r>
              <a:rPr lang="en-ID" dirty="0"/>
              <a:t>, dan </a:t>
            </a:r>
            <a:r>
              <a:rPr lang="en-ID" dirty="0" err="1"/>
              <a:t>mesin</a:t>
            </a:r>
            <a:r>
              <a:rPr lang="en-ID" dirty="0"/>
              <a:t>. Hasil </a:t>
            </a:r>
            <a:r>
              <a:rPr lang="en-ID" dirty="0" err="1"/>
              <a:t>penjualan</a:t>
            </a:r>
            <a:r>
              <a:rPr lang="en-ID" dirty="0"/>
              <a:t> Rp 50 </a:t>
            </a:r>
            <a:r>
              <a:rPr lang="en-ID" dirty="0" err="1"/>
              <a:t>miliar</a:t>
            </a:r>
            <a:r>
              <a:rPr lang="en-ID" dirty="0"/>
              <a:t> </a:t>
            </a:r>
            <a:r>
              <a:rPr lang="en-ID" dirty="0" err="1"/>
              <a:t>dibagikan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bank, </a:t>
            </a:r>
            <a:r>
              <a:rPr lang="en-ID" dirty="0" err="1"/>
              <a:t>pemasok</a:t>
            </a:r>
            <a:r>
              <a:rPr lang="en-ID" dirty="0"/>
              <a:t>, dan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porsi</a:t>
            </a:r>
            <a:r>
              <a:rPr lang="en-ID" dirty="0"/>
              <a:t> utang </a:t>
            </a:r>
            <a:r>
              <a:rPr lang="en-ID" dirty="0" err="1"/>
              <a:t>mereka</a:t>
            </a:r>
            <a:r>
              <a:rPr lang="en-ID" dirty="0"/>
              <a:t>.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aset</a:t>
            </a:r>
            <a:r>
              <a:rPr lang="en-ID" dirty="0"/>
              <a:t> </a:t>
            </a:r>
            <a:r>
              <a:rPr lang="en-ID" dirty="0" err="1"/>
              <a:t>habis</a:t>
            </a:r>
            <a:r>
              <a:rPr lang="en-ID" dirty="0"/>
              <a:t> </a:t>
            </a:r>
            <a:r>
              <a:rPr lang="en-ID" dirty="0" err="1"/>
              <a:t>terjual</a:t>
            </a:r>
            <a:r>
              <a:rPr lang="en-ID" dirty="0"/>
              <a:t> dan </a:t>
            </a:r>
            <a:r>
              <a:rPr lang="en-ID" dirty="0" err="1"/>
              <a:t>hasilnya</a:t>
            </a:r>
            <a:r>
              <a:rPr lang="en-ID" dirty="0"/>
              <a:t> </a:t>
            </a:r>
            <a:r>
              <a:rPr lang="en-ID" dirty="0" err="1"/>
              <a:t>terdistribusi</a:t>
            </a:r>
            <a:r>
              <a:rPr lang="en-ID" dirty="0"/>
              <a:t>, </a:t>
            </a:r>
            <a:r>
              <a:rPr lang="en-ID" dirty="0" err="1"/>
              <a:t>Kurator</a:t>
            </a:r>
            <a:r>
              <a:rPr lang="en-ID" dirty="0"/>
              <a:t> </a:t>
            </a:r>
            <a:r>
              <a:rPr lang="en-ID" dirty="0" err="1"/>
              <a:t>melaporkan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Hakim </a:t>
            </a:r>
            <a:r>
              <a:rPr lang="en-ID" dirty="0" err="1"/>
              <a:t>Pengawas</a:t>
            </a:r>
            <a:r>
              <a:rPr lang="en-ID" dirty="0"/>
              <a:t>, dan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mengeluarkan</a:t>
            </a:r>
            <a:r>
              <a:rPr lang="en-ID" dirty="0"/>
              <a:t> </a:t>
            </a:r>
            <a:r>
              <a:rPr lang="en-ID" dirty="0" err="1"/>
              <a:t>penetapan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kepailitan</a:t>
            </a:r>
            <a:r>
              <a:rPr lang="en-ID" dirty="0"/>
              <a:t> PT. </a:t>
            </a:r>
            <a:r>
              <a:rPr lang="en-ID" dirty="0" err="1"/>
              <a:t>Bangun</a:t>
            </a:r>
            <a:r>
              <a:rPr lang="en-ID" dirty="0"/>
              <a:t> Jaya </a:t>
            </a:r>
            <a:r>
              <a:rPr lang="en-ID" dirty="0" err="1"/>
              <a:t>berakhir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34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Pak Budi,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pengusaha</a:t>
            </a:r>
            <a:r>
              <a:rPr lang="en-ID" dirty="0"/>
              <a:t>,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. </a:t>
            </a:r>
            <a:r>
              <a:rPr lang="en-ID" dirty="0" err="1"/>
              <a:t>Selama</a:t>
            </a:r>
            <a:r>
              <a:rPr lang="en-ID" dirty="0"/>
              <a:t> proses </a:t>
            </a:r>
            <a:r>
              <a:rPr lang="en-ID" dirty="0" err="1"/>
              <a:t>kepailitan</a:t>
            </a:r>
            <a:r>
              <a:rPr lang="en-ID" dirty="0"/>
              <a:t>,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mengajukan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kreditornya</a:t>
            </a:r>
            <a:r>
              <a:rPr lang="en-ID" dirty="0"/>
              <a:t>, </a:t>
            </a:r>
            <a:r>
              <a:rPr lang="en-ID" dirty="0" err="1"/>
              <a:t>menawarkan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membayar</a:t>
            </a:r>
            <a:r>
              <a:rPr lang="en-ID" dirty="0"/>
              <a:t> 60% </a:t>
            </a:r>
            <a:r>
              <a:rPr lang="en-ID" dirty="0" err="1"/>
              <a:t>dari</a:t>
            </a:r>
            <a:r>
              <a:rPr lang="en-ID" dirty="0"/>
              <a:t> total </a:t>
            </a:r>
            <a:r>
              <a:rPr lang="en-ID" dirty="0" err="1"/>
              <a:t>utangnya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3 </a:t>
            </a:r>
            <a:r>
              <a:rPr lang="en-ID" dirty="0" err="1"/>
              <a:t>tahun</a:t>
            </a:r>
            <a:r>
              <a:rPr lang="en-ID" dirty="0"/>
              <a:t>. Sebagian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kreditor</a:t>
            </a:r>
            <a:r>
              <a:rPr lang="en-ID" dirty="0"/>
              <a:t> </a:t>
            </a:r>
            <a:r>
              <a:rPr lang="en-ID" dirty="0" err="1"/>
              <a:t>setuju</a:t>
            </a:r>
            <a:r>
              <a:rPr lang="en-ID" dirty="0"/>
              <a:t>.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Niaga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mengesahkan</a:t>
            </a:r>
            <a:r>
              <a:rPr lang="en-ID" dirty="0"/>
              <a:t> (</a:t>
            </a:r>
            <a:r>
              <a:rPr lang="en-ID" dirty="0" err="1"/>
              <a:t>homologasi</a:t>
            </a:r>
            <a:r>
              <a:rPr lang="en-ID" dirty="0"/>
              <a:t>)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dan </a:t>
            </a:r>
            <a:r>
              <a:rPr lang="en-ID" dirty="0" err="1"/>
              <a:t>kepailitan</a:t>
            </a:r>
            <a:r>
              <a:rPr lang="en-ID" dirty="0"/>
              <a:t> Pak Budi pun </a:t>
            </a:r>
            <a:r>
              <a:rPr lang="en-ID" dirty="0" err="1"/>
              <a:t>resmi</a:t>
            </a:r>
            <a:r>
              <a:rPr lang="en-ID" dirty="0"/>
              <a:t> </a:t>
            </a:r>
            <a:r>
              <a:rPr lang="en-ID" dirty="0" err="1"/>
              <a:t>berakhir</a:t>
            </a:r>
            <a:r>
              <a:rPr lang="en-ID" dirty="0"/>
              <a:t>.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kini</a:t>
            </a:r>
            <a:r>
              <a:rPr lang="en-ID" dirty="0"/>
              <a:t>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pembayaran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kesepakatan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59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1" dirty="0" err="1"/>
              <a:t>Contoh</a:t>
            </a:r>
            <a:r>
              <a:rPr lang="en-ID" dirty="0"/>
              <a:t>: PT. Maju Terus </a:t>
            </a:r>
            <a:r>
              <a:rPr lang="en-ID" dirty="0" err="1"/>
              <a:t>digugat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 oleh salah </a:t>
            </a:r>
            <a:r>
              <a:rPr lang="en-ID" dirty="0" err="1"/>
              <a:t>satu</a:t>
            </a:r>
            <a:r>
              <a:rPr lang="en-ID" dirty="0"/>
              <a:t> bank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menunggak</a:t>
            </a:r>
            <a:r>
              <a:rPr lang="en-ID" dirty="0"/>
              <a:t> utang.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memutuskan</a:t>
            </a:r>
            <a:r>
              <a:rPr lang="en-ID" dirty="0"/>
              <a:t> status </a:t>
            </a:r>
            <a:r>
              <a:rPr lang="en-ID" dirty="0" err="1"/>
              <a:t>pailit</a:t>
            </a:r>
            <a:r>
              <a:rPr lang="en-ID" dirty="0"/>
              <a:t>, PT. Maju Terus </a:t>
            </a:r>
            <a:r>
              <a:rPr lang="en-ID" dirty="0" err="1"/>
              <a:t>berhasil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investor </a:t>
            </a:r>
            <a:r>
              <a:rPr lang="en-ID" dirty="0" err="1"/>
              <a:t>baru</a:t>
            </a:r>
            <a:r>
              <a:rPr lang="en-ID" dirty="0"/>
              <a:t> yang </a:t>
            </a:r>
            <a:r>
              <a:rPr lang="en-ID" dirty="0" err="1"/>
              <a:t>menyuntikkan</a:t>
            </a:r>
            <a:r>
              <a:rPr lang="en-ID" dirty="0"/>
              <a:t> dana,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melunasi</a:t>
            </a:r>
            <a:r>
              <a:rPr lang="en-ID" dirty="0"/>
              <a:t> </a:t>
            </a:r>
            <a:r>
              <a:rPr lang="en-ID" dirty="0" err="1"/>
              <a:t>tunggakan</a:t>
            </a:r>
            <a:r>
              <a:rPr lang="en-ID" dirty="0"/>
              <a:t> utang </a:t>
            </a:r>
            <a:r>
              <a:rPr lang="en-ID" dirty="0" err="1"/>
              <a:t>ke</a:t>
            </a:r>
            <a:r>
              <a:rPr lang="en-ID" dirty="0"/>
              <a:t> bank </a:t>
            </a:r>
            <a:r>
              <a:rPr lang="en-ID" dirty="0" err="1"/>
              <a:t>tersebut</a:t>
            </a:r>
            <a:r>
              <a:rPr lang="en-ID" dirty="0"/>
              <a:t>. Bank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mencabut</a:t>
            </a:r>
            <a:r>
              <a:rPr lang="en-ID" dirty="0"/>
              <a:t> </a:t>
            </a:r>
            <a:r>
              <a:rPr lang="en-ID" dirty="0" err="1"/>
              <a:t>permohonan</a:t>
            </a:r>
            <a:r>
              <a:rPr lang="en-ID" dirty="0"/>
              <a:t> </a:t>
            </a:r>
            <a:r>
              <a:rPr lang="en-ID" dirty="0" err="1"/>
              <a:t>kepailitannya</a:t>
            </a:r>
            <a:r>
              <a:rPr lang="en-ID" dirty="0"/>
              <a:t>, dan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menyetujui</a:t>
            </a:r>
            <a:r>
              <a:rPr lang="en-ID" dirty="0"/>
              <a:t> </a:t>
            </a:r>
            <a:r>
              <a:rPr lang="en-ID" dirty="0" err="1"/>
              <a:t>pencabutan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proses </a:t>
            </a:r>
            <a:r>
              <a:rPr lang="en-ID" dirty="0" err="1"/>
              <a:t>kepailitan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PT. Maju Terus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dilanjutkan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93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1" dirty="0" err="1"/>
              <a:t>Contoh</a:t>
            </a:r>
            <a:r>
              <a:rPr lang="en-ID" dirty="0"/>
              <a:t>: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, Ibu Ani,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utang yang sangat </a:t>
            </a:r>
            <a:r>
              <a:rPr lang="en-ID" dirty="0" err="1"/>
              <a:t>besar</a:t>
            </a:r>
            <a:r>
              <a:rPr lang="en-ID" dirty="0"/>
              <a:t>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motor </a:t>
            </a:r>
            <a:r>
              <a:rPr lang="en-ID" dirty="0" err="1"/>
              <a:t>tua</a:t>
            </a:r>
            <a:r>
              <a:rPr lang="en-ID" dirty="0"/>
              <a:t> dan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perabot</a:t>
            </a:r>
            <a:r>
              <a:rPr lang="en-ID" dirty="0"/>
              <a:t>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tangga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jual</a:t>
            </a:r>
            <a:r>
              <a:rPr lang="en-ID" dirty="0"/>
              <a:t> yang sangat </a:t>
            </a:r>
            <a:r>
              <a:rPr lang="en-ID" dirty="0" err="1"/>
              <a:t>rendah</a:t>
            </a:r>
            <a:r>
              <a:rPr lang="en-ID" dirty="0"/>
              <a:t>.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diinventarisasi</a:t>
            </a:r>
            <a:r>
              <a:rPr lang="en-ID" dirty="0"/>
              <a:t>, </a:t>
            </a:r>
            <a:r>
              <a:rPr lang="en-ID" dirty="0" err="1"/>
              <a:t>ternyata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aset</a:t>
            </a:r>
            <a:r>
              <a:rPr lang="en-ID" dirty="0"/>
              <a:t> Ibu Ani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cukup</a:t>
            </a:r>
            <a:r>
              <a:rPr lang="en-ID" dirty="0"/>
              <a:t> </a:t>
            </a:r>
            <a:r>
              <a:rPr lang="en-ID" dirty="0" err="1"/>
              <a:t>bahkan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membayar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 </a:t>
            </a:r>
            <a:r>
              <a:rPr lang="en-ID" dirty="0" err="1"/>
              <a:t>administrasi</a:t>
            </a:r>
            <a:r>
              <a:rPr lang="en-ID" dirty="0"/>
              <a:t> </a:t>
            </a:r>
            <a:r>
              <a:rPr lang="en-ID" dirty="0" err="1"/>
              <a:t>kepailitan</a:t>
            </a:r>
            <a:r>
              <a:rPr lang="en-ID" dirty="0"/>
              <a:t> dan </a:t>
            </a:r>
            <a:r>
              <a:rPr lang="en-ID" dirty="0" err="1"/>
              <a:t>honor</a:t>
            </a:r>
            <a:r>
              <a:rPr lang="en-ID" dirty="0"/>
              <a:t> </a:t>
            </a:r>
            <a:r>
              <a:rPr lang="en-ID" dirty="0" err="1"/>
              <a:t>Kurator</a:t>
            </a:r>
            <a:r>
              <a:rPr lang="en-ID" dirty="0"/>
              <a:t>. </a:t>
            </a:r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Niaga</a:t>
            </a:r>
            <a:r>
              <a:rPr lang="en-ID" dirty="0"/>
              <a:t> </a:t>
            </a:r>
            <a:r>
              <a:rPr lang="en-ID" dirty="0" err="1"/>
              <a:t>memutuskan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mengakhiri</a:t>
            </a:r>
            <a:r>
              <a:rPr lang="en-ID" dirty="0"/>
              <a:t> proses </a:t>
            </a:r>
            <a:r>
              <a:rPr lang="en-ID" dirty="0" err="1"/>
              <a:t>kepailitan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'insufficient asset'.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kepailitan</a:t>
            </a:r>
            <a:r>
              <a:rPr lang="en-ID" dirty="0"/>
              <a:t> </a:t>
            </a:r>
            <a:r>
              <a:rPr lang="en-ID" dirty="0" err="1"/>
              <a:t>berakhir</a:t>
            </a:r>
            <a:r>
              <a:rPr lang="en-ID" dirty="0"/>
              <a:t>, utang-utang Ibu Ani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kreditornya</a:t>
            </a:r>
            <a:r>
              <a:rPr lang="en-ID" dirty="0"/>
              <a:t> </a:t>
            </a:r>
            <a:r>
              <a:rPr lang="en-ID" dirty="0" err="1"/>
              <a:t>masih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dan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terbayar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39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1" dirty="0" err="1"/>
              <a:t>contoh</a:t>
            </a:r>
            <a:r>
              <a:rPr lang="en-ID" dirty="0"/>
              <a:t>: PT. Sejahtera Makmur </a:t>
            </a:r>
            <a:r>
              <a:rPr lang="en-ID" dirty="0" err="1"/>
              <a:t>pernah</a:t>
            </a:r>
            <a:r>
              <a:rPr lang="en-ID" dirty="0"/>
              <a:t>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berhasil</a:t>
            </a:r>
            <a:r>
              <a:rPr lang="en-ID" dirty="0"/>
              <a:t> </a:t>
            </a:r>
            <a:r>
              <a:rPr lang="en-ID" dirty="0" err="1"/>
              <a:t>menyelesaikan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kewajiban</a:t>
            </a:r>
            <a:r>
              <a:rPr lang="en-ID" dirty="0"/>
              <a:t> </a:t>
            </a:r>
            <a:r>
              <a:rPr lang="en-ID" dirty="0" err="1"/>
              <a:t>utangnya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skema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yang </a:t>
            </a:r>
            <a:r>
              <a:rPr lang="en-ID" dirty="0" err="1"/>
              <a:t>dihomologasi</a:t>
            </a:r>
            <a:r>
              <a:rPr lang="en-ID" dirty="0"/>
              <a:t> </a:t>
            </a:r>
            <a:r>
              <a:rPr lang="en-ID" dirty="0" err="1"/>
              <a:t>Pengadilan</a:t>
            </a:r>
            <a:r>
              <a:rPr lang="en-ID" dirty="0"/>
              <a:t>.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kepailitan</a:t>
            </a:r>
            <a:r>
              <a:rPr lang="en-ID" dirty="0"/>
              <a:t> </a:t>
            </a:r>
            <a:r>
              <a:rPr lang="en-ID" dirty="0" err="1"/>
              <a:t>berakhir</a:t>
            </a:r>
            <a:r>
              <a:rPr lang="en-ID" dirty="0"/>
              <a:t>, </a:t>
            </a:r>
            <a:r>
              <a:rPr lang="en-ID" dirty="0" err="1"/>
              <a:t>direksi</a:t>
            </a:r>
            <a:r>
              <a:rPr lang="en-ID" dirty="0"/>
              <a:t> PT. Sejahtera Makmur </a:t>
            </a:r>
            <a:r>
              <a:rPr lang="en-ID" dirty="0" err="1"/>
              <a:t>merasa</a:t>
            </a:r>
            <a:r>
              <a:rPr lang="en-ID" dirty="0"/>
              <a:t> </a:t>
            </a:r>
            <a:r>
              <a:rPr lang="en-ID" dirty="0" err="1"/>
              <a:t>citra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masih</a:t>
            </a:r>
            <a:r>
              <a:rPr lang="en-ID" dirty="0"/>
              <a:t> </a:t>
            </a:r>
            <a:r>
              <a:rPr lang="en-ID" dirty="0" err="1"/>
              <a:t>buruk</a:t>
            </a:r>
            <a:r>
              <a:rPr lang="en-ID" dirty="0"/>
              <a:t> di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publik</a:t>
            </a:r>
            <a:r>
              <a:rPr lang="en-ID" dirty="0"/>
              <a:t> dan </a:t>
            </a:r>
            <a:r>
              <a:rPr lang="en-ID" dirty="0" err="1"/>
              <a:t>sulit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pinjaman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bank. Oleh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,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mengajukan</a:t>
            </a:r>
            <a:r>
              <a:rPr lang="en-ID" dirty="0"/>
              <a:t> </a:t>
            </a:r>
            <a:r>
              <a:rPr lang="en-ID" dirty="0" err="1"/>
              <a:t>permohonan</a:t>
            </a:r>
            <a:r>
              <a:rPr lang="en-ID" dirty="0"/>
              <a:t> </a:t>
            </a:r>
            <a:r>
              <a:rPr lang="en-ID" dirty="0" err="1"/>
              <a:t>rehabilitasi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Niaga</a:t>
            </a:r>
            <a:r>
              <a:rPr lang="en-ID" dirty="0"/>
              <a:t>.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syarat</a:t>
            </a:r>
            <a:r>
              <a:rPr lang="en-ID" dirty="0"/>
              <a:t> </a:t>
            </a:r>
            <a:r>
              <a:rPr lang="en-ID" dirty="0" err="1"/>
              <a:t>terpenuhi</a:t>
            </a:r>
            <a:r>
              <a:rPr lang="en-ID" dirty="0"/>
              <a:t> (</a:t>
            </a:r>
            <a:r>
              <a:rPr lang="en-ID" dirty="0" err="1"/>
              <a:t>misalnya</a:t>
            </a:r>
            <a:r>
              <a:rPr lang="en-ID" dirty="0"/>
              <a:t>, </a:t>
            </a:r>
            <a:r>
              <a:rPr lang="en-ID" dirty="0" err="1"/>
              <a:t>semua</a:t>
            </a:r>
            <a:r>
              <a:rPr lang="en-ID" dirty="0"/>
              <a:t> utang </a:t>
            </a:r>
            <a:r>
              <a:rPr lang="en-ID" dirty="0" err="1"/>
              <a:t>lunas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perbuatan</a:t>
            </a:r>
            <a:r>
              <a:rPr lang="en-ID" dirty="0"/>
              <a:t> </a:t>
            </a:r>
            <a:r>
              <a:rPr lang="en-ID" dirty="0" err="1"/>
              <a:t>curang</a:t>
            </a:r>
            <a:r>
              <a:rPr lang="en-ID" dirty="0"/>
              <a:t>),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mengeluarkan</a:t>
            </a:r>
            <a:r>
              <a:rPr lang="en-ID" dirty="0"/>
              <a:t> </a:t>
            </a:r>
            <a:r>
              <a:rPr lang="en-ID" dirty="0" err="1"/>
              <a:t>putusan</a:t>
            </a:r>
            <a:r>
              <a:rPr lang="en-ID" dirty="0"/>
              <a:t> </a:t>
            </a:r>
            <a:r>
              <a:rPr lang="en-ID" dirty="0" err="1"/>
              <a:t>rehabilitasi</a:t>
            </a:r>
            <a:r>
              <a:rPr lang="en-ID" dirty="0"/>
              <a:t>.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putusan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PT. Sejahtera Makmur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memulihkan</a:t>
            </a:r>
            <a:r>
              <a:rPr lang="en-ID" dirty="0"/>
              <a:t> nama </a:t>
            </a:r>
            <a:r>
              <a:rPr lang="en-ID" dirty="0" err="1"/>
              <a:t>baiknya</a:t>
            </a:r>
            <a:r>
              <a:rPr lang="en-ID" dirty="0"/>
              <a:t>, </a:t>
            </a:r>
            <a:r>
              <a:rPr lang="en-ID" dirty="0" err="1"/>
              <a:t>membangun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kepercayaan</a:t>
            </a:r>
            <a:r>
              <a:rPr lang="en-ID" dirty="0"/>
              <a:t>, dan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mengakses</a:t>
            </a:r>
            <a:r>
              <a:rPr lang="en-ID" dirty="0"/>
              <a:t> </a:t>
            </a:r>
            <a:r>
              <a:rPr lang="en-ID" dirty="0" err="1"/>
              <a:t>pendanaan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melanjutkan</a:t>
            </a:r>
            <a:r>
              <a:rPr lang="en-ID" dirty="0"/>
              <a:t> </a:t>
            </a:r>
            <a:r>
              <a:rPr lang="en-ID" dirty="0" err="1"/>
              <a:t>usahanya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21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700"/>
            <a:ext cx="7632848" cy="260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 KEPAILITAN-BERAKHIRNYA KEPAILITAN DAN REHABILITAS DALAM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00                                     Tanggal Berlaku :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 KEPAILITAN-BERAKHIRNYA KEPAILITAN DAN REHABILITAS DALAM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00                                     Tanggal Berlaku :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 KEPAILITAN-BERAKHIRNYA KEPAILITAN DAN REHABILITAS DALAM KEPAILITAN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00                                     Tanggal Berlaku :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120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00                                     Tanggal Berlaku :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76872"/>
            <a:ext cx="9144000" cy="17532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BERAKHIRNYA KEPAILITAN DAN REHABILITASI DALAM KEPAILITAN PERTEMUAN 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F7204CC-4134-5F23-F1DE-7CEA3812E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600" y="1196752"/>
            <a:ext cx="7272808" cy="4896544"/>
          </a:xfrm>
        </p:spPr>
        <p:txBody>
          <a:bodyPr>
            <a:normAutofit lnSpcReduction="10000"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Pentingnya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Rehabilitasi</a:t>
            </a:r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b="1" dirty="0" err="1">
                <a:solidFill>
                  <a:schemeClr val="tx1"/>
                </a:solidFill>
              </a:rPr>
              <a:t>Pemulihan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Kepercayaan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Mengembalikan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kepercayaan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perbankan</a:t>
            </a:r>
            <a:r>
              <a:rPr lang="en-ID" dirty="0">
                <a:solidFill>
                  <a:schemeClr val="tx1"/>
                </a:solidFill>
              </a:rPr>
              <a:t>, dan Masyarakat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b="1" dirty="0" err="1">
                <a:solidFill>
                  <a:schemeClr val="tx1"/>
                </a:solidFill>
              </a:rPr>
              <a:t>Memungkinkan</a:t>
            </a:r>
            <a:r>
              <a:rPr lang="en-ID" b="1" dirty="0">
                <a:solidFill>
                  <a:schemeClr val="tx1"/>
                </a:solidFill>
              </a:rPr>
              <a:t> Usaha Kembali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Memberi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kesempatan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perorangan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kembali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berbisnis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perusahaan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beroperasi</a:t>
            </a:r>
            <a:r>
              <a:rPr lang="en-ID" dirty="0">
                <a:solidFill>
                  <a:schemeClr val="tx1"/>
                </a:solidFill>
              </a:rPr>
              <a:t> normal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stigma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b="1" dirty="0">
                <a:solidFill>
                  <a:schemeClr val="tx1"/>
                </a:solidFill>
              </a:rPr>
              <a:t>Akses </a:t>
            </a:r>
            <a:r>
              <a:rPr lang="en-ID" b="1" dirty="0" err="1">
                <a:solidFill>
                  <a:schemeClr val="tx1"/>
                </a:solidFill>
              </a:rPr>
              <a:t>Keuangan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Mempermudah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mendapatkan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pinjaman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fasilitas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keuangan</a:t>
            </a:r>
            <a:r>
              <a:rPr lang="en-ID" dirty="0">
                <a:solidFill>
                  <a:schemeClr val="tx1"/>
                </a:solidFill>
              </a:rPr>
              <a:t> di masa </a:t>
            </a:r>
            <a:r>
              <a:rPr lang="en-ID" dirty="0" err="1">
                <a:solidFill>
                  <a:schemeClr val="tx1"/>
                </a:solidFill>
              </a:rPr>
              <a:t>depan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34924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/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111D47-8B5B-8319-4A72-EB1A67392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908720"/>
            <a:ext cx="7560840" cy="5184576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Berakhirnya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Pemberesan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endParaRPr lang="en-ID" dirty="0">
              <a:solidFill>
                <a:schemeClr val="tx1"/>
              </a:solidFill>
            </a:endParaRPr>
          </a:p>
          <a:p>
            <a:pPr marL="981075" indent="-457200" algn="just">
              <a:buFont typeface="Wingdings" panose="05000000000000000000" pitchFamily="2" charset="2"/>
              <a:buChar char="v"/>
            </a:pPr>
            <a:r>
              <a:rPr lang="pt-BR" b="1" dirty="0">
                <a:solidFill>
                  <a:schemeClr val="tx1"/>
                </a:solidFill>
              </a:rPr>
              <a:t>Cara Paling Umum</a:t>
            </a:r>
            <a:r>
              <a:rPr lang="pt-BR" dirty="0">
                <a:solidFill>
                  <a:schemeClr val="tx1"/>
                </a:solidFill>
              </a:rPr>
              <a:t>: Sesuai tujuan awal kepailitan.</a:t>
            </a:r>
          </a:p>
          <a:p>
            <a:pPr marL="981075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Tugas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Kurator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Selesai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1431925" indent="-45720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Mendata dan mencatat semua aset </a:t>
            </a:r>
            <a:r>
              <a:rPr lang="it-IT" b="1" dirty="0">
                <a:solidFill>
                  <a:schemeClr val="tx1"/>
                </a:solidFill>
              </a:rPr>
              <a:t>Debitor Pailit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marL="1431925" indent="-4572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Menjual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aset-aset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b="1" dirty="0" err="1">
                <a:solidFill>
                  <a:schemeClr val="tx1"/>
                </a:solidFill>
              </a:rPr>
              <a:t>likuidasi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1431925" indent="-4572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Membagikan hasilnya kepada para </a:t>
            </a:r>
            <a:r>
              <a:rPr lang="pt-BR" b="1" dirty="0">
                <a:solidFill>
                  <a:schemeClr val="tx1"/>
                </a:solidFill>
              </a:rPr>
              <a:t>Kreditor</a:t>
            </a:r>
            <a:r>
              <a:rPr lang="pt-BR" dirty="0">
                <a:solidFill>
                  <a:schemeClr val="tx1"/>
                </a:solidFill>
              </a:rPr>
              <a:t> sesuai prioritas.</a:t>
            </a:r>
          </a:p>
          <a:p>
            <a:pPr marL="981075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Laporan</a:t>
            </a:r>
            <a:r>
              <a:rPr lang="en-ID" b="1" dirty="0">
                <a:solidFill>
                  <a:schemeClr val="tx1"/>
                </a:solidFill>
              </a:rPr>
              <a:t> &amp; </a:t>
            </a:r>
            <a:r>
              <a:rPr lang="en-ID" b="1" dirty="0" err="1">
                <a:solidFill>
                  <a:schemeClr val="tx1"/>
                </a:solidFill>
              </a:rPr>
              <a:t>Penetapan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Kurator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lapor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</a:t>
            </a:r>
            <a:r>
              <a:rPr lang="en-ID" dirty="0">
                <a:solidFill>
                  <a:schemeClr val="tx1"/>
                </a:solidFill>
              </a:rPr>
              <a:t> Hakim </a:t>
            </a: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lalu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keluarkan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penetapan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akhir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1075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Debitor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Bebas</a:t>
            </a:r>
            <a:r>
              <a:rPr lang="en-ID" b="1" dirty="0">
                <a:solidFill>
                  <a:schemeClr val="tx1"/>
                </a:solidFill>
              </a:rPr>
              <a:t> Utang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dibebaskan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kewajiban</a:t>
            </a:r>
            <a:r>
              <a:rPr lang="en-ID" dirty="0">
                <a:solidFill>
                  <a:schemeClr val="tx1"/>
                </a:solidFill>
              </a:rPr>
              <a:t> utang yang </a:t>
            </a:r>
            <a:r>
              <a:rPr lang="en-ID" dirty="0" err="1">
                <a:solidFill>
                  <a:schemeClr val="tx1"/>
                </a:solidFill>
              </a:rPr>
              <a:t>tercakup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selama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habis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dibagi</a:t>
            </a:r>
            <a:r>
              <a:rPr lang="en-ID" dirty="0">
                <a:solidFill>
                  <a:schemeClr val="tx1"/>
                </a:solidFill>
              </a:rPr>
              <a:t>. (</a:t>
            </a:r>
            <a:r>
              <a:rPr lang="en-ID" dirty="0" err="1">
                <a:solidFill>
                  <a:schemeClr val="tx1"/>
                </a:solidFill>
              </a:rPr>
              <a:t>Catatan</a:t>
            </a:r>
            <a:r>
              <a:rPr lang="en-ID" dirty="0">
                <a:solidFill>
                  <a:schemeClr val="tx1"/>
                </a:solidFill>
              </a:rPr>
              <a:t>: Sisa utang </a:t>
            </a:r>
            <a:r>
              <a:rPr lang="en-ID" dirty="0" err="1">
                <a:solidFill>
                  <a:schemeClr val="tx1"/>
                </a:solidFill>
              </a:rPr>
              <a:t>tertentu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tetap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523875"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0308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263D0B0-E9DE-A96C-D743-222347739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88832" cy="4586064"/>
          </a:xfrm>
        </p:spPr>
        <p:txBody>
          <a:bodyPr>
            <a:normAutofit fontScale="85000"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en-ID" dirty="0" err="1">
                <a:solidFill>
                  <a:schemeClr val="tx1"/>
                </a:solidFill>
              </a:rPr>
              <a:t>Berakhirnya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Homologasi</a:t>
            </a:r>
            <a:r>
              <a:rPr lang="en-ID" dirty="0">
                <a:solidFill>
                  <a:schemeClr val="tx1"/>
                </a:solidFill>
              </a:rPr>
              <a:t>)</a:t>
            </a:r>
          </a:p>
          <a:p>
            <a:pPr marL="981075" indent="-457200" algn="just">
              <a:buFont typeface="Wingdings" panose="05000000000000000000" pitchFamily="2" charset="2"/>
              <a:buChar char="Ø"/>
            </a:pPr>
            <a:r>
              <a:rPr lang="en-ID" b="1" dirty="0">
                <a:solidFill>
                  <a:schemeClr val="tx1"/>
                </a:solidFill>
              </a:rPr>
              <a:t>Ada </a:t>
            </a:r>
            <a:r>
              <a:rPr lang="en-ID" b="1" dirty="0" err="1">
                <a:solidFill>
                  <a:schemeClr val="tx1"/>
                </a:solidFill>
              </a:rPr>
              <a:t>Rencana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1075" indent="-457200" algn="just">
              <a:buFont typeface="Wingdings" panose="05000000000000000000" pitchFamily="2" charset="2"/>
              <a:buChar char="Ø"/>
            </a:pPr>
            <a:r>
              <a:rPr lang="en-ID" b="1" dirty="0" err="1">
                <a:solidFill>
                  <a:schemeClr val="tx1"/>
                </a:solidFill>
              </a:rPr>
              <a:t>Disetujui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Kreditor</a:t>
            </a:r>
            <a:r>
              <a:rPr lang="en-ID" b="1" dirty="0">
                <a:solidFill>
                  <a:schemeClr val="tx1"/>
                </a:solidFill>
              </a:rPr>
              <a:t> &amp; </a:t>
            </a:r>
            <a:r>
              <a:rPr lang="en-ID" b="1" dirty="0" err="1">
                <a:solidFill>
                  <a:schemeClr val="tx1"/>
                </a:solidFill>
              </a:rPr>
              <a:t>Disahkan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Rencana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disetujui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mayoritas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b="1" dirty="0" err="1">
                <a:solidFill>
                  <a:schemeClr val="tx1"/>
                </a:solidFill>
              </a:rPr>
              <a:t>dihomologasi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disahkan</a:t>
            </a:r>
            <a:r>
              <a:rPr lang="en-ID" dirty="0">
                <a:solidFill>
                  <a:schemeClr val="tx1"/>
                </a:solidFill>
              </a:rPr>
              <a:t>) oleh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Niaga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1075" indent="-457200" algn="just">
              <a:buFont typeface="Wingdings" panose="05000000000000000000" pitchFamily="2" charset="2"/>
              <a:buChar char="Ø"/>
            </a:pPr>
            <a:r>
              <a:rPr lang="en-ID" b="1" dirty="0" err="1">
                <a:solidFill>
                  <a:schemeClr val="tx1"/>
                </a:solidFill>
              </a:rPr>
              <a:t>Pengadilan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Akhiri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putuskan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berakhir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1075" indent="-457200" algn="just">
              <a:buFont typeface="Wingdings" panose="05000000000000000000" pitchFamily="2" charset="2"/>
              <a:buChar char="Ø"/>
            </a:pPr>
            <a:r>
              <a:rPr lang="en-ID" b="1" dirty="0" err="1">
                <a:solidFill>
                  <a:schemeClr val="tx1"/>
                </a:solidFill>
              </a:rPr>
              <a:t>Kewajiban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wajib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laksanakan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. Jika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dibatalkan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dibuka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kembali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508293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048435A-946C-7494-0A3E-8CB051535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600" y="1124744"/>
            <a:ext cx="7272808" cy="4752528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 startAt="4"/>
            </a:pPr>
            <a:r>
              <a:rPr lang="fi-FI" dirty="0">
                <a:solidFill>
                  <a:schemeClr val="tx1"/>
                </a:solidFill>
              </a:rPr>
              <a:t>Berakhirnya Kepailitan karena Pencabutan Permohonan Pailit</a:t>
            </a:r>
          </a:p>
          <a:p>
            <a:pPr marL="901700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Pemohon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Cabut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mengajukan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permohonan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sendiri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menarik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kembali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permohonannya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01700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Syarat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Pencabutan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Umumnya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putusan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. Jika </a:t>
            </a:r>
            <a:r>
              <a:rPr lang="en-ID" dirty="0" err="1">
                <a:solidFill>
                  <a:schemeClr val="tx1"/>
                </a:solidFill>
              </a:rPr>
              <a:t>sudah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putusan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sulit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perlu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 lain/Hakim </a:t>
            </a:r>
            <a:r>
              <a:rPr lang="en-ID" dirty="0" err="1">
                <a:solidFill>
                  <a:schemeClr val="tx1"/>
                </a:solidFill>
              </a:rPr>
              <a:t>Pengawas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01700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Pengadilan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Setujui</a:t>
            </a:r>
            <a:r>
              <a:rPr lang="en-ID" dirty="0">
                <a:solidFill>
                  <a:schemeClr val="tx1"/>
                </a:solidFill>
              </a:rPr>
              <a:t>: Jika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Niaga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setuju</a:t>
            </a:r>
            <a:r>
              <a:rPr lang="en-ID" dirty="0">
                <a:solidFill>
                  <a:schemeClr val="tx1"/>
                </a:solidFill>
              </a:rPr>
              <a:t>, proses (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permohonan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dihentikan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01700" indent="-457200" algn="just">
              <a:buFont typeface="Wingdings" panose="05000000000000000000" pitchFamily="2" charset="2"/>
              <a:buChar char="v"/>
            </a:pP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2218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55D0F64-DA3E-07A5-B0E4-8459DAF7C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632848" cy="4968552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4"/>
            </a:pPr>
            <a:r>
              <a:rPr lang="en-ID" dirty="0" err="1">
                <a:solidFill>
                  <a:schemeClr val="tx1"/>
                </a:solidFill>
              </a:rPr>
              <a:t>Berakhirnya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Insufficient Asset (</a:t>
            </a:r>
            <a:r>
              <a:rPr lang="en-ID" dirty="0" err="1">
                <a:solidFill>
                  <a:schemeClr val="tx1"/>
                </a:solidFill>
              </a:rPr>
              <a:t>Insolvensi</a:t>
            </a:r>
            <a:r>
              <a:rPr lang="en-ID" dirty="0">
                <a:solidFill>
                  <a:schemeClr val="tx1"/>
                </a:solidFill>
              </a:rPr>
              <a:t>)</a:t>
            </a:r>
          </a:p>
          <a:p>
            <a:pPr marL="981075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Harta</a:t>
            </a:r>
            <a:r>
              <a:rPr lang="en-ID" b="1" dirty="0">
                <a:solidFill>
                  <a:schemeClr val="tx1"/>
                </a:solidFill>
              </a:rPr>
              <a:t> Tidak </a:t>
            </a:r>
            <a:r>
              <a:rPr lang="en-ID" b="1" dirty="0" err="1">
                <a:solidFill>
                  <a:schemeClr val="tx1"/>
                </a:solidFill>
              </a:rPr>
              <a:t>Cukup</a:t>
            </a:r>
            <a:r>
              <a:rPr lang="en-ID" dirty="0">
                <a:solidFill>
                  <a:schemeClr val="tx1"/>
                </a:solidFill>
              </a:rPr>
              <a:t>: Aset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 sangat </a:t>
            </a:r>
            <a:r>
              <a:rPr lang="en-ID" dirty="0" err="1">
                <a:solidFill>
                  <a:schemeClr val="tx1"/>
                </a:solidFill>
              </a:rPr>
              <a:t>sedikit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bahkan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cukup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biaya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honor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Kurator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biaya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pengumuman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981075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Kepailitan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Diakhiri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Niaga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mengakhiri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memadai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dibereskan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981075" indent="-457200" algn="just">
              <a:buFont typeface="Wingdings" panose="05000000000000000000" pitchFamily="2" charset="2"/>
              <a:buChar char="v"/>
            </a:pPr>
            <a:r>
              <a:rPr lang="en-ID" b="1" dirty="0" err="1">
                <a:solidFill>
                  <a:schemeClr val="tx1"/>
                </a:solidFill>
              </a:rPr>
              <a:t>Dampak</a:t>
            </a:r>
            <a:r>
              <a:rPr lang="en-ID" dirty="0">
                <a:solidFill>
                  <a:schemeClr val="tx1"/>
                </a:solidFill>
              </a:rPr>
              <a:t>: Utang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Pailit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terbayar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tetap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lunas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otomatis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583823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E367F38-B7F9-2559-89CC-24BBEFF59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1052736"/>
            <a:ext cx="7560840" cy="49685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ID" sz="3800" dirty="0">
                <a:solidFill>
                  <a:schemeClr val="tx1"/>
                </a:solidFill>
              </a:rPr>
              <a:t>Apa yang </a:t>
            </a:r>
            <a:r>
              <a:rPr lang="en-ID" sz="3800" dirty="0" err="1">
                <a:solidFill>
                  <a:schemeClr val="tx1"/>
                </a:solidFill>
              </a:rPr>
              <a:t>dimaksud</a:t>
            </a:r>
            <a:r>
              <a:rPr lang="en-ID" sz="3800" dirty="0">
                <a:solidFill>
                  <a:schemeClr val="tx1"/>
                </a:solidFill>
              </a:rPr>
              <a:t> </a:t>
            </a:r>
            <a:r>
              <a:rPr lang="en-ID" sz="3800" dirty="0" err="1">
                <a:solidFill>
                  <a:schemeClr val="tx1"/>
                </a:solidFill>
              </a:rPr>
              <a:t>dengan</a:t>
            </a:r>
            <a:r>
              <a:rPr lang="en-ID" sz="3800" dirty="0">
                <a:solidFill>
                  <a:schemeClr val="tx1"/>
                </a:solidFill>
              </a:rPr>
              <a:t> </a:t>
            </a:r>
            <a:r>
              <a:rPr lang="en-ID" sz="3800" dirty="0" err="1">
                <a:solidFill>
                  <a:schemeClr val="tx1"/>
                </a:solidFill>
              </a:rPr>
              <a:t>Rehabilitasi</a:t>
            </a:r>
            <a:r>
              <a:rPr lang="en-ID" sz="3800" dirty="0">
                <a:solidFill>
                  <a:schemeClr val="tx1"/>
                </a:solidFill>
              </a:rPr>
              <a:t> ? </a:t>
            </a:r>
          </a:p>
          <a:p>
            <a:pPr algn="just"/>
            <a:endParaRPr lang="en-ID" sz="3800" dirty="0">
              <a:solidFill>
                <a:schemeClr val="tx1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ID" sz="4000" b="1" dirty="0" err="1">
                <a:solidFill>
                  <a:schemeClr val="tx1"/>
                </a:solidFill>
              </a:rPr>
              <a:t>Pemulihan</a:t>
            </a:r>
            <a:r>
              <a:rPr lang="en-ID" sz="4000" b="1" dirty="0">
                <a:solidFill>
                  <a:schemeClr val="tx1"/>
                </a:solidFill>
              </a:rPr>
              <a:t> nama </a:t>
            </a:r>
            <a:r>
              <a:rPr lang="en-ID" sz="4000" b="1" dirty="0" err="1">
                <a:solidFill>
                  <a:schemeClr val="tx1"/>
                </a:solidFill>
              </a:rPr>
              <a:t>baik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bagi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Debitor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Pailit</a:t>
            </a:r>
            <a:r>
              <a:rPr lang="en-ID" sz="4000" dirty="0">
                <a:solidFill>
                  <a:schemeClr val="tx1"/>
                </a:solidFill>
              </a:rPr>
              <a:t> (</a:t>
            </a:r>
            <a:r>
              <a:rPr lang="en-ID" sz="4000" dirty="0" err="1">
                <a:solidFill>
                  <a:schemeClr val="tx1"/>
                </a:solidFill>
              </a:rPr>
              <a:t>individu</a:t>
            </a:r>
            <a:r>
              <a:rPr lang="en-ID" sz="4000" dirty="0">
                <a:solidFill>
                  <a:schemeClr val="tx1"/>
                </a:solidFill>
              </a:rPr>
              <a:t>/ </a:t>
            </a:r>
            <a:r>
              <a:rPr lang="en-ID" sz="4000" dirty="0" err="1">
                <a:solidFill>
                  <a:schemeClr val="tx1"/>
                </a:solidFill>
              </a:rPr>
              <a:t>perusahaan</a:t>
            </a:r>
            <a:r>
              <a:rPr lang="en-ID" sz="4000" dirty="0">
                <a:solidFill>
                  <a:schemeClr val="tx1"/>
                </a:solidFill>
              </a:rPr>
              <a:t>).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ID" sz="4000" b="1" dirty="0">
                <a:solidFill>
                  <a:schemeClr val="tx1"/>
                </a:solidFill>
              </a:rPr>
              <a:t>Tujuan</a:t>
            </a:r>
            <a:r>
              <a:rPr lang="en-ID" sz="4000" dirty="0">
                <a:solidFill>
                  <a:schemeClr val="tx1"/>
                </a:solidFill>
              </a:rPr>
              <a:t>: </a:t>
            </a:r>
            <a:r>
              <a:rPr lang="en-ID" sz="4000" dirty="0" err="1">
                <a:solidFill>
                  <a:schemeClr val="tx1"/>
                </a:solidFill>
              </a:rPr>
              <a:t>Mengembalikan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b="1" dirty="0" err="1">
                <a:solidFill>
                  <a:schemeClr val="tx1"/>
                </a:solidFill>
              </a:rPr>
              <a:t>kepercayaan</a:t>
            </a:r>
            <a:r>
              <a:rPr lang="en-ID" sz="4000" b="1" dirty="0">
                <a:solidFill>
                  <a:schemeClr val="tx1"/>
                </a:solidFill>
              </a:rPr>
              <a:t> </a:t>
            </a:r>
            <a:r>
              <a:rPr lang="en-ID" sz="4000" b="1" dirty="0" err="1">
                <a:solidFill>
                  <a:schemeClr val="tx1"/>
                </a:solidFill>
              </a:rPr>
              <a:t>publik</a:t>
            </a:r>
            <a:r>
              <a:rPr lang="en-ID" sz="4000" b="1" dirty="0">
                <a:solidFill>
                  <a:schemeClr val="tx1"/>
                </a:solidFill>
              </a:rPr>
              <a:t> dan pasar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setelah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kepailitan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berakhir</a:t>
            </a:r>
            <a:r>
              <a:rPr lang="en-ID" sz="4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4000" dirty="0">
              <a:solidFill>
                <a:schemeClr val="tx1"/>
              </a:solidFill>
            </a:endParaRPr>
          </a:p>
          <a:p>
            <a:pPr algn="just"/>
            <a:r>
              <a:rPr lang="en-ID" sz="4000" dirty="0" err="1">
                <a:solidFill>
                  <a:schemeClr val="tx1"/>
                </a:solidFill>
              </a:rPr>
              <a:t>Siapa</a:t>
            </a:r>
            <a:r>
              <a:rPr lang="en-ID" sz="4000" dirty="0">
                <a:solidFill>
                  <a:schemeClr val="tx1"/>
                </a:solidFill>
              </a:rPr>
              <a:t> yang Dapat </a:t>
            </a:r>
            <a:r>
              <a:rPr lang="en-ID" sz="4000" dirty="0" err="1">
                <a:solidFill>
                  <a:schemeClr val="tx1"/>
                </a:solidFill>
              </a:rPr>
              <a:t>Memohon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Rehabilitasi</a:t>
            </a:r>
            <a:r>
              <a:rPr lang="en-ID" sz="4000" dirty="0">
                <a:solidFill>
                  <a:schemeClr val="tx1"/>
                </a:solidFill>
              </a:rPr>
              <a:t>?</a:t>
            </a:r>
          </a:p>
          <a:p>
            <a:pPr algn="just"/>
            <a:endParaRPr lang="en-ID" sz="4000" dirty="0">
              <a:solidFill>
                <a:schemeClr val="tx1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sv-SE" sz="4000" b="1" dirty="0">
                <a:solidFill>
                  <a:schemeClr val="tx1"/>
                </a:solidFill>
              </a:rPr>
              <a:t>Debitor Pailit</a:t>
            </a:r>
            <a:r>
              <a:rPr lang="sv-SE" sz="4000" dirty="0">
                <a:solidFill>
                  <a:schemeClr val="tx1"/>
                </a:solidFill>
              </a:rPr>
              <a:t>: Perorangan atau badan hukum.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ID" sz="4000" b="1" dirty="0" err="1">
                <a:solidFill>
                  <a:schemeClr val="tx1"/>
                </a:solidFill>
              </a:rPr>
              <a:t>Pihak</a:t>
            </a:r>
            <a:r>
              <a:rPr lang="en-ID" sz="4000" b="1" dirty="0">
                <a:solidFill>
                  <a:schemeClr val="tx1"/>
                </a:solidFill>
              </a:rPr>
              <a:t> Lain yang </a:t>
            </a:r>
            <a:r>
              <a:rPr lang="en-ID" sz="4000" b="1" dirty="0" err="1">
                <a:solidFill>
                  <a:schemeClr val="tx1"/>
                </a:solidFill>
              </a:rPr>
              <a:t>Berkepentingan</a:t>
            </a:r>
            <a:r>
              <a:rPr lang="en-ID" sz="4000" dirty="0">
                <a:solidFill>
                  <a:schemeClr val="tx1"/>
                </a:solidFill>
              </a:rPr>
              <a:t>: </a:t>
            </a:r>
            <a:r>
              <a:rPr lang="en-ID" sz="4000" dirty="0" err="1">
                <a:solidFill>
                  <a:schemeClr val="tx1"/>
                </a:solidFill>
              </a:rPr>
              <a:t>Contoh</a:t>
            </a:r>
            <a:r>
              <a:rPr lang="en-ID" sz="4000" dirty="0">
                <a:solidFill>
                  <a:schemeClr val="tx1"/>
                </a:solidFill>
              </a:rPr>
              <a:t>: </a:t>
            </a:r>
            <a:r>
              <a:rPr lang="en-ID" sz="4000" dirty="0" err="1">
                <a:solidFill>
                  <a:schemeClr val="tx1"/>
                </a:solidFill>
              </a:rPr>
              <a:t>direksi</a:t>
            </a:r>
            <a:r>
              <a:rPr lang="en-ID" sz="4000" dirty="0">
                <a:solidFill>
                  <a:schemeClr val="tx1"/>
                </a:solidFill>
              </a:rPr>
              <a:t>/</a:t>
            </a:r>
            <a:r>
              <a:rPr lang="en-ID" sz="4000" dirty="0" err="1">
                <a:solidFill>
                  <a:schemeClr val="tx1"/>
                </a:solidFill>
              </a:rPr>
              <a:t>komisaris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perusahaan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pailit</a:t>
            </a:r>
            <a:r>
              <a:rPr lang="en-ID" sz="4000" dirty="0">
                <a:solidFill>
                  <a:schemeClr val="tx1"/>
                </a:solidFill>
              </a:rPr>
              <a:t>, </a:t>
            </a:r>
            <a:r>
              <a:rPr lang="en-ID" sz="4000" dirty="0" err="1">
                <a:solidFill>
                  <a:schemeClr val="tx1"/>
                </a:solidFill>
              </a:rPr>
              <a:t>pemegang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saham</a:t>
            </a:r>
            <a:r>
              <a:rPr lang="en-ID" sz="4000" dirty="0">
                <a:solidFill>
                  <a:schemeClr val="tx1"/>
                </a:solidFill>
              </a:rPr>
              <a:t> </a:t>
            </a:r>
            <a:r>
              <a:rPr lang="en-ID" sz="4000" dirty="0" err="1">
                <a:solidFill>
                  <a:schemeClr val="tx1"/>
                </a:solidFill>
              </a:rPr>
              <a:t>mayoritas</a:t>
            </a:r>
            <a:r>
              <a:rPr lang="en-ID" sz="4000" dirty="0">
                <a:solidFill>
                  <a:schemeClr val="tx1"/>
                </a:solidFill>
              </a:rPr>
              <a:t>.</a:t>
            </a:r>
            <a:endParaRPr lang="en-ID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6267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15991AB-3A5E-457B-79AB-4CDCCBDC8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600" y="980728"/>
            <a:ext cx="7272808" cy="50405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Kapan </a:t>
            </a:r>
            <a:r>
              <a:rPr lang="en-ID" dirty="0" err="1">
                <a:solidFill>
                  <a:schemeClr val="tx1"/>
                </a:solidFill>
              </a:rPr>
              <a:t>Rehabilitasi</a:t>
            </a:r>
            <a:r>
              <a:rPr lang="en-ID" dirty="0">
                <a:solidFill>
                  <a:schemeClr val="tx1"/>
                </a:solidFill>
              </a:rPr>
              <a:t> Dapat </a:t>
            </a:r>
            <a:r>
              <a:rPr lang="en-ID" dirty="0" err="1">
                <a:solidFill>
                  <a:schemeClr val="tx1"/>
                </a:solidFill>
              </a:rPr>
              <a:t>Dimohonkan</a:t>
            </a:r>
            <a:r>
              <a:rPr lang="en-ID" dirty="0">
                <a:solidFill>
                  <a:schemeClr val="tx1"/>
                </a:solidFill>
              </a:rPr>
              <a:t>?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>
                <a:solidFill>
                  <a:schemeClr val="tx1"/>
                </a:solidFill>
              </a:rPr>
              <a:t>Hanya </a:t>
            </a:r>
            <a:r>
              <a:rPr lang="en-ID" dirty="0" err="1">
                <a:solidFill>
                  <a:schemeClr val="tx1"/>
                </a:solidFill>
              </a:rPr>
              <a:t>setelah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putusan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kepailitan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dicabut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atau</a:t>
            </a:r>
            <a:r>
              <a:rPr lang="en-ID" b="1" dirty="0">
                <a:solidFill>
                  <a:schemeClr val="tx1"/>
                </a:solidFill>
              </a:rPr>
              <a:t> proses </a:t>
            </a:r>
            <a:r>
              <a:rPr lang="en-ID" b="1" dirty="0" err="1">
                <a:solidFill>
                  <a:schemeClr val="tx1"/>
                </a:solidFill>
              </a:rPr>
              <a:t>kepailitan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berakhir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setelah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disahkan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selesai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dibereskan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i-FI" dirty="0">
                <a:solidFill>
                  <a:schemeClr val="tx1"/>
                </a:solidFill>
              </a:rPr>
              <a:t>Tidak bisa diajukan saat kepailitan masih berjalan.</a:t>
            </a:r>
          </a:p>
          <a:p>
            <a:pPr algn="just"/>
            <a:endParaRPr lang="fi-FI" dirty="0">
              <a:solidFill>
                <a:schemeClr val="tx1"/>
              </a:solidFill>
            </a:endParaRP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Syarat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Permohonan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Rehabilitasi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b="1" dirty="0" err="1">
                <a:solidFill>
                  <a:schemeClr val="tx1"/>
                </a:solidFill>
              </a:rPr>
              <a:t>Kepailitan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Selesai</a:t>
            </a:r>
            <a:r>
              <a:rPr lang="en-ID" dirty="0">
                <a:solidFill>
                  <a:schemeClr val="tx1"/>
                </a:solidFill>
              </a:rPr>
              <a:t>: Ada </a:t>
            </a:r>
            <a:r>
              <a:rPr lang="en-ID" dirty="0" err="1">
                <a:solidFill>
                  <a:schemeClr val="tx1"/>
                </a:solidFill>
              </a:rPr>
              <a:t>bukti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resmi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bahwa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berakhir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b="1" dirty="0">
                <a:solidFill>
                  <a:schemeClr val="tx1"/>
                </a:solidFill>
              </a:rPr>
              <a:t>Tidak Ada </a:t>
            </a:r>
            <a:r>
              <a:rPr lang="en-ID" b="1" dirty="0" err="1">
                <a:solidFill>
                  <a:schemeClr val="tx1"/>
                </a:solidFill>
              </a:rPr>
              <a:t>Perbuatan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Curang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terbukti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penipuan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kecurangan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merugikan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297689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E3C5449-9428-1EAF-F3E3-F17F138BC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560840" cy="4968552"/>
          </a:xfrm>
        </p:spPr>
        <p:txBody>
          <a:bodyPr>
            <a:normAutofit/>
          </a:bodyPr>
          <a:lstStyle/>
          <a:p>
            <a:pPr marL="808038" indent="-457200" algn="just">
              <a:buFont typeface="Wingdings" panose="05000000000000000000" pitchFamily="2" charset="2"/>
              <a:buChar char="Ø"/>
            </a:pPr>
            <a:r>
              <a:rPr lang="fi-FI" b="1" dirty="0">
                <a:solidFill>
                  <a:schemeClr val="tx1"/>
                </a:solidFill>
              </a:rPr>
              <a:t>Utang Lunas / Ada Perjanjian Pelunasan</a:t>
            </a:r>
            <a:r>
              <a:rPr lang="fi-FI" dirty="0">
                <a:solidFill>
                  <a:schemeClr val="tx1"/>
                </a:solidFill>
              </a:rPr>
              <a:t>:</a:t>
            </a:r>
          </a:p>
          <a:p>
            <a:pPr marL="1166813" indent="-457200" algn="just">
              <a:buFont typeface="Courier New" panose="02070309020205020404" pitchFamily="49" charset="0"/>
              <a:buChar char="o"/>
            </a:pPr>
            <a:r>
              <a:rPr lang="en-ID" dirty="0" err="1">
                <a:solidFill>
                  <a:schemeClr val="tx1"/>
                </a:solidFill>
              </a:rPr>
              <a:t>Seluruh</a:t>
            </a:r>
            <a:r>
              <a:rPr lang="en-ID" dirty="0">
                <a:solidFill>
                  <a:schemeClr val="tx1"/>
                </a:solidFill>
              </a:rPr>
              <a:t> utang yang </a:t>
            </a:r>
            <a:r>
              <a:rPr lang="en-ID" dirty="0" err="1">
                <a:solidFill>
                  <a:schemeClr val="tx1"/>
                </a:solidFill>
              </a:rPr>
              <a:t>diakui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dilunasi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1166813" indent="-45720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chemeClr val="tx1"/>
                </a:solidFill>
              </a:rPr>
              <a:t>Atau,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perdamaian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disahkan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dilaksanakan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1166813" indent="-457200" algn="just">
              <a:buFont typeface="Courier New" panose="02070309020205020404" pitchFamily="49" charset="0"/>
              <a:buChar char="o"/>
            </a:pPr>
            <a:r>
              <a:rPr lang="en-ID" dirty="0">
                <a:solidFill>
                  <a:schemeClr val="tx1"/>
                </a:solidFill>
              </a:rPr>
              <a:t>(</a:t>
            </a:r>
            <a:r>
              <a:rPr lang="en-ID" dirty="0" err="1">
                <a:solidFill>
                  <a:schemeClr val="tx1"/>
                </a:solidFill>
              </a:rPr>
              <a:t>Catatan</a:t>
            </a:r>
            <a:r>
              <a:rPr lang="en-ID" dirty="0">
                <a:solidFill>
                  <a:schemeClr val="tx1"/>
                </a:solidFill>
              </a:rPr>
              <a:t>: Utang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tercatat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muncul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kemudian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diselesaikan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709613" algn="just"/>
            <a:endParaRPr lang="en-ID" dirty="0">
              <a:solidFill>
                <a:schemeClr val="tx1"/>
              </a:solidFill>
            </a:endParaRPr>
          </a:p>
          <a:p>
            <a:pPr marL="808038" indent="-457200" algn="just">
              <a:buFont typeface="Wingdings" panose="05000000000000000000" pitchFamily="2" charset="2"/>
              <a:buChar char="Ø"/>
            </a:pPr>
            <a:r>
              <a:rPr lang="en-ID" b="1" dirty="0" err="1">
                <a:solidFill>
                  <a:schemeClr val="tx1"/>
                </a:solidFill>
              </a:rPr>
              <a:t>Laporan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Benar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Debitor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laporan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keterangan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akurat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selama</a:t>
            </a:r>
            <a:r>
              <a:rPr lang="en-ID" dirty="0">
                <a:solidFill>
                  <a:schemeClr val="tx1"/>
                </a:solidFill>
              </a:rPr>
              <a:t> proses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322701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1AE20A0-35AC-EAFB-95EE-C3460EA9C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340768"/>
            <a:ext cx="7416824" cy="4824536"/>
          </a:xfrm>
        </p:spPr>
        <p:txBody>
          <a:bodyPr>
            <a:normAutofit fontScale="92500"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Proses </a:t>
            </a:r>
            <a:r>
              <a:rPr lang="en-ID" dirty="0" err="1">
                <a:solidFill>
                  <a:schemeClr val="tx1"/>
                </a:solidFill>
              </a:rPr>
              <a:t>Rehabilitasi</a:t>
            </a:r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b="1" dirty="0" err="1">
                <a:solidFill>
                  <a:schemeClr val="tx1"/>
                </a:solidFill>
              </a:rPr>
              <a:t>Pengajuan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Permohonan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Diajukan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Niaga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memutus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kepailitan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sebelumnya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b="1" dirty="0" err="1">
                <a:solidFill>
                  <a:schemeClr val="tx1"/>
                </a:solidFill>
              </a:rPr>
              <a:t>Pemberitahuan</a:t>
            </a:r>
            <a:r>
              <a:rPr lang="en-ID" b="1" dirty="0">
                <a:solidFill>
                  <a:schemeClr val="tx1"/>
                </a:solidFill>
              </a:rPr>
              <a:t>/</a:t>
            </a:r>
            <a:r>
              <a:rPr lang="en-ID" b="1" dirty="0" err="1">
                <a:solidFill>
                  <a:schemeClr val="tx1"/>
                </a:solidFill>
              </a:rPr>
              <a:t>Pengumuman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umumkan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permohonan</a:t>
            </a:r>
            <a:r>
              <a:rPr lang="en-ID" dirty="0">
                <a:solidFill>
                  <a:schemeClr val="tx1"/>
                </a:solidFill>
              </a:rPr>
              <a:t> agar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berkepentingan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Kreditor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mengajukan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keberatan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b="1" dirty="0" err="1">
                <a:solidFill>
                  <a:schemeClr val="tx1"/>
                </a:solidFill>
              </a:rPr>
              <a:t>Sidang</a:t>
            </a:r>
            <a:r>
              <a:rPr lang="en-ID" b="1" dirty="0">
                <a:solidFill>
                  <a:schemeClr val="tx1"/>
                </a:solidFill>
              </a:rPr>
              <a:t> &amp; </a:t>
            </a:r>
            <a:r>
              <a:rPr lang="en-ID" b="1" dirty="0" err="1">
                <a:solidFill>
                  <a:schemeClr val="tx1"/>
                </a:solidFill>
              </a:rPr>
              <a:t>Putusan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periksa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permohonan</a:t>
            </a:r>
            <a:r>
              <a:rPr lang="en-ID" dirty="0">
                <a:solidFill>
                  <a:schemeClr val="tx1"/>
                </a:solidFill>
              </a:rPr>
              <a:t>. Jika </a:t>
            </a:r>
            <a:r>
              <a:rPr lang="en-ID" dirty="0" err="1">
                <a:solidFill>
                  <a:schemeClr val="tx1"/>
                </a:solidFill>
              </a:rPr>
              <a:t>syarat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terpenuhi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keberatan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kuat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keluarkan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putusan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rehabilitasi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17599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971</Words>
  <Application>Microsoft Office PowerPoint</Application>
  <PresentationFormat>On-screen Show (4:3)</PresentationFormat>
  <Paragraphs>61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Intan Meitasari</cp:lastModifiedBy>
  <cp:revision>519</cp:revision>
  <cp:lastPrinted>2017-08-29T02:54:00Z</cp:lastPrinted>
  <dcterms:created xsi:type="dcterms:W3CDTF">2010-04-18T12:06:00Z</dcterms:created>
  <dcterms:modified xsi:type="dcterms:W3CDTF">2025-06-10T09:38:40Z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84D3FCFB3A4247E88EA107B650149E27_12</vt:lpwstr>
  </property>
  <property fmtid="{D5CDD505-2E9C-101B-9397-08002B2CF9AE}" pid="3" name="KSOProductBuildVer">
    <vt:lpwstr>1033-12.2.0.20795</vt:lpwstr>
  </property>
</Properties>
</file>