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99" r:id="rId3"/>
    <p:sldId id="309" r:id="rId4"/>
    <p:sldId id="301" r:id="rId5"/>
    <p:sldId id="302" r:id="rId6"/>
    <p:sldId id="303" r:id="rId7"/>
    <p:sldId id="304" r:id="rId8"/>
    <p:sldId id="305" r:id="rId9"/>
    <p:sldId id="306" r:id="rId10"/>
    <p:sldId id="307" r:id="rId11"/>
    <p:sldId id="308" r:id="rId12"/>
    <p:sldId id="300" r:id="rId13"/>
  </p:sldIdLst>
  <p:sldSz cx="9144000" cy="6858000" type="screen4x3"/>
  <p:notesSz cx="7045325" cy="9345613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xmlns="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xmlns="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>
        <p:scale>
          <a:sx n="69" d="100"/>
          <a:sy n="69" d="100"/>
        </p:scale>
        <p:origin x="-1104" y="2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xmlns="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xmlns="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xmlns="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199635"/>
            <a:ext cx="9144000" cy="187743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TINDAK PIDANA TERHADAP 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PROSES PERADILAN (Contempt Of 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Court)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6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>
            <p:custDataLst>
              <p:tags r:id="rId2"/>
            </p:custDataLst>
          </p:nvPr>
        </p:nvSpPr>
        <p:spPr>
          <a:xfrm>
            <a:off x="152400" y="4437112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Mashuril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Anwar, S.H.,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en-US" sz="2800" dirty="0" smtClean="0">
                <a:latin typeface="Cambria" panose="02040503050406030204" pitchFamily="18" charset="0"/>
              </a:rPr>
              <a:t>Tindak pidana terhadap saksi &amp; korban (Ps. 294-299)</a:t>
            </a:r>
            <a:endParaRPr lang="id-ID" sz="32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628800"/>
            <a:ext cx="8229600" cy="46085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Kekerasan terhadap sanksi &amp; korban;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Mempengaruhi pejabat berwenang sehingga menyebabkan saksi &amp; korban tidak memperoleh perlindungan;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Menghalang-halangi saksi dan/atau Korban yang mengakibatkan tidak memperoleh pelindungan atau haknya</a:t>
            </a:r>
            <a:r>
              <a:rPr lang="en-US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Menyebabkan saksi, Korban, dan/ atau keluarganya kehilangan pekerjaan karena saksi dan/ atau Korban memberikan kesaksian yang benar dalam proses peradilan</a:t>
            </a:r>
            <a:r>
              <a:rPr lang="en-US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Pejabat yang tidak memenuhi hak saksi dan/atau Korban padahal saksi dan/ atau Korban telah memberikan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kesalsian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benar dalam proses peradilan</a:t>
            </a:r>
            <a:r>
              <a:rPr lang="en-US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 melawan hukum memberitahukan keberadaan saksi dan/ atau Korban yang sedang dilindungi;</a:t>
            </a:r>
            <a:endParaRPr lang="en-US" sz="20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59283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916832"/>
            <a:ext cx="7992888" cy="43204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 dalam KUHP Nasional mengenai Contempt of Court lebih tendensius. Tidak bisa kita pungkiri penegak hukum juga bisa berpotensi untuk melakukan perbuatan yang merendahkan kehormatan dan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wibawaan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lembaga peradilan.</a:t>
            </a:r>
            <a:endParaRPr lang="en-US" sz="32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3283775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32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Contempt 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of court adalah suatu perbuatan tingkah laku, sikap dan/atau ucapan yang dapat merendahkan dan merongrong kewibawaan, martabat dan kehormatan badan peradilan.</a:t>
            </a:r>
            <a:endParaRPr lang="id-ID" sz="3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 KUHP Nasional ketentuan mengenai Contempt of Court diatur dengan delik formil, yang menitik beratkan atas perbuatan pidana atau tindak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pidananya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serta Pasal yang mengatur tentang hal tersebut sudah diatur tersendiri dalam Bab tersendiri yang dikenal sebagai "Tindak Pidana Terhadap Proses Peradilan".</a:t>
            </a:r>
            <a:endParaRPr lang="id-ID" sz="3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4343482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800" dirty="0" smtClean="0">
                <a:latin typeface="Cambria" panose="02040503050406030204" pitchFamily="18" charset="0"/>
              </a:rPr>
              <a:t>Latar Belakang Diaturnya </a:t>
            </a:r>
            <a:r>
              <a:rPr lang="en-US" sz="2800" dirty="0" smtClean="0">
                <a:latin typeface="Cambria" panose="02040503050406030204" pitchFamily="18" charset="0"/>
              </a:rPr>
              <a:t>Contempt of Court</a:t>
            </a:r>
            <a:endParaRPr lang="id-ID" sz="28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Wingdings" pitchFamily="2" charset="2"/>
              <a:buChar char="q"/>
            </a:pPr>
            <a:r>
              <a:rPr lang="en-US" sz="24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Munculnya Contempt of Court dilatarbelakangi proses peradilan yang merendahkan marwah </a:t>
            </a:r>
            <a:r>
              <a:rPr lang="en-US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Pengadilan.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lang="en-US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Pada </a:t>
            </a:r>
            <a:r>
              <a:rPr lang="en-US" sz="24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proses jalannya persidangan di Pengadilan sering kita melihat ruang sidang yang penuh dengan pengunjung yang dapat berpotensi membuat kegaduhan dan menimbulkan </a:t>
            </a:r>
            <a:r>
              <a:rPr lang="en-US" sz="2400" dirty="0" err="1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terhambatnya</a:t>
            </a:r>
            <a:r>
              <a:rPr lang="en-US" sz="24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serta terganggu jalannya persidangan di Pengadilan</a:t>
            </a:r>
            <a:r>
              <a:rPr lang="en-US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lang="id-ID" sz="24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Tak jarang kita temukan perdebatan di persidangan, apalagi terdakwa yang tidak menerima keputusan yang dijatuhi oleh hakim atas sanksi pidana yang diterimanya, bahkan bisa terjadi konflik yang berakibat timbulnya kekerasan/penganiayaan terhadap Hakim, Jaksa Penuntut Umum dan Penasehat Hukum.</a:t>
            </a:r>
            <a:endParaRPr lang="id-ID" sz="2400" dirty="0">
              <a:solidFill>
                <a:schemeClr val="tx1"/>
              </a:solidFill>
              <a:latin typeface="Cambria" pitchFamily="18" charset="0"/>
              <a:ea typeface="Cambria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800" dirty="0">
                <a:latin typeface="Cambria" panose="02040503050406030204" pitchFamily="18" charset="0"/>
              </a:rPr>
              <a:t>Tujuan Pengaturan Contempt of Court</a:t>
            </a:r>
            <a:endParaRPr lang="id-ID" sz="28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itchFamily="2" charset="2"/>
              <a:buChar char="q"/>
            </a:pPr>
            <a:r>
              <a:rPr lang="en-US" sz="32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Untuk menjamin terciptanya suasana yang sebaik-baiknya bagi penyelenggaraan peradilan guna menegakkan hukum dan keadilan berdasarkan Pancasila</a:t>
            </a:r>
            <a:r>
              <a:rPr lang="en-US" sz="32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Wingdings" pitchFamily="2" charset="2"/>
              <a:buChar char="q"/>
            </a:pPr>
            <a:r>
              <a:rPr lang="id-ID" sz="32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Pencegahan agar masyarakat tidak menjadi korban</a:t>
            </a:r>
            <a:r>
              <a:rPr lang="id-ID" sz="32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;</a:t>
            </a:r>
            <a:endParaRPr lang="en-US" sz="3200" dirty="0" smtClean="0">
              <a:solidFill>
                <a:schemeClr val="tx1"/>
              </a:solidFill>
              <a:latin typeface="Cambria" pitchFamily="18" charset="0"/>
              <a:ea typeface="Cambria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itchFamily="2" charset="2"/>
              <a:buChar char="q"/>
            </a:pPr>
            <a:r>
              <a:rPr lang="id-ID" sz="32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Menumbuhkan citra kewibawaan pengadilan atau proses peradilan.</a:t>
            </a:r>
            <a:endParaRPr lang="id-ID" sz="3200" dirty="0">
              <a:solidFill>
                <a:schemeClr val="tx1"/>
              </a:solidFill>
              <a:latin typeface="Cambria" pitchFamily="18" charset="0"/>
              <a:ea typeface="Cambria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0432297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smtClean="0">
                <a:latin typeface="Cambria" panose="02040503050406030204" pitchFamily="18" charset="0"/>
              </a:rPr>
              <a:t>Bentuk Contempt of Court</a:t>
            </a:r>
          </a:p>
          <a:p>
            <a:r>
              <a:rPr lang="en-US" dirty="0" smtClean="0">
                <a:latin typeface="Cambria" panose="02040503050406030204" pitchFamily="18" charset="0"/>
              </a:rPr>
              <a:t>(Pasal 278-299 KUHP Nasional)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itchFamily="2" charset="2"/>
              <a:buChar char="q"/>
            </a:pP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Penyesatan proses peradilan</a:t>
            </a:r>
          </a:p>
          <a:p>
            <a:pPr marL="457200" indent="-457200" algn="just">
              <a:buFont typeface="Wingdings" pitchFamily="2" charset="2"/>
              <a:buChar char="q"/>
            </a:pP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Mengganggu &amp; merintangi proses peradilan</a:t>
            </a:r>
          </a:p>
          <a:p>
            <a:pPr marL="457200" indent="-457200" algn="just">
              <a:buFont typeface="Wingdings" pitchFamily="2" charset="2"/>
              <a:buChar char="q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Perusakan 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gedung, ruang sidang, dan alat perlengkapan sidang pengadilan</a:t>
            </a:r>
          </a:p>
          <a:p>
            <a:pPr marL="457200" indent="-457200" algn="just">
              <a:buFont typeface="Wingdings" pitchFamily="2" charset="2"/>
              <a:buChar char="q"/>
            </a:pP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 pidana terhadap saksi dan korban</a:t>
            </a:r>
          </a:p>
          <a:p>
            <a:pPr marL="457200" indent="-457200" algn="just">
              <a:buFont typeface="Wingdings" pitchFamily="2" charset="2"/>
              <a:buChar char="q"/>
            </a:pP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6014656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611560" y="2420888"/>
            <a:ext cx="2232248" cy="2088232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Cambria" pitchFamily="18" charset="0"/>
                <a:ea typeface="Cambria" pitchFamily="18" charset="0"/>
              </a:rPr>
              <a:t>Penyesatan proses peradilan</a:t>
            </a:r>
          </a:p>
          <a:p>
            <a:pPr algn="ctr"/>
            <a:r>
              <a:rPr lang="en-US" sz="2000" b="1" dirty="0" smtClean="0">
                <a:latin typeface="Cambria" pitchFamily="18" charset="0"/>
                <a:ea typeface="Cambria" pitchFamily="18" charset="0"/>
              </a:rPr>
              <a:t>(Ps. 278)</a:t>
            </a:r>
            <a:endParaRPr lang="en-US" sz="2000" b="1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563888" y="1556792"/>
            <a:ext cx="4464496" cy="79208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Memalsukan, membuat, atau mengajukan bukti palsu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573582" y="2708920"/>
            <a:ext cx="4464496" cy="79208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Mengarahkan saksi untuk memberikan keterangan palsu</a:t>
            </a:r>
            <a:endParaRPr lang="en-US" dirty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583276" y="3861048"/>
            <a:ext cx="4464496" cy="79208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Mengubah, merusak, menyembunyikan,</a:t>
            </a:r>
          </a:p>
          <a:p>
            <a:r>
              <a:rPr lang="fi-FI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menghilangkan, atau menghancurkan alat bukti</a:t>
            </a:r>
            <a:endParaRPr lang="en-US" dirty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592970" y="5013176"/>
            <a:ext cx="4464496" cy="79208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Menampilkan diri seolah-olah sebagai pelaku tindak pidana</a:t>
            </a:r>
            <a:endParaRPr lang="en-US" dirty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029975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40466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en-US" sz="2800" dirty="0">
                <a:latin typeface="Cambria" panose="02040503050406030204" pitchFamily="18" charset="0"/>
              </a:rPr>
              <a:t>Mengganggu &amp; merintangi proses </a:t>
            </a:r>
            <a:r>
              <a:rPr lang="en-US" sz="2800" dirty="0" smtClean="0">
                <a:latin typeface="Cambria" panose="02040503050406030204" pitchFamily="18" charset="0"/>
              </a:rPr>
              <a:t>peradilan (Ps. 279-292)</a:t>
            </a:r>
            <a:endParaRPr lang="id-ID" sz="28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12776"/>
            <a:ext cx="8229600" cy="48245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itchFamily="2" charset="2"/>
              <a:buChar char="q"/>
            </a:pPr>
            <a:r>
              <a:rPr lang="en-US" sz="15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 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gaduh di dekat </a:t>
            </a:r>
            <a:r>
              <a:rPr lang="en-US" sz="15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Ruang sidang 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 pada saat sidang </a:t>
            </a:r>
            <a:r>
              <a:rPr lang="en-US" sz="15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berlangsung;</a:t>
            </a:r>
          </a:p>
          <a:p>
            <a:pPr marL="457200" indent="-457200" algn="just">
              <a:buFont typeface="Wingdings" pitchFamily="2" charset="2"/>
              <a:buChar char="q"/>
            </a:pP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 mematuhi perintah pengadilan yang dikeluarkan untuk kepentingan proses peradilan</a:t>
            </a:r>
            <a:r>
              <a:rPr lang="en-US" sz="15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just">
              <a:buFont typeface="Wingdings" pitchFamily="2" charset="2"/>
              <a:buChar char="q"/>
            </a:pP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Bersikap tidak hormat terhadap aparat penegak hukum, petugas pengadilan, atau persidangan</a:t>
            </a:r>
            <a:r>
              <a:rPr lang="en-US" sz="15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just">
              <a:buFont typeface="Wingdings" pitchFamily="2" charset="2"/>
              <a:buChar char="q"/>
            </a:pP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Menyerang integritas aparat penegak hukum, petugas pengadilan, atau persidangan dalam sidang pengadilan</a:t>
            </a:r>
            <a:r>
              <a:rPr lang="en-US" sz="15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just">
              <a:buFont typeface="Wingdings" pitchFamily="2" charset="2"/>
              <a:buChar char="q"/>
            </a:pP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Memublikasikan proses persidangan secara langsung tanpa izin</a:t>
            </a:r>
            <a:r>
              <a:rPr lang="en-US" sz="15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just">
              <a:buFont typeface="Wingdings" pitchFamily="2" charset="2"/>
              <a:buChar char="q"/>
            </a:pP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Menghalang-halangi, mengintimidasi, atau memengaruhi Pejabat yang melaksanakan tugas penyidikan, penuntutan, pemeriksaan di sidang pengadilan</a:t>
            </a:r>
            <a:r>
              <a:rPr lang="en-US" sz="15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just">
              <a:buFont typeface="Wingdings" pitchFamily="2" charset="2"/>
              <a:buChar char="q"/>
            </a:pPr>
            <a:r>
              <a:rPr lang="en-US" sz="15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Menyembunyikan pelaku tindak pidana;</a:t>
            </a:r>
          </a:p>
          <a:p>
            <a:pPr marL="457200" indent="-457200" algn="just">
              <a:buFont typeface="Wingdings" pitchFamily="2" charset="2"/>
              <a:buChar char="q"/>
            </a:pPr>
            <a:r>
              <a:rPr lang="en-US" sz="15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Membantu pelaku tindak pidana melarikan diri;</a:t>
            </a:r>
          </a:p>
          <a:p>
            <a:pPr marL="457200" indent="-457200" algn="just">
              <a:buFont typeface="Wingdings" pitchFamily="2" charset="2"/>
              <a:buChar char="q"/>
            </a:pP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Mencegah, menghalang halangi, atau menggagalkan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pemeriksaat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jenazah untuk kepentingan peradilan</a:t>
            </a:r>
            <a:r>
              <a:rPr lang="en-US" sz="15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just">
              <a:buFont typeface="Wingdings" pitchFamily="2" charset="2"/>
              <a:buChar char="q"/>
            </a:pPr>
            <a:r>
              <a:rPr lang="en-US" sz="15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 memenuhi panggilan secara melawan hukum;</a:t>
            </a:r>
          </a:p>
          <a:p>
            <a:pPr marL="457200" indent="-457200" algn="just">
              <a:buFont typeface="Wingdings" pitchFamily="2" charset="2"/>
              <a:buChar char="q"/>
            </a:pPr>
            <a:r>
              <a:rPr lang="en-US" sz="15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Mengambil atau menggunakan barang sitaan secara melawan hukum;</a:t>
            </a:r>
          </a:p>
          <a:p>
            <a:pPr marL="457200" indent="-457200" algn="just">
              <a:buFont typeface="Wingdings" pitchFamily="2" charset="2"/>
              <a:buChar char="q"/>
            </a:pPr>
            <a:r>
              <a:rPr lang="en-US" sz="15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 keterangan atau sumpah palsu; dan</a:t>
            </a:r>
          </a:p>
          <a:p>
            <a:pPr marL="457200" indent="-457200" algn="just">
              <a:buFont typeface="Wingdings" pitchFamily="2" charset="2"/>
              <a:buChar char="q"/>
            </a:pPr>
            <a:r>
              <a:rPr lang="en-US" sz="15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Menyebutkan identitas yang sepatutnya dirahasiakan.</a:t>
            </a:r>
          </a:p>
          <a:p>
            <a:pPr marL="457200" indent="-457200" algn="just">
              <a:buFont typeface="Wingdings" pitchFamily="2" charset="2"/>
              <a:buChar char="q"/>
            </a:pPr>
            <a:endParaRPr lang="id-ID" sz="15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endParaRPr lang="id-ID" sz="15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5192642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en-US" sz="2800" dirty="0">
                <a:latin typeface="Cambria" panose="02040503050406030204" pitchFamily="18" charset="0"/>
              </a:rPr>
              <a:t>Perusakan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2800" dirty="0" smtClean="0">
                <a:latin typeface="Cambria" panose="02040503050406030204" pitchFamily="18" charset="0"/>
              </a:rPr>
              <a:t>gedung, ruang sidang, dan alat perlengkapan sidang pengadilan (Ps. 293)</a:t>
            </a:r>
            <a:endParaRPr lang="id-ID" sz="32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916832"/>
            <a:ext cx="8229600" cy="43204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Merusak gedung pengadilan, Ruang sidang pengadilan, atau alat perlengkapan sidang pengadilan yang mengakibatkan hakim tidak dapat menyelenggarakan sidang 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</a:p>
        </p:txBody>
      </p:sp>
    </p:spTree>
    <p:extLst>
      <p:ext uri="{BB962C8B-B14F-4D97-AF65-F5344CB8AC3E}">
        <p14:creationId xmlns:p14="http://schemas.microsoft.com/office/powerpoint/2010/main" val="142714188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3013</TotalTime>
  <Words>608</Words>
  <Application>Microsoft Office PowerPoint</Application>
  <PresentationFormat>On-screen Show (4:3)</PresentationFormat>
  <Paragraphs>54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461</cp:revision>
  <cp:lastPrinted>2017-08-29T02:54:51Z</cp:lastPrinted>
  <dcterms:created xsi:type="dcterms:W3CDTF">2010-04-18T12:06:30Z</dcterms:created>
  <dcterms:modified xsi:type="dcterms:W3CDTF">2024-04-15T13:27:25Z</dcterms:modified>
</cp:coreProperties>
</file>