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9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>
        <p:scale>
          <a:sx n="69" d="100"/>
          <a:sy n="69" d="100"/>
        </p:scale>
        <p:origin x="-1104" y="2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99635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 PIDANA TERHADAP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PROSES PERADILAN (Contempt Of 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Court)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52400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800" dirty="0" smtClean="0">
                <a:latin typeface="Cambria" panose="02040503050406030204" pitchFamily="18" charset="0"/>
              </a:rPr>
              <a:t>Tindak pidana terhadap saksi &amp; korban (Ps. 294-299)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 terhadap sanksi &amp; korban;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 pejabat berwenang sehingga menyebabkan saksi &amp; korban tidak memperoleh perlindungan;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Menghalang-halangi saksi dan/atau Korban yang mengakibatkan tidak memperoleh pelindungan atau haknya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 saksi, Korban, dan/ atau keluarganya kehilangan pekerjaan karena saksi dan/ atau Korban memberikan kesaksian yang benar dalam proses peradilan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 yang tidak memenuhi hak saksi dan/atau Korban padahal saksi dan/ atau Korban telah memberikan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kesalsian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benar dalam proses peradilan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melawan hukum memberitahukan keberadaan saksi dan/ atau Korban yang sedang dilindungi;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592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916832"/>
            <a:ext cx="7992888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 dalam KUHP Nasional mengenai Contempt of Court lebih tendensius. Tidak bisa kita pungkiri penegak hukum juga bisa berpotensi untuk melakukan perbuatan yang merendahkan kehormatan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wibawaan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 peradilan.</a:t>
            </a:r>
            <a:endParaRPr lang="en-US" sz="32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28377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Contempt 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 court adalah suatu perbuatan tingkah laku, sikap dan/atau ucapan yang dapat merendahkan dan merongrong kewibawaan, martabat dan kehormatan badan peradilan.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KUHP Nasional ketentuan mengenai Contempt of Court diatur dengan delik formil, yang menitik beratkan atas perbuatan pidana atau tindak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serta Pasal yang mengatur tentang hal tersebut sudah diatur tersendiri dalam Bab tersendiri yang dikenal sebagai "Tindak Pidana Terhadap Proses Peradilan".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34348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smtClean="0">
                <a:latin typeface="Cambria" panose="02040503050406030204" pitchFamily="18" charset="0"/>
              </a:rPr>
              <a:t>Latar Belakang Diaturnya </a:t>
            </a:r>
            <a:r>
              <a:rPr lang="en-US" sz="2800" dirty="0" smtClean="0">
                <a:latin typeface="Cambria" panose="02040503050406030204" pitchFamily="18" charset="0"/>
              </a:rPr>
              <a:t>Contempt of Court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Munculnya Contempt of Court dilatarbelakangi proses peradilan yang merendahkan marwah </a:t>
            </a:r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Pengadilan.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Pada </a:t>
            </a:r>
            <a:r>
              <a:rPr lang="en-US" sz="24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proses jalannya persidangan di Pengadilan sering kita melihat ruang sidang yang penuh dengan pengunjung yang dapat berpotensi membuat kegaduhan dan menimbulkan </a:t>
            </a:r>
            <a:r>
              <a:rPr lang="en-US" sz="2400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terhambatnya</a:t>
            </a:r>
            <a:r>
              <a:rPr lang="en-US" sz="24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 serta terganggu jalannya persidangan di Pengadilan</a:t>
            </a:r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Tak jarang kita temukan perdebatan di persidangan, apalagi terdakwa yang tidak menerima keputusan yang dijatuhi oleh hakim atas sanksi pidana yang diterimanya, bahkan bisa terjadi konflik yang berakibat timbulnya kekerasan/penganiayaan terhadap Hakim, Jaksa Penuntut Umum dan Penasehat Hukum.</a:t>
            </a:r>
            <a:endParaRPr lang="id-ID" sz="2400" dirty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Cambria" panose="02040503050406030204" pitchFamily="18" charset="0"/>
              </a:rPr>
              <a:t>Tujuan Pengaturan Contempt of Court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Untuk menjamin terciptanya suasana yang sebaik-baiknya bagi penyelenggaraan peradilan guna menegakkan hukum dan keadilan berdasarkan Pancasila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Pencegahan agar masyarakat tidak menjadi korban</a:t>
            </a:r>
            <a:r>
              <a:rPr lang="id-ID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;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Menumbuhkan citra kewibawaan pengadilan atau proses peradilan.</a:t>
            </a:r>
            <a:endParaRPr lang="id-ID" sz="3200" dirty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43229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latin typeface="Cambria" panose="02040503050406030204" pitchFamily="18" charset="0"/>
              </a:rPr>
              <a:t>Bentuk Contempt of Court</a:t>
            </a:r>
          </a:p>
          <a:p>
            <a:r>
              <a:rPr lang="en-US" dirty="0" smtClean="0">
                <a:latin typeface="Cambria" panose="02040503050406030204" pitchFamily="18" charset="0"/>
              </a:rPr>
              <a:t>(Pasal 278-299 KUHP Nasional)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Penyesatan proses peradilan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Mengganggu &amp; merintangi proses peradilan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Perusakan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gedung, ruang sidang, dan alat perlengkapan sidang pengadilan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terhadap saksi dan korban</a:t>
            </a:r>
          </a:p>
          <a:p>
            <a:pPr marL="457200" indent="-457200" algn="just">
              <a:buFont typeface="Wingdings" pitchFamily="2" charset="2"/>
              <a:buChar char="q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146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11560" y="2420888"/>
            <a:ext cx="2232248" cy="208823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Cambria" pitchFamily="18" charset="0"/>
                <a:ea typeface="Cambria" pitchFamily="18" charset="0"/>
              </a:rPr>
              <a:t>Penyesatan proses peradilan</a:t>
            </a:r>
          </a:p>
          <a:p>
            <a:pPr algn="ctr"/>
            <a:r>
              <a:rPr lang="en-US" sz="2000" b="1" dirty="0" smtClean="0">
                <a:latin typeface="Cambria" pitchFamily="18" charset="0"/>
                <a:ea typeface="Cambria" pitchFamily="18" charset="0"/>
              </a:rPr>
              <a:t>(Ps. 278)</a:t>
            </a:r>
            <a:endParaRPr lang="en-US" sz="20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63888" y="1556792"/>
            <a:ext cx="4464496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Memalsukan, membuat, atau mengajukan bukti palsu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73582" y="2708920"/>
            <a:ext cx="4464496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Mengarahkan saksi untuk memberikan keterangan palsu</a:t>
            </a:r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83276" y="3861048"/>
            <a:ext cx="4464496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Mengubah, merusak, menyembunyikan,</a:t>
            </a:r>
          </a:p>
          <a:p>
            <a:r>
              <a:rPr lang="fi-FI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menghilangkan, atau menghancurkan alat bukti</a:t>
            </a:r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92970" y="5013176"/>
            <a:ext cx="4464496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Menampilkan diri seolah-olah sebagai pelaku tindak pidana</a:t>
            </a:r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2997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800" dirty="0">
                <a:latin typeface="Cambria" panose="02040503050406030204" pitchFamily="18" charset="0"/>
              </a:rPr>
              <a:t>Mengganggu &amp; merintangi proses </a:t>
            </a:r>
            <a:r>
              <a:rPr lang="en-US" sz="2800" dirty="0" smtClean="0">
                <a:latin typeface="Cambria" panose="02040503050406030204" pitchFamily="18" charset="0"/>
              </a:rPr>
              <a:t>peradilan (Ps. 279-292)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 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gaduh di dekat 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 sidang 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pada saat sidang 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mematuhi perintah pengadilan yang dikeluarkan untuk kepentingan proses peradilan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 tidak hormat terhadap aparat penegak hukum, petugas pengadilan, atau persidangan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Menyerang integritas aparat penegak hukum, petugas pengadilan, atau persidangan dalam sidang pengadilan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Memublikasikan proses persidangan secara langsung tanpa izin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Menghalang-halangi, mengintimidasi, atau memengaruhi Pejabat yang melaksanakan tugas penyidikan, penuntutan, pemeriksaan di sidang pengadilan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Menyembunyikan pelaku tindak pidana;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 pelaku tindak pidana melarikan diri;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Mencegah, menghalang halangi, atau menggagalkan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jenazah untuk kepentingan peradilan</a:t>
            </a: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memenuhi panggilan secara melawan hukum;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 atau menggunakan barang sitaan secara melawan hukum;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keterangan atau sumpah palsu; dan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15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 identitas yang sepatutnya dirahasiakan.</a:t>
            </a:r>
          </a:p>
          <a:p>
            <a:pPr marL="457200" indent="-457200" algn="just">
              <a:buFont typeface="Wingdings" pitchFamily="2" charset="2"/>
              <a:buChar char="q"/>
            </a:pP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id-ID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9264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800" dirty="0">
                <a:latin typeface="Cambria" panose="02040503050406030204" pitchFamily="18" charset="0"/>
              </a:rPr>
              <a:t>Perusakan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2800" dirty="0" smtClean="0">
                <a:latin typeface="Cambria" panose="02040503050406030204" pitchFamily="18" charset="0"/>
              </a:rPr>
              <a:t>gedung, ruang sidang, dan alat perlengkapan sidang pengadilan (Ps. 293)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916832"/>
            <a:ext cx="8229600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 gedung pengadilan, Ruang sidang pengadilan, atau alat perlengkapan sidang pengadilan yang mengakibatkan hakim tidak dapat menyelenggarakan sidang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</a:p>
        </p:txBody>
      </p:sp>
    </p:spTree>
    <p:extLst>
      <p:ext uri="{BB962C8B-B14F-4D97-AF65-F5344CB8AC3E}">
        <p14:creationId xmlns:p14="http://schemas.microsoft.com/office/powerpoint/2010/main" val="1427141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608</Words>
  <Application>Microsoft Office PowerPoint</Application>
  <PresentationFormat>On-screen Show (4:3)</PresentationFormat>
  <Paragraphs>54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461</cp:revision>
  <cp:lastPrinted>2017-08-29T02:54:51Z</cp:lastPrinted>
  <dcterms:created xsi:type="dcterms:W3CDTF">2010-04-18T12:06:30Z</dcterms:created>
  <dcterms:modified xsi:type="dcterms:W3CDTF">2024-04-15T13:27:25Z</dcterms:modified>
</cp:coreProperties>
</file>