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70" r:id="rId4"/>
    <p:sldId id="273" r:id="rId5"/>
    <p:sldId id="259" r:id="rId6"/>
    <p:sldId id="260" r:id="rId7"/>
    <p:sldId id="261" r:id="rId8"/>
    <p:sldId id="262" r:id="rId9"/>
    <p:sldId id="263" r:id="rId10"/>
    <p:sldId id="274" r:id="rId11"/>
    <p:sldId id="271" r:id="rId12"/>
    <p:sldId id="272" r:id="rId13"/>
    <p:sldId id="264" r:id="rId14"/>
    <p:sldId id="265" r:id="rId15"/>
    <p:sldId id="269"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59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14C70C-50D3-4446-B8CE-ADD1C745CBDD}" type="datetimeFigureOut">
              <a:rPr lang="id-ID" smtClean="0"/>
              <a:t>11/06/2020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53AAE0-6156-4263-81EA-469D31947177}" type="slidenum">
              <a:rPr lang="id-ID" smtClean="0"/>
              <a:t>‹#›</a:t>
            </a:fld>
            <a:endParaRPr lang="id-ID"/>
          </a:p>
        </p:txBody>
      </p:sp>
    </p:spTree>
    <p:extLst>
      <p:ext uri="{BB962C8B-B14F-4D97-AF65-F5344CB8AC3E}">
        <p14:creationId xmlns:p14="http://schemas.microsoft.com/office/powerpoint/2010/main" val="337605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6653AAE0-6156-4263-81EA-469D31947177}" type="slidenum">
              <a:rPr lang="id-ID" smtClean="0"/>
              <a:t>10</a:t>
            </a:fld>
            <a:endParaRPr lang="id-ID"/>
          </a:p>
        </p:txBody>
      </p:sp>
    </p:spTree>
    <p:extLst>
      <p:ext uri="{BB962C8B-B14F-4D97-AF65-F5344CB8AC3E}">
        <p14:creationId xmlns:p14="http://schemas.microsoft.com/office/powerpoint/2010/main" val="4061775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08F14AD4-F89E-4406-84D9-5BDEBE431A38}" type="datetimeFigureOut">
              <a:rPr lang="id-ID" smtClean="0"/>
              <a:t>11/06/2020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117273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8F14AD4-F89E-4406-84D9-5BDEBE431A38}" type="datetimeFigureOut">
              <a:rPr lang="id-ID" smtClean="0"/>
              <a:t>11/06/2020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192033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8F14AD4-F89E-4406-84D9-5BDEBE431A38}" type="datetimeFigureOut">
              <a:rPr lang="id-ID" smtClean="0"/>
              <a:t>11/06/2020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1055533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8F14AD4-F89E-4406-84D9-5BDEBE431A38}" type="datetimeFigureOut">
              <a:rPr lang="id-ID" smtClean="0"/>
              <a:t>11/06/2020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423905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F14AD4-F89E-4406-84D9-5BDEBE431A38}" type="datetimeFigureOut">
              <a:rPr lang="id-ID" smtClean="0"/>
              <a:t>11/06/2020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3296472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08F14AD4-F89E-4406-84D9-5BDEBE431A38}" type="datetimeFigureOut">
              <a:rPr lang="id-ID" smtClean="0"/>
              <a:t>11/06/2020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3115435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08F14AD4-F89E-4406-84D9-5BDEBE431A38}" type="datetimeFigureOut">
              <a:rPr lang="id-ID" smtClean="0"/>
              <a:t>11/06/2020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1083308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08F14AD4-F89E-4406-84D9-5BDEBE431A38}" type="datetimeFigureOut">
              <a:rPr lang="id-ID" smtClean="0"/>
              <a:t>11/06/2020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35145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F14AD4-F89E-4406-84D9-5BDEBE431A38}" type="datetimeFigureOut">
              <a:rPr lang="id-ID" smtClean="0"/>
              <a:t>11/06/2020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613357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F14AD4-F89E-4406-84D9-5BDEBE431A38}" type="datetimeFigureOut">
              <a:rPr lang="id-ID" smtClean="0"/>
              <a:t>11/06/2020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1886903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F14AD4-F89E-4406-84D9-5BDEBE431A38}" type="datetimeFigureOut">
              <a:rPr lang="id-ID" smtClean="0"/>
              <a:t>11/06/2020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FD1594-8256-4BD4-A7C0-C7B2B8A4EE04}" type="slidenum">
              <a:rPr lang="id-ID" smtClean="0"/>
              <a:t>‹#›</a:t>
            </a:fld>
            <a:endParaRPr lang="id-ID"/>
          </a:p>
        </p:txBody>
      </p:sp>
    </p:spTree>
    <p:extLst>
      <p:ext uri="{BB962C8B-B14F-4D97-AF65-F5344CB8AC3E}">
        <p14:creationId xmlns:p14="http://schemas.microsoft.com/office/powerpoint/2010/main" val="3273400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14AD4-F89E-4406-84D9-5BDEBE431A38}" type="datetimeFigureOut">
              <a:rPr lang="id-ID" smtClean="0"/>
              <a:t>11/06/2020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D1594-8256-4BD4-A7C0-C7B2B8A4EE04}" type="slidenum">
              <a:rPr lang="id-ID" smtClean="0"/>
              <a:t>‹#›</a:t>
            </a:fld>
            <a:endParaRPr lang="id-ID"/>
          </a:p>
        </p:txBody>
      </p:sp>
    </p:spTree>
    <p:extLst>
      <p:ext uri="{BB962C8B-B14F-4D97-AF65-F5344CB8AC3E}">
        <p14:creationId xmlns:p14="http://schemas.microsoft.com/office/powerpoint/2010/main" val="4123218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gajimu.com/pekerjaan-yanglayak/jaminan-sosial/BPJS/pertanyaan-mengenai-jaminan-sosial-di-indonesi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smtClean="0"/>
              <a:t>MANAJEMEN KONPENSASI</a:t>
            </a:r>
            <a:endParaRPr lang="id-ID" b="1" dirty="0"/>
          </a:p>
        </p:txBody>
      </p:sp>
      <p:sp>
        <p:nvSpPr>
          <p:cNvPr id="3" name="Subtitle 2"/>
          <p:cNvSpPr>
            <a:spLocks noGrp="1"/>
          </p:cNvSpPr>
          <p:nvPr>
            <p:ph type="subTitle" idx="1"/>
          </p:nvPr>
        </p:nvSpPr>
        <p:spPr>
          <a:xfrm>
            <a:off x="1371600" y="3886200"/>
            <a:ext cx="6400800" cy="1343000"/>
          </a:xfrm>
        </p:spPr>
        <p:txBody>
          <a:bodyPr>
            <a:normAutofit fontScale="70000" lnSpcReduction="20000"/>
          </a:bodyPr>
          <a:lstStyle/>
          <a:p>
            <a:pPr>
              <a:defRPr/>
            </a:pPr>
            <a:r>
              <a:rPr lang="id-ID" b="1" dirty="0">
                <a:solidFill>
                  <a:schemeClr val="tx1">
                    <a:lumMod val="95000"/>
                    <a:lumOff val="5000"/>
                  </a:schemeClr>
                </a:solidFill>
                <a:latin typeface="Arial" pitchFamily="34" charset="0"/>
                <a:cs typeface="Arial" pitchFamily="34" charset="0"/>
              </a:rPr>
              <a:t>PERTEMUAN KE </a:t>
            </a:r>
            <a:r>
              <a:rPr lang="id-ID" b="1" dirty="0" smtClean="0">
                <a:solidFill>
                  <a:schemeClr val="tx1">
                    <a:lumMod val="95000"/>
                    <a:lumOff val="5000"/>
                  </a:schemeClr>
                </a:solidFill>
                <a:latin typeface="Arial" pitchFamily="34" charset="0"/>
                <a:cs typeface="Arial" pitchFamily="34" charset="0"/>
              </a:rPr>
              <a:t>-10</a:t>
            </a:r>
            <a:endParaRPr lang="id-ID" b="1" dirty="0">
              <a:solidFill>
                <a:schemeClr val="tx1">
                  <a:lumMod val="95000"/>
                  <a:lumOff val="5000"/>
                </a:schemeClr>
              </a:solidFill>
              <a:latin typeface="Arial" pitchFamily="34" charset="0"/>
              <a:cs typeface="Arial" pitchFamily="34" charset="0"/>
            </a:endParaRPr>
          </a:p>
          <a:p>
            <a:pPr>
              <a:defRPr/>
            </a:pPr>
            <a:endParaRPr lang="id-ID" b="1" dirty="0">
              <a:solidFill>
                <a:schemeClr val="tx1"/>
              </a:solidFill>
              <a:latin typeface="Arial" pitchFamily="34" charset="0"/>
              <a:cs typeface="Arial" pitchFamily="34" charset="0"/>
            </a:endParaRPr>
          </a:p>
          <a:p>
            <a:r>
              <a:rPr lang="id-ID" sz="5700" b="1" dirty="0" smtClean="0">
                <a:solidFill>
                  <a:schemeClr val="tx1"/>
                </a:solidFill>
              </a:rPr>
              <a:t>KONPENSASI PENSIUN</a:t>
            </a:r>
            <a:endParaRPr lang="id-ID" sz="5700" b="1" dirty="0">
              <a:solidFill>
                <a:schemeClr val="tx1"/>
              </a:solidFill>
            </a:endParaRPr>
          </a:p>
        </p:txBody>
      </p:sp>
      <p:pic>
        <p:nvPicPr>
          <p:cNvPr id="4" name="Picture 2" descr="D:\Picture\logo ibi smal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215323"/>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9474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JENIS ASURANSI</a:t>
            </a:r>
            <a:endParaRPr lang="id-ID" b="1"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Asuransi kecelakaan</a:t>
            </a:r>
          </a:p>
          <a:p>
            <a:pPr marL="514350" indent="-514350">
              <a:buFont typeface="+mj-lt"/>
              <a:buAutoNum type="arabicPeriod"/>
            </a:pPr>
            <a:r>
              <a:rPr lang="id-ID" dirty="0"/>
              <a:t>Asuransi hari tua atau Dana </a:t>
            </a:r>
            <a:r>
              <a:rPr lang="id-ID" dirty="0" smtClean="0"/>
              <a:t>Pensiun</a:t>
            </a:r>
          </a:p>
          <a:p>
            <a:pPr marL="514350" indent="-514350">
              <a:buFont typeface="+mj-lt"/>
              <a:buAutoNum type="arabicPeriod"/>
            </a:pPr>
            <a:r>
              <a:rPr lang="id-ID" dirty="0"/>
              <a:t>Asuransi Kesehatan</a:t>
            </a:r>
          </a:p>
          <a:p>
            <a:pPr marL="514350" indent="-514350">
              <a:buFont typeface="+mj-lt"/>
              <a:buAutoNum type="arabicPeriod"/>
            </a:pPr>
            <a:r>
              <a:rPr lang="id-ID" dirty="0"/>
              <a:t>Asuransi </a:t>
            </a:r>
            <a:r>
              <a:rPr lang="id-ID" dirty="0" smtClean="0"/>
              <a:t>Jiwa</a:t>
            </a:r>
          </a:p>
          <a:p>
            <a:pPr marL="514350" indent="-514350">
              <a:buFont typeface="+mj-lt"/>
              <a:buAutoNum type="arabicPeriod"/>
            </a:pPr>
            <a:r>
              <a:rPr lang="id-ID" dirty="0"/>
              <a:t>Asuransi Aset</a:t>
            </a:r>
            <a:endParaRPr lang="id-ID" dirty="0"/>
          </a:p>
        </p:txBody>
      </p:sp>
    </p:spTree>
    <p:extLst>
      <p:ext uri="{BB962C8B-B14F-4D97-AF65-F5344CB8AC3E}">
        <p14:creationId xmlns:p14="http://schemas.microsoft.com/office/powerpoint/2010/main" val="2929290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DAN SIFAT</a:t>
            </a:r>
            <a:endParaRPr lang="id-ID" dirty="0"/>
          </a:p>
        </p:txBody>
      </p:sp>
      <p:sp>
        <p:nvSpPr>
          <p:cNvPr id="3" name="Content Placeholder 2"/>
          <p:cNvSpPr>
            <a:spLocks noGrp="1"/>
          </p:cNvSpPr>
          <p:nvPr>
            <p:ph idx="1"/>
          </p:nvPr>
        </p:nvSpPr>
        <p:spPr/>
        <p:txBody>
          <a:bodyPr>
            <a:normAutofit fontScale="85000" lnSpcReduction="10000"/>
          </a:bodyPr>
          <a:lstStyle/>
          <a:p>
            <a:pPr>
              <a:buFont typeface="Wingdings" panose="05000000000000000000" pitchFamily="2" charset="2"/>
              <a:buChar char="Ø"/>
            </a:pPr>
            <a:r>
              <a:rPr lang="id-ID" dirty="0" smtClean="0"/>
              <a:t>Tujuan : Meningkatkan </a:t>
            </a:r>
            <a:r>
              <a:rPr lang="id-ID" dirty="0"/>
              <a:t>kesejahteraan masyarakat, dalam hal ini terutama bagi pegawai dan pensiunan Sumber dana: - Dari masyarakat sendiri, - sepenuhnya atau sebagian besar dibiayai dari kontribusi para manajer dan karyawan organisasi pemerintah (Bukan oleh pendapatan negara</a:t>
            </a:r>
            <a:r>
              <a:rPr lang="id-ID" dirty="0" smtClean="0"/>
              <a:t>)</a:t>
            </a:r>
          </a:p>
          <a:p>
            <a:pPr marL="0" indent="0">
              <a:buNone/>
            </a:pPr>
            <a:endParaRPr lang="id-ID" dirty="0" smtClean="0"/>
          </a:p>
          <a:p>
            <a:pPr>
              <a:buFont typeface="Wingdings" panose="05000000000000000000" pitchFamily="2" charset="2"/>
              <a:buChar char="Ø"/>
            </a:pPr>
            <a:r>
              <a:rPr lang="id-ID" dirty="0" smtClean="0"/>
              <a:t>Sifat : </a:t>
            </a:r>
            <a:r>
              <a:rPr lang="id-ID" dirty="0"/>
              <a:t>berlaku bagi setiap individu </a:t>
            </a:r>
            <a:r>
              <a:rPr lang="id-ID" dirty="0" smtClean="0"/>
              <a:t>anggota masyarakat </a:t>
            </a:r>
            <a:r>
              <a:rPr lang="id-ID" dirty="0"/>
              <a:t>untuk </a:t>
            </a:r>
            <a:r>
              <a:rPr lang="id-ID" dirty="0" smtClean="0"/>
              <a:t>kepentingan tertentu</a:t>
            </a:r>
            <a:r>
              <a:rPr lang="id-ID" dirty="0"/>
              <a:t>,- Tidak mencari untung /non profit : dikaitkandengan tujuannya yaitukesejahteraan masyarakat.</a:t>
            </a:r>
          </a:p>
          <a:p>
            <a:pPr>
              <a:buFont typeface="Wingdings" panose="05000000000000000000" pitchFamily="2" charset="2"/>
              <a:buChar char="Ø"/>
            </a:pPr>
            <a:endParaRPr lang="id-ID" dirty="0"/>
          </a:p>
          <a:p>
            <a:pPr marL="0" indent="0">
              <a:buNone/>
            </a:pPr>
            <a:endParaRPr lang="id-ID" dirty="0"/>
          </a:p>
        </p:txBody>
      </p:sp>
    </p:spTree>
    <p:extLst>
      <p:ext uri="{BB962C8B-B14F-4D97-AF65-F5344CB8AC3E}">
        <p14:creationId xmlns:p14="http://schemas.microsoft.com/office/powerpoint/2010/main" val="2417187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UNDANG-UNDANG YANG MENGATUR</a:t>
            </a:r>
            <a:endParaRPr lang="id-ID" b="1" dirty="0"/>
          </a:p>
        </p:txBody>
      </p:sp>
      <p:sp>
        <p:nvSpPr>
          <p:cNvPr id="3" name="Content Placeholder 2"/>
          <p:cNvSpPr>
            <a:spLocks noGrp="1"/>
          </p:cNvSpPr>
          <p:nvPr>
            <p:ph idx="1"/>
          </p:nvPr>
        </p:nvSpPr>
        <p:spPr/>
        <p:txBody>
          <a:bodyPr/>
          <a:lstStyle/>
          <a:p>
            <a:pPr marL="0" indent="0">
              <a:buNone/>
            </a:pPr>
            <a:r>
              <a:rPr lang="id-ID" dirty="0" smtClean="0"/>
              <a:t> </a:t>
            </a:r>
            <a:r>
              <a:rPr lang="id-ID" dirty="0"/>
              <a:t>UU tahun 1951- PP no.33 tahun 1977- UU no 3/tahun 1992 ttg Jamsostek- UU tahun 2002 Jaminan Sosial utk semuaWNI- UU no 40/2004 ttg SJSN- Kepres no 13/thn 20013- Kepres 111/thn 20013- BPJS 1 Januari 2014</a:t>
            </a:r>
          </a:p>
          <a:p>
            <a:pPr marL="0" indent="0">
              <a:buNone/>
            </a:pPr>
            <a:endParaRPr lang="id-ID" dirty="0"/>
          </a:p>
        </p:txBody>
      </p:sp>
    </p:spTree>
    <p:extLst>
      <p:ext uri="{BB962C8B-B14F-4D97-AF65-F5344CB8AC3E}">
        <p14:creationId xmlns:p14="http://schemas.microsoft.com/office/powerpoint/2010/main" val="556873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MANFAAT ASURANSI SOSIAL TENAGA KERJA</a:t>
            </a:r>
            <a:endParaRPr lang="id-ID" b="1" dirty="0"/>
          </a:p>
        </p:txBody>
      </p:sp>
      <p:sp>
        <p:nvSpPr>
          <p:cNvPr id="3" name="Content Placeholder 2"/>
          <p:cNvSpPr>
            <a:spLocks noGrp="1"/>
          </p:cNvSpPr>
          <p:nvPr>
            <p:ph idx="1"/>
          </p:nvPr>
        </p:nvSpPr>
        <p:spPr/>
        <p:txBody>
          <a:bodyPr>
            <a:normAutofit fontScale="62500" lnSpcReduction="20000"/>
          </a:bodyPr>
          <a:lstStyle/>
          <a:p>
            <a:pPr lvl="0"/>
            <a:r>
              <a:rPr lang="id-ID" dirty="0"/>
              <a:t>Manfaat pertama, pekerja mendapatkan perlindungan terhadap semua kecelakaan yang terjadi pada saat berada di area kerja. Perlindungan ini juga sudah termasuk jika terjadi kecelakaan di perjalanan saat menuju kantor ataupun pulang kantor.</a:t>
            </a:r>
          </a:p>
          <a:p>
            <a:pPr lvl="0"/>
            <a:r>
              <a:rPr lang="id-ID" dirty="0"/>
              <a:t>Manfaat kedua, para pekerja bisa mendapatkan dana pensiun setelah keluar dari perusahaan mengikuti ketentuan yang berlaku. Dana pensiun ini sebetulnya bisa diambil dengan dua cara yaitu pada saat pekerja keluar atau resign dari perusahaan yang bersangkutan sesuai dengan syarat tertentu atau sudah memasuki usia masa pensiun. Usia masa pensiun pun bisa disesuaikan dengan masing-masing kebijakan perusahaan.</a:t>
            </a:r>
          </a:p>
          <a:p>
            <a:pPr lvl="0"/>
            <a:r>
              <a:rPr lang="id-ID" dirty="0"/>
              <a:t>Manfaat ketiga, para pekerja yang diasuransikan akan mendapatkan santunan jika terjadi kematian. Pada dasarnya jika kematian wajar atau disebabkan karena kecelakaan tetap akan mendapatkan santunan kecuali jika kematian yang masuk dalam pengecualian misalnya karena melanggar peraturan lalu lintas, kebut-kebutan, dan sebagainya.</a:t>
            </a:r>
          </a:p>
          <a:p>
            <a:pPr marL="0" indent="0">
              <a:buNone/>
            </a:pPr>
            <a:endParaRPr lang="id-ID" dirty="0"/>
          </a:p>
        </p:txBody>
      </p:sp>
    </p:spTree>
    <p:extLst>
      <p:ext uri="{BB962C8B-B14F-4D97-AF65-F5344CB8AC3E}">
        <p14:creationId xmlns:p14="http://schemas.microsoft.com/office/powerpoint/2010/main" val="666417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SYARAT ASURANSI SOSIAL TENAGA KERJA</a:t>
            </a:r>
            <a:endParaRPr lang="id-ID" b="1"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id-ID" dirty="0"/>
              <a:t>Peserta bekerja paling lambat 6 bulan di Indonesia</a:t>
            </a:r>
          </a:p>
          <a:p>
            <a:pPr marL="0" lvl="0" indent="0">
              <a:buNone/>
            </a:pPr>
            <a:r>
              <a:rPr lang="id-ID" dirty="0" smtClean="0"/>
              <a:t>2. Memiliki </a:t>
            </a:r>
            <a:r>
              <a:rPr lang="id-ID" dirty="0"/>
              <a:t>minimal 10 (sepuluh) orang tenaga kerja</a:t>
            </a:r>
          </a:p>
          <a:p>
            <a:pPr marL="0" lvl="0" indent="0">
              <a:buNone/>
            </a:pPr>
            <a:r>
              <a:rPr lang="id-ID" dirty="0" smtClean="0"/>
              <a:t>3. Pekerja </a:t>
            </a:r>
            <a:r>
              <a:rPr lang="id-ID" dirty="0"/>
              <a:t>menerima upah paling sedikit Rp 1.000.000 per bulan   </a:t>
            </a:r>
          </a:p>
          <a:p>
            <a:pPr marL="0" indent="0">
              <a:buNone/>
            </a:pPr>
            <a:r>
              <a:rPr lang="sv-SE" dirty="0"/>
              <a:t> </a:t>
            </a:r>
            <a:r>
              <a:rPr lang="id-ID" dirty="0"/>
              <a:t> </a:t>
            </a:r>
          </a:p>
        </p:txBody>
      </p:sp>
    </p:spTree>
    <p:extLst>
      <p:ext uri="{BB962C8B-B14F-4D97-AF65-F5344CB8AC3E}">
        <p14:creationId xmlns:p14="http://schemas.microsoft.com/office/powerpoint/2010/main" val="1739278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id-ID" dirty="0"/>
          </a:p>
        </p:txBody>
      </p:sp>
      <p:sp>
        <p:nvSpPr>
          <p:cNvPr id="3" name="Content Placeholder 2"/>
          <p:cNvSpPr>
            <a:spLocks noGrp="1"/>
          </p:cNvSpPr>
          <p:nvPr>
            <p:ph idx="1"/>
          </p:nvPr>
        </p:nvSpPr>
        <p:spPr/>
        <p:txBody>
          <a:bodyPr/>
          <a:lstStyle/>
          <a:p>
            <a:pPr marL="0" indent="0">
              <a:buNone/>
            </a:pPr>
            <a:endParaRPr lang="en-US" altLang="en-US" b="1" dirty="0"/>
          </a:p>
          <a:p>
            <a:pPr marL="0" indent="0">
              <a:buNone/>
            </a:pPr>
            <a:endParaRPr lang="id-ID" altLang="en-US" b="1" dirty="0" smtClean="0">
              <a:sym typeface="Wingdings" panose="05000000000000000000" pitchFamily="2" charset="2"/>
            </a:endParaRPr>
          </a:p>
          <a:p>
            <a:pPr marL="0" indent="0">
              <a:buNone/>
            </a:pPr>
            <a:endParaRPr lang="id-ID" altLang="en-US" b="1" dirty="0" smtClean="0">
              <a:sym typeface="Wingdings" panose="05000000000000000000" pitchFamily="2" charset="2"/>
            </a:endParaRPr>
          </a:p>
          <a:p>
            <a:pPr marL="0" indent="0">
              <a:buNone/>
            </a:pPr>
            <a:r>
              <a:rPr lang="id-ID" altLang="en-US" b="1" dirty="0">
                <a:sym typeface="Wingdings" panose="05000000000000000000" pitchFamily="2" charset="2"/>
              </a:rPr>
              <a:t>	</a:t>
            </a:r>
            <a:r>
              <a:rPr lang="id-ID" altLang="en-US" b="1" dirty="0" smtClean="0">
                <a:sym typeface="Wingdings" panose="05000000000000000000" pitchFamily="2" charset="2"/>
              </a:rPr>
              <a:t>		</a:t>
            </a:r>
            <a:r>
              <a:rPr lang="id-ID" altLang="en-US" sz="4800" b="1" dirty="0">
                <a:sym typeface="Wingdings" panose="05000000000000000000" pitchFamily="2" charset="2"/>
              </a:rPr>
              <a:t> </a:t>
            </a:r>
            <a:r>
              <a:rPr lang="en-US" altLang="en-US" sz="4800" b="1" dirty="0">
                <a:sym typeface="Wingdings" panose="05000000000000000000" pitchFamily="2" charset="2"/>
              </a:rPr>
              <a:t>Thankyou </a:t>
            </a:r>
            <a:r>
              <a:rPr lang="id-ID" altLang="en-US" sz="4800" b="1" dirty="0">
                <a:sym typeface="Wingdings" panose="05000000000000000000" pitchFamily="2" charset="2"/>
              </a:rPr>
              <a:t></a:t>
            </a:r>
            <a:r>
              <a:rPr lang="en-US" altLang="en-US" sz="4800" b="1" dirty="0"/>
              <a:t/>
            </a:r>
            <a:br>
              <a:rPr lang="en-US" altLang="en-US" sz="4800" b="1" dirty="0"/>
            </a:br>
            <a:endParaRPr lang="id-ID" sz="4800" dirty="0"/>
          </a:p>
        </p:txBody>
      </p:sp>
    </p:spTree>
    <p:extLst>
      <p:ext uri="{BB962C8B-B14F-4D97-AF65-F5344CB8AC3E}">
        <p14:creationId xmlns:p14="http://schemas.microsoft.com/office/powerpoint/2010/main" val="4171632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 </a:t>
            </a:r>
            <a:r>
              <a:rPr lang="id-ID" b="1" dirty="0" smtClean="0"/>
              <a:t>PENGERTIAN PENSIUN</a:t>
            </a:r>
            <a:endParaRPr lang="id-ID"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id-ID" dirty="0" smtClean="0"/>
              <a:t> </a:t>
            </a:r>
            <a:r>
              <a:rPr lang="id-ID" dirty="0"/>
              <a:t>penghasilan yang diterima setiap bulan oleh seorang mantan pegawai yang tidak dapat bekerja lagi, untuk membiayai kehidupan selanjutnya agar tidak terlantar apabila tidak berdaya lagi untuk mencari penghasilan yang lain.</a:t>
            </a:r>
          </a:p>
          <a:p>
            <a:pPr>
              <a:buFont typeface="Wingdings" panose="05000000000000000000" pitchFamily="2" charset="2"/>
              <a:buChar char="Ø"/>
            </a:pPr>
            <a:endParaRPr lang="id-ID" dirty="0"/>
          </a:p>
        </p:txBody>
      </p:sp>
    </p:spTree>
    <p:extLst>
      <p:ext uri="{BB962C8B-B14F-4D97-AF65-F5344CB8AC3E}">
        <p14:creationId xmlns:p14="http://schemas.microsoft.com/office/powerpoint/2010/main" val="3171753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UANG PENSIUN</a:t>
            </a:r>
            <a:endParaRPr lang="id-ID" b="1" dirty="0"/>
          </a:p>
        </p:txBody>
      </p:sp>
      <p:sp>
        <p:nvSpPr>
          <p:cNvPr id="3" name="Content Placeholder 2"/>
          <p:cNvSpPr>
            <a:spLocks noGrp="1"/>
          </p:cNvSpPr>
          <p:nvPr>
            <p:ph idx="1"/>
          </p:nvPr>
        </p:nvSpPr>
        <p:spPr/>
        <p:txBody>
          <a:bodyPr/>
          <a:lstStyle/>
          <a:p>
            <a:pPr marL="0" indent="0">
              <a:buNone/>
            </a:pPr>
            <a:r>
              <a:rPr lang="id-ID" dirty="0"/>
              <a:t>Uang pensiun adalah hak pekerja berupa penghasilan yang diperoleh setelah bekerja sekian tahun dan sudah memasuki usia pensiun. Penghasilan ini biasanya berupa uang yang dapat diambil setiap bulannya atau diambil sekaligus pada saat seseorang memasuki masa pensiun, hal ini tergantung dari kebijakan yang terdapat dalam suatu perusahaan.</a:t>
            </a:r>
          </a:p>
          <a:p>
            <a:pPr marL="0" indent="0">
              <a:buNone/>
            </a:pPr>
            <a:endParaRPr lang="id-ID" dirty="0"/>
          </a:p>
        </p:txBody>
      </p:sp>
    </p:spTree>
    <p:extLst>
      <p:ext uri="{BB962C8B-B14F-4D97-AF65-F5344CB8AC3E}">
        <p14:creationId xmlns:p14="http://schemas.microsoft.com/office/powerpoint/2010/main" val="969399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DANA PENSIUN</a:t>
            </a:r>
            <a:endParaRPr lang="id-ID" b="1" dirty="0"/>
          </a:p>
        </p:txBody>
      </p:sp>
      <p:sp>
        <p:nvSpPr>
          <p:cNvPr id="3" name="Content Placeholder 2"/>
          <p:cNvSpPr>
            <a:spLocks noGrp="1"/>
          </p:cNvSpPr>
          <p:nvPr>
            <p:ph idx="1"/>
          </p:nvPr>
        </p:nvSpPr>
        <p:spPr/>
        <p:txBody>
          <a:bodyPr>
            <a:normAutofit/>
          </a:bodyPr>
          <a:lstStyle/>
          <a:p>
            <a:pPr marL="0" indent="0">
              <a:buNone/>
            </a:pPr>
            <a:r>
              <a:rPr lang="id-ID" dirty="0"/>
              <a:t>Dana Pensiun adalah badan hukum yang mengelola dan menjalankan program yang </a:t>
            </a:r>
            <a:r>
              <a:rPr lang="id-ID" dirty="0" smtClean="0"/>
              <a:t>menjanjikan manfaat pensiun.</a:t>
            </a:r>
          </a:p>
          <a:p>
            <a:pPr marL="0" indent="0">
              <a:buNone/>
            </a:pPr>
            <a:r>
              <a:rPr lang="id-ID" dirty="0" smtClean="0"/>
              <a:t>Yang </a:t>
            </a:r>
            <a:r>
              <a:rPr lang="id-ID" dirty="0"/>
              <a:t>dimaksud dengan manfaat pensiun disini adalah pembayaran berkala yang dibayarkan kepada pekerja penerima pensiun pada saat usia pensiun dan dengan cara yang ditetapkan dalam peraturan Dana Pensiun.</a:t>
            </a:r>
          </a:p>
          <a:p>
            <a:pPr marL="0" indent="0">
              <a:buNone/>
            </a:pPr>
            <a:endParaRPr lang="id-ID" dirty="0"/>
          </a:p>
        </p:txBody>
      </p:sp>
    </p:spTree>
    <p:extLst>
      <p:ext uri="{BB962C8B-B14F-4D97-AF65-F5344CB8AC3E}">
        <p14:creationId xmlns:p14="http://schemas.microsoft.com/office/powerpoint/2010/main" val="2333990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JENIS-JENIS PENSIUN</a:t>
            </a:r>
            <a:endParaRPr lang="id-ID" b="1" dirty="0"/>
          </a:p>
        </p:txBody>
      </p:sp>
      <p:sp>
        <p:nvSpPr>
          <p:cNvPr id="3" name="Content Placeholder 2"/>
          <p:cNvSpPr>
            <a:spLocks noGrp="1"/>
          </p:cNvSpPr>
          <p:nvPr>
            <p:ph idx="1"/>
          </p:nvPr>
        </p:nvSpPr>
        <p:spPr>
          <a:xfrm>
            <a:off x="457200" y="1639341"/>
            <a:ext cx="8229600" cy="4525963"/>
          </a:xfrm>
        </p:spPr>
        <p:txBody>
          <a:bodyPr>
            <a:normAutofit/>
          </a:bodyPr>
          <a:lstStyle/>
          <a:p>
            <a:pPr marL="0" indent="0" fontAlgn="base">
              <a:buNone/>
            </a:pPr>
            <a:r>
              <a:rPr lang="id-ID" dirty="0"/>
              <a:t>jenis-jenis pensiun yang ditawarkan oleh perusahaan </a:t>
            </a:r>
            <a:r>
              <a:rPr lang="id-ID" dirty="0" smtClean="0"/>
              <a:t>:</a:t>
            </a:r>
          </a:p>
          <a:p>
            <a:pPr marL="514350" lvl="0" indent="-514350" fontAlgn="base">
              <a:buFont typeface="+mj-lt"/>
              <a:buAutoNum type="arabicPeriod"/>
            </a:pPr>
            <a:r>
              <a:rPr lang="id-ID" dirty="0"/>
              <a:t>Pensiun Normal</a:t>
            </a:r>
          </a:p>
          <a:p>
            <a:pPr marL="514350" lvl="0" indent="-514350" fontAlgn="base">
              <a:buFont typeface="+mj-lt"/>
              <a:buAutoNum type="arabicPeriod"/>
            </a:pPr>
            <a:r>
              <a:rPr lang="id-ID" dirty="0"/>
              <a:t>Pensiun Dipercepat</a:t>
            </a:r>
          </a:p>
          <a:p>
            <a:pPr marL="514350" lvl="0" indent="-514350" fontAlgn="base">
              <a:buFont typeface="+mj-lt"/>
              <a:buAutoNum type="arabicPeriod"/>
            </a:pPr>
            <a:r>
              <a:rPr lang="id-ID" dirty="0"/>
              <a:t>Pensiun Ditunda</a:t>
            </a:r>
          </a:p>
          <a:p>
            <a:pPr marL="514350" lvl="0" indent="-514350" fontAlgn="base">
              <a:buFont typeface="+mj-lt"/>
              <a:buAutoNum type="arabicPeriod"/>
            </a:pPr>
            <a:r>
              <a:rPr lang="id-ID" dirty="0"/>
              <a:t>Pensiun Cacat</a:t>
            </a:r>
          </a:p>
          <a:p>
            <a:pPr marL="0" indent="0" fontAlgn="base">
              <a:buNone/>
            </a:pPr>
            <a:endParaRPr lang="id-ID" dirty="0"/>
          </a:p>
        </p:txBody>
      </p:sp>
    </p:spTree>
    <p:extLst>
      <p:ext uri="{BB962C8B-B14F-4D97-AF65-F5344CB8AC3E}">
        <p14:creationId xmlns:p14="http://schemas.microsoft.com/office/powerpoint/2010/main" val="355916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PROGRAM PENSIUN</a:t>
            </a:r>
            <a:endParaRPr lang="id-ID" b="1"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Ø"/>
            </a:pPr>
            <a:r>
              <a:rPr lang="id-ID" dirty="0"/>
              <a:t>Program pensiun adalah suatu program yang mengupayakan tersedianya uang pensiun (atau sering disebut manfaat pensiun) bagi </a:t>
            </a:r>
            <a:r>
              <a:rPr lang="id-ID" dirty="0" smtClean="0"/>
              <a:t>pesertanya.</a:t>
            </a:r>
          </a:p>
          <a:p>
            <a:pPr>
              <a:buFont typeface="Wingdings" panose="05000000000000000000" pitchFamily="2" charset="2"/>
              <a:buChar char="Ø"/>
            </a:pPr>
            <a:r>
              <a:rPr lang="id-ID" dirty="0" smtClean="0"/>
              <a:t>macam-macam </a:t>
            </a:r>
            <a:r>
              <a:rPr lang="id-ID" dirty="0"/>
              <a:t>program pensiun</a:t>
            </a:r>
            <a:r>
              <a:rPr lang="id-ID" dirty="0" smtClean="0"/>
              <a:t>:</a:t>
            </a:r>
          </a:p>
          <a:p>
            <a:pPr marL="514350" lvl="0" indent="-514350">
              <a:buFont typeface="+mj-lt"/>
              <a:buAutoNum type="arabicPeriod"/>
            </a:pPr>
            <a:r>
              <a:rPr lang="id-ID" b="1" dirty="0"/>
              <a:t>Program Pensiun Manfaat Pasti</a:t>
            </a:r>
            <a:endParaRPr lang="id-ID" dirty="0"/>
          </a:p>
          <a:p>
            <a:pPr>
              <a:buFont typeface="Wingdings" panose="05000000000000000000" pitchFamily="2" charset="2"/>
              <a:buChar char="Ø"/>
            </a:pPr>
            <a:r>
              <a:rPr lang="id-ID" dirty="0" smtClean="0"/>
              <a:t> </a:t>
            </a:r>
            <a:r>
              <a:rPr lang="id-ID" dirty="0"/>
              <a:t>Besar uang pensiun ditentukan berdasarkan rumus tertentu yang telah ditetapkan di awal. Rumus tersebut biasanya dikaitkan dengan masa kerja dan besar penghasilan kita</a:t>
            </a:r>
            <a:r>
              <a:rPr lang="id-ID" dirty="0" smtClean="0"/>
              <a:t>.</a:t>
            </a:r>
            <a:endParaRPr lang="id-ID" dirty="0"/>
          </a:p>
          <a:p>
            <a:pPr marL="0" lvl="0" indent="0">
              <a:buNone/>
            </a:pPr>
            <a:r>
              <a:rPr lang="id-ID" b="1" dirty="0" smtClean="0"/>
              <a:t>2. Program </a:t>
            </a:r>
            <a:r>
              <a:rPr lang="id-ID" b="1" dirty="0"/>
              <a:t>Pensiun Iuran </a:t>
            </a:r>
            <a:r>
              <a:rPr lang="id-ID" b="1" dirty="0" smtClean="0"/>
              <a:t>Pasti</a:t>
            </a:r>
          </a:p>
          <a:p>
            <a:pPr>
              <a:buFont typeface="Wingdings" panose="05000000000000000000" pitchFamily="2" charset="2"/>
              <a:buChar char="Ø"/>
            </a:pPr>
            <a:r>
              <a:rPr lang="id-ID" dirty="0"/>
              <a:t>Program pensiun yang menetapkan besarnya iuran yang dibayarkan pekerja dan perusahaan (pemberi kerja). Program ini terdiri dari </a:t>
            </a:r>
            <a:r>
              <a:rPr lang="id-ID" i="1" dirty="0"/>
              <a:t>money purchase plan, profit sharing plan</a:t>
            </a:r>
            <a:r>
              <a:rPr lang="id-ID" dirty="0"/>
              <a:t> dan </a:t>
            </a:r>
            <a:r>
              <a:rPr lang="id-ID" i="1" dirty="0"/>
              <a:t>saving plan</a:t>
            </a:r>
            <a:r>
              <a:rPr lang="id-ID" dirty="0"/>
              <a:t>.</a:t>
            </a:r>
          </a:p>
          <a:p>
            <a:pPr marL="0" indent="0">
              <a:buNone/>
            </a:pPr>
            <a:endParaRPr lang="id-ID" dirty="0"/>
          </a:p>
          <a:p>
            <a:pPr marL="0" indent="0">
              <a:buNone/>
            </a:pPr>
            <a:endParaRPr lang="id-ID" dirty="0"/>
          </a:p>
        </p:txBody>
      </p:sp>
    </p:spTree>
    <p:extLst>
      <p:ext uri="{BB962C8B-B14F-4D97-AF65-F5344CB8AC3E}">
        <p14:creationId xmlns:p14="http://schemas.microsoft.com/office/powerpoint/2010/main" val="298781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fontAlgn="base">
              <a:buNone/>
            </a:pPr>
            <a:r>
              <a:rPr lang="id-ID" dirty="0"/>
              <a:t>Manfaat jaminan pensiun berwujud uang tunai yang diterima setiap bulan </a:t>
            </a:r>
            <a:r>
              <a:rPr lang="id-ID" dirty="0" smtClean="0"/>
              <a:t>sebagai:</a:t>
            </a:r>
          </a:p>
          <a:p>
            <a:pPr lvl="0"/>
            <a:r>
              <a:rPr lang="id-ID" dirty="0">
                <a:hlinkClick r:id="rId2"/>
              </a:rPr>
              <a:t>Pensiun hari tua</a:t>
            </a:r>
            <a:r>
              <a:rPr lang="id-ID" dirty="0"/>
              <a:t>, diterima peserta setelah pensiun sampai meninggal dunia</a:t>
            </a:r>
          </a:p>
          <a:p>
            <a:pPr lvl="0"/>
            <a:r>
              <a:rPr lang="id-ID" dirty="0">
                <a:hlinkClick r:id="rId2"/>
              </a:rPr>
              <a:t>Pensiun cacat</a:t>
            </a:r>
            <a:r>
              <a:rPr lang="id-ID" dirty="0"/>
              <a:t>, diterima peserta yang  cacat akibat kecelakaan atau akibat penyakit sampai meninggal dunia</a:t>
            </a:r>
          </a:p>
          <a:p>
            <a:pPr lvl="0"/>
            <a:r>
              <a:rPr lang="id-ID" dirty="0"/>
              <a:t>Pensiun janda/duda, diterima janda/duda ahli waris peserta sampai meninggal dunia atau menikah lagi</a:t>
            </a:r>
          </a:p>
          <a:p>
            <a:pPr lvl="0"/>
            <a:r>
              <a:rPr lang="id-ID" dirty="0"/>
              <a:t>Pensiun anak, diterima anak ahli waris peserta sampai mencapai 23 (dua puluh tiga) tahun, bekerja, atau menikah; atau</a:t>
            </a:r>
          </a:p>
          <a:p>
            <a:pPr lvl="0"/>
            <a:r>
              <a:rPr lang="id-ID" dirty="0"/>
              <a:t>Pensiun orang tua, diterima orang tua ahli waris peserta lajang sampai batas waktu tertentu sesuai dengan peraturan perundang-undangan.</a:t>
            </a:r>
          </a:p>
          <a:p>
            <a:pPr marL="0" indent="0" fontAlgn="base">
              <a:buNone/>
            </a:pPr>
            <a:endParaRPr lang="id-ID" dirty="0"/>
          </a:p>
        </p:txBody>
      </p:sp>
      <p:sp>
        <p:nvSpPr>
          <p:cNvPr id="4" name="Title 3"/>
          <p:cNvSpPr>
            <a:spLocks noGrp="1"/>
          </p:cNvSpPr>
          <p:nvPr>
            <p:ph type="title"/>
          </p:nvPr>
        </p:nvSpPr>
        <p:spPr/>
        <p:txBody>
          <a:bodyPr/>
          <a:lstStyle/>
          <a:p>
            <a:r>
              <a:rPr lang="id-ID" b="1" dirty="0" smtClean="0"/>
              <a:t>MANFAAT JAMINAN PENSIUN</a:t>
            </a:r>
            <a:endParaRPr lang="id-ID" b="1" dirty="0"/>
          </a:p>
        </p:txBody>
      </p:sp>
    </p:spTree>
    <p:extLst>
      <p:ext uri="{BB962C8B-B14F-4D97-AF65-F5344CB8AC3E}">
        <p14:creationId xmlns:p14="http://schemas.microsoft.com/office/powerpoint/2010/main" val="3956295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a:bodyPr>
          <a:lstStyle/>
          <a:p>
            <a:r>
              <a:rPr lang="id-ID" b="1" dirty="0" smtClean="0"/>
              <a:t>UNDANG-UNDANG PENSIUN</a:t>
            </a:r>
            <a:endParaRPr lang="id-ID" b="1" dirty="0"/>
          </a:p>
        </p:txBody>
      </p:sp>
      <p:sp>
        <p:nvSpPr>
          <p:cNvPr id="3" name="Content Placeholder 2"/>
          <p:cNvSpPr>
            <a:spLocks noGrp="1"/>
          </p:cNvSpPr>
          <p:nvPr>
            <p:ph idx="1"/>
          </p:nvPr>
        </p:nvSpPr>
        <p:spPr>
          <a:xfrm>
            <a:off x="457200" y="1412776"/>
            <a:ext cx="8229600" cy="5256584"/>
          </a:xfrm>
        </p:spPr>
        <p:txBody>
          <a:bodyPr>
            <a:normAutofit/>
          </a:bodyPr>
          <a:lstStyle/>
          <a:p>
            <a:pPr marL="514350" indent="-514350" fontAlgn="base">
              <a:buFont typeface="+mj-lt"/>
              <a:buAutoNum type="arabicPeriod"/>
            </a:pPr>
            <a:r>
              <a:rPr lang="id-ID" b="1" dirty="0"/>
              <a:t>Undang-undang No. 13 Tahun 2003 tentang </a:t>
            </a:r>
            <a:r>
              <a:rPr lang="id-ID" b="1" dirty="0" smtClean="0"/>
              <a:t>Ketenagakerjaan</a:t>
            </a:r>
          </a:p>
          <a:p>
            <a:pPr marL="514350" indent="-514350" fontAlgn="base">
              <a:buFont typeface="+mj-lt"/>
              <a:buAutoNum type="arabicPeriod"/>
            </a:pPr>
            <a:r>
              <a:rPr lang="id-ID" b="1" dirty="0"/>
              <a:t>Undang-undang No. 3 tahun 1992 tentang Jaminan Sosial Tenaga </a:t>
            </a:r>
            <a:r>
              <a:rPr lang="id-ID" b="1" dirty="0" smtClean="0"/>
              <a:t>Kerja</a:t>
            </a:r>
          </a:p>
          <a:p>
            <a:pPr marL="514350" indent="-514350" fontAlgn="base">
              <a:buFont typeface="+mj-lt"/>
              <a:buAutoNum type="arabicPeriod"/>
            </a:pPr>
            <a:r>
              <a:rPr lang="id-ID" b="1" dirty="0"/>
              <a:t>Undang-undang No. 11 tahun 1969 tentang Pensiun Pegawai (Pegawai Negeri Sipil) dan Pensiun Janda/Duda Pegawai</a:t>
            </a:r>
            <a:endParaRPr lang="id-ID" dirty="0"/>
          </a:p>
          <a:p>
            <a:pPr marL="514350" indent="-514350" fontAlgn="base">
              <a:buFont typeface="+mj-lt"/>
              <a:buAutoNum type="arabicPeriod"/>
            </a:pPr>
            <a:endParaRPr lang="id-ID" dirty="0"/>
          </a:p>
          <a:p>
            <a:pPr marL="514350" lvl="0" indent="-514350" fontAlgn="base">
              <a:buFont typeface="+mj-lt"/>
              <a:buAutoNum type="arabicPeriod"/>
            </a:pPr>
            <a:endParaRPr lang="id-ID" dirty="0" smtClean="0"/>
          </a:p>
          <a:p>
            <a:pPr marL="0" lvl="0" indent="0" fontAlgn="base">
              <a:buNone/>
            </a:pPr>
            <a:endParaRPr lang="id-ID" dirty="0"/>
          </a:p>
        </p:txBody>
      </p:sp>
    </p:spTree>
    <p:extLst>
      <p:ext uri="{BB962C8B-B14F-4D97-AF65-F5344CB8AC3E}">
        <p14:creationId xmlns:p14="http://schemas.microsoft.com/office/powerpoint/2010/main" val="2472989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792088"/>
          </a:xfrm>
        </p:spPr>
        <p:txBody>
          <a:bodyPr>
            <a:normAutofit fontScale="90000"/>
          </a:bodyPr>
          <a:lstStyle/>
          <a:p>
            <a:r>
              <a:rPr lang="id-ID" dirty="0" smtClean="0"/>
              <a:t/>
            </a:r>
            <a:br>
              <a:rPr lang="id-ID" dirty="0" smtClean="0"/>
            </a:br>
            <a:r>
              <a:rPr lang="id-ID" b="1" dirty="0" smtClean="0"/>
              <a:t>ASURANSI SOSIAL TENAGA  KERJA</a:t>
            </a:r>
            <a:r>
              <a:rPr lang="id-ID" dirty="0" smtClean="0"/>
              <a:t/>
            </a:r>
            <a:br>
              <a:rPr lang="id-ID" dirty="0" smtClean="0"/>
            </a:br>
            <a:r>
              <a:rPr lang="id-ID" dirty="0" smtClean="0"/>
              <a:t> </a:t>
            </a:r>
            <a:endParaRPr lang="id-ID" dirty="0"/>
          </a:p>
        </p:txBody>
      </p:sp>
      <p:sp>
        <p:nvSpPr>
          <p:cNvPr id="3" name="Content Placeholder 2"/>
          <p:cNvSpPr>
            <a:spLocks noGrp="1"/>
          </p:cNvSpPr>
          <p:nvPr>
            <p:ph idx="1"/>
          </p:nvPr>
        </p:nvSpPr>
        <p:spPr>
          <a:xfrm>
            <a:off x="457200" y="1412776"/>
            <a:ext cx="8229600" cy="5040560"/>
          </a:xfrm>
        </p:spPr>
        <p:txBody>
          <a:bodyPr>
            <a:noAutofit/>
          </a:bodyPr>
          <a:lstStyle/>
          <a:p>
            <a:r>
              <a:rPr lang="id-ID" sz="2400" dirty="0"/>
              <a:t>adalah sistim perlindungan yang dimaksudkan untuk menanggulangi risiko modal yang secara langsung mengakibatkan berkurangnya atau hilangnya penghasilan </a:t>
            </a:r>
            <a:r>
              <a:rPr lang="id-ID" sz="2400" b="1" dirty="0"/>
              <a:t>tenaga kerja</a:t>
            </a:r>
            <a:r>
              <a:rPr lang="id-ID" sz="2400" dirty="0"/>
              <a:t>.</a:t>
            </a:r>
          </a:p>
          <a:p>
            <a:r>
              <a:rPr lang="id-ID" sz="2400" dirty="0"/>
              <a:t>Asuransi bagi para pekerja ini memberikan cukup banyak manfaat dan proteksi terhadap risiko kerugian hingga beberapa jaminan lain yang memberikan keuntungan bagi para pekerja pemegang polis</a:t>
            </a:r>
            <a:r>
              <a:rPr lang="id-ID" sz="2400" dirty="0" smtClean="0"/>
              <a:t>.</a:t>
            </a:r>
          </a:p>
          <a:p>
            <a:r>
              <a:rPr lang="id-ID" sz="2400" dirty="0"/>
              <a:t>Besaran jumlah premi pun sebetulnya sudah diatur mengikuti aturan Undang-Undang dengan besaran 2 persen dari pendapatan para pekerja per bulan. Kekurangannya ditanggung oleh perusahaan sehingga para pekerja bisa mendapatkan cukup banyak manfaat </a:t>
            </a:r>
          </a:p>
          <a:p>
            <a:pPr marL="0" indent="0">
              <a:buNone/>
            </a:pPr>
            <a:endParaRPr lang="id-ID" sz="2400" dirty="0" smtClean="0"/>
          </a:p>
          <a:p>
            <a:pPr marL="0" indent="0">
              <a:buNone/>
            </a:pPr>
            <a:endParaRPr lang="id-ID" sz="2400" dirty="0"/>
          </a:p>
        </p:txBody>
      </p:sp>
    </p:spTree>
    <p:extLst>
      <p:ext uri="{BB962C8B-B14F-4D97-AF65-F5344CB8AC3E}">
        <p14:creationId xmlns:p14="http://schemas.microsoft.com/office/powerpoint/2010/main" val="2868570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512</Words>
  <Application>Microsoft Office PowerPoint</Application>
  <PresentationFormat>On-screen Show (4:3)</PresentationFormat>
  <Paragraphs>66</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MANAJEMEN KONPENSASI</vt:lpstr>
      <vt:lpstr> PENGERTIAN PENSIUN</vt:lpstr>
      <vt:lpstr>UANG PENSIUN</vt:lpstr>
      <vt:lpstr>DANA PENSIUN</vt:lpstr>
      <vt:lpstr>JENIS-JENIS PENSIUN</vt:lpstr>
      <vt:lpstr>PROGRAM PENSIUN</vt:lpstr>
      <vt:lpstr>MANFAAT JAMINAN PENSIUN</vt:lpstr>
      <vt:lpstr>UNDANG-UNDANG PENSIUN</vt:lpstr>
      <vt:lpstr> ASURANSI SOSIAL TENAGA  KERJA  </vt:lpstr>
      <vt:lpstr>JENIS ASURANSI</vt:lpstr>
      <vt:lpstr>TUJUAN DAN SIFAT</vt:lpstr>
      <vt:lpstr>UNDANG-UNDANG YANG MENGATUR</vt:lpstr>
      <vt:lpstr>MANFAAT ASURANSI SOSIAL TENAGA KERJA</vt:lpstr>
      <vt:lpstr>SYARAT ASURANSI SOSIAL TENAGA KERJA</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KONPENSASI</dc:title>
  <dc:creator>HP</dc:creator>
  <cp:lastModifiedBy>HP</cp:lastModifiedBy>
  <cp:revision>11</cp:revision>
  <dcterms:created xsi:type="dcterms:W3CDTF">2020-06-10T16:52:15Z</dcterms:created>
  <dcterms:modified xsi:type="dcterms:W3CDTF">2020-06-11T01:44:18Z</dcterms:modified>
</cp:coreProperties>
</file>