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341" r:id="rId3"/>
    <p:sldId id="310" r:id="rId4"/>
    <p:sldId id="271" r:id="rId5"/>
    <p:sldId id="313" r:id="rId6"/>
    <p:sldId id="315" r:id="rId7"/>
    <p:sldId id="273" r:id="rId8"/>
    <p:sldId id="293" r:id="rId9"/>
    <p:sldId id="294" r:id="rId10"/>
    <p:sldId id="336" r:id="rId11"/>
    <p:sldId id="342" r:id="rId12"/>
    <p:sldId id="299" r:id="rId13"/>
    <p:sldId id="350" r:id="rId14"/>
    <p:sldId id="351" r:id="rId15"/>
    <p:sldId id="339" r:id="rId16"/>
    <p:sldId id="345" r:id="rId17"/>
    <p:sldId id="346" r:id="rId18"/>
    <p:sldId id="348" r:id="rId19"/>
    <p:sldId id="309" r:id="rId20"/>
    <p:sldId id="268" r:id="rId21"/>
    <p:sldId id="267" r:id="rId22"/>
  </p:sldIdLst>
  <p:sldSz cx="18288000" cy="10287000"/>
  <p:notesSz cx="6858000" cy="9144000"/>
  <p:embeddedFontLst>
    <p:embeddedFont>
      <p:font typeface="Open Sans" panose="020B0604020202020204" charset="0"/>
      <p:regular r:id="rId24"/>
      <p:bold r:id="rId25"/>
      <p:italic r:id="rId26"/>
      <p:boldItalic r:id="rId27"/>
    </p:embeddedFont>
    <p:embeddedFont>
      <p:font typeface="Mangal" panose="02040503050203030202" pitchFamily="18" charset="0"/>
      <p:regular r:id="rId28"/>
      <p:bold r:id="rId29"/>
    </p:embeddedFont>
    <p:embeddedFont>
      <p:font typeface="Montserrat" panose="020B0604020202020204" charset="0"/>
      <p:regular r:id="rId30"/>
      <p:bold r:id="rId31"/>
    </p:embeddedFont>
    <p:embeddedFont>
      <p:font typeface="Antonio Bold" panose="020B0604020202020204" charset="0"/>
      <p:regular r:id="rId32"/>
    </p:embeddedFont>
    <p:embeddedFont>
      <p:font typeface="Barlow" panose="020B0604020202020204" charset="0"/>
      <p:regular r:id="rId33"/>
      <p:bold r:id="rId34"/>
      <p:italic r:id="rId35"/>
      <p:boldItalic r:id="rId36"/>
    </p:embeddedFont>
    <p:embeddedFont>
      <p:font typeface="Raleway" panose="020B0604020202020204" charset="0"/>
      <p:regular r:id="rId37"/>
      <p:bold r:id="rId38"/>
      <p:italic r:id="rId39"/>
      <p:boldItalic r:id="rId40"/>
    </p:embeddedFont>
    <p:embeddedFont>
      <p:font typeface="Verdana" panose="020B0604030504040204" pitchFamily="34" charset="0"/>
      <p:regular r:id="rId41"/>
      <p:bold r:id="rId42"/>
      <p:italic r:id="rId43"/>
      <p:boldItalic r:id="rId44"/>
    </p:embeddedFont>
    <p:embeddedFont>
      <p:font typeface="Calibri" panose="020F0502020204030204" pitchFamily="34" charset="0"/>
      <p:regular r:id="rId45"/>
      <p:bold r:id="rId46"/>
      <p:italic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es Bolton" initials="CB" lastIdx="1" clrIdx="0">
    <p:extLst>
      <p:ext uri="{19B8F6BF-5375-455C-9EA6-DF929625EA0E}">
        <p15:presenceInfo xmlns:p15="http://schemas.microsoft.com/office/powerpoint/2012/main" userId="42254106b65d6a6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66"/>
    <a:srgbClr val="FFFF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6" autoAdjust="0"/>
    <p:restoredTop sz="95179" autoAdjust="0"/>
  </p:normalViewPr>
  <p:slideViewPr>
    <p:cSldViewPr>
      <p:cViewPr varScale="1">
        <p:scale>
          <a:sx n="56" d="100"/>
          <a:sy n="56" d="100"/>
        </p:scale>
        <p:origin x="4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344F1D-3325-40CB-A71F-A79307D22CED}" type="doc">
      <dgm:prSet loTypeId="urn:microsoft.com/office/officeart/2005/8/layout/venn2" loCatId="relationship" qsTypeId="urn:microsoft.com/office/officeart/2005/8/quickstyle/simple1" qsCatId="simple" csTypeId="urn:microsoft.com/office/officeart/2005/8/colors/accent6_1" csCatId="accent6" phldr="1"/>
      <dgm:spPr/>
      <dgm:t>
        <a:bodyPr/>
        <a:lstStyle/>
        <a:p>
          <a:endParaRPr lang="en-IN"/>
        </a:p>
      </dgm:t>
    </dgm:pt>
    <dgm:pt modelId="{746B4EF9-BF3A-40BA-AFB2-066011491528}">
      <dgm:prSet phldrT="[Text]"/>
      <dgm:spPr>
        <a:xfrm>
          <a:off x="1391698" y="0"/>
          <a:ext cx="3975621" cy="3975621"/>
        </a:xfrm>
      </dgm:spPr>
      <dgm:t>
        <a:bodyPr/>
        <a:lstStyle/>
        <a:p>
          <a:r>
            <a:rPr lang="en-IN" smtClean="0">
              <a:latin typeface="Calibri" panose="020F0502020204030204"/>
              <a:ea typeface="+mn-ea"/>
              <a:cs typeface="+mn-cs"/>
            </a:rPr>
            <a:t>TAM</a:t>
          </a:r>
          <a:endParaRPr lang="en-IN" dirty="0">
            <a:latin typeface="Calibri" panose="020F0502020204030204"/>
            <a:ea typeface="+mn-ea"/>
            <a:cs typeface="+mn-cs"/>
          </a:endParaRPr>
        </a:p>
      </dgm:t>
    </dgm:pt>
    <dgm:pt modelId="{1954D69E-B74F-4B4C-92A9-ACC18C47A984}" type="parTrans" cxnId="{6915F751-B358-4E82-A29A-FC970199FF41}">
      <dgm:prSet/>
      <dgm:spPr/>
      <dgm:t>
        <a:bodyPr/>
        <a:lstStyle/>
        <a:p>
          <a:endParaRPr lang="en-IN"/>
        </a:p>
      </dgm:t>
    </dgm:pt>
    <dgm:pt modelId="{0B14DF90-4A8A-4E4D-9AD4-5A31ECC3D299}" type="sibTrans" cxnId="{6915F751-B358-4E82-A29A-FC970199FF41}">
      <dgm:prSet/>
      <dgm:spPr/>
      <dgm:t>
        <a:bodyPr/>
        <a:lstStyle/>
        <a:p>
          <a:endParaRPr lang="en-IN"/>
        </a:p>
      </dgm:t>
    </dgm:pt>
    <dgm:pt modelId="{C97EDADC-8ECD-42D4-89AC-847633F19078}">
      <dgm:prSet phldrT="[Text]"/>
      <dgm:spPr>
        <a:xfrm>
          <a:off x="1888651" y="993905"/>
          <a:ext cx="2981715" cy="2981715"/>
        </a:xfrm>
      </dgm:spPr>
      <dgm:t>
        <a:bodyPr/>
        <a:lstStyle/>
        <a:p>
          <a:r>
            <a:rPr lang="en-IN" smtClean="0">
              <a:latin typeface="Calibri" panose="020F0502020204030204"/>
              <a:ea typeface="+mn-ea"/>
              <a:cs typeface="+mn-cs"/>
            </a:rPr>
            <a:t>SAM</a:t>
          </a:r>
          <a:endParaRPr lang="en-IN" dirty="0">
            <a:latin typeface="Calibri" panose="020F0502020204030204"/>
            <a:ea typeface="+mn-ea"/>
            <a:cs typeface="+mn-cs"/>
          </a:endParaRPr>
        </a:p>
      </dgm:t>
    </dgm:pt>
    <dgm:pt modelId="{A3260F69-CA56-4346-A57E-769087C36739}" type="parTrans" cxnId="{3DEA3B12-D7FA-440A-BE79-775519D6910A}">
      <dgm:prSet/>
      <dgm:spPr/>
      <dgm:t>
        <a:bodyPr/>
        <a:lstStyle/>
        <a:p>
          <a:endParaRPr lang="en-IN"/>
        </a:p>
      </dgm:t>
    </dgm:pt>
    <dgm:pt modelId="{5909561E-9CA8-4668-901B-DE46BDCB26D4}" type="sibTrans" cxnId="{3DEA3B12-D7FA-440A-BE79-775519D6910A}">
      <dgm:prSet/>
      <dgm:spPr/>
      <dgm:t>
        <a:bodyPr/>
        <a:lstStyle/>
        <a:p>
          <a:endParaRPr lang="en-IN"/>
        </a:p>
      </dgm:t>
    </dgm:pt>
    <dgm:pt modelId="{E5EFF1E8-ABE4-4362-A50E-B875D125BD96}">
      <dgm:prSet phldrT="[Text]"/>
      <dgm:spPr>
        <a:xfrm>
          <a:off x="2385603" y="1987810"/>
          <a:ext cx="1987810" cy="1987810"/>
        </a:xfrm>
      </dgm:spPr>
      <dgm:t>
        <a:bodyPr/>
        <a:lstStyle/>
        <a:p>
          <a:r>
            <a:rPr lang="en-IN" smtClean="0">
              <a:latin typeface="Calibri" panose="020F0502020204030204"/>
              <a:ea typeface="+mn-ea"/>
              <a:cs typeface="+mn-cs"/>
            </a:rPr>
            <a:t>SOM</a:t>
          </a:r>
          <a:endParaRPr lang="en-IN" dirty="0">
            <a:latin typeface="Calibri" panose="020F0502020204030204"/>
            <a:ea typeface="+mn-ea"/>
            <a:cs typeface="+mn-cs"/>
          </a:endParaRPr>
        </a:p>
      </dgm:t>
    </dgm:pt>
    <dgm:pt modelId="{14B6BEEE-EB27-4CAC-B0EE-383B99B876FC}" type="parTrans" cxnId="{154FA2CE-CAB5-4733-8C08-DDAE9106897D}">
      <dgm:prSet/>
      <dgm:spPr/>
      <dgm:t>
        <a:bodyPr/>
        <a:lstStyle/>
        <a:p>
          <a:endParaRPr lang="en-IN"/>
        </a:p>
      </dgm:t>
    </dgm:pt>
    <dgm:pt modelId="{D5317EF5-6EDB-436F-B2D4-C6A7CD409F02}" type="sibTrans" cxnId="{154FA2CE-CAB5-4733-8C08-DDAE9106897D}">
      <dgm:prSet/>
      <dgm:spPr/>
      <dgm:t>
        <a:bodyPr/>
        <a:lstStyle/>
        <a:p>
          <a:endParaRPr lang="en-IN"/>
        </a:p>
      </dgm:t>
    </dgm:pt>
    <dgm:pt modelId="{F2B9CC1C-BDE6-4CDB-A758-74CC86A3F31F}" type="pres">
      <dgm:prSet presAssocID="{DD344F1D-3325-40CB-A71F-A79307D22CED}" presName="Name0" presStyleCnt="0">
        <dgm:presLayoutVars>
          <dgm:chMax val="7"/>
          <dgm:resizeHandles val="exact"/>
        </dgm:presLayoutVars>
      </dgm:prSet>
      <dgm:spPr/>
      <dgm:t>
        <a:bodyPr/>
        <a:lstStyle/>
        <a:p>
          <a:endParaRPr lang="en-US"/>
        </a:p>
      </dgm:t>
    </dgm:pt>
    <dgm:pt modelId="{8451ED41-C590-464C-8723-134AEB39DBB3}" type="pres">
      <dgm:prSet presAssocID="{DD344F1D-3325-40CB-A71F-A79307D22CED}" presName="comp1" presStyleCnt="0"/>
      <dgm:spPr/>
      <dgm:t>
        <a:bodyPr/>
        <a:lstStyle/>
        <a:p>
          <a:endParaRPr lang="en-US"/>
        </a:p>
      </dgm:t>
    </dgm:pt>
    <dgm:pt modelId="{2BE2AAFC-BEAE-481D-B557-81DE68A237F7}" type="pres">
      <dgm:prSet presAssocID="{DD344F1D-3325-40CB-A71F-A79307D22CED}" presName="circle1" presStyleLbl="node1" presStyleIdx="0" presStyleCnt="3"/>
      <dgm:spPr>
        <a:prstGeom prst="ellipse">
          <a:avLst/>
        </a:prstGeom>
      </dgm:spPr>
      <dgm:t>
        <a:bodyPr/>
        <a:lstStyle/>
        <a:p>
          <a:endParaRPr lang="en-US"/>
        </a:p>
      </dgm:t>
    </dgm:pt>
    <dgm:pt modelId="{ED7C1346-0397-438A-9AAD-8BE2335EC6BB}" type="pres">
      <dgm:prSet presAssocID="{DD344F1D-3325-40CB-A71F-A79307D22CED}" presName="c1text" presStyleLbl="node1" presStyleIdx="0" presStyleCnt="3">
        <dgm:presLayoutVars>
          <dgm:bulletEnabled val="1"/>
        </dgm:presLayoutVars>
      </dgm:prSet>
      <dgm:spPr/>
      <dgm:t>
        <a:bodyPr/>
        <a:lstStyle/>
        <a:p>
          <a:endParaRPr lang="en-US"/>
        </a:p>
      </dgm:t>
    </dgm:pt>
    <dgm:pt modelId="{8F11973F-33EE-445B-8E28-2D5EAC0DA289}" type="pres">
      <dgm:prSet presAssocID="{DD344F1D-3325-40CB-A71F-A79307D22CED}" presName="comp2" presStyleCnt="0"/>
      <dgm:spPr/>
      <dgm:t>
        <a:bodyPr/>
        <a:lstStyle/>
        <a:p>
          <a:endParaRPr lang="en-US"/>
        </a:p>
      </dgm:t>
    </dgm:pt>
    <dgm:pt modelId="{5783AC22-EAAA-4B02-9505-F9F67BC8F71A}" type="pres">
      <dgm:prSet presAssocID="{DD344F1D-3325-40CB-A71F-A79307D22CED}" presName="circle2" presStyleLbl="node1" presStyleIdx="1" presStyleCnt="3"/>
      <dgm:spPr>
        <a:prstGeom prst="ellipse">
          <a:avLst/>
        </a:prstGeom>
      </dgm:spPr>
      <dgm:t>
        <a:bodyPr/>
        <a:lstStyle/>
        <a:p>
          <a:endParaRPr lang="en-US"/>
        </a:p>
      </dgm:t>
    </dgm:pt>
    <dgm:pt modelId="{4871E181-12FC-48FB-9E74-6BA476466234}" type="pres">
      <dgm:prSet presAssocID="{DD344F1D-3325-40CB-A71F-A79307D22CED}" presName="c2text" presStyleLbl="node1" presStyleIdx="1" presStyleCnt="3">
        <dgm:presLayoutVars>
          <dgm:bulletEnabled val="1"/>
        </dgm:presLayoutVars>
      </dgm:prSet>
      <dgm:spPr/>
      <dgm:t>
        <a:bodyPr/>
        <a:lstStyle/>
        <a:p>
          <a:endParaRPr lang="en-US"/>
        </a:p>
      </dgm:t>
    </dgm:pt>
    <dgm:pt modelId="{901532F9-DC54-486E-8432-B2395DAF1269}" type="pres">
      <dgm:prSet presAssocID="{DD344F1D-3325-40CB-A71F-A79307D22CED}" presName="comp3" presStyleCnt="0"/>
      <dgm:spPr/>
      <dgm:t>
        <a:bodyPr/>
        <a:lstStyle/>
        <a:p>
          <a:endParaRPr lang="en-US"/>
        </a:p>
      </dgm:t>
    </dgm:pt>
    <dgm:pt modelId="{0927306A-DE0F-4C43-94ED-305F00916AD7}" type="pres">
      <dgm:prSet presAssocID="{DD344F1D-3325-40CB-A71F-A79307D22CED}" presName="circle3" presStyleLbl="node1" presStyleIdx="2" presStyleCnt="3"/>
      <dgm:spPr>
        <a:prstGeom prst="ellipse">
          <a:avLst/>
        </a:prstGeom>
      </dgm:spPr>
      <dgm:t>
        <a:bodyPr/>
        <a:lstStyle/>
        <a:p>
          <a:endParaRPr lang="en-US"/>
        </a:p>
      </dgm:t>
    </dgm:pt>
    <dgm:pt modelId="{DFA2E1B6-C653-4ECD-AABA-E3551E5267D7}" type="pres">
      <dgm:prSet presAssocID="{DD344F1D-3325-40CB-A71F-A79307D22CED}" presName="c3text" presStyleLbl="node1" presStyleIdx="2" presStyleCnt="3">
        <dgm:presLayoutVars>
          <dgm:bulletEnabled val="1"/>
        </dgm:presLayoutVars>
      </dgm:prSet>
      <dgm:spPr/>
      <dgm:t>
        <a:bodyPr/>
        <a:lstStyle/>
        <a:p>
          <a:endParaRPr lang="en-US"/>
        </a:p>
      </dgm:t>
    </dgm:pt>
  </dgm:ptLst>
  <dgm:cxnLst>
    <dgm:cxn modelId="{5048B446-AC55-441E-A5AC-1FA804A23A0B}" type="presOf" srcId="{746B4EF9-BF3A-40BA-AFB2-066011491528}" destId="{2BE2AAFC-BEAE-481D-B557-81DE68A237F7}" srcOrd="0" destOrd="0" presId="urn:microsoft.com/office/officeart/2005/8/layout/venn2"/>
    <dgm:cxn modelId="{3DEA3B12-D7FA-440A-BE79-775519D6910A}" srcId="{DD344F1D-3325-40CB-A71F-A79307D22CED}" destId="{C97EDADC-8ECD-42D4-89AC-847633F19078}" srcOrd="1" destOrd="0" parTransId="{A3260F69-CA56-4346-A57E-769087C36739}" sibTransId="{5909561E-9CA8-4668-901B-DE46BDCB26D4}"/>
    <dgm:cxn modelId="{6EF22650-71F8-46AA-B2F3-3FB7C09D1771}" type="presOf" srcId="{C97EDADC-8ECD-42D4-89AC-847633F19078}" destId="{5783AC22-EAAA-4B02-9505-F9F67BC8F71A}" srcOrd="0" destOrd="0" presId="urn:microsoft.com/office/officeart/2005/8/layout/venn2"/>
    <dgm:cxn modelId="{76C1ADE8-3E68-44A1-9298-A83070409F2A}" type="presOf" srcId="{C97EDADC-8ECD-42D4-89AC-847633F19078}" destId="{4871E181-12FC-48FB-9E74-6BA476466234}" srcOrd="1" destOrd="0" presId="urn:microsoft.com/office/officeart/2005/8/layout/venn2"/>
    <dgm:cxn modelId="{BC82ABE1-F8A3-46C7-A8A9-E359E0C156F0}" type="presOf" srcId="{E5EFF1E8-ABE4-4362-A50E-B875D125BD96}" destId="{0927306A-DE0F-4C43-94ED-305F00916AD7}" srcOrd="0" destOrd="0" presId="urn:microsoft.com/office/officeart/2005/8/layout/venn2"/>
    <dgm:cxn modelId="{154FA2CE-CAB5-4733-8C08-DDAE9106897D}" srcId="{DD344F1D-3325-40CB-A71F-A79307D22CED}" destId="{E5EFF1E8-ABE4-4362-A50E-B875D125BD96}" srcOrd="2" destOrd="0" parTransId="{14B6BEEE-EB27-4CAC-B0EE-383B99B876FC}" sibTransId="{D5317EF5-6EDB-436F-B2D4-C6A7CD409F02}"/>
    <dgm:cxn modelId="{3E5E3453-8B05-494C-B7DD-8F789CE1047E}" type="presOf" srcId="{E5EFF1E8-ABE4-4362-A50E-B875D125BD96}" destId="{DFA2E1B6-C653-4ECD-AABA-E3551E5267D7}" srcOrd="1" destOrd="0" presId="urn:microsoft.com/office/officeart/2005/8/layout/venn2"/>
    <dgm:cxn modelId="{69D89837-AE44-447D-BEBD-713B62821E4E}" type="presOf" srcId="{DD344F1D-3325-40CB-A71F-A79307D22CED}" destId="{F2B9CC1C-BDE6-4CDB-A758-74CC86A3F31F}" srcOrd="0" destOrd="0" presId="urn:microsoft.com/office/officeart/2005/8/layout/venn2"/>
    <dgm:cxn modelId="{6915F751-B358-4E82-A29A-FC970199FF41}" srcId="{DD344F1D-3325-40CB-A71F-A79307D22CED}" destId="{746B4EF9-BF3A-40BA-AFB2-066011491528}" srcOrd="0" destOrd="0" parTransId="{1954D69E-B74F-4B4C-92A9-ACC18C47A984}" sibTransId="{0B14DF90-4A8A-4E4D-9AD4-5A31ECC3D299}"/>
    <dgm:cxn modelId="{1D633193-84D8-41E9-9BEA-42E4AE88C1C3}" type="presOf" srcId="{746B4EF9-BF3A-40BA-AFB2-066011491528}" destId="{ED7C1346-0397-438A-9AAD-8BE2335EC6BB}" srcOrd="1" destOrd="0" presId="urn:microsoft.com/office/officeart/2005/8/layout/venn2"/>
    <dgm:cxn modelId="{D86D7FDC-6353-4BA1-AE90-91314EE84F6A}" type="presParOf" srcId="{F2B9CC1C-BDE6-4CDB-A758-74CC86A3F31F}" destId="{8451ED41-C590-464C-8723-134AEB39DBB3}" srcOrd="0" destOrd="0" presId="urn:microsoft.com/office/officeart/2005/8/layout/venn2"/>
    <dgm:cxn modelId="{79A2FCE8-97C6-47B7-A077-3470F5B7CF5B}" type="presParOf" srcId="{8451ED41-C590-464C-8723-134AEB39DBB3}" destId="{2BE2AAFC-BEAE-481D-B557-81DE68A237F7}" srcOrd="0" destOrd="0" presId="urn:microsoft.com/office/officeart/2005/8/layout/venn2"/>
    <dgm:cxn modelId="{2001E8A0-D926-4888-A220-3D21930627E0}" type="presParOf" srcId="{8451ED41-C590-464C-8723-134AEB39DBB3}" destId="{ED7C1346-0397-438A-9AAD-8BE2335EC6BB}" srcOrd="1" destOrd="0" presId="urn:microsoft.com/office/officeart/2005/8/layout/venn2"/>
    <dgm:cxn modelId="{8227A953-9708-418C-850B-24986FB12064}" type="presParOf" srcId="{F2B9CC1C-BDE6-4CDB-A758-74CC86A3F31F}" destId="{8F11973F-33EE-445B-8E28-2D5EAC0DA289}" srcOrd="1" destOrd="0" presId="urn:microsoft.com/office/officeart/2005/8/layout/venn2"/>
    <dgm:cxn modelId="{63F99341-D2DC-4256-A8D3-412F66819B89}" type="presParOf" srcId="{8F11973F-33EE-445B-8E28-2D5EAC0DA289}" destId="{5783AC22-EAAA-4B02-9505-F9F67BC8F71A}" srcOrd="0" destOrd="0" presId="urn:microsoft.com/office/officeart/2005/8/layout/venn2"/>
    <dgm:cxn modelId="{0BD8D4D5-D41A-4F9B-88FD-86DA00EB0EF8}" type="presParOf" srcId="{8F11973F-33EE-445B-8E28-2D5EAC0DA289}" destId="{4871E181-12FC-48FB-9E74-6BA476466234}" srcOrd="1" destOrd="0" presId="urn:microsoft.com/office/officeart/2005/8/layout/venn2"/>
    <dgm:cxn modelId="{23E4EAB6-377C-4E17-A90D-6389D8FA740D}" type="presParOf" srcId="{F2B9CC1C-BDE6-4CDB-A758-74CC86A3F31F}" destId="{901532F9-DC54-486E-8432-B2395DAF1269}" srcOrd="2" destOrd="0" presId="urn:microsoft.com/office/officeart/2005/8/layout/venn2"/>
    <dgm:cxn modelId="{374D50A8-F5A5-43D6-9CD4-AD2528D84802}" type="presParOf" srcId="{901532F9-DC54-486E-8432-B2395DAF1269}" destId="{0927306A-DE0F-4C43-94ED-305F00916AD7}" srcOrd="0" destOrd="0" presId="urn:microsoft.com/office/officeart/2005/8/layout/venn2"/>
    <dgm:cxn modelId="{301AC02E-0AB1-4E55-A8F9-DF8BF733D4BC}" type="presParOf" srcId="{901532F9-DC54-486E-8432-B2395DAF1269}" destId="{DFA2E1B6-C653-4ECD-AABA-E3551E5267D7}"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C08995-0A06-4692-A667-D87FC34CAEDF}" type="doc">
      <dgm:prSet loTypeId="urn:microsoft.com/office/officeart/2005/8/layout/pyramid3" loCatId="pyramid" qsTypeId="urn:microsoft.com/office/officeart/2005/8/quickstyle/simple1" qsCatId="simple" csTypeId="urn:microsoft.com/office/officeart/2005/8/colors/accent2_1" csCatId="accent2" phldr="1"/>
      <dgm:spPr/>
    </dgm:pt>
    <dgm:pt modelId="{1B77F4E2-4054-44C5-8439-BAAC1D809E85}">
      <dgm:prSet phldrT="[Text]" custT="1"/>
      <dgm:spPr/>
      <dgm:t>
        <a:bodyPr/>
        <a:lstStyle/>
        <a:p>
          <a:r>
            <a:rPr lang="de-DE" sz="1800" b="1" dirty="0">
              <a:latin typeface="+mn-lt"/>
              <a:cs typeface="Arial" panose="020B0604020202020204" pitchFamily="34" charset="0"/>
            </a:rPr>
            <a:t>TARGET MARKET:</a:t>
          </a:r>
        </a:p>
        <a:p>
          <a:r>
            <a:rPr lang="de-DE" sz="1800" b="1" dirty="0">
              <a:latin typeface="+mn-lt"/>
              <a:cs typeface="Arial" panose="020B0604020202020204" pitchFamily="34" charset="0"/>
            </a:rPr>
            <a:t>?.........................</a:t>
          </a:r>
        </a:p>
        <a:p>
          <a:r>
            <a:rPr lang="de-DE" sz="1800" dirty="0">
              <a:latin typeface="+mn-lt"/>
              <a:cs typeface="Arial" panose="020B0604020202020204" pitchFamily="34" charset="0"/>
            </a:rPr>
            <a:t> </a:t>
          </a:r>
        </a:p>
      </dgm:t>
    </dgm:pt>
    <dgm:pt modelId="{C067D827-58D6-4BB7-B862-87652879F687}" type="parTrans" cxnId="{6F7BCFFC-5685-445A-8A80-F7B3A816B052}">
      <dgm:prSet/>
      <dgm:spPr/>
      <dgm:t>
        <a:bodyPr/>
        <a:lstStyle/>
        <a:p>
          <a:endParaRPr lang="de-DE" sz="2400">
            <a:latin typeface="+mn-lt"/>
          </a:endParaRPr>
        </a:p>
      </dgm:t>
    </dgm:pt>
    <dgm:pt modelId="{DCC0FA10-27F4-428E-A55C-7BFE43B8D6A1}" type="sibTrans" cxnId="{6F7BCFFC-5685-445A-8A80-F7B3A816B052}">
      <dgm:prSet/>
      <dgm:spPr/>
      <dgm:t>
        <a:bodyPr/>
        <a:lstStyle/>
        <a:p>
          <a:endParaRPr lang="de-DE" sz="2400">
            <a:latin typeface="+mn-lt"/>
          </a:endParaRPr>
        </a:p>
      </dgm:t>
    </dgm:pt>
    <dgm:pt modelId="{89124381-D640-426D-B253-4D1A874C75B4}">
      <dgm:prSet phldrT="[Text]" custT="1"/>
      <dgm:spPr/>
      <dgm:t>
        <a:bodyPr/>
        <a:lstStyle/>
        <a:p>
          <a:pPr algn="ctr"/>
          <a:r>
            <a:rPr lang="de-DE" sz="1800" b="1" dirty="0" smtClean="0">
              <a:latin typeface="+mn-lt"/>
              <a:cs typeface="Arial" panose="020B0604020202020204" pitchFamily="34" charset="0"/>
            </a:rPr>
            <a:t>OPPORTUNITIES/PROSPECTS</a:t>
          </a:r>
          <a:r>
            <a:rPr lang="de-DE" sz="1800" b="1" dirty="0">
              <a:latin typeface="+mn-lt"/>
              <a:cs typeface="Arial" panose="020B0604020202020204" pitchFamily="34" charset="0"/>
            </a:rPr>
            <a:t>:</a:t>
          </a:r>
        </a:p>
        <a:p>
          <a:pPr algn="ctr"/>
          <a:r>
            <a:rPr lang="de-DE" sz="1800" b="1" dirty="0">
              <a:latin typeface="+mn-lt"/>
              <a:cs typeface="Arial" panose="020B0604020202020204" pitchFamily="34" charset="0"/>
            </a:rPr>
            <a:t>?......................... </a:t>
          </a:r>
        </a:p>
        <a:p>
          <a:pPr algn="ctr"/>
          <a:endParaRPr lang="de-DE" sz="1800" b="0" dirty="0">
            <a:latin typeface="+mn-lt"/>
            <a:cs typeface="Arial" panose="020B0604020202020204" pitchFamily="34" charset="0"/>
          </a:endParaRPr>
        </a:p>
      </dgm:t>
    </dgm:pt>
    <dgm:pt modelId="{E7A18DAA-BC05-4839-9C1F-A64F22600D8C}" type="parTrans" cxnId="{2255E916-F98E-4667-9893-DF40C3CF220E}">
      <dgm:prSet/>
      <dgm:spPr/>
      <dgm:t>
        <a:bodyPr/>
        <a:lstStyle/>
        <a:p>
          <a:endParaRPr lang="de-DE" sz="2400">
            <a:latin typeface="+mn-lt"/>
          </a:endParaRPr>
        </a:p>
      </dgm:t>
    </dgm:pt>
    <dgm:pt modelId="{5B0535CC-E61B-420F-921D-62F4C85520B5}" type="sibTrans" cxnId="{2255E916-F98E-4667-9893-DF40C3CF220E}">
      <dgm:prSet/>
      <dgm:spPr/>
      <dgm:t>
        <a:bodyPr/>
        <a:lstStyle/>
        <a:p>
          <a:endParaRPr lang="de-DE" sz="2400">
            <a:latin typeface="+mn-lt"/>
          </a:endParaRPr>
        </a:p>
      </dgm:t>
    </dgm:pt>
    <dgm:pt modelId="{D4302C08-0B0E-4DFF-B831-670196B8A703}">
      <dgm:prSet phldrT="[Text]" custT="1"/>
      <dgm:spPr/>
      <dgm:t>
        <a:bodyPr/>
        <a:lstStyle/>
        <a:p>
          <a:pPr algn="ctr">
            <a:lnSpc>
              <a:spcPct val="100000"/>
            </a:lnSpc>
          </a:pPr>
          <a:r>
            <a:rPr lang="de-DE" sz="1800" b="1" dirty="0">
              <a:latin typeface="+mn-lt"/>
              <a:cs typeface="Arial" panose="020B0604020202020204" pitchFamily="34" charset="0"/>
            </a:rPr>
            <a:t>CUSTOMER:</a:t>
          </a:r>
        </a:p>
        <a:p>
          <a:pPr algn="ctr">
            <a:lnSpc>
              <a:spcPct val="100000"/>
            </a:lnSpc>
          </a:pPr>
          <a:r>
            <a:rPr lang="de-DE" sz="1800" b="1" dirty="0">
              <a:latin typeface="+mn-lt"/>
              <a:cs typeface="Arial" panose="020B0604020202020204" pitchFamily="34" charset="0"/>
            </a:rPr>
            <a:t>?........................</a:t>
          </a:r>
        </a:p>
        <a:p>
          <a:pPr algn="ctr">
            <a:lnSpc>
              <a:spcPct val="90000"/>
            </a:lnSpc>
          </a:pPr>
          <a:endParaRPr lang="de-DE" sz="1800" dirty="0">
            <a:latin typeface="+mn-lt"/>
            <a:cs typeface="Arial" panose="020B0604020202020204" pitchFamily="34" charset="0"/>
          </a:endParaRPr>
        </a:p>
      </dgm:t>
    </dgm:pt>
    <dgm:pt modelId="{34BF3499-FD55-441F-AF06-BBB55804704C}" type="parTrans" cxnId="{D13609CC-BF64-4283-B375-996ED0D6E430}">
      <dgm:prSet/>
      <dgm:spPr/>
      <dgm:t>
        <a:bodyPr/>
        <a:lstStyle/>
        <a:p>
          <a:endParaRPr lang="de-DE" sz="2400">
            <a:latin typeface="+mn-lt"/>
          </a:endParaRPr>
        </a:p>
      </dgm:t>
    </dgm:pt>
    <dgm:pt modelId="{95A280FD-9DD1-42AB-82EC-4058973521FC}" type="sibTrans" cxnId="{D13609CC-BF64-4283-B375-996ED0D6E430}">
      <dgm:prSet/>
      <dgm:spPr/>
      <dgm:t>
        <a:bodyPr/>
        <a:lstStyle/>
        <a:p>
          <a:endParaRPr lang="de-DE" sz="2400">
            <a:latin typeface="+mn-lt"/>
          </a:endParaRPr>
        </a:p>
      </dgm:t>
    </dgm:pt>
    <dgm:pt modelId="{11880C8A-DE3B-4D4A-BB2A-56AB99C538BE}">
      <dgm:prSet phldrT="[Text]" custT="1"/>
      <dgm:spPr/>
      <dgm:t>
        <a:bodyPr/>
        <a:lstStyle/>
        <a:p>
          <a:pPr algn="ctr"/>
          <a:r>
            <a:rPr lang="de-DE" sz="1800" b="1" dirty="0">
              <a:latin typeface="+mn-lt"/>
              <a:cs typeface="Arial" panose="020B0604020202020204" pitchFamily="34" charset="0"/>
            </a:rPr>
            <a:t>LEADS:</a:t>
          </a:r>
        </a:p>
        <a:p>
          <a:pPr algn="ctr"/>
          <a:r>
            <a:rPr lang="de-DE" sz="1800" b="1" dirty="0">
              <a:latin typeface="+mn-lt"/>
              <a:cs typeface="Arial" panose="020B0604020202020204" pitchFamily="34" charset="0"/>
            </a:rPr>
            <a:t>?.........................  </a:t>
          </a:r>
        </a:p>
        <a:p>
          <a:pPr algn="ctr"/>
          <a:endParaRPr lang="de-DE" sz="1800" b="0" dirty="0">
            <a:latin typeface="+mn-lt"/>
            <a:cs typeface="Arial" panose="020B0604020202020204" pitchFamily="34" charset="0"/>
          </a:endParaRPr>
        </a:p>
      </dgm:t>
    </dgm:pt>
    <dgm:pt modelId="{ED62723E-6919-451D-A1CC-9607B26064A4}" type="parTrans" cxnId="{1E291445-3153-461C-AB66-06E1B7809C99}">
      <dgm:prSet/>
      <dgm:spPr/>
      <dgm:t>
        <a:bodyPr/>
        <a:lstStyle/>
        <a:p>
          <a:endParaRPr lang="de-DE" sz="2400">
            <a:latin typeface="+mn-lt"/>
          </a:endParaRPr>
        </a:p>
      </dgm:t>
    </dgm:pt>
    <dgm:pt modelId="{31871C92-E695-4083-AA22-764C465EC697}" type="sibTrans" cxnId="{1E291445-3153-461C-AB66-06E1B7809C99}">
      <dgm:prSet/>
      <dgm:spPr/>
      <dgm:t>
        <a:bodyPr/>
        <a:lstStyle/>
        <a:p>
          <a:endParaRPr lang="de-DE" sz="2400">
            <a:latin typeface="+mn-lt"/>
          </a:endParaRPr>
        </a:p>
      </dgm:t>
    </dgm:pt>
    <dgm:pt modelId="{D8783527-D5E7-4F04-B0F3-E1AEFA6F2585}" type="pres">
      <dgm:prSet presAssocID="{68C08995-0A06-4692-A667-D87FC34CAEDF}" presName="Name0" presStyleCnt="0">
        <dgm:presLayoutVars>
          <dgm:dir/>
          <dgm:animLvl val="lvl"/>
          <dgm:resizeHandles val="exact"/>
        </dgm:presLayoutVars>
      </dgm:prSet>
      <dgm:spPr/>
    </dgm:pt>
    <dgm:pt modelId="{0AC996AF-C876-4ABA-893C-DD32AC8BC5F9}" type="pres">
      <dgm:prSet presAssocID="{1B77F4E2-4054-44C5-8439-BAAC1D809E85}" presName="Name8" presStyleCnt="0"/>
      <dgm:spPr/>
    </dgm:pt>
    <dgm:pt modelId="{7C2B6F5A-5F5A-42A7-BB03-8526EC8ECB0E}" type="pres">
      <dgm:prSet presAssocID="{1B77F4E2-4054-44C5-8439-BAAC1D809E85}" presName="level" presStyleLbl="node1" presStyleIdx="0" presStyleCnt="4" custLinFactNeighborX="-63949" custLinFactNeighborY="3106">
        <dgm:presLayoutVars>
          <dgm:chMax val="1"/>
          <dgm:bulletEnabled val="1"/>
        </dgm:presLayoutVars>
      </dgm:prSet>
      <dgm:spPr/>
      <dgm:t>
        <a:bodyPr/>
        <a:lstStyle/>
        <a:p>
          <a:endParaRPr lang="en-IN"/>
        </a:p>
      </dgm:t>
    </dgm:pt>
    <dgm:pt modelId="{60E5429C-6DFB-41DC-A7D6-2B3DF2243655}" type="pres">
      <dgm:prSet presAssocID="{1B77F4E2-4054-44C5-8439-BAAC1D809E85}" presName="levelTx" presStyleLbl="revTx" presStyleIdx="0" presStyleCnt="0">
        <dgm:presLayoutVars>
          <dgm:chMax val="1"/>
          <dgm:bulletEnabled val="1"/>
        </dgm:presLayoutVars>
      </dgm:prSet>
      <dgm:spPr/>
      <dgm:t>
        <a:bodyPr/>
        <a:lstStyle/>
        <a:p>
          <a:endParaRPr lang="en-IN"/>
        </a:p>
      </dgm:t>
    </dgm:pt>
    <dgm:pt modelId="{CFBD61D2-733F-48B8-B975-93303805372D}" type="pres">
      <dgm:prSet presAssocID="{11880C8A-DE3B-4D4A-BB2A-56AB99C538BE}" presName="Name8" presStyleCnt="0"/>
      <dgm:spPr/>
    </dgm:pt>
    <dgm:pt modelId="{E7BA9A3F-62F1-4C8A-9110-30A46B9CC3D7}" type="pres">
      <dgm:prSet presAssocID="{11880C8A-DE3B-4D4A-BB2A-56AB99C538BE}" presName="level" presStyleLbl="node1" presStyleIdx="1" presStyleCnt="4">
        <dgm:presLayoutVars>
          <dgm:chMax val="1"/>
          <dgm:bulletEnabled val="1"/>
        </dgm:presLayoutVars>
      </dgm:prSet>
      <dgm:spPr/>
      <dgm:t>
        <a:bodyPr/>
        <a:lstStyle/>
        <a:p>
          <a:endParaRPr lang="en-IN"/>
        </a:p>
      </dgm:t>
    </dgm:pt>
    <dgm:pt modelId="{C3CAF407-6D4B-4D01-83B9-AA702E086A23}" type="pres">
      <dgm:prSet presAssocID="{11880C8A-DE3B-4D4A-BB2A-56AB99C538BE}" presName="levelTx" presStyleLbl="revTx" presStyleIdx="0" presStyleCnt="0">
        <dgm:presLayoutVars>
          <dgm:chMax val="1"/>
          <dgm:bulletEnabled val="1"/>
        </dgm:presLayoutVars>
      </dgm:prSet>
      <dgm:spPr/>
      <dgm:t>
        <a:bodyPr/>
        <a:lstStyle/>
        <a:p>
          <a:endParaRPr lang="en-IN"/>
        </a:p>
      </dgm:t>
    </dgm:pt>
    <dgm:pt modelId="{92629B2F-F5EF-490D-9F78-E72B81C8853D}" type="pres">
      <dgm:prSet presAssocID="{89124381-D640-426D-B253-4D1A874C75B4}" presName="Name8" presStyleCnt="0"/>
      <dgm:spPr/>
    </dgm:pt>
    <dgm:pt modelId="{DE969564-BBE0-4263-AB30-F2604A7E43AA}" type="pres">
      <dgm:prSet presAssocID="{89124381-D640-426D-B253-4D1A874C75B4}" presName="level" presStyleLbl="node1" presStyleIdx="2" presStyleCnt="4" custScaleY="162146" custLinFactNeighborX="-160" custLinFactNeighborY="-888">
        <dgm:presLayoutVars>
          <dgm:chMax val="1"/>
          <dgm:bulletEnabled val="1"/>
        </dgm:presLayoutVars>
      </dgm:prSet>
      <dgm:spPr/>
      <dgm:t>
        <a:bodyPr/>
        <a:lstStyle/>
        <a:p>
          <a:endParaRPr lang="en-IN"/>
        </a:p>
      </dgm:t>
    </dgm:pt>
    <dgm:pt modelId="{F194EA57-6578-4F08-8E05-068A297086B1}" type="pres">
      <dgm:prSet presAssocID="{89124381-D640-426D-B253-4D1A874C75B4}" presName="levelTx" presStyleLbl="revTx" presStyleIdx="0" presStyleCnt="0">
        <dgm:presLayoutVars>
          <dgm:chMax val="1"/>
          <dgm:bulletEnabled val="1"/>
        </dgm:presLayoutVars>
      </dgm:prSet>
      <dgm:spPr/>
      <dgm:t>
        <a:bodyPr/>
        <a:lstStyle/>
        <a:p>
          <a:endParaRPr lang="en-IN"/>
        </a:p>
      </dgm:t>
    </dgm:pt>
    <dgm:pt modelId="{FB8D457D-B452-4DE6-AF3A-0A701F05EF3B}" type="pres">
      <dgm:prSet presAssocID="{D4302C08-0B0E-4DFF-B831-670196B8A703}" presName="Name8" presStyleCnt="0"/>
      <dgm:spPr/>
    </dgm:pt>
    <dgm:pt modelId="{39C83C79-88BF-48E6-B687-122D3FA17668}" type="pres">
      <dgm:prSet presAssocID="{D4302C08-0B0E-4DFF-B831-670196B8A703}" presName="level" presStyleLbl="node1" presStyleIdx="3" presStyleCnt="4" custScaleY="187455">
        <dgm:presLayoutVars>
          <dgm:chMax val="1"/>
          <dgm:bulletEnabled val="1"/>
        </dgm:presLayoutVars>
      </dgm:prSet>
      <dgm:spPr/>
      <dgm:t>
        <a:bodyPr/>
        <a:lstStyle/>
        <a:p>
          <a:endParaRPr lang="en-IN"/>
        </a:p>
      </dgm:t>
    </dgm:pt>
    <dgm:pt modelId="{0F60B76B-398B-45B6-9BE6-BDA64C0F093D}" type="pres">
      <dgm:prSet presAssocID="{D4302C08-0B0E-4DFF-B831-670196B8A703}" presName="levelTx" presStyleLbl="revTx" presStyleIdx="0" presStyleCnt="0">
        <dgm:presLayoutVars>
          <dgm:chMax val="1"/>
          <dgm:bulletEnabled val="1"/>
        </dgm:presLayoutVars>
      </dgm:prSet>
      <dgm:spPr/>
      <dgm:t>
        <a:bodyPr/>
        <a:lstStyle/>
        <a:p>
          <a:endParaRPr lang="en-IN"/>
        </a:p>
      </dgm:t>
    </dgm:pt>
  </dgm:ptLst>
  <dgm:cxnLst>
    <dgm:cxn modelId="{6F7BCFFC-5685-445A-8A80-F7B3A816B052}" srcId="{68C08995-0A06-4692-A667-D87FC34CAEDF}" destId="{1B77F4E2-4054-44C5-8439-BAAC1D809E85}" srcOrd="0" destOrd="0" parTransId="{C067D827-58D6-4BB7-B862-87652879F687}" sibTransId="{DCC0FA10-27F4-428E-A55C-7BFE43B8D6A1}"/>
    <dgm:cxn modelId="{352B50F2-515B-468D-B9E0-80AFBFE3C89A}" type="presOf" srcId="{11880C8A-DE3B-4D4A-BB2A-56AB99C538BE}" destId="{C3CAF407-6D4B-4D01-83B9-AA702E086A23}" srcOrd="1" destOrd="0" presId="urn:microsoft.com/office/officeart/2005/8/layout/pyramid3"/>
    <dgm:cxn modelId="{160DBD7D-DED5-4C39-A009-75CFF1B78622}" type="presOf" srcId="{D4302C08-0B0E-4DFF-B831-670196B8A703}" destId="{0F60B76B-398B-45B6-9BE6-BDA64C0F093D}" srcOrd="1" destOrd="0" presId="urn:microsoft.com/office/officeart/2005/8/layout/pyramid3"/>
    <dgm:cxn modelId="{2255E916-F98E-4667-9893-DF40C3CF220E}" srcId="{68C08995-0A06-4692-A667-D87FC34CAEDF}" destId="{89124381-D640-426D-B253-4D1A874C75B4}" srcOrd="2" destOrd="0" parTransId="{E7A18DAA-BC05-4839-9C1F-A64F22600D8C}" sibTransId="{5B0535CC-E61B-420F-921D-62F4C85520B5}"/>
    <dgm:cxn modelId="{804B3AFA-B2BB-4EE9-A456-D781CEA2595F}" type="presOf" srcId="{D4302C08-0B0E-4DFF-B831-670196B8A703}" destId="{39C83C79-88BF-48E6-B687-122D3FA17668}" srcOrd="0" destOrd="0" presId="urn:microsoft.com/office/officeart/2005/8/layout/pyramid3"/>
    <dgm:cxn modelId="{1D277A4C-9745-40BB-AE94-1F72656204D2}" type="presOf" srcId="{68C08995-0A06-4692-A667-D87FC34CAEDF}" destId="{D8783527-D5E7-4F04-B0F3-E1AEFA6F2585}" srcOrd="0" destOrd="0" presId="urn:microsoft.com/office/officeart/2005/8/layout/pyramid3"/>
    <dgm:cxn modelId="{AA7722EC-B4A1-4700-B11C-068B084FC693}" type="presOf" srcId="{1B77F4E2-4054-44C5-8439-BAAC1D809E85}" destId="{7C2B6F5A-5F5A-42A7-BB03-8526EC8ECB0E}" srcOrd="0" destOrd="0" presId="urn:microsoft.com/office/officeart/2005/8/layout/pyramid3"/>
    <dgm:cxn modelId="{626E3B87-7369-48F5-BA52-CB3CC15B3AB4}" type="presOf" srcId="{11880C8A-DE3B-4D4A-BB2A-56AB99C538BE}" destId="{E7BA9A3F-62F1-4C8A-9110-30A46B9CC3D7}" srcOrd="0" destOrd="0" presId="urn:microsoft.com/office/officeart/2005/8/layout/pyramid3"/>
    <dgm:cxn modelId="{D13609CC-BF64-4283-B375-996ED0D6E430}" srcId="{68C08995-0A06-4692-A667-D87FC34CAEDF}" destId="{D4302C08-0B0E-4DFF-B831-670196B8A703}" srcOrd="3" destOrd="0" parTransId="{34BF3499-FD55-441F-AF06-BBB55804704C}" sibTransId="{95A280FD-9DD1-42AB-82EC-4058973521FC}"/>
    <dgm:cxn modelId="{5A0BA52F-5C34-4EE2-B04D-9A7AE83FCF68}" type="presOf" srcId="{89124381-D640-426D-B253-4D1A874C75B4}" destId="{F194EA57-6578-4F08-8E05-068A297086B1}" srcOrd="1" destOrd="0" presId="urn:microsoft.com/office/officeart/2005/8/layout/pyramid3"/>
    <dgm:cxn modelId="{51A0D222-941D-4FB5-A328-468F2F5CDC12}" type="presOf" srcId="{89124381-D640-426D-B253-4D1A874C75B4}" destId="{DE969564-BBE0-4263-AB30-F2604A7E43AA}" srcOrd="0" destOrd="0" presId="urn:microsoft.com/office/officeart/2005/8/layout/pyramid3"/>
    <dgm:cxn modelId="{1E291445-3153-461C-AB66-06E1B7809C99}" srcId="{68C08995-0A06-4692-A667-D87FC34CAEDF}" destId="{11880C8A-DE3B-4D4A-BB2A-56AB99C538BE}" srcOrd="1" destOrd="0" parTransId="{ED62723E-6919-451D-A1CC-9607B26064A4}" sibTransId="{31871C92-E695-4083-AA22-764C465EC697}"/>
    <dgm:cxn modelId="{2559F681-0269-492E-B9B5-054676E12BC2}" type="presOf" srcId="{1B77F4E2-4054-44C5-8439-BAAC1D809E85}" destId="{60E5429C-6DFB-41DC-A7D6-2B3DF2243655}" srcOrd="1" destOrd="0" presId="urn:microsoft.com/office/officeart/2005/8/layout/pyramid3"/>
    <dgm:cxn modelId="{EAAFBB5E-35B5-410F-AF10-7FC0F635084F}" type="presParOf" srcId="{D8783527-D5E7-4F04-B0F3-E1AEFA6F2585}" destId="{0AC996AF-C876-4ABA-893C-DD32AC8BC5F9}" srcOrd="0" destOrd="0" presId="urn:microsoft.com/office/officeart/2005/8/layout/pyramid3"/>
    <dgm:cxn modelId="{5D5A3505-65DA-4631-9442-54E0B9DC1AD0}" type="presParOf" srcId="{0AC996AF-C876-4ABA-893C-DD32AC8BC5F9}" destId="{7C2B6F5A-5F5A-42A7-BB03-8526EC8ECB0E}" srcOrd="0" destOrd="0" presId="urn:microsoft.com/office/officeart/2005/8/layout/pyramid3"/>
    <dgm:cxn modelId="{97A2117A-EB7A-4BC0-B2FB-5870B696E56C}" type="presParOf" srcId="{0AC996AF-C876-4ABA-893C-DD32AC8BC5F9}" destId="{60E5429C-6DFB-41DC-A7D6-2B3DF2243655}" srcOrd="1" destOrd="0" presId="urn:microsoft.com/office/officeart/2005/8/layout/pyramid3"/>
    <dgm:cxn modelId="{28C0B70D-B779-40B5-912A-4104E2E8A077}" type="presParOf" srcId="{D8783527-D5E7-4F04-B0F3-E1AEFA6F2585}" destId="{CFBD61D2-733F-48B8-B975-93303805372D}" srcOrd="1" destOrd="0" presId="urn:microsoft.com/office/officeart/2005/8/layout/pyramid3"/>
    <dgm:cxn modelId="{BB68F354-BF69-4407-AEDA-CE1E522ACC21}" type="presParOf" srcId="{CFBD61D2-733F-48B8-B975-93303805372D}" destId="{E7BA9A3F-62F1-4C8A-9110-30A46B9CC3D7}" srcOrd="0" destOrd="0" presId="urn:microsoft.com/office/officeart/2005/8/layout/pyramid3"/>
    <dgm:cxn modelId="{844F77DF-4836-471B-9523-450BD476FD9E}" type="presParOf" srcId="{CFBD61D2-733F-48B8-B975-93303805372D}" destId="{C3CAF407-6D4B-4D01-83B9-AA702E086A23}" srcOrd="1" destOrd="0" presId="urn:microsoft.com/office/officeart/2005/8/layout/pyramid3"/>
    <dgm:cxn modelId="{C2466E5C-9F83-46AA-8C90-F1C5C4BEB33D}" type="presParOf" srcId="{D8783527-D5E7-4F04-B0F3-E1AEFA6F2585}" destId="{92629B2F-F5EF-490D-9F78-E72B81C8853D}" srcOrd="2" destOrd="0" presId="urn:microsoft.com/office/officeart/2005/8/layout/pyramid3"/>
    <dgm:cxn modelId="{E9F1C14F-6C43-44BE-B756-3374CAE2D54E}" type="presParOf" srcId="{92629B2F-F5EF-490D-9F78-E72B81C8853D}" destId="{DE969564-BBE0-4263-AB30-F2604A7E43AA}" srcOrd="0" destOrd="0" presId="urn:microsoft.com/office/officeart/2005/8/layout/pyramid3"/>
    <dgm:cxn modelId="{3BF7A85C-EC5C-4ADD-A53C-D7092EBAA177}" type="presParOf" srcId="{92629B2F-F5EF-490D-9F78-E72B81C8853D}" destId="{F194EA57-6578-4F08-8E05-068A297086B1}" srcOrd="1" destOrd="0" presId="urn:microsoft.com/office/officeart/2005/8/layout/pyramid3"/>
    <dgm:cxn modelId="{34886542-9432-4736-A3AC-68792368B32C}" type="presParOf" srcId="{D8783527-D5E7-4F04-B0F3-E1AEFA6F2585}" destId="{FB8D457D-B452-4DE6-AF3A-0A701F05EF3B}" srcOrd="3" destOrd="0" presId="urn:microsoft.com/office/officeart/2005/8/layout/pyramid3"/>
    <dgm:cxn modelId="{04D0AF78-B6CB-4C09-A500-35E0920293B1}" type="presParOf" srcId="{FB8D457D-B452-4DE6-AF3A-0A701F05EF3B}" destId="{39C83C79-88BF-48E6-B687-122D3FA17668}" srcOrd="0" destOrd="0" presId="urn:microsoft.com/office/officeart/2005/8/layout/pyramid3"/>
    <dgm:cxn modelId="{29D67A0C-4E06-4F21-B3BD-00C1431D8DFC}" type="presParOf" srcId="{FB8D457D-B452-4DE6-AF3A-0A701F05EF3B}" destId="{0F60B76B-398B-45B6-9BE6-BDA64C0F093D}"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2AAFC-BEAE-481D-B557-81DE68A237F7}">
      <dsp:nvSpPr>
        <dsp:cNvPr id="0" name=""/>
        <dsp:cNvSpPr/>
      </dsp:nvSpPr>
      <dsp:spPr>
        <a:xfrm>
          <a:off x="1069175" y="0"/>
          <a:ext cx="5481650" cy="5481650"/>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TAM</a:t>
          </a:r>
          <a:endParaRPr lang="en-IN" sz="2700" kern="1200" dirty="0">
            <a:latin typeface="Calibri" panose="020F0502020204030204"/>
            <a:ea typeface="+mn-ea"/>
            <a:cs typeface="+mn-cs"/>
          </a:endParaRPr>
        </a:p>
      </dsp:txBody>
      <dsp:txXfrm>
        <a:off x="2852081" y="274082"/>
        <a:ext cx="1915836" cy="822247"/>
      </dsp:txXfrm>
    </dsp:sp>
    <dsp:sp modelId="{5783AC22-EAAA-4B02-9505-F9F67BC8F71A}">
      <dsp:nvSpPr>
        <dsp:cNvPr id="0" name=""/>
        <dsp:cNvSpPr/>
      </dsp:nvSpPr>
      <dsp:spPr>
        <a:xfrm>
          <a:off x="1754381" y="1370412"/>
          <a:ext cx="4111237" cy="4111237"/>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SAM</a:t>
          </a:r>
          <a:endParaRPr lang="en-IN" sz="2700" kern="1200" dirty="0">
            <a:latin typeface="Calibri" panose="020F0502020204030204"/>
            <a:ea typeface="+mn-ea"/>
            <a:cs typeface="+mn-cs"/>
          </a:endParaRPr>
        </a:p>
      </dsp:txBody>
      <dsp:txXfrm>
        <a:off x="2852081" y="1627364"/>
        <a:ext cx="1915836" cy="770857"/>
      </dsp:txXfrm>
    </dsp:sp>
    <dsp:sp modelId="{0927306A-DE0F-4C43-94ED-305F00916AD7}">
      <dsp:nvSpPr>
        <dsp:cNvPr id="0" name=""/>
        <dsp:cNvSpPr/>
      </dsp:nvSpPr>
      <dsp:spPr>
        <a:xfrm>
          <a:off x="2439587" y="2740825"/>
          <a:ext cx="2740825" cy="2740825"/>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SOM</a:t>
          </a:r>
          <a:endParaRPr lang="en-IN" sz="2700" kern="1200" dirty="0">
            <a:latin typeface="Calibri" panose="020F0502020204030204"/>
            <a:ea typeface="+mn-ea"/>
            <a:cs typeface="+mn-cs"/>
          </a:endParaRPr>
        </a:p>
      </dsp:txBody>
      <dsp:txXfrm>
        <a:off x="2840972" y="3426031"/>
        <a:ext cx="1938055" cy="1370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B6F5A-5F5A-42A7-BB03-8526EC8ECB0E}">
      <dsp:nvSpPr>
        <dsp:cNvPr id="0" name=""/>
        <dsp:cNvSpPr/>
      </dsp:nvSpPr>
      <dsp:spPr>
        <a:xfrm rot="10800000">
          <a:off x="0" y="34179"/>
          <a:ext cx="5665026" cy="1100423"/>
        </a:xfrm>
        <a:prstGeom prst="trapezoid">
          <a:avLst>
            <a:gd name="adj" fmla="val 46834"/>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b="1" kern="1200" dirty="0">
              <a:latin typeface="+mn-lt"/>
              <a:cs typeface="Arial" panose="020B0604020202020204" pitchFamily="34" charset="0"/>
            </a:rPr>
            <a:t>TARGET MARKET:</a:t>
          </a:r>
        </a:p>
        <a:p>
          <a:pPr lvl="0" algn="ctr" defTabSz="800100">
            <a:lnSpc>
              <a:spcPct val="90000"/>
            </a:lnSpc>
            <a:spcBef>
              <a:spcPct val="0"/>
            </a:spcBef>
            <a:spcAft>
              <a:spcPct val="35000"/>
            </a:spcAft>
          </a:pPr>
          <a:r>
            <a:rPr lang="de-DE" sz="1800" b="1" kern="1200" dirty="0">
              <a:latin typeface="+mn-lt"/>
              <a:cs typeface="Arial" panose="020B0604020202020204" pitchFamily="34" charset="0"/>
            </a:rPr>
            <a:t>?.........................</a:t>
          </a:r>
        </a:p>
        <a:p>
          <a:pPr lvl="0" algn="ctr" defTabSz="800100">
            <a:lnSpc>
              <a:spcPct val="90000"/>
            </a:lnSpc>
            <a:spcBef>
              <a:spcPct val="0"/>
            </a:spcBef>
            <a:spcAft>
              <a:spcPct val="35000"/>
            </a:spcAft>
          </a:pPr>
          <a:r>
            <a:rPr lang="de-DE" sz="1800" kern="1200" dirty="0">
              <a:latin typeface="+mn-lt"/>
              <a:cs typeface="Arial" panose="020B0604020202020204" pitchFamily="34" charset="0"/>
            </a:rPr>
            <a:t> </a:t>
          </a:r>
        </a:p>
      </dsp:txBody>
      <dsp:txXfrm rot="-10800000">
        <a:off x="991379" y="34179"/>
        <a:ext cx="3682267" cy="1100423"/>
      </dsp:txXfrm>
    </dsp:sp>
    <dsp:sp modelId="{E7BA9A3F-62F1-4C8A-9110-30A46B9CC3D7}">
      <dsp:nvSpPr>
        <dsp:cNvPr id="0" name=""/>
        <dsp:cNvSpPr/>
      </dsp:nvSpPr>
      <dsp:spPr>
        <a:xfrm rot="10800000">
          <a:off x="515376" y="1100423"/>
          <a:ext cx="4634274" cy="1100423"/>
        </a:xfrm>
        <a:prstGeom prst="trapezoid">
          <a:avLst>
            <a:gd name="adj" fmla="val 46834"/>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b="1" kern="1200" dirty="0">
              <a:latin typeface="+mn-lt"/>
              <a:cs typeface="Arial" panose="020B0604020202020204" pitchFamily="34" charset="0"/>
            </a:rPr>
            <a:t>LEADS:</a:t>
          </a:r>
        </a:p>
        <a:p>
          <a:pPr lvl="0" algn="ctr" defTabSz="800100">
            <a:lnSpc>
              <a:spcPct val="90000"/>
            </a:lnSpc>
            <a:spcBef>
              <a:spcPct val="0"/>
            </a:spcBef>
            <a:spcAft>
              <a:spcPct val="35000"/>
            </a:spcAft>
          </a:pPr>
          <a:r>
            <a:rPr lang="de-DE" sz="1800" b="1" kern="1200" dirty="0">
              <a:latin typeface="+mn-lt"/>
              <a:cs typeface="Arial" panose="020B0604020202020204" pitchFamily="34" charset="0"/>
            </a:rPr>
            <a:t>?.........................  </a:t>
          </a:r>
        </a:p>
        <a:p>
          <a:pPr lvl="0" algn="ctr" defTabSz="800100">
            <a:lnSpc>
              <a:spcPct val="90000"/>
            </a:lnSpc>
            <a:spcBef>
              <a:spcPct val="0"/>
            </a:spcBef>
            <a:spcAft>
              <a:spcPct val="35000"/>
            </a:spcAft>
          </a:pPr>
          <a:endParaRPr lang="de-DE" sz="1800" b="0" kern="1200" dirty="0">
            <a:latin typeface="+mn-lt"/>
            <a:cs typeface="Arial" panose="020B0604020202020204" pitchFamily="34" charset="0"/>
          </a:endParaRPr>
        </a:p>
      </dsp:txBody>
      <dsp:txXfrm rot="-10800000">
        <a:off x="1326374" y="1100423"/>
        <a:ext cx="3012278" cy="1100423"/>
      </dsp:txXfrm>
    </dsp:sp>
    <dsp:sp modelId="{DE969564-BBE0-4263-AB30-F2604A7E43AA}">
      <dsp:nvSpPr>
        <dsp:cNvPr id="0" name=""/>
        <dsp:cNvSpPr/>
      </dsp:nvSpPr>
      <dsp:spPr>
        <a:xfrm rot="10800000">
          <a:off x="1024987" y="2191075"/>
          <a:ext cx="3603521" cy="1784292"/>
        </a:xfrm>
        <a:prstGeom prst="trapezoid">
          <a:avLst>
            <a:gd name="adj" fmla="val 46834"/>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b="1" kern="1200" dirty="0" smtClean="0">
              <a:latin typeface="+mn-lt"/>
              <a:cs typeface="Arial" panose="020B0604020202020204" pitchFamily="34" charset="0"/>
            </a:rPr>
            <a:t>OPPORTUNITIES/PROSPECTS</a:t>
          </a:r>
          <a:r>
            <a:rPr lang="de-DE" sz="1800" b="1" kern="1200" dirty="0">
              <a:latin typeface="+mn-lt"/>
              <a:cs typeface="Arial" panose="020B0604020202020204" pitchFamily="34" charset="0"/>
            </a:rPr>
            <a:t>:</a:t>
          </a:r>
        </a:p>
        <a:p>
          <a:pPr lvl="0" algn="ctr" defTabSz="800100">
            <a:lnSpc>
              <a:spcPct val="90000"/>
            </a:lnSpc>
            <a:spcBef>
              <a:spcPct val="0"/>
            </a:spcBef>
            <a:spcAft>
              <a:spcPct val="35000"/>
            </a:spcAft>
          </a:pPr>
          <a:r>
            <a:rPr lang="de-DE" sz="1800" b="1" kern="1200" dirty="0">
              <a:latin typeface="+mn-lt"/>
              <a:cs typeface="Arial" panose="020B0604020202020204" pitchFamily="34" charset="0"/>
            </a:rPr>
            <a:t>?......................... </a:t>
          </a:r>
        </a:p>
        <a:p>
          <a:pPr lvl="0" algn="ctr" defTabSz="800100">
            <a:lnSpc>
              <a:spcPct val="90000"/>
            </a:lnSpc>
            <a:spcBef>
              <a:spcPct val="0"/>
            </a:spcBef>
            <a:spcAft>
              <a:spcPct val="35000"/>
            </a:spcAft>
          </a:pPr>
          <a:endParaRPr lang="de-DE" sz="1800" b="0" kern="1200" dirty="0">
            <a:latin typeface="+mn-lt"/>
            <a:cs typeface="Arial" panose="020B0604020202020204" pitchFamily="34" charset="0"/>
          </a:endParaRPr>
        </a:p>
      </dsp:txBody>
      <dsp:txXfrm rot="-10800000">
        <a:off x="1655603" y="2191075"/>
        <a:ext cx="2342289" cy="1784292"/>
      </dsp:txXfrm>
    </dsp:sp>
    <dsp:sp modelId="{39C83C79-88BF-48E6-B687-122D3FA17668}">
      <dsp:nvSpPr>
        <dsp:cNvPr id="0" name=""/>
        <dsp:cNvSpPr/>
      </dsp:nvSpPr>
      <dsp:spPr>
        <a:xfrm rot="10800000">
          <a:off x="1866414" y="3985139"/>
          <a:ext cx="1932197" cy="2062799"/>
        </a:xfrm>
        <a:prstGeom prst="trapezoid">
          <a:avLst>
            <a:gd name="adj" fmla="val 5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100000"/>
            </a:lnSpc>
            <a:spcBef>
              <a:spcPct val="0"/>
            </a:spcBef>
            <a:spcAft>
              <a:spcPct val="35000"/>
            </a:spcAft>
          </a:pPr>
          <a:r>
            <a:rPr lang="de-DE" sz="1800" b="1" kern="1200" dirty="0">
              <a:latin typeface="+mn-lt"/>
              <a:cs typeface="Arial" panose="020B0604020202020204" pitchFamily="34" charset="0"/>
            </a:rPr>
            <a:t>CUSTOMER:</a:t>
          </a:r>
        </a:p>
        <a:p>
          <a:pPr lvl="0" algn="ctr" defTabSz="800100">
            <a:lnSpc>
              <a:spcPct val="100000"/>
            </a:lnSpc>
            <a:spcBef>
              <a:spcPct val="0"/>
            </a:spcBef>
            <a:spcAft>
              <a:spcPct val="35000"/>
            </a:spcAft>
          </a:pPr>
          <a:r>
            <a:rPr lang="de-DE" sz="1800" b="1" kern="1200" dirty="0">
              <a:latin typeface="+mn-lt"/>
              <a:cs typeface="Arial" panose="020B0604020202020204" pitchFamily="34" charset="0"/>
            </a:rPr>
            <a:t>?........................</a:t>
          </a:r>
        </a:p>
        <a:p>
          <a:pPr lvl="0" algn="ctr" defTabSz="800100">
            <a:lnSpc>
              <a:spcPct val="90000"/>
            </a:lnSpc>
            <a:spcBef>
              <a:spcPct val="0"/>
            </a:spcBef>
            <a:spcAft>
              <a:spcPct val="35000"/>
            </a:spcAft>
          </a:pPr>
          <a:endParaRPr lang="de-DE" sz="1800" kern="1200" dirty="0">
            <a:latin typeface="+mn-lt"/>
            <a:cs typeface="Arial" panose="020B0604020202020204" pitchFamily="34" charset="0"/>
          </a:endParaRPr>
        </a:p>
      </dsp:txBody>
      <dsp:txXfrm rot="-10800000">
        <a:off x="1866414" y="3985139"/>
        <a:ext cx="1932197" cy="2062799"/>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BF9E8-1F40-410A-A1CC-60BC60DB98B3}" type="datetimeFigureOut">
              <a:rPr lang="en-IN" smtClean="0"/>
              <a:t>28-06-2023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FE411-3744-4059-A83F-482351BF9D8B}" type="slidenum">
              <a:rPr lang="en-IN" smtClean="0"/>
              <a:t>‹#›</a:t>
            </a:fld>
            <a:endParaRPr lang="en-IN"/>
          </a:p>
        </p:txBody>
      </p:sp>
    </p:spTree>
    <p:extLst>
      <p:ext uri="{BB962C8B-B14F-4D97-AF65-F5344CB8AC3E}">
        <p14:creationId xmlns:p14="http://schemas.microsoft.com/office/powerpoint/2010/main" val="3792907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a:t>
            </a:r>
            <a:r>
              <a:rPr lang="en-US" b="1" baseline="0" dirty="0"/>
              <a:t> 7 mins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Get students to brainstorm on the customer persona and VPC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0BEB79-93E1-4BD7-A47D-89BD4B780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425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a:t>
            </a:r>
            <a:r>
              <a:rPr lang="en-IN" b="1" baseline="0" dirty="0"/>
              <a:t> for slides 8 and 9</a:t>
            </a:r>
          </a:p>
          <a:p>
            <a:endParaRPr lang="en-IN" b="0" i="1" baseline="0" dirty="0"/>
          </a:p>
          <a:p>
            <a:r>
              <a:rPr lang="en-US" sz="1200" b="0" i="1" u="none" strike="noStrike" kern="1200" dirty="0">
                <a:solidFill>
                  <a:schemeClr val="tx1"/>
                </a:solidFill>
                <a:effectLst/>
                <a:latin typeface="+mn-lt"/>
                <a:ea typeface="+mn-ea"/>
                <a:cs typeface="+mn-cs"/>
              </a:rPr>
              <a:t>Check the following on the correctness</a:t>
            </a:r>
            <a:r>
              <a:rPr lang="en-US" sz="1200" b="0" i="1" u="none" strike="noStrike" kern="1200" baseline="0" dirty="0">
                <a:solidFill>
                  <a:schemeClr val="tx1"/>
                </a:solidFill>
                <a:effectLst/>
                <a:latin typeface="+mn-lt"/>
                <a:ea typeface="+mn-ea"/>
                <a:cs typeface="+mn-cs"/>
              </a:rPr>
              <a:t> of VPC</a:t>
            </a:r>
            <a:r>
              <a:rPr lang="en-US" sz="1200" b="0" i="1" u="none" strike="noStrike" kern="1200" dirty="0">
                <a:solidFill>
                  <a:schemeClr val="tx1"/>
                </a:solidFill>
                <a:effectLst/>
                <a:latin typeface="+mn-lt"/>
                <a:ea typeface="+mn-ea"/>
                <a:cs typeface="+mn-cs"/>
              </a:rPr>
              <a:t>:</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  Have you identified the correct pains &amp; gains; pain relievers &amp; gain creators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b. Have you identified the correct Jobs-to-be-done?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c. Are the pain relievers addressing the customer pains?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d. Have you identified the right value proposition so that the solution makes the customer's life better? (1 mark)</a:t>
            </a:r>
            <a:r>
              <a:rPr lang="en-US" b="0" i="1" dirty="0"/>
              <a:t> </a:t>
            </a:r>
            <a:endParaRPr lang="en-IN" b="0" i="1" dirty="0"/>
          </a:p>
        </p:txBody>
      </p:sp>
      <p:sp>
        <p:nvSpPr>
          <p:cNvPr id="4" name="Slide Number Placeholder 3"/>
          <p:cNvSpPr>
            <a:spLocks noGrp="1"/>
          </p:cNvSpPr>
          <p:nvPr>
            <p:ph type="sldNum" sz="quarter" idx="10"/>
          </p:nvPr>
        </p:nvSpPr>
        <p:spPr/>
        <p:txBody>
          <a:bodyPr/>
          <a:lstStyle/>
          <a:p>
            <a:fld id="{565F787C-D8F9-4047-8CC8-08AC13C2A058}" type="slidenum">
              <a:rPr lang="en-US" smtClean="0"/>
              <a:t>8</a:t>
            </a:fld>
            <a:endParaRPr lang="en-US"/>
          </a:p>
        </p:txBody>
      </p:sp>
    </p:spTree>
    <p:extLst>
      <p:ext uri="{BB962C8B-B14F-4D97-AF65-F5344CB8AC3E}">
        <p14:creationId xmlns:p14="http://schemas.microsoft.com/office/powerpoint/2010/main" val="353826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Evaluation</a:t>
            </a:r>
            <a:r>
              <a:rPr lang="en-US" sz="1200" b="1" i="0" u="none" strike="noStrike" kern="1200" baseline="0">
                <a:solidFill>
                  <a:schemeClr val="tx1"/>
                </a:solidFill>
                <a:effectLst/>
                <a:latin typeface="+mn-lt"/>
                <a:ea typeface="+mn-ea"/>
                <a:cs typeface="+mn-cs"/>
              </a:rPr>
              <a:t> Criteria for slides 12 to 14</a:t>
            </a:r>
            <a:endParaRPr lang="en-US" sz="1200" b="1" i="0" u="none" strike="noStrike" kern="1200">
              <a:solidFill>
                <a:schemeClr val="tx1"/>
              </a:solidFill>
              <a:effectLst/>
              <a:latin typeface="+mn-lt"/>
              <a:ea typeface="+mn-ea"/>
              <a:cs typeface="+mn-cs"/>
            </a:endParaRPr>
          </a:p>
          <a:p>
            <a:endParaRPr lang="en-US" sz="1200" b="1" i="1" u="none" strike="noStrike" kern="1200">
              <a:solidFill>
                <a:schemeClr val="tx1"/>
              </a:solidFill>
              <a:effectLst/>
              <a:latin typeface="+mn-lt"/>
              <a:ea typeface="+mn-ea"/>
              <a:cs typeface="+mn-cs"/>
            </a:endParaRPr>
          </a:p>
          <a:p>
            <a:r>
              <a:rPr lang="en-US" sz="1200" b="0" i="1" u="none" strike="noStrike" kern="1200">
                <a:solidFill>
                  <a:schemeClr val="tx1"/>
                </a:solidFill>
                <a:effectLst/>
                <a:latin typeface="+mn-lt"/>
                <a:ea typeface="+mn-ea"/>
                <a:cs typeface="+mn-cs"/>
              </a:rPr>
              <a:t>Check the following on MVP?</a:t>
            </a:r>
            <a:br>
              <a:rPr lang="en-US" sz="1200" b="0" i="1" u="none" strike="noStrike" kern="1200">
                <a:solidFill>
                  <a:schemeClr val="tx1"/>
                </a:solidFill>
                <a:effectLst/>
                <a:latin typeface="+mn-lt"/>
                <a:ea typeface="+mn-ea"/>
                <a:cs typeface="+mn-cs"/>
              </a:rPr>
            </a:br>
            <a:r>
              <a:rPr lang="en-US" sz="1200" b="0" i="1" u="none" strike="noStrike" kern="1200">
                <a:solidFill>
                  <a:schemeClr val="tx1"/>
                </a:solidFill>
                <a:effectLst/>
                <a:latin typeface="+mn-lt"/>
                <a:ea typeface="+mn-ea"/>
                <a:cs typeface="+mn-cs"/>
              </a:rPr>
              <a:t>1. Does it look credible and </a:t>
            </a:r>
            <a:r>
              <a:rPr lang="en-US" sz="1200" b="0" i="1" u="none" strike="noStrike" kern="1200" err="1">
                <a:solidFill>
                  <a:schemeClr val="tx1"/>
                </a:solidFill>
                <a:effectLst/>
                <a:latin typeface="+mn-lt"/>
                <a:ea typeface="+mn-ea"/>
                <a:cs typeface="+mn-cs"/>
              </a:rPr>
              <a:t>showcasable</a:t>
            </a:r>
            <a:r>
              <a:rPr lang="en-US" sz="1200" b="0" i="1" u="none" strike="noStrike" kern="1200">
                <a:solidFill>
                  <a:schemeClr val="tx1"/>
                </a:solidFill>
                <a:effectLst/>
                <a:latin typeface="+mn-lt"/>
                <a:ea typeface="+mn-ea"/>
                <a:cs typeface="+mn-cs"/>
              </a:rPr>
              <a:t>? Add a picture/video of the MVP? (3 marks)</a:t>
            </a:r>
            <a:br>
              <a:rPr lang="en-US" sz="1200" b="0" i="1" u="none" strike="noStrike" kern="1200">
                <a:solidFill>
                  <a:schemeClr val="tx1"/>
                </a:solidFill>
                <a:effectLst/>
                <a:latin typeface="+mn-lt"/>
                <a:ea typeface="+mn-ea"/>
                <a:cs typeface="+mn-cs"/>
              </a:rPr>
            </a:br>
            <a:r>
              <a:rPr lang="en-US" sz="1200" b="0" i="1" u="none" strike="noStrike" kern="1200">
                <a:solidFill>
                  <a:schemeClr val="tx1"/>
                </a:solidFill>
                <a:effectLst/>
                <a:latin typeface="+mn-lt"/>
                <a:ea typeface="+mn-ea"/>
                <a:cs typeface="+mn-cs"/>
              </a:rPr>
              <a:t>2. Have you validated the product benefits and the price with real customers? Add the MVP interview records in a Google drive and add to the PPT. (1 + 1 marks)</a:t>
            </a:r>
            <a:r>
              <a:rPr lang="en-US" i="1"/>
              <a:t> </a:t>
            </a:r>
            <a:endParaRPr lang="en-IN" i="1"/>
          </a:p>
          <a:p>
            <a:endParaRPr lang="en-IN"/>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65F787C-D8F9-4047-8CC8-08AC13C2A058}" type="slidenum">
              <a:rPr lang="en-US" smtClean="0">
                <a:solidFill>
                  <a:prstClr val="black"/>
                </a:solidFill>
                <a:latin typeface="Calibri" panose="020F0502020204030204"/>
              </a: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03098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i="0" dirty="0"/>
              <a:t>Evaluation Criteria for</a:t>
            </a:r>
            <a:r>
              <a:rPr lang="en-IN" b="1" i="0" baseline="0" dirty="0"/>
              <a:t> slide 20 to 22</a:t>
            </a:r>
          </a:p>
          <a:p>
            <a:endParaRPr lang="en-IN" baseline="0" dirty="0"/>
          </a:p>
          <a:p>
            <a:r>
              <a:rPr lang="en-US" sz="1200" b="0" i="1" u="none" strike="noStrike" kern="1200" dirty="0">
                <a:solidFill>
                  <a:schemeClr val="tx1"/>
                </a:solidFill>
                <a:effectLst/>
                <a:latin typeface="+mn-lt"/>
                <a:ea typeface="+mn-ea"/>
                <a:cs typeface="+mn-cs"/>
              </a:rPr>
              <a:t>1. Does the venture have a Sales projections sheet with monthly sales targets and customer funnel defined for the next one year?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Does the venture have an active social media presence, such as FB, </a:t>
            </a:r>
            <a:r>
              <a:rPr lang="en-US" sz="1200" b="0" i="1" u="none" strike="noStrike" kern="1200" dirty="0" err="1">
                <a:solidFill>
                  <a:schemeClr val="tx1"/>
                </a:solidFill>
                <a:effectLst/>
                <a:latin typeface="+mn-lt"/>
                <a:ea typeface="+mn-ea"/>
                <a:cs typeface="+mn-cs"/>
              </a:rPr>
              <a:t>Instagram</a:t>
            </a:r>
            <a:r>
              <a:rPr lang="en-US" sz="1200" b="0" i="1" u="none" strike="noStrike" kern="1200" dirty="0">
                <a:solidFill>
                  <a:schemeClr val="tx1"/>
                </a:solidFill>
                <a:effectLst/>
                <a:latin typeface="+mn-lt"/>
                <a:ea typeface="+mn-ea"/>
                <a:cs typeface="+mn-cs"/>
              </a:rPr>
              <a:t>, LinkedIn?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Do you have a well-thought out brand name, logo, and a Positioning statement?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Have you made an actual sale?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898562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1146044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 for slide 24</a:t>
            </a:r>
          </a:p>
          <a:p>
            <a:endParaRPr lang="en-IN" i="1" dirty="0"/>
          </a:p>
          <a:p>
            <a:r>
              <a:rPr lang="en-US" sz="1200" b="0" i="1" u="none" strike="noStrike" kern="1200" dirty="0">
                <a:solidFill>
                  <a:schemeClr val="tx1"/>
                </a:solidFill>
                <a:effectLst/>
                <a:latin typeface="+mn-lt"/>
                <a:ea typeface="+mn-ea"/>
                <a:cs typeface="+mn-cs"/>
              </a:rPr>
              <a:t>1. Have you done their Unit Economics and come up with CAC, CLV, ARPU, Net and Gross Profit?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 you have a plan on how to reduce their CAC and churn rate, and increase their CLV, ARPU, and Net Profit Margin?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Is the capital asked for as per the Funding plan in line with the business?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How long will it take you to return the investment?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t>15</a:t>
            </a:fld>
            <a:endParaRPr lang="en-US"/>
          </a:p>
        </p:txBody>
      </p:sp>
    </p:spTree>
    <p:extLst>
      <p:ext uri="{BB962C8B-B14F-4D97-AF65-F5344CB8AC3E}">
        <p14:creationId xmlns:p14="http://schemas.microsoft.com/office/powerpoint/2010/main" val="4140494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 for slide 24</a:t>
            </a:r>
          </a:p>
          <a:p>
            <a:endParaRPr lang="en-IN" i="1" dirty="0"/>
          </a:p>
          <a:p>
            <a:r>
              <a:rPr lang="en-US" sz="1200" b="0" i="1" u="none" strike="noStrike" kern="1200" dirty="0">
                <a:solidFill>
                  <a:schemeClr val="tx1"/>
                </a:solidFill>
                <a:effectLst/>
                <a:latin typeface="+mn-lt"/>
                <a:ea typeface="+mn-ea"/>
                <a:cs typeface="+mn-cs"/>
              </a:rPr>
              <a:t>1. Have you done their Unit Economics and come up with CAC, CLV, ARPU, Net and Gross Profit?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 you have a plan on how to reduce their CAC and churn rate, and increase their CLV, ARPU, and Net Profit Margin?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Is the capital asked for as per the Funding plan in line with the business?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How long will it take you to return the investment?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t>16</a:t>
            </a:fld>
            <a:endParaRPr lang="en-US"/>
          </a:p>
        </p:txBody>
      </p:sp>
    </p:spTree>
    <p:extLst>
      <p:ext uri="{BB962C8B-B14F-4D97-AF65-F5344CB8AC3E}">
        <p14:creationId xmlns:p14="http://schemas.microsoft.com/office/powerpoint/2010/main" val="2112031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 for slide 24</a:t>
            </a:r>
          </a:p>
          <a:p>
            <a:endParaRPr lang="en-IN" i="1" dirty="0"/>
          </a:p>
          <a:p>
            <a:r>
              <a:rPr lang="en-US" sz="1200" b="0" i="1" u="none" strike="noStrike" kern="1200" dirty="0">
                <a:solidFill>
                  <a:schemeClr val="tx1"/>
                </a:solidFill>
                <a:effectLst/>
                <a:latin typeface="+mn-lt"/>
                <a:ea typeface="+mn-ea"/>
                <a:cs typeface="+mn-cs"/>
              </a:rPr>
              <a:t>1. Have you done their Unit Economics and come up with CAC, CLV, ARPU, Net and Gross Profit?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 you have a plan on how to reduce their CAC and churn rate, and increase their CLV, ARPU, and Net Profit Margin?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Is the capital asked for as per the Funding plan in line with the business?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How long will it take you to return the investment?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t>17</a:t>
            </a:fld>
            <a:endParaRPr lang="en-US"/>
          </a:p>
        </p:txBody>
      </p:sp>
    </p:spTree>
    <p:extLst>
      <p:ext uri="{BB962C8B-B14F-4D97-AF65-F5344CB8AC3E}">
        <p14:creationId xmlns:p14="http://schemas.microsoft.com/office/powerpoint/2010/main" val="1931541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a:t>
            </a:r>
            <a:r>
              <a:rPr lang="en-IN" b="1" baseline="0" dirty="0"/>
              <a:t> for slide 19</a:t>
            </a:r>
          </a:p>
          <a:p>
            <a:endParaRPr lang="en-IN" i="1" baseline="0" dirty="0"/>
          </a:p>
          <a:p>
            <a:r>
              <a:rPr lang="en-US" sz="1200" b="0" i="1" u="none" strike="noStrike" kern="1200" dirty="0">
                <a:solidFill>
                  <a:schemeClr val="tx1"/>
                </a:solidFill>
                <a:effectLst/>
                <a:latin typeface="+mn-lt"/>
                <a:ea typeface="+mn-ea"/>
                <a:cs typeface="+mn-cs"/>
              </a:rPr>
              <a:t>1. Have you identified how much fund you need to reach the next level for the venture?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Have you </a:t>
            </a:r>
            <a:r>
              <a:rPr lang="en-US" sz="1200" b="0" i="1" u="none" strike="noStrike" kern="1200" dirty="0" err="1">
                <a:solidFill>
                  <a:schemeClr val="tx1"/>
                </a:solidFill>
                <a:effectLst/>
                <a:latin typeface="+mn-lt"/>
                <a:ea typeface="+mn-ea"/>
                <a:cs typeface="+mn-cs"/>
              </a:rPr>
              <a:t>bootsrapped</a:t>
            </a:r>
            <a:r>
              <a:rPr lang="en-US" sz="1200" b="0" i="1" u="none" strike="noStrike" kern="1200" dirty="0">
                <a:solidFill>
                  <a:schemeClr val="tx1"/>
                </a:solidFill>
                <a:effectLst/>
                <a:latin typeface="+mn-lt"/>
                <a:ea typeface="+mn-ea"/>
                <a:cs typeface="+mn-cs"/>
              </a:rPr>
              <a:t> any money till now? How much can they bootstrap?(1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Do you</a:t>
            </a:r>
            <a:r>
              <a:rPr lang="en-US" sz="1200" b="0" i="1" u="none" strike="noStrike" kern="1200" baseline="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need external funding? Why or why not?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Can you explain clearly how you will utilize the money tomorrow if they get the funding today? (2 marks)</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t>19</a:t>
            </a:fld>
            <a:endParaRPr lang="en-US"/>
          </a:p>
        </p:txBody>
      </p:sp>
    </p:spTree>
    <p:extLst>
      <p:ext uri="{BB962C8B-B14F-4D97-AF65-F5344CB8AC3E}">
        <p14:creationId xmlns:p14="http://schemas.microsoft.com/office/powerpoint/2010/main" val="1959366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547691"/>
            <a:ext cx="15773400" cy="652462"/>
          </a:xfrm>
          <a:prstGeom prst="rect">
            <a:avLst/>
          </a:prstGeom>
        </p:spPr>
        <p:txBody>
          <a:bodyPr/>
          <a:lstStyle>
            <a:lvl1pPr>
              <a:defRPr sz="3000" b="1">
                <a:solidFill>
                  <a:srgbClr val="9E0D20"/>
                </a:solidFill>
                <a:latin typeface="Raleway" panose="020B0503030101060003" pitchFamily="34" charset="0"/>
              </a:defRPr>
            </a:lvl1pPr>
          </a:lstStyle>
          <a:p>
            <a:r>
              <a:rPr lang="en-US"/>
              <a:t>CLICK TO EDIT MASTER TITLE STYLE</a:t>
            </a:r>
          </a:p>
        </p:txBody>
      </p:sp>
      <p:grpSp>
        <p:nvGrpSpPr>
          <p:cNvPr id="16" name="Group 15"/>
          <p:cNvGrpSpPr/>
          <p:nvPr userDrawn="1"/>
        </p:nvGrpSpPr>
        <p:grpSpPr>
          <a:xfrm>
            <a:off x="921228" y="9969693"/>
            <a:ext cx="16445552" cy="71646"/>
            <a:chOff x="532000" y="6640224"/>
            <a:chExt cx="9000000" cy="54000"/>
          </a:xfrm>
        </p:grpSpPr>
        <p:sp>
          <p:nvSpPr>
            <p:cNvPr id="11" name="Rectangle 10"/>
            <p:cNvSpPr/>
            <p:nvPr userDrawn="1"/>
          </p:nvSpPr>
          <p:spPr>
            <a:xfrm>
              <a:off x="532000" y="6640224"/>
              <a:ext cx="1800000" cy="54000"/>
            </a:xfrm>
            <a:prstGeom prst="rect">
              <a:avLst/>
            </a:prstGeom>
            <a:solidFill>
              <a:srgbClr val="9E0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2" name="Rectangle 11"/>
            <p:cNvSpPr/>
            <p:nvPr userDrawn="1"/>
          </p:nvSpPr>
          <p:spPr>
            <a:xfrm>
              <a:off x="2332000" y="6640224"/>
              <a:ext cx="1800000" cy="54000"/>
            </a:xfrm>
            <a:prstGeom prst="rect">
              <a:avLst/>
            </a:prstGeom>
            <a:solidFill>
              <a:srgbClr val="287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3" name="Rectangle 12"/>
            <p:cNvSpPr/>
            <p:nvPr userDrawn="1"/>
          </p:nvSpPr>
          <p:spPr>
            <a:xfrm>
              <a:off x="4132000" y="6640224"/>
              <a:ext cx="1800000" cy="54000"/>
            </a:xfrm>
            <a:prstGeom prst="rect">
              <a:avLst/>
            </a:prstGeom>
            <a:solidFill>
              <a:srgbClr val="F686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4" name="Rectangle 13"/>
            <p:cNvSpPr/>
            <p:nvPr userDrawn="1"/>
          </p:nvSpPr>
          <p:spPr>
            <a:xfrm>
              <a:off x="5932000" y="6640224"/>
              <a:ext cx="1800000" cy="54000"/>
            </a:xfrm>
            <a:prstGeom prst="rect">
              <a:avLst/>
            </a:prstGeom>
            <a:solidFill>
              <a:srgbClr val="1D4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5" name="Rectangle 14"/>
            <p:cNvSpPr/>
            <p:nvPr userDrawn="1"/>
          </p:nvSpPr>
          <p:spPr>
            <a:xfrm>
              <a:off x="7732000" y="6640224"/>
              <a:ext cx="1800000" cy="54000"/>
            </a:xfrm>
            <a:prstGeom prst="rect">
              <a:avLst/>
            </a:prstGeom>
            <a:solidFill>
              <a:srgbClr val="2EDA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grpSp>
    </p:spTree>
    <p:extLst>
      <p:ext uri="{BB962C8B-B14F-4D97-AF65-F5344CB8AC3E}">
        <p14:creationId xmlns:p14="http://schemas.microsoft.com/office/powerpoint/2010/main" val="1361423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IN"/>
          </a:p>
        </p:txBody>
      </p:sp>
      <p:sp>
        <p:nvSpPr>
          <p:cNvPr id="5" name="Slide Number Placeholder 4"/>
          <p:cNvSpPr>
            <a:spLocks noGrp="1"/>
          </p:cNvSpPr>
          <p:nvPr>
            <p:ph type="sldNum" sz="quarter" idx="12"/>
          </p:nvPr>
        </p:nvSpPr>
        <p:spPr/>
        <p:txBody>
          <a:bodyPr/>
          <a:lstStyle/>
          <a:p>
            <a:pPr marL="39064">
              <a:spcBef>
                <a:spcPts val="113"/>
              </a:spcBef>
            </a:pPr>
            <a:fld id="{81D60167-4931-47E6-BA6A-407CBD079E47}" type="slidenum">
              <a:rPr lang="en-IN" smtClean="0"/>
              <a:pPr marL="39064">
                <a:spcBef>
                  <a:spcPts val="113"/>
                </a:spcBef>
              </a:pPr>
              <a:t>‹#›</a:t>
            </a:fld>
            <a:endParaRPr lang="en-IN" dirty="0"/>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6" y="1293188"/>
            <a:ext cx="15304107" cy="345113"/>
          </a:xfrm>
        </p:spPr>
        <p:txBody>
          <a:bodyPr>
            <a:noAutofit/>
          </a:bodyPr>
          <a:lstStyle>
            <a:lvl1pPr marL="0" indent="0" algn="l">
              <a:buNone/>
              <a:defRPr sz="1800">
                <a:solidFill>
                  <a:schemeClr val="tx1">
                    <a:lumMod val="65000"/>
                    <a:lumOff val="35000"/>
                  </a:schemeClr>
                </a:solidFill>
              </a:defRPr>
            </a:lvl1pPr>
            <a:lvl2pPr marL="685612" indent="0" algn="ctr">
              <a:buNone/>
              <a:defRPr sz="3000"/>
            </a:lvl2pPr>
            <a:lvl3pPr marL="1371224" indent="0" algn="ctr">
              <a:buNone/>
              <a:defRPr sz="2700"/>
            </a:lvl3pPr>
            <a:lvl4pPr marL="2056835" indent="0" algn="ctr">
              <a:buNone/>
              <a:defRPr sz="2400"/>
            </a:lvl4pPr>
            <a:lvl5pPr marL="2742447" indent="0" algn="ctr">
              <a:buNone/>
              <a:defRPr sz="2400"/>
            </a:lvl5pPr>
            <a:lvl6pPr marL="3428059" indent="0" algn="ctr">
              <a:buNone/>
              <a:defRPr sz="2400"/>
            </a:lvl6pPr>
            <a:lvl7pPr marL="4113669" indent="0" algn="ctr">
              <a:buNone/>
              <a:defRPr sz="2400"/>
            </a:lvl7pPr>
            <a:lvl8pPr marL="4799281" indent="0" algn="ctr">
              <a:buNone/>
              <a:defRPr sz="2400"/>
            </a:lvl8pPr>
            <a:lvl9pPr marL="5484893" indent="0" algn="ctr">
              <a:buNone/>
              <a:defRPr sz="2400"/>
            </a:lvl9pPr>
          </a:lstStyle>
          <a:p>
            <a:r>
              <a:rPr lang="en-US" dirty="0"/>
              <a:t>Click to edit Master subtitle style</a:t>
            </a:r>
          </a:p>
        </p:txBody>
      </p:sp>
    </p:spTree>
    <p:extLst>
      <p:ext uri="{BB962C8B-B14F-4D97-AF65-F5344CB8AC3E}">
        <p14:creationId xmlns:p14="http://schemas.microsoft.com/office/powerpoint/2010/main" val="1398577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057900" y="9926409"/>
            <a:ext cx="6172200" cy="547687"/>
          </a:xfrm>
        </p:spPr>
        <p:txBody>
          <a:bodyPr/>
          <a:lstStyle>
            <a:lvl1pPr>
              <a:defRPr sz="1500">
                <a:solidFill>
                  <a:schemeClr val="tx1">
                    <a:lumMod val="85000"/>
                    <a:lumOff val="15000"/>
                  </a:schemeClr>
                </a:solidFill>
              </a:defRPr>
            </a:lvl1pPr>
          </a:lstStyle>
          <a:p>
            <a:r>
              <a:rPr lang="en-US">
                <a:solidFill>
                  <a:prstClr val="black">
                    <a:lumMod val="85000"/>
                    <a:lumOff val="15000"/>
                  </a:prstClr>
                </a:solidFill>
              </a:rPr>
              <a:t>© Copyright Wadhwani Foundation</a:t>
            </a:r>
            <a:endParaRPr lang="en-US" dirty="0">
              <a:solidFill>
                <a:prstClr val="black">
                  <a:lumMod val="85000"/>
                  <a:lumOff val="15000"/>
                </a:prstClr>
              </a:solidFill>
            </a:endParaRPr>
          </a:p>
        </p:txBody>
      </p:sp>
      <p:sp>
        <p:nvSpPr>
          <p:cNvPr id="5" name="Slide Number Placeholder 4"/>
          <p:cNvSpPr>
            <a:spLocks noGrp="1"/>
          </p:cNvSpPr>
          <p:nvPr>
            <p:ph type="sldNum" sz="quarter" idx="12"/>
          </p:nvPr>
        </p:nvSpPr>
        <p:spPr>
          <a:xfrm>
            <a:off x="13456258" y="9926410"/>
            <a:ext cx="4114800" cy="547687"/>
          </a:xfrm>
        </p:spPr>
        <p:txBody>
          <a:bodyPr/>
          <a:lstStyle/>
          <a:p>
            <a:fld id="{8632F5CF-2680-48A4-8032-177420087341}" type="slidenum">
              <a:rPr lang="id-ID" smtClean="0">
                <a:solidFill>
                  <a:prstClr val="black">
                    <a:tint val="75000"/>
                  </a:prstClr>
                </a:solidFill>
              </a:rPr>
              <a:pPr/>
              <a:t>‹#›</a:t>
            </a:fld>
            <a:endParaRPr lang="id-ID">
              <a:solidFill>
                <a:prstClr val="black">
                  <a:tint val="75000"/>
                </a:prstClr>
              </a:solidFill>
            </a:endParaRPr>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5" y="1293187"/>
            <a:ext cx="15304107" cy="345112"/>
          </a:xfrm>
        </p:spPr>
        <p:txBody>
          <a:bodyPr>
            <a:noAutofit/>
          </a:bodyPr>
          <a:lstStyle>
            <a:lvl1pPr marL="0" indent="0" algn="l">
              <a:buNone/>
              <a:defRPr sz="1800">
                <a:solidFill>
                  <a:schemeClr val="tx1">
                    <a:lumMod val="65000"/>
                    <a:lumOff val="35000"/>
                  </a:schemeClr>
                </a:solidFill>
              </a:defRPr>
            </a:lvl1pPr>
            <a:lvl2pPr marL="685636" indent="0" algn="ctr">
              <a:buNone/>
              <a:defRPr sz="3000"/>
            </a:lvl2pPr>
            <a:lvl3pPr marL="1371271" indent="0" algn="ctr">
              <a:buNone/>
              <a:defRPr sz="2700"/>
            </a:lvl3pPr>
            <a:lvl4pPr marL="2056905" indent="0" algn="ctr">
              <a:buNone/>
              <a:defRPr sz="2400"/>
            </a:lvl4pPr>
            <a:lvl5pPr marL="2742540" indent="0" algn="ctr">
              <a:buNone/>
              <a:defRPr sz="2400"/>
            </a:lvl5pPr>
            <a:lvl6pPr marL="3428176" indent="0" algn="ctr">
              <a:buNone/>
              <a:defRPr sz="2400"/>
            </a:lvl6pPr>
            <a:lvl7pPr marL="4113809" indent="0" algn="ctr">
              <a:buNone/>
              <a:defRPr sz="2400"/>
            </a:lvl7pPr>
            <a:lvl8pPr marL="4799445" indent="0" algn="ctr">
              <a:buNone/>
              <a:defRPr sz="2400"/>
            </a:lvl8pPr>
            <a:lvl9pPr marL="5485080" indent="0" algn="ctr">
              <a:buNone/>
              <a:defRPr sz="2400"/>
            </a:lvl9pPr>
          </a:lstStyle>
          <a:p>
            <a:r>
              <a:rPr lang="en-US" dirty="0"/>
              <a:t>Click to edit Master subtitle style</a:t>
            </a:r>
          </a:p>
        </p:txBody>
      </p:sp>
      <p:sp>
        <p:nvSpPr>
          <p:cNvPr id="8" name="Text Placeholder 2"/>
          <p:cNvSpPr>
            <a:spLocks noGrp="1"/>
          </p:cNvSpPr>
          <p:nvPr>
            <p:ph idx="13"/>
          </p:nvPr>
        </p:nvSpPr>
        <p:spPr>
          <a:xfrm>
            <a:off x="716943" y="1924050"/>
            <a:ext cx="16854116" cy="734139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	</a:t>
            </a:r>
          </a:p>
          <a:p>
            <a:pPr lvl="4"/>
            <a:r>
              <a:rPr lang="en-US" dirty="0"/>
              <a:t>Fifth level</a:t>
            </a:r>
          </a:p>
        </p:txBody>
      </p:sp>
    </p:spTree>
    <p:extLst>
      <p:ext uri="{BB962C8B-B14F-4D97-AF65-F5344CB8AC3E}">
        <p14:creationId xmlns:p14="http://schemas.microsoft.com/office/powerpoint/2010/main" val="742445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942" y="9534528"/>
            <a:ext cx="4114800" cy="547687"/>
          </a:xfrm>
          <a:prstGeom prst="rect">
            <a:avLst/>
          </a:prstGeom>
        </p:spPr>
        <p:txBody>
          <a:bodyPr/>
          <a:lstStyle/>
          <a:p>
            <a:pPr defTabSz="1371579"/>
            <a:fld id="{14112D9D-64C6-4E47-9018-0DB3950AA54C}" type="datetime1">
              <a:rPr lang="en-US" smtClean="0">
                <a:solidFill>
                  <a:prstClr val="black">
                    <a:tint val="75000"/>
                  </a:prstClr>
                </a:solidFill>
              </a:rPr>
              <a:pPr defTabSz="1371579"/>
              <a:t>6/28/2023</a:t>
            </a:fld>
            <a:endParaRPr lang="id-ID">
              <a:solidFill>
                <a:prstClr val="black">
                  <a:tint val="75000"/>
                </a:prstClr>
              </a:solidFill>
            </a:endParaRPr>
          </a:p>
        </p:txBody>
      </p:sp>
      <p:sp>
        <p:nvSpPr>
          <p:cNvPr id="4" name="Footer Placeholder 3"/>
          <p:cNvSpPr>
            <a:spLocks noGrp="1"/>
          </p:cNvSpPr>
          <p:nvPr>
            <p:ph type="ftr" sz="quarter" idx="11"/>
          </p:nvPr>
        </p:nvSpPr>
        <p:spPr>
          <a:xfrm>
            <a:off x="6057900" y="9534528"/>
            <a:ext cx="6172200" cy="547687"/>
          </a:xfrm>
          <a:prstGeom prst="rect">
            <a:avLst/>
          </a:prstGeom>
        </p:spPr>
        <p:txBody>
          <a:bodyPr/>
          <a:lstStyle/>
          <a:p>
            <a:pPr defTabSz="1371579"/>
            <a:r>
              <a:rPr lang="en-US" sz="2700" smtClean="0">
                <a:solidFill>
                  <a:prstClr val="black">
                    <a:tint val="75000"/>
                  </a:prstClr>
                </a:solidFill>
              </a:rPr>
              <a:t>© Copyright Wadhwani Foundation</a:t>
            </a:r>
            <a:endParaRPr lang="en-US" sz="2700">
              <a:solidFill>
                <a:prstClr val="black">
                  <a:tint val="75000"/>
                </a:prstClr>
              </a:solidFill>
            </a:endParaRPr>
          </a:p>
        </p:txBody>
      </p:sp>
      <p:sp>
        <p:nvSpPr>
          <p:cNvPr id="5" name="Slide Number Placeholder 4"/>
          <p:cNvSpPr>
            <a:spLocks noGrp="1"/>
          </p:cNvSpPr>
          <p:nvPr>
            <p:ph type="sldNum" sz="quarter" idx="12"/>
          </p:nvPr>
        </p:nvSpPr>
        <p:spPr>
          <a:xfrm>
            <a:off x="13456259" y="9534528"/>
            <a:ext cx="4114800" cy="547687"/>
          </a:xfrm>
          <a:prstGeom prst="rect">
            <a:avLst/>
          </a:prstGeom>
        </p:spPr>
        <p:txBody>
          <a:bodyPr/>
          <a:lstStyle/>
          <a:p>
            <a:pPr defTabSz="1371579"/>
            <a:fld id="{8632F5CF-2680-48A4-8032-177420087341}" type="slidenum">
              <a:rPr lang="id-ID" sz="2700" smtClean="0">
                <a:solidFill>
                  <a:prstClr val="black">
                    <a:tint val="75000"/>
                  </a:prstClr>
                </a:solidFill>
              </a:rPr>
              <a:pPr defTabSz="1371579"/>
              <a:t>‹#›</a:t>
            </a:fld>
            <a:endParaRPr lang="id-ID" sz="2700">
              <a:solidFill>
                <a:prstClr val="black">
                  <a:tint val="75000"/>
                </a:prstClr>
              </a:solidFill>
            </a:endParaRPr>
          </a:p>
        </p:txBody>
      </p:sp>
    </p:spTree>
    <p:extLst>
      <p:ext uri="{BB962C8B-B14F-4D97-AF65-F5344CB8AC3E}">
        <p14:creationId xmlns:p14="http://schemas.microsoft.com/office/powerpoint/2010/main" val="136417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10972800" y="0"/>
            <a:ext cx="7315200" cy="10287000"/>
          </a:xfrm>
          <a:custGeom>
            <a:avLst/>
            <a:gdLst>
              <a:gd name="connsiteX0" fmla="*/ 0 w 4876800"/>
              <a:gd name="connsiteY0" fmla="*/ 0 h 6858000"/>
              <a:gd name="connsiteX1" fmla="*/ 4876800 w 4876800"/>
              <a:gd name="connsiteY1" fmla="*/ 0 h 6858000"/>
              <a:gd name="connsiteX2" fmla="*/ 4876800 w 4876800"/>
              <a:gd name="connsiteY2" fmla="*/ 6858000 h 6858000"/>
              <a:gd name="connsiteX3" fmla="*/ 0 w 4876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76800" h="6858000">
                <a:moveTo>
                  <a:pt x="0" y="0"/>
                </a:moveTo>
                <a:lnTo>
                  <a:pt x="4876800" y="0"/>
                </a:lnTo>
                <a:lnTo>
                  <a:pt x="48768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
        <p:nvSpPr>
          <p:cNvPr id="10" name="Picture Placeholder 9"/>
          <p:cNvSpPr>
            <a:spLocks noGrp="1"/>
          </p:cNvSpPr>
          <p:nvPr>
            <p:ph type="pic" sz="quarter" idx="12"/>
          </p:nvPr>
        </p:nvSpPr>
        <p:spPr>
          <a:xfrm>
            <a:off x="0" y="6715124"/>
            <a:ext cx="3314700" cy="3571876"/>
          </a:xfrm>
          <a:custGeom>
            <a:avLst/>
            <a:gdLst>
              <a:gd name="connsiteX0" fmla="*/ 0 w 2209800"/>
              <a:gd name="connsiteY0" fmla="*/ 0 h 2381250"/>
              <a:gd name="connsiteX1" fmla="*/ 2209800 w 2209800"/>
              <a:gd name="connsiteY1" fmla="*/ 0 h 2381250"/>
              <a:gd name="connsiteX2" fmla="*/ 2209800 w 2209800"/>
              <a:gd name="connsiteY2" fmla="*/ 2381250 h 2381250"/>
              <a:gd name="connsiteX3" fmla="*/ 0 w 2209800"/>
              <a:gd name="connsiteY3" fmla="*/ 2381250 h 2381250"/>
            </a:gdLst>
            <a:ahLst/>
            <a:cxnLst>
              <a:cxn ang="0">
                <a:pos x="connsiteX0" y="connsiteY0"/>
              </a:cxn>
              <a:cxn ang="0">
                <a:pos x="connsiteX1" y="connsiteY1"/>
              </a:cxn>
              <a:cxn ang="0">
                <a:pos x="connsiteX2" y="connsiteY2"/>
              </a:cxn>
              <a:cxn ang="0">
                <a:pos x="connsiteX3" y="connsiteY3"/>
              </a:cxn>
            </a:cxnLst>
            <a:rect l="l" t="t" r="r" b="b"/>
            <a:pathLst>
              <a:path w="2209800" h="2381250">
                <a:moveTo>
                  <a:pt x="0" y="0"/>
                </a:moveTo>
                <a:lnTo>
                  <a:pt x="2209800" y="0"/>
                </a:lnTo>
                <a:lnTo>
                  <a:pt x="2209800" y="2381250"/>
                </a:lnTo>
                <a:lnTo>
                  <a:pt x="0" y="238125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Tree>
    <p:extLst>
      <p:ext uri="{BB962C8B-B14F-4D97-AF65-F5344CB8AC3E}">
        <p14:creationId xmlns:p14="http://schemas.microsoft.com/office/powerpoint/2010/main" val="101437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0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057900" y="9926410"/>
            <a:ext cx="6172200" cy="547688"/>
          </a:xfrm>
          <a:prstGeom prst="rect">
            <a:avLst/>
          </a:prstGeom>
        </p:spPr>
        <p:txBody>
          <a:bodyPr/>
          <a:lstStyle>
            <a:lvl1pPr>
              <a:defRPr sz="1500">
                <a:solidFill>
                  <a:schemeClr val="tx1">
                    <a:lumMod val="85000"/>
                    <a:lumOff val="15000"/>
                  </a:schemeClr>
                </a:solidFill>
              </a:defRPr>
            </a:lvl1pPr>
          </a:lstStyle>
          <a:p>
            <a:r>
              <a:rPr lang="en-US">
                <a:solidFill>
                  <a:prstClr val="black">
                    <a:lumMod val="85000"/>
                    <a:lumOff val="15000"/>
                  </a:prstClr>
                </a:solidFill>
              </a:rPr>
              <a:t>© Copyright Wadhwani Foundation</a:t>
            </a:r>
            <a:endParaRPr lang="en-US" dirty="0">
              <a:solidFill>
                <a:prstClr val="black">
                  <a:lumMod val="85000"/>
                  <a:lumOff val="15000"/>
                </a:prstClr>
              </a:solidFill>
            </a:endParaRPr>
          </a:p>
        </p:txBody>
      </p:sp>
      <p:sp>
        <p:nvSpPr>
          <p:cNvPr id="5" name="Slide Number Placeholder 4"/>
          <p:cNvSpPr>
            <a:spLocks noGrp="1"/>
          </p:cNvSpPr>
          <p:nvPr>
            <p:ph type="sldNum" sz="quarter" idx="12"/>
          </p:nvPr>
        </p:nvSpPr>
        <p:spPr>
          <a:xfrm>
            <a:off x="13456258" y="9926410"/>
            <a:ext cx="4114800" cy="547688"/>
          </a:xfrm>
          <a:prstGeom prst="rect">
            <a:avLst/>
          </a:prstGeom>
        </p:spPr>
        <p:txBody>
          <a:bodyPr/>
          <a:lstStyle/>
          <a:p>
            <a:fld id="{8632F5CF-2680-48A4-8032-177420087341}" type="slidenum">
              <a:rPr lang="id-ID" smtClean="0">
                <a:solidFill>
                  <a:prstClr val="black">
                    <a:tint val="75000"/>
                  </a:prstClr>
                </a:solidFill>
              </a:rPr>
              <a:pPr/>
              <a:t>‹#›</a:t>
            </a:fld>
            <a:endParaRPr lang="id-ID">
              <a:solidFill>
                <a:prstClr val="black">
                  <a:tint val="75000"/>
                </a:prstClr>
              </a:solidFill>
            </a:endParaRPr>
          </a:p>
        </p:txBody>
      </p:sp>
      <p:sp>
        <p:nvSpPr>
          <p:cNvPr id="10" name="Title 1"/>
          <p:cNvSpPr>
            <a:spLocks noGrp="1"/>
          </p:cNvSpPr>
          <p:nvPr>
            <p:ph type="title"/>
          </p:nvPr>
        </p:nvSpPr>
        <p:spPr>
          <a:xfrm>
            <a:off x="716947" y="476344"/>
            <a:ext cx="15304106" cy="729948"/>
          </a:xfrm>
          <a:prstGeom prst="rect">
            <a:avLst/>
          </a:prstGeo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6" y="1293188"/>
            <a:ext cx="15304108" cy="345112"/>
          </a:xfrm>
          <a:prstGeom prst="rect">
            <a:avLst/>
          </a:prstGeom>
        </p:spPr>
        <p:txBody>
          <a:bodyPr>
            <a:noAutofit/>
          </a:bodyPr>
          <a:lstStyle>
            <a:lvl1pPr marL="0" indent="0" algn="l">
              <a:buNone/>
              <a:defRPr sz="1800">
                <a:solidFill>
                  <a:schemeClr val="tx1">
                    <a:lumMod val="65000"/>
                    <a:lumOff val="35000"/>
                  </a:schemeClr>
                </a:solidFill>
              </a:defRPr>
            </a:lvl1pPr>
            <a:lvl2pPr marL="685636" indent="0" algn="ctr">
              <a:buNone/>
              <a:defRPr sz="3000"/>
            </a:lvl2pPr>
            <a:lvl3pPr marL="1371272" indent="0" algn="ctr">
              <a:buNone/>
              <a:defRPr sz="2700"/>
            </a:lvl3pPr>
            <a:lvl4pPr marL="2056906" indent="0" algn="ctr">
              <a:buNone/>
              <a:defRPr sz="2400"/>
            </a:lvl4pPr>
            <a:lvl5pPr marL="2742540" indent="0" algn="ctr">
              <a:buNone/>
              <a:defRPr sz="2400"/>
            </a:lvl5pPr>
            <a:lvl6pPr marL="3428176" indent="0" algn="ctr">
              <a:buNone/>
              <a:defRPr sz="2400"/>
            </a:lvl6pPr>
            <a:lvl7pPr marL="4113810" indent="0" algn="ctr">
              <a:buNone/>
              <a:defRPr sz="2400"/>
            </a:lvl7pPr>
            <a:lvl8pPr marL="4799446" indent="0" algn="ctr">
              <a:buNone/>
              <a:defRPr sz="2400"/>
            </a:lvl8pPr>
            <a:lvl9pPr marL="5485080" indent="0" algn="ctr">
              <a:buNone/>
              <a:defRPr sz="2400"/>
            </a:lvl9pPr>
          </a:lstStyle>
          <a:p>
            <a:r>
              <a:rPr lang="en-US" dirty="0"/>
              <a:t>Click to edit Master subtitle style</a:t>
            </a:r>
          </a:p>
        </p:txBody>
      </p:sp>
      <p:sp>
        <p:nvSpPr>
          <p:cNvPr id="8" name="Text Placeholder 2"/>
          <p:cNvSpPr>
            <a:spLocks noGrp="1"/>
          </p:cNvSpPr>
          <p:nvPr>
            <p:ph idx="13"/>
          </p:nvPr>
        </p:nvSpPr>
        <p:spPr>
          <a:xfrm>
            <a:off x="716944" y="1924050"/>
            <a:ext cx="16854116" cy="73413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	</a:t>
            </a:r>
          </a:p>
          <a:p>
            <a:pPr lvl="4"/>
            <a:r>
              <a:rPr lang="en-US" dirty="0"/>
              <a:t>Fifth level</a:t>
            </a:r>
          </a:p>
        </p:txBody>
      </p:sp>
    </p:spTree>
    <p:extLst>
      <p:ext uri="{BB962C8B-B14F-4D97-AF65-F5344CB8AC3E}">
        <p14:creationId xmlns:p14="http://schemas.microsoft.com/office/powerpoint/2010/main" val="545749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6" r:id="rId13"/>
    <p:sldLayoutId id="2147483677" r:id="rId14"/>
    <p:sldLayoutId id="2147483693" r:id="rId15"/>
    <p:sldLayoutId id="2147483696" r:id="rId16"/>
    <p:sldLayoutId id="2147483697"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 Id="rId11" Type="http://schemas.openxmlformats.org/officeDocument/2006/relationships/image" Target="../media/image83.sv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 Id="rId11" Type="http://schemas.openxmlformats.org/officeDocument/2006/relationships/image" Target="../media/image83.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83.svg"/><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4.emf"/><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hyperlink" Target="https://www.masterclass.com/articles/how-to-calculate-operating-cost" TargetMode="External"/><Relationship Id="rId2" Type="http://schemas.openxmlformats.org/officeDocument/2006/relationships/hyperlink" Target="https://www.zoho.com/subscriptions/guides/what-is-customer-lifetime-value-clv.html#:~:text=Customer%20Lifetime%20Value%20is%20calculated,frequency%2C%20and%20average%20customer%20lifespan." TargetMode="External"/><Relationship Id="rId1" Type="http://schemas.openxmlformats.org/officeDocument/2006/relationships/slideLayout" Target="../slideLayouts/slideLayout17.xml"/><Relationship Id="rId4" Type="http://schemas.openxmlformats.org/officeDocument/2006/relationships/hyperlink" Target="https://www.masterclass.com/articles/how-to-calculate-operating-profit-in-busines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3" Type="http://schemas.openxmlformats.org/officeDocument/2006/relationships/image" Target="../media/image5.png"/><Relationship Id="rId12" Type="http://schemas.openxmlformats.org/officeDocument/2006/relationships/image" Target="../media/image4.png"/><Relationship Id="rId7" Type="http://schemas.openxmlformats.org/officeDocument/2006/relationships/image" Target="../media/image92.svg"/><Relationship Id="rId2" Type="http://schemas.openxmlformats.org/officeDocument/2006/relationships/image" Target="../media/image3.png"/><Relationship Id="rId1" Type="http://schemas.openxmlformats.org/officeDocument/2006/relationships/slideLayout" Target="../slideLayouts/slideLayout16.xml"/><Relationship Id="rId11" Type="http://schemas.openxmlformats.org/officeDocument/2006/relationships/image" Target="../media/image83.svg"/><Relationship Id="rId5" Type="http://schemas.openxmlformats.org/officeDocument/2006/relationships/image" Target="../media/image40.sv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83.sv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 Id="rId11" Type="http://schemas.openxmlformats.org/officeDocument/2006/relationships/image" Target="../media/image83.sv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83.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11" Type="http://schemas.openxmlformats.org/officeDocument/2006/relationships/image" Target="../media/image83.sv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5.xml"/><Relationship Id="rId11" Type="http://schemas.openxmlformats.org/officeDocument/2006/relationships/image" Target="../media/image83.svg"/><Relationship Id="rId5" Type="http://schemas.openxmlformats.org/officeDocument/2006/relationships/image" Target="../media/image3.png"/><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8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8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669" y="0"/>
            <a:ext cx="18310194" cy="10287000"/>
          </a:xfrm>
          <a:prstGeom prst="rect">
            <a:avLst/>
          </a:prstGeom>
        </p:spPr>
      </p:pic>
      <p:grpSp>
        <p:nvGrpSpPr>
          <p:cNvPr id="4" name="Group 4"/>
          <p:cNvGrpSpPr>
            <a:grpSpLocks noChangeAspect="1"/>
          </p:cNvGrpSpPr>
          <p:nvPr/>
        </p:nvGrpSpPr>
        <p:grpSpPr>
          <a:xfrm>
            <a:off x="10228234" y="5024845"/>
            <a:ext cx="495300" cy="495300"/>
            <a:chOff x="0" y="0"/>
            <a:chExt cx="6355080" cy="6355080"/>
          </a:xfrm>
        </p:grpSpPr>
        <p:sp>
          <p:nvSpPr>
            <p:cNvPr id="5" name="Freeform 5"/>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pic>
        <p:nvPicPr>
          <p:cNvPr id="12" name="Picture 12"/>
          <p:cNvPicPr>
            <a:picLocks noChangeAspect="1"/>
          </p:cNvPicPr>
          <p:nvPr/>
        </p:nvPicPr>
        <p:blipFill>
          <a:blip r:embed="rId4"/>
          <a:srcRect/>
          <a:stretch>
            <a:fillRect/>
          </a:stretch>
        </p:blipFill>
        <p:spPr>
          <a:xfrm>
            <a:off x="15314576" y="509277"/>
            <a:ext cx="2278599" cy="1131276"/>
          </a:xfrm>
          <a:prstGeom prst="rect">
            <a:avLst/>
          </a:prstGeom>
        </p:spPr>
      </p:pic>
      <p:sp>
        <p:nvSpPr>
          <p:cNvPr id="19" name="TextBox 19"/>
          <p:cNvSpPr txBox="1"/>
          <p:nvPr/>
        </p:nvSpPr>
        <p:spPr>
          <a:xfrm>
            <a:off x="1343156" y="3511470"/>
            <a:ext cx="6928588" cy="2851230"/>
          </a:xfrm>
          <a:prstGeom prst="rect">
            <a:avLst/>
          </a:prstGeom>
        </p:spPr>
        <p:txBody>
          <a:bodyPr lIns="0" tIns="0" rIns="0" bIns="0" rtlCol="0" anchor="t">
            <a:spAutoFit/>
          </a:bodyPr>
          <a:lstStyle/>
          <a:p>
            <a:pPr>
              <a:lnSpc>
                <a:spcPts val="11040"/>
              </a:lnSpc>
            </a:pPr>
            <a:r>
              <a:rPr lang="en-US" sz="12000" dirty="0" smtClean="0">
                <a:solidFill>
                  <a:srgbClr val="FFFFFF"/>
                </a:solidFill>
                <a:latin typeface="Antonio Bold"/>
              </a:rPr>
              <a:t>IGNITE</a:t>
            </a:r>
          </a:p>
          <a:p>
            <a:pPr>
              <a:lnSpc>
                <a:spcPts val="11040"/>
              </a:lnSpc>
            </a:pPr>
            <a:r>
              <a:rPr lang="en-US" sz="12000" dirty="0" smtClean="0">
                <a:solidFill>
                  <a:srgbClr val="FFFFFF"/>
                </a:solidFill>
                <a:latin typeface="Antonio Bold"/>
              </a:rPr>
              <a:t>Pitch Deck</a:t>
            </a:r>
            <a:endParaRPr lang="en-US" sz="12000" dirty="0">
              <a:solidFill>
                <a:srgbClr val="FFFFFF"/>
              </a:solidFill>
              <a:latin typeface="Antonio Bold"/>
            </a:endParaRPr>
          </a:p>
        </p:txBody>
      </p:sp>
      <p:sp>
        <p:nvSpPr>
          <p:cNvPr id="7" name="Rectangle 6"/>
          <p:cNvSpPr/>
          <p:nvPr/>
        </p:nvSpPr>
        <p:spPr>
          <a:xfrm>
            <a:off x="1343156" y="6953250"/>
            <a:ext cx="8628034" cy="1371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smtClean="0">
                <a:ln w="0"/>
                <a:solidFill>
                  <a:schemeClr val="tx1"/>
                </a:solidFill>
                <a:effectLst>
                  <a:outerShdw blurRad="38100" dist="19050" dir="2700000" algn="tl" rotWithShape="0">
                    <a:schemeClr val="dk1">
                      <a:alpha val="40000"/>
                    </a:schemeClr>
                  </a:outerShdw>
                </a:effectLst>
              </a:rPr>
              <a:t>Milestone 4</a:t>
            </a:r>
            <a:endParaRPr lang="en-US" sz="4000" b="1"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5"/>
          <p:cNvSpPr txBox="1"/>
          <p:nvPr/>
        </p:nvSpPr>
        <p:spPr>
          <a:xfrm>
            <a:off x="738845" y="546240"/>
            <a:ext cx="12338484" cy="1115690"/>
          </a:xfrm>
          <a:prstGeom prst="rect">
            <a:avLst/>
          </a:prstGeom>
        </p:spPr>
        <p:txBody>
          <a:bodyPr wrap="square" lIns="0" tIns="0" rIns="0" bIns="0" rtlCol="0" anchor="t">
            <a:spAutoFit/>
          </a:bodyPr>
          <a:lstStyle/>
          <a:p>
            <a:pPr>
              <a:lnSpc>
                <a:spcPts val="8747"/>
              </a:lnSpc>
            </a:pPr>
            <a:r>
              <a:rPr lang="en-US" sz="6000" b="1" dirty="0" smtClean="0"/>
              <a:t>Lean Canvas</a:t>
            </a:r>
            <a:endParaRPr lang="en-US" sz="6000" b="1" dirty="0"/>
          </a:p>
        </p:txBody>
      </p:sp>
      <p:sp>
        <p:nvSpPr>
          <p:cNvPr id="14" name="TextBox 13"/>
          <p:cNvSpPr txBox="1"/>
          <p:nvPr/>
        </p:nvSpPr>
        <p:spPr>
          <a:xfrm>
            <a:off x="14670351" y="3184462"/>
            <a:ext cx="3736225" cy="4524315"/>
          </a:xfrm>
          <a:prstGeom prst="rect">
            <a:avLst/>
          </a:prstGeom>
          <a:noFill/>
          <a:ln>
            <a:solidFill>
              <a:schemeClr val="bg2">
                <a:lumMod val="50000"/>
              </a:schemeClr>
            </a:solidFill>
          </a:ln>
        </p:spPr>
        <p:txBody>
          <a:bodyPr wrap="square" rtlCol="0">
            <a:spAutoFit/>
          </a:bodyPr>
          <a:lstStyle/>
          <a:p>
            <a:r>
              <a:rPr lang="en-IN" b="1" dirty="0"/>
              <a:t>Business Model </a:t>
            </a:r>
            <a:r>
              <a:rPr lang="en-IN" sz="1200" dirty="0"/>
              <a:t>(Explain with a process diagram)</a:t>
            </a: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p:txBody>
      </p:sp>
      <p:sp>
        <p:nvSpPr>
          <p:cNvPr id="22" name="TextBox 21">
            <a:extLst>
              <a:ext uri="{FF2B5EF4-FFF2-40B4-BE49-F238E27FC236}">
                <a16:creationId xmlns:a16="http://schemas.microsoft.com/office/drawing/2014/main" id="{437D10F2-D825-4F14-8721-CF5105D60893}"/>
              </a:ext>
            </a:extLst>
          </p:cNvPr>
          <p:cNvSpPr txBox="1"/>
          <p:nvPr/>
        </p:nvSpPr>
        <p:spPr>
          <a:xfrm>
            <a:off x="16426366" y="799815"/>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23" name="Rectangle 22">
            <a:extLst>
              <a:ext uri="{FF2B5EF4-FFF2-40B4-BE49-F238E27FC236}">
                <a16:creationId xmlns:a16="http://schemas.microsoft.com/office/drawing/2014/main" id="{5DE34494-019C-4AF1-907B-33245967C575}"/>
              </a:ext>
            </a:extLst>
          </p:cNvPr>
          <p:cNvSpPr/>
          <p:nvPr/>
        </p:nvSpPr>
        <p:spPr>
          <a:xfrm>
            <a:off x="16230600" y="398995"/>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pSp>
        <p:nvGrpSpPr>
          <p:cNvPr id="24" name="Group 23">
            <a:extLst>
              <a:ext uri="{FF2B5EF4-FFF2-40B4-BE49-F238E27FC236}">
                <a16:creationId xmlns:a16="http://schemas.microsoft.com/office/drawing/2014/main" id="{2871DA2D-B3CE-4F68-958C-EFD80A045093}"/>
              </a:ext>
            </a:extLst>
          </p:cNvPr>
          <p:cNvGrpSpPr/>
          <p:nvPr/>
        </p:nvGrpSpPr>
        <p:grpSpPr>
          <a:xfrm>
            <a:off x="718063" y="1992878"/>
            <a:ext cx="13952288" cy="8182928"/>
            <a:chOff x="1057033" y="956344"/>
            <a:chExt cx="9301525" cy="5455285"/>
          </a:xfrm>
          <a:noFill/>
        </p:grpSpPr>
        <p:sp>
          <p:nvSpPr>
            <p:cNvPr id="25" name="Rectangle 24">
              <a:extLst>
                <a:ext uri="{FF2B5EF4-FFF2-40B4-BE49-F238E27FC236}">
                  <a16:creationId xmlns:a16="http://schemas.microsoft.com/office/drawing/2014/main" id="{142DE8B1-BA37-482F-A9F6-BEF943895596}"/>
                </a:ext>
              </a:extLst>
            </p:cNvPr>
            <p:cNvSpPr/>
            <p:nvPr/>
          </p:nvSpPr>
          <p:spPr>
            <a:xfrm>
              <a:off x="1057033" y="956344"/>
              <a:ext cx="1870333" cy="40616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r>
                <a:rPr lang="en-GB" b="1" dirty="0">
                  <a:solidFill>
                    <a:schemeClr val="tx1"/>
                  </a:solidFill>
                </a:rPr>
                <a:t>PROBLEM</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b="1" dirty="0">
                  <a:solidFill>
                    <a:schemeClr val="tx1"/>
                  </a:solidFill>
                </a:rPr>
                <a:t>EXISTING ALTERNATIVES</a:t>
              </a:r>
            </a:p>
            <a:p>
              <a:r>
                <a:rPr lang="en-GB" dirty="0">
                  <a:solidFill>
                    <a:schemeClr val="tx1"/>
                  </a:solidFill>
                </a:rPr>
                <a:t>……………………………………………………………………………………………………………………………………………………………………………………………………………………</a:t>
              </a:r>
            </a:p>
          </p:txBody>
        </p:sp>
        <p:sp>
          <p:nvSpPr>
            <p:cNvPr id="26" name="Rectangle 25">
              <a:extLst>
                <a:ext uri="{FF2B5EF4-FFF2-40B4-BE49-F238E27FC236}">
                  <a16:creationId xmlns:a16="http://schemas.microsoft.com/office/drawing/2014/main" id="{DA61AF53-C124-49C7-9FFB-00E90C7BD86C}"/>
                </a:ext>
              </a:extLst>
            </p:cNvPr>
            <p:cNvSpPr/>
            <p:nvPr/>
          </p:nvSpPr>
          <p:spPr>
            <a:xfrm>
              <a:off x="3032477" y="2637347"/>
              <a:ext cx="1608198" cy="236883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KEY METRICS</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endParaRPr lang="en-ZA" b="1">
                <a:solidFill>
                  <a:schemeClr val="tx1"/>
                </a:solidFill>
              </a:endParaRPr>
            </a:p>
          </p:txBody>
        </p:sp>
        <p:sp>
          <p:nvSpPr>
            <p:cNvPr id="27" name="Rectangle 26">
              <a:extLst>
                <a:ext uri="{FF2B5EF4-FFF2-40B4-BE49-F238E27FC236}">
                  <a16:creationId xmlns:a16="http://schemas.microsoft.com/office/drawing/2014/main" id="{8C3C327D-2A6A-43E6-8F62-9A1FFF479CDC}"/>
                </a:ext>
              </a:extLst>
            </p:cNvPr>
            <p:cNvSpPr/>
            <p:nvPr/>
          </p:nvSpPr>
          <p:spPr>
            <a:xfrm>
              <a:off x="3036352" y="956345"/>
              <a:ext cx="1608198" cy="161068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SOLUTION</a:t>
              </a:r>
            </a:p>
            <a:p>
              <a:r>
                <a:rPr lang="en-US">
                  <a:solidFill>
                    <a:schemeClr val="tx1"/>
                  </a:solidFill>
                </a:rPr>
                <a:t>……………………………………………………………………………………………………………………………………………………………………………</a:t>
              </a:r>
            </a:p>
            <a:p>
              <a:endParaRPr lang="en-US">
                <a:solidFill>
                  <a:schemeClr val="tx1"/>
                </a:solidFill>
              </a:endParaRPr>
            </a:p>
            <a:p>
              <a:endParaRPr lang="en-ZA">
                <a:solidFill>
                  <a:schemeClr val="tx1"/>
                </a:solidFill>
              </a:endParaRPr>
            </a:p>
          </p:txBody>
        </p:sp>
        <p:sp>
          <p:nvSpPr>
            <p:cNvPr id="28" name="Rectangle 27">
              <a:extLst>
                <a:ext uri="{FF2B5EF4-FFF2-40B4-BE49-F238E27FC236}">
                  <a16:creationId xmlns:a16="http://schemas.microsoft.com/office/drawing/2014/main" id="{EB374BDD-612A-4745-8EB3-8C7D069E8146}"/>
                </a:ext>
              </a:extLst>
            </p:cNvPr>
            <p:cNvSpPr/>
            <p:nvPr/>
          </p:nvSpPr>
          <p:spPr>
            <a:xfrm>
              <a:off x="4752681" y="956344"/>
              <a:ext cx="1835913" cy="406161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UNIQUE VALUE PROPOSITION</a:t>
              </a:r>
            </a:p>
            <a:p>
              <a:r>
                <a:rPr lang="en-US">
                  <a:solidFill>
                    <a:schemeClr val="tx1"/>
                  </a:solidFill>
                </a:rPr>
                <a:t>………………………………………………………………………………………………………………………………………………………………………………………………………</a:t>
              </a:r>
            </a:p>
            <a:p>
              <a:endParaRPr lang="en-US">
                <a:solidFill>
                  <a:schemeClr val="tx1"/>
                </a:solidFill>
              </a:endParaRPr>
            </a:p>
            <a:p>
              <a:endParaRPr lang="en-US">
                <a:solidFill>
                  <a:schemeClr val="tx1"/>
                </a:solidFill>
              </a:endParaRPr>
            </a:p>
            <a:p>
              <a:r>
                <a:rPr lang="en-US" b="1">
                  <a:solidFill>
                    <a:schemeClr val="tx1"/>
                  </a:solidFill>
                </a:rPr>
                <a:t>HIGH-LEVEL CONCEPT</a:t>
              </a:r>
            </a:p>
            <a:p>
              <a:r>
                <a:rPr lang="en-US" b="1">
                  <a:solidFill>
                    <a:schemeClr val="tx1"/>
                  </a:solidFill>
                </a:rPr>
                <a:t>………………………………………………………………………………………………………………………………………………………………………………………………………………………………………………………………………………………………………………………………………………………………………………………………………………</a:t>
              </a:r>
            </a:p>
            <a:p>
              <a:endParaRPr lang="en-US" b="1">
                <a:solidFill>
                  <a:schemeClr val="tx1"/>
                </a:solidFill>
              </a:endParaRPr>
            </a:p>
          </p:txBody>
        </p:sp>
        <p:sp>
          <p:nvSpPr>
            <p:cNvPr id="29" name="Rectangle 28">
              <a:extLst>
                <a:ext uri="{FF2B5EF4-FFF2-40B4-BE49-F238E27FC236}">
                  <a16:creationId xmlns:a16="http://schemas.microsoft.com/office/drawing/2014/main" id="{2BA62365-66A4-404F-8375-01904FBE1169}"/>
                </a:ext>
              </a:extLst>
            </p:cNvPr>
            <p:cNvSpPr/>
            <p:nvPr/>
          </p:nvSpPr>
          <p:spPr>
            <a:xfrm>
              <a:off x="6689796" y="956344"/>
              <a:ext cx="1657072" cy="161068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UNFAIR ADVANTAGE</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endParaRPr lang="en-ZA">
                <a:solidFill>
                  <a:schemeClr val="tx1"/>
                </a:solidFill>
              </a:endParaRPr>
            </a:p>
            <a:p>
              <a:endParaRPr lang="en-ZA">
                <a:solidFill>
                  <a:schemeClr val="tx1"/>
                </a:solidFill>
              </a:endParaRPr>
            </a:p>
          </p:txBody>
        </p:sp>
        <p:sp>
          <p:nvSpPr>
            <p:cNvPr id="30" name="Rectangle 29">
              <a:extLst>
                <a:ext uri="{FF2B5EF4-FFF2-40B4-BE49-F238E27FC236}">
                  <a16:creationId xmlns:a16="http://schemas.microsoft.com/office/drawing/2014/main" id="{F7BC84B1-956D-42A5-8672-FCFD7B07D99A}"/>
                </a:ext>
              </a:extLst>
            </p:cNvPr>
            <p:cNvSpPr/>
            <p:nvPr/>
          </p:nvSpPr>
          <p:spPr>
            <a:xfrm>
              <a:off x="6686843" y="2644352"/>
              <a:ext cx="1657072" cy="237360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CHANNELS</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endParaRPr lang="en-US">
                <a:solidFill>
                  <a:schemeClr val="tx1"/>
                </a:solidFill>
              </a:endParaRPr>
            </a:p>
            <a:p>
              <a:endParaRPr lang="en-ZA" b="1">
                <a:solidFill>
                  <a:schemeClr val="tx1"/>
                </a:solidFill>
              </a:endParaRPr>
            </a:p>
          </p:txBody>
        </p:sp>
        <p:sp>
          <p:nvSpPr>
            <p:cNvPr id="31" name="Rectangle 30">
              <a:extLst>
                <a:ext uri="{FF2B5EF4-FFF2-40B4-BE49-F238E27FC236}">
                  <a16:creationId xmlns:a16="http://schemas.microsoft.com/office/drawing/2014/main" id="{FAC9E9F4-9BD4-4F01-9A69-4B416DF6CD3A}"/>
                </a:ext>
              </a:extLst>
            </p:cNvPr>
            <p:cNvSpPr/>
            <p:nvPr/>
          </p:nvSpPr>
          <p:spPr>
            <a:xfrm>
              <a:off x="5781668" y="5124246"/>
              <a:ext cx="4576890" cy="128738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REVENUE STREAMS</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p:txBody>
        </p:sp>
        <p:sp>
          <p:nvSpPr>
            <p:cNvPr id="32" name="Rectangle 31">
              <a:extLst>
                <a:ext uri="{FF2B5EF4-FFF2-40B4-BE49-F238E27FC236}">
                  <a16:creationId xmlns:a16="http://schemas.microsoft.com/office/drawing/2014/main" id="{009C3843-A5E1-4267-892B-5C21CFF1D0BF}"/>
                </a:ext>
              </a:extLst>
            </p:cNvPr>
            <p:cNvSpPr/>
            <p:nvPr/>
          </p:nvSpPr>
          <p:spPr>
            <a:xfrm>
              <a:off x="8464027" y="956344"/>
              <a:ext cx="1894531" cy="40498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CUSTOMER SEGMENTS</a:t>
              </a:r>
            </a:p>
            <a:p>
              <a:r>
                <a:rPr lang="en-US">
                  <a:solidFill>
                    <a:schemeClr val="tx1"/>
                  </a:solidFill>
                </a:rPr>
                <a:t>…………………………………………………………………………………………………………………………………………………………………………………………………………………………………………………………………………………………………………</a:t>
              </a: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r>
                <a:rPr lang="en-US" b="1">
                  <a:solidFill>
                    <a:schemeClr val="tx1"/>
                  </a:solidFill>
                </a:rPr>
                <a:t>EARLY ADOPTERS </a:t>
              </a:r>
            </a:p>
            <a:p>
              <a:r>
                <a:rPr lang="en-US" b="1">
                  <a:solidFill>
                    <a:schemeClr val="tx1"/>
                  </a:solidFill>
                </a:rPr>
                <a:t>………………………………………………………………………………………………………………………………………………………………………………………………………………………………………………………………………………………</a:t>
              </a:r>
            </a:p>
          </p:txBody>
        </p:sp>
        <p:sp>
          <p:nvSpPr>
            <p:cNvPr id="33" name="Rectangle 32">
              <a:extLst>
                <a:ext uri="{FF2B5EF4-FFF2-40B4-BE49-F238E27FC236}">
                  <a16:creationId xmlns:a16="http://schemas.microsoft.com/office/drawing/2014/main" id="{B433AFEF-AAB0-4118-9790-7694BAC47BCE}"/>
                </a:ext>
              </a:extLst>
            </p:cNvPr>
            <p:cNvSpPr/>
            <p:nvPr/>
          </p:nvSpPr>
          <p:spPr>
            <a:xfrm>
              <a:off x="1057033" y="5132637"/>
              <a:ext cx="4599726" cy="127899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COST STRUCTURE</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endParaRPr lang="en-ZA">
                <a:solidFill>
                  <a:schemeClr val="tx1"/>
                </a:solidFill>
              </a:endParaRPr>
            </a:p>
            <a:p>
              <a:endParaRPr lang="en-ZA">
                <a:solidFill>
                  <a:schemeClr val="tx1"/>
                </a:solidFill>
              </a:endParaRPr>
            </a:p>
          </p:txBody>
        </p:sp>
      </p:grpSp>
      <p:sp>
        <p:nvSpPr>
          <p:cNvPr id="2" name="Rectangle 1"/>
          <p:cNvSpPr/>
          <p:nvPr/>
        </p:nvSpPr>
        <p:spPr>
          <a:xfrm>
            <a:off x="14892640" y="8438696"/>
            <a:ext cx="3033182" cy="1200329"/>
          </a:xfrm>
          <a:prstGeom prst="rect">
            <a:avLst/>
          </a:prstGeom>
          <a:solidFill>
            <a:srgbClr val="FFC000"/>
          </a:solidFill>
        </p:spPr>
        <p:txBody>
          <a:bodyPr wrap="square">
            <a:spAutoFit/>
          </a:bodyPr>
          <a:lstStyle/>
          <a:p>
            <a:r>
              <a:rPr lang="en-US" dirty="0" smtClean="0">
                <a:solidFill>
                  <a:srgbClr val="000000"/>
                </a:solidFill>
                <a:latin typeface="Calibri" panose="020F0502020204030204" pitchFamily="34" charset="0"/>
                <a:ea typeface="Times New Roman" panose="02020603050405020304" pitchFamily="18" charset="0"/>
              </a:rPr>
              <a:t>	This canvas explains </a:t>
            </a:r>
            <a:r>
              <a:rPr lang="en-US" dirty="0">
                <a:solidFill>
                  <a:srgbClr val="000000"/>
                </a:solidFill>
                <a:latin typeface="Calibri" panose="020F0502020204030204" pitchFamily="34" charset="0"/>
                <a:ea typeface="Times New Roman" panose="02020603050405020304" pitchFamily="18" charset="0"/>
              </a:rPr>
              <a:t>how the venture makes money (attracts, serves and keeps customers) </a:t>
            </a:r>
            <a:endParaRPr lang="en-US" dirty="0"/>
          </a:p>
        </p:txBody>
      </p:sp>
      <p:pic>
        <p:nvPicPr>
          <p:cNvPr id="17"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5163800" y="8438696"/>
            <a:ext cx="655576" cy="360734"/>
          </a:xfrm>
          <a:prstGeom prst="rect">
            <a:avLst/>
          </a:prstGeom>
        </p:spPr>
      </p:pic>
    </p:spTree>
    <p:extLst>
      <p:ext uri="{BB962C8B-B14F-4D97-AF65-F5344CB8AC3E}">
        <p14:creationId xmlns:p14="http://schemas.microsoft.com/office/powerpoint/2010/main" val="3281390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95300"/>
            <a:ext cx="4191000" cy="652462"/>
          </a:xfrm>
        </p:spPr>
        <p:txBody>
          <a:bodyPr>
            <a:normAutofit fontScale="90000"/>
          </a:bodyPr>
          <a:lstStyle/>
          <a:p>
            <a:pPr algn="l"/>
            <a:r>
              <a:rPr lang="en-US" sz="4400" dirty="0" smtClean="0">
                <a:solidFill>
                  <a:schemeClr val="tx1"/>
                </a:solidFill>
              </a:rPr>
              <a:t>MVP</a:t>
            </a:r>
            <a:endParaRPr lang="en-US" dirty="0">
              <a:solidFill>
                <a:schemeClr val="tx1"/>
              </a:solidFill>
            </a:endParaRPr>
          </a:p>
        </p:txBody>
      </p:sp>
      <p:sp>
        <p:nvSpPr>
          <p:cNvPr id="3" name="TextBox 2"/>
          <p:cNvSpPr txBox="1"/>
          <p:nvPr/>
        </p:nvSpPr>
        <p:spPr>
          <a:xfrm>
            <a:off x="1143000" y="2122281"/>
            <a:ext cx="13182600" cy="5093702"/>
          </a:xfrm>
          <a:prstGeom prst="rect">
            <a:avLst/>
          </a:prstGeom>
          <a:noFill/>
        </p:spPr>
        <p:txBody>
          <a:bodyPr wrap="square" rtlCol="0">
            <a:spAutoFit/>
          </a:bodyPr>
          <a:lstStyle/>
          <a:p>
            <a:pPr marL="457200" indent="-457200">
              <a:buClrTx/>
              <a:buFont typeface="Arial" panose="020B0604020202020204" pitchFamily="34" charset="0"/>
              <a:buChar char="•"/>
            </a:pPr>
            <a:r>
              <a:rPr lang="en-US" sz="2700" b="1" dirty="0" smtClean="0"/>
              <a:t>Provide Full </a:t>
            </a:r>
            <a:r>
              <a:rPr lang="en-US" sz="2700" b="1" dirty="0"/>
              <a:t>product/service description</a:t>
            </a:r>
            <a:endParaRPr lang="en-IN" sz="2700" b="1" dirty="0" smtClean="0">
              <a:solidFill>
                <a:prstClr val="black"/>
              </a:solidFill>
              <a:latin typeface="Calibri" panose="020F0502020204030204"/>
            </a:endParaRPr>
          </a:p>
          <a:p>
            <a:pPr marL="457200" indent="-457200">
              <a:buClrTx/>
              <a:buFont typeface="Arial" panose="020B0604020202020204" pitchFamily="34" charset="0"/>
              <a:buChar char="•"/>
            </a:pPr>
            <a:r>
              <a:rPr lang="en-IN" sz="2700" b="1" dirty="0" smtClean="0">
                <a:solidFill>
                  <a:prstClr val="black"/>
                </a:solidFill>
                <a:latin typeface="Calibri" panose="020F0502020204030204"/>
              </a:rPr>
              <a:t>Insert </a:t>
            </a:r>
            <a:r>
              <a:rPr lang="en-IN" sz="2700" b="1" dirty="0">
                <a:solidFill>
                  <a:prstClr val="black"/>
                </a:solidFill>
                <a:latin typeface="Calibri" panose="020F0502020204030204"/>
              </a:rPr>
              <a:t>a </a:t>
            </a:r>
            <a:r>
              <a:rPr lang="en-IN" sz="2700" b="1" dirty="0" smtClean="0">
                <a:solidFill>
                  <a:prstClr val="black"/>
                </a:solidFill>
                <a:latin typeface="Calibri" panose="020F0502020204030204"/>
              </a:rPr>
              <a:t>picture of the prototype</a:t>
            </a:r>
          </a:p>
          <a:p>
            <a:pPr marL="457200" indent="-457200">
              <a:buClrTx/>
              <a:buFont typeface="Arial" panose="020B0604020202020204" pitchFamily="34" charset="0"/>
              <a:buChar char="•"/>
            </a:pPr>
            <a:r>
              <a:rPr lang="en-IN" sz="2700" b="1" dirty="0" smtClean="0">
                <a:solidFill>
                  <a:prstClr val="black"/>
                </a:solidFill>
                <a:latin typeface="Calibri" panose="020F0502020204030204"/>
              </a:rPr>
              <a:t>Provide video link of the working prototype, if any</a:t>
            </a:r>
          </a:p>
          <a:p>
            <a:pPr marL="457200" indent="-457200">
              <a:buFont typeface="Arial" panose="020B0604020202020204" pitchFamily="34" charset="0"/>
              <a:buChar char="•"/>
            </a:pPr>
            <a:r>
              <a:rPr lang="en-IN" sz="2700" b="1" dirty="0">
                <a:solidFill>
                  <a:prstClr val="black"/>
                </a:solidFill>
                <a:latin typeface="Calibri" panose="020F0502020204030204"/>
              </a:rPr>
              <a:t>S</a:t>
            </a:r>
            <a:r>
              <a:rPr lang="en-IN" sz="2700" b="1" dirty="0" smtClean="0">
                <a:solidFill>
                  <a:prstClr val="black"/>
                </a:solidFill>
                <a:latin typeface="Calibri" panose="020F0502020204030204"/>
              </a:rPr>
              <a:t>hare screenshots of website ( Landing page, testimony etc.,).</a:t>
            </a:r>
            <a:r>
              <a:rPr lang="en-US" sz="2800" dirty="0"/>
              <a:t> </a:t>
            </a:r>
            <a:r>
              <a:rPr lang="en-US" sz="2800" dirty="0" smtClean="0"/>
              <a:t>If the venture is in any online business, it must definitely showcase a functional website</a:t>
            </a:r>
            <a:r>
              <a:rPr lang="en-US" sz="2800" b="1" dirty="0" smtClean="0"/>
              <a:t>.</a:t>
            </a:r>
            <a:endParaRPr lang="en-IN" sz="2700" b="1" dirty="0" smtClean="0">
              <a:solidFill>
                <a:prstClr val="black"/>
              </a:solidFill>
              <a:latin typeface="Calibri" panose="020F0502020204030204"/>
            </a:endParaRPr>
          </a:p>
          <a:p>
            <a:pPr marL="457200" indent="-457200">
              <a:buFont typeface="Arial" panose="020B0604020202020204" pitchFamily="34" charset="0"/>
              <a:buChar char="•"/>
            </a:pPr>
            <a:r>
              <a:rPr lang="en-IN" sz="2700" b="1" dirty="0" smtClean="0">
                <a:solidFill>
                  <a:prstClr val="black"/>
                </a:solidFill>
              </a:rPr>
              <a:t>Share website link (</a:t>
            </a:r>
            <a:r>
              <a:rPr lang="en-US" sz="2400" dirty="0"/>
              <a:t>If the venture is in any online business, it must definitely showcase a functional website</a:t>
            </a:r>
            <a:r>
              <a:rPr lang="en-US" sz="2400" b="1" dirty="0" smtClean="0"/>
              <a:t>.</a:t>
            </a:r>
            <a:r>
              <a:rPr lang="en-IN" sz="2400" b="1" dirty="0" smtClean="0">
                <a:solidFill>
                  <a:prstClr val="black"/>
                </a:solidFill>
              </a:rPr>
              <a:t>)</a:t>
            </a:r>
            <a:endParaRPr lang="en-IN" sz="2700" b="1" dirty="0" smtClean="0">
              <a:solidFill>
                <a:prstClr val="black"/>
              </a:solidFill>
            </a:endParaRPr>
          </a:p>
          <a:p>
            <a:pPr marL="457200" indent="-457200">
              <a:buFont typeface="Arial" panose="020B0604020202020204" pitchFamily="34" charset="0"/>
              <a:buChar char="•"/>
            </a:pPr>
            <a:r>
              <a:rPr lang="en-IN" sz="2700" b="1" dirty="0" smtClean="0">
                <a:solidFill>
                  <a:prstClr val="black"/>
                </a:solidFill>
              </a:rPr>
              <a:t>Share App link</a:t>
            </a:r>
          </a:p>
          <a:p>
            <a:pPr marL="457200" indent="-457200">
              <a:buFont typeface="Arial" panose="020B0604020202020204" pitchFamily="34" charset="0"/>
              <a:buChar char="•"/>
            </a:pPr>
            <a:r>
              <a:rPr lang="en-US" sz="2800" b="1" dirty="0" smtClean="0"/>
              <a:t>Description </a:t>
            </a:r>
            <a:r>
              <a:rPr lang="en-US" sz="2800" b="1" dirty="0"/>
              <a:t>of how the product will work and steps the customer will </a:t>
            </a:r>
            <a:r>
              <a:rPr lang="en-US" sz="2800" b="1" dirty="0" smtClean="0"/>
              <a:t>follow</a:t>
            </a:r>
          </a:p>
          <a:p>
            <a:pPr marL="457200" indent="-457200">
              <a:buFont typeface="Arial" panose="020B0604020202020204" pitchFamily="34" charset="0"/>
              <a:buChar char="•"/>
            </a:pPr>
            <a:r>
              <a:rPr lang="en-US" sz="2800" b="1" dirty="0" smtClean="0"/>
              <a:t>Any </a:t>
            </a:r>
            <a:r>
              <a:rPr lang="en-US" sz="2800" b="1" dirty="0"/>
              <a:t>other information</a:t>
            </a:r>
          </a:p>
          <a:p>
            <a:pPr marL="457200" indent="-457200">
              <a:buFont typeface="Arial" panose="020B0604020202020204" pitchFamily="34" charset="0"/>
              <a:buChar char="•"/>
            </a:pPr>
            <a:endParaRPr lang="en-IN" sz="2700" b="1" dirty="0">
              <a:solidFill>
                <a:prstClr val="black"/>
              </a:solidFill>
            </a:endParaRPr>
          </a:p>
          <a:p>
            <a:pPr marL="457200" indent="-457200">
              <a:buClrTx/>
              <a:buFont typeface="Arial" panose="020B0604020202020204" pitchFamily="34" charset="0"/>
              <a:buChar char="•"/>
            </a:pPr>
            <a:endParaRPr lang="en-IN" sz="2700" b="1" dirty="0">
              <a:solidFill>
                <a:prstClr val="black"/>
              </a:solidFill>
              <a:latin typeface="Calibri" panose="020F0502020204030204"/>
            </a:endParaRPr>
          </a:p>
        </p:txBody>
      </p:sp>
      <p:sp>
        <p:nvSpPr>
          <p:cNvPr id="4" name="Rectangle 3">
            <a:extLst>
              <a:ext uri="{FF2B5EF4-FFF2-40B4-BE49-F238E27FC236}">
                <a16:creationId xmlns:a16="http://schemas.microsoft.com/office/drawing/2014/main" id="{5DE34494-019C-4AF1-907B-33245967C575}"/>
              </a:ext>
            </a:extLst>
          </p:cNvPr>
          <p:cNvSpPr/>
          <p:nvPr/>
        </p:nvSpPr>
        <p:spPr>
          <a:xfrm>
            <a:off x="15925800" y="315439"/>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5" name="TextBox 4">
            <a:extLst>
              <a:ext uri="{FF2B5EF4-FFF2-40B4-BE49-F238E27FC236}">
                <a16:creationId xmlns:a16="http://schemas.microsoft.com/office/drawing/2014/main" id="{437D10F2-D825-4F14-8721-CF5105D60893}"/>
              </a:ext>
            </a:extLst>
          </p:cNvPr>
          <p:cNvSpPr txBox="1"/>
          <p:nvPr/>
        </p:nvSpPr>
        <p:spPr>
          <a:xfrm>
            <a:off x="16173748" y="648157"/>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6" name="Rectangle 5"/>
          <p:cNvSpPr/>
          <p:nvPr/>
        </p:nvSpPr>
        <p:spPr>
          <a:xfrm>
            <a:off x="12344400" y="7197498"/>
            <a:ext cx="5629701" cy="1200329"/>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t>The slide helps to see your vision in action with a clear demonstration</a:t>
            </a:r>
            <a:endParaRPr lang="en-US" sz="2400" b="1" dirty="0">
              <a:latin typeface="+mj-lt"/>
            </a:endParaRPr>
          </a:p>
        </p:txBody>
      </p:sp>
      <p:pic>
        <p:nvPicPr>
          <p:cNvPr id="7"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2649200" y="7197498"/>
            <a:ext cx="655576" cy="858078"/>
          </a:xfrm>
          <a:prstGeom prst="rect">
            <a:avLst/>
          </a:prstGeom>
        </p:spPr>
      </p:pic>
    </p:spTree>
    <p:extLst>
      <p:ext uri="{BB962C8B-B14F-4D97-AF65-F5344CB8AC3E}">
        <p14:creationId xmlns:p14="http://schemas.microsoft.com/office/powerpoint/2010/main" val="323203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3">
            <a:extLst>
              <a:ext uri="{FF2B5EF4-FFF2-40B4-BE49-F238E27FC236}">
                <a16:creationId xmlns:a16="http://schemas.microsoft.com/office/drawing/2014/main" id="{3CAEC04B-1429-4612-89DB-5CA4F4B031FD}"/>
              </a:ext>
            </a:extLst>
          </p:cNvPr>
          <p:cNvSpPr txBox="1">
            <a:spLocks/>
          </p:cNvSpPr>
          <p:nvPr/>
        </p:nvSpPr>
        <p:spPr>
          <a:xfrm>
            <a:off x="376232" y="330449"/>
            <a:ext cx="15087600" cy="1266400"/>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8747"/>
              </a:lnSpc>
              <a:buClrTx/>
              <a:buFontTx/>
              <a:buNone/>
            </a:pPr>
            <a:r>
              <a:rPr lang="en-GB" sz="3000" b="1" dirty="0" smtClean="0">
                <a:solidFill>
                  <a:prstClr val="black"/>
                </a:solidFill>
                <a:latin typeface="Raleway"/>
              </a:rPr>
              <a:t>  </a:t>
            </a:r>
            <a:r>
              <a:rPr lang="en-GB" sz="6000" dirty="0" smtClean="0">
                <a:solidFill>
                  <a:schemeClr val="accent2"/>
                </a:solidFill>
                <a:latin typeface="Antonio Bold"/>
                <a:ea typeface="+mn-ea"/>
                <a:cs typeface="+mn-cs"/>
              </a:rPr>
              <a:t>MVP Validation</a:t>
            </a:r>
            <a:endParaRPr lang="en-US" sz="6000" dirty="0">
              <a:solidFill>
                <a:schemeClr val="accent2"/>
              </a:solidFill>
              <a:latin typeface="Antonio Bold"/>
              <a:ea typeface="+mn-ea"/>
              <a:cs typeface="+mn-cs"/>
            </a:endParaRPr>
          </a:p>
        </p:txBody>
      </p:sp>
      <p:sp>
        <p:nvSpPr>
          <p:cNvPr id="110" name="Rectangle 109">
            <a:extLst>
              <a:ext uri="{FF2B5EF4-FFF2-40B4-BE49-F238E27FC236}">
                <a16:creationId xmlns:a16="http://schemas.microsoft.com/office/drawing/2014/main" id="{51D08DA0-06DC-8B4E-BD66-A9F65085D413}"/>
              </a:ext>
            </a:extLst>
          </p:cNvPr>
          <p:cNvSpPr/>
          <p:nvPr/>
        </p:nvSpPr>
        <p:spPr>
          <a:xfrm>
            <a:off x="475578" y="1546164"/>
            <a:ext cx="16709136" cy="829412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Barlow" panose="00000800000000000000" pitchFamily="2" charset="0"/>
            </a:endParaRPr>
          </a:p>
        </p:txBody>
      </p:sp>
      <p:cxnSp>
        <p:nvCxnSpPr>
          <p:cNvPr id="133" name="Straight Connector 132">
            <a:extLst>
              <a:ext uri="{FF2B5EF4-FFF2-40B4-BE49-F238E27FC236}">
                <a16:creationId xmlns:a16="http://schemas.microsoft.com/office/drawing/2014/main" id="{97A66D7F-E190-4448-B607-C21D56C9EC0E}"/>
              </a:ext>
            </a:extLst>
          </p:cNvPr>
          <p:cNvCxnSpPr>
            <a:cxnSpLocks/>
          </p:cNvCxnSpPr>
          <p:nvPr/>
        </p:nvCxnSpPr>
        <p:spPr>
          <a:xfrm flipH="1" flipV="1">
            <a:off x="9486473" y="2138069"/>
            <a:ext cx="0" cy="79584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1671FBED-F807-C244-997A-A62DD004EDFB}"/>
              </a:ext>
            </a:extLst>
          </p:cNvPr>
          <p:cNvSpPr txBox="1"/>
          <p:nvPr/>
        </p:nvSpPr>
        <p:spPr>
          <a:xfrm>
            <a:off x="652488" y="2577445"/>
            <a:ext cx="3299254" cy="338554"/>
          </a:xfrm>
          <a:prstGeom prst="rect">
            <a:avLst/>
          </a:prstGeom>
          <a:noFill/>
        </p:spPr>
        <p:txBody>
          <a:bodyPr wrap="square" rtlCol="0">
            <a:spAutoFit/>
          </a:bodyPr>
          <a:lstStyle/>
          <a:p>
            <a:r>
              <a:rPr lang="en-GB" sz="1600" b="1" dirty="0">
                <a:latin typeface="Barlow" panose="00000800000000000000" pitchFamily="2" charset="0"/>
              </a:rPr>
              <a:t>Test Details:</a:t>
            </a:r>
          </a:p>
        </p:txBody>
      </p:sp>
      <p:sp>
        <p:nvSpPr>
          <p:cNvPr id="135" name="TextBox 134">
            <a:extLst>
              <a:ext uri="{FF2B5EF4-FFF2-40B4-BE49-F238E27FC236}">
                <a16:creationId xmlns:a16="http://schemas.microsoft.com/office/drawing/2014/main" id="{FEA05CF0-7156-F54C-B0C2-FBC0374002EC}"/>
              </a:ext>
            </a:extLst>
          </p:cNvPr>
          <p:cNvSpPr txBox="1"/>
          <p:nvPr/>
        </p:nvSpPr>
        <p:spPr>
          <a:xfrm>
            <a:off x="730785" y="4945627"/>
            <a:ext cx="3299254" cy="338554"/>
          </a:xfrm>
          <a:prstGeom prst="rect">
            <a:avLst/>
          </a:prstGeom>
          <a:noFill/>
        </p:spPr>
        <p:txBody>
          <a:bodyPr wrap="square" rtlCol="0">
            <a:spAutoFit/>
          </a:bodyPr>
          <a:lstStyle/>
          <a:p>
            <a:r>
              <a:rPr lang="en-GB" sz="1600" b="1" dirty="0">
                <a:latin typeface="Barlow" panose="00000800000000000000" pitchFamily="2" charset="0"/>
              </a:rPr>
              <a:t>Results of Test:</a:t>
            </a:r>
          </a:p>
        </p:txBody>
      </p:sp>
      <p:sp>
        <p:nvSpPr>
          <p:cNvPr id="136" name="TextBox 135">
            <a:extLst>
              <a:ext uri="{FF2B5EF4-FFF2-40B4-BE49-F238E27FC236}">
                <a16:creationId xmlns:a16="http://schemas.microsoft.com/office/drawing/2014/main" id="{28E58E65-6693-2848-B580-E0CC47E8C136}"/>
              </a:ext>
            </a:extLst>
          </p:cNvPr>
          <p:cNvSpPr txBox="1"/>
          <p:nvPr/>
        </p:nvSpPr>
        <p:spPr>
          <a:xfrm>
            <a:off x="9993726" y="2292334"/>
            <a:ext cx="3299254" cy="338554"/>
          </a:xfrm>
          <a:prstGeom prst="rect">
            <a:avLst/>
          </a:prstGeom>
          <a:noFill/>
        </p:spPr>
        <p:txBody>
          <a:bodyPr wrap="square" rtlCol="0">
            <a:spAutoFit/>
          </a:bodyPr>
          <a:lstStyle/>
          <a:p>
            <a:r>
              <a:rPr lang="en-GB" sz="1600" b="1" dirty="0">
                <a:latin typeface="Barlow" panose="00000800000000000000" pitchFamily="2" charset="0"/>
              </a:rPr>
              <a:t>Conclusion:</a:t>
            </a:r>
          </a:p>
        </p:txBody>
      </p:sp>
      <p:sp>
        <p:nvSpPr>
          <p:cNvPr id="137" name="TextBox 136">
            <a:extLst>
              <a:ext uri="{FF2B5EF4-FFF2-40B4-BE49-F238E27FC236}">
                <a16:creationId xmlns:a16="http://schemas.microsoft.com/office/drawing/2014/main" id="{7430E071-9B96-1446-8F6F-64CD7A481BC2}"/>
              </a:ext>
            </a:extLst>
          </p:cNvPr>
          <p:cNvSpPr txBox="1"/>
          <p:nvPr/>
        </p:nvSpPr>
        <p:spPr>
          <a:xfrm>
            <a:off x="9858263" y="5076840"/>
            <a:ext cx="3299254" cy="338554"/>
          </a:xfrm>
          <a:prstGeom prst="rect">
            <a:avLst/>
          </a:prstGeom>
          <a:noFill/>
        </p:spPr>
        <p:txBody>
          <a:bodyPr wrap="square" rtlCol="0">
            <a:spAutoFit/>
          </a:bodyPr>
          <a:lstStyle/>
          <a:p>
            <a:r>
              <a:rPr lang="en-GB" sz="1600" b="1" dirty="0">
                <a:latin typeface="Barlow" panose="00000800000000000000" pitchFamily="2" charset="0"/>
              </a:rPr>
              <a:t>Realizations / Insights:</a:t>
            </a:r>
          </a:p>
        </p:txBody>
      </p:sp>
      <p:sp>
        <p:nvSpPr>
          <p:cNvPr id="138" name="TextBox 137">
            <a:extLst>
              <a:ext uri="{FF2B5EF4-FFF2-40B4-BE49-F238E27FC236}">
                <a16:creationId xmlns:a16="http://schemas.microsoft.com/office/drawing/2014/main" id="{2C2B3B00-73BC-054E-9F8B-8D188EEB2FB0}"/>
              </a:ext>
            </a:extLst>
          </p:cNvPr>
          <p:cNvSpPr txBox="1"/>
          <p:nvPr/>
        </p:nvSpPr>
        <p:spPr>
          <a:xfrm>
            <a:off x="9827372" y="7220234"/>
            <a:ext cx="4658499" cy="338554"/>
          </a:xfrm>
          <a:prstGeom prst="rect">
            <a:avLst/>
          </a:prstGeom>
          <a:noFill/>
        </p:spPr>
        <p:txBody>
          <a:bodyPr wrap="square" rtlCol="0">
            <a:spAutoFit/>
          </a:bodyPr>
          <a:lstStyle/>
          <a:p>
            <a:r>
              <a:rPr lang="en-GB" sz="1600" b="1" dirty="0">
                <a:latin typeface="Barlow" panose="00000800000000000000" pitchFamily="2" charset="0"/>
              </a:rPr>
              <a:t>Next Steps:</a:t>
            </a:r>
          </a:p>
        </p:txBody>
      </p:sp>
      <p:sp>
        <p:nvSpPr>
          <p:cNvPr id="139" name="TextBox 138">
            <a:extLst>
              <a:ext uri="{FF2B5EF4-FFF2-40B4-BE49-F238E27FC236}">
                <a16:creationId xmlns:a16="http://schemas.microsoft.com/office/drawing/2014/main" id="{85F8CBB3-C33D-0B4D-8BEA-8C46D5F70F1E}"/>
              </a:ext>
            </a:extLst>
          </p:cNvPr>
          <p:cNvSpPr txBox="1"/>
          <p:nvPr/>
        </p:nvSpPr>
        <p:spPr>
          <a:xfrm>
            <a:off x="739477" y="3279691"/>
            <a:ext cx="4011034" cy="338554"/>
          </a:xfrm>
          <a:prstGeom prst="rect">
            <a:avLst/>
          </a:prstGeom>
          <a:noFill/>
        </p:spPr>
        <p:txBody>
          <a:bodyPr wrap="none" rtlCol="0">
            <a:spAutoFit/>
          </a:bodyPr>
          <a:lstStyle/>
          <a:p>
            <a:r>
              <a:rPr lang="en-GB" sz="1600" b="1" dirty="0">
                <a:latin typeface="Barlow" panose="00000800000000000000" pitchFamily="2" charset="0"/>
              </a:rPr>
              <a:t>How long will we test this </a:t>
            </a:r>
            <a:r>
              <a:rPr lang="en-GB" sz="1600" b="1" dirty="0" smtClean="0">
                <a:latin typeface="Barlow" panose="00000800000000000000" pitchFamily="2" charset="0"/>
              </a:rPr>
              <a:t>MVP</a:t>
            </a:r>
            <a:r>
              <a:rPr lang="en-GB" sz="1600" b="1" dirty="0">
                <a:latin typeface="Barlow" panose="00000800000000000000" pitchFamily="2" charset="0"/>
              </a:rPr>
              <a:t>?</a:t>
            </a:r>
          </a:p>
        </p:txBody>
      </p:sp>
      <p:sp>
        <p:nvSpPr>
          <p:cNvPr id="140" name="TextBox 139">
            <a:extLst>
              <a:ext uri="{FF2B5EF4-FFF2-40B4-BE49-F238E27FC236}">
                <a16:creationId xmlns:a16="http://schemas.microsoft.com/office/drawing/2014/main" id="{F64229BF-1A85-6D45-B2B7-855A518F1B89}"/>
              </a:ext>
            </a:extLst>
          </p:cNvPr>
          <p:cNvSpPr txBox="1"/>
          <p:nvPr/>
        </p:nvSpPr>
        <p:spPr>
          <a:xfrm>
            <a:off x="739477" y="4339883"/>
            <a:ext cx="4257897" cy="338554"/>
          </a:xfrm>
          <a:prstGeom prst="rect">
            <a:avLst/>
          </a:prstGeom>
          <a:noFill/>
        </p:spPr>
        <p:txBody>
          <a:bodyPr wrap="none" rtlCol="0">
            <a:spAutoFit/>
          </a:bodyPr>
          <a:lstStyle/>
          <a:p>
            <a:r>
              <a:rPr lang="en-GB" sz="1600" b="1" dirty="0">
                <a:latin typeface="Barlow" panose="00000800000000000000" pitchFamily="2" charset="0"/>
              </a:rPr>
              <a:t>How will we get to that audience?</a:t>
            </a:r>
          </a:p>
        </p:txBody>
      </p:sp>
      <p:sp>
        <p:nvSpPr>
          <p:cNvPr id="141" name="TextBox 140">
            <a:extLst>
              <a:ext uri="{FF2B5EF4-FFF2-40B4-BE49-F238E27FC236}">
                <a16:creationId xmlns:a16="http://schemas.microsoft.com/office/drawing/2014/main" id="{18EC7D1D-EFBB-2E4F-9EFB-AB531420D6FC}"/>
              </a:ext>
            </a:extLst>
          </p:cNvPr>
          <p:cNvSpPr txBox="1"/>
          <p:nvPr/>
        </p:nvSpPr>
        <p:spPr>
          <a:xfrm>
            <a:off x="739477" y="3875141"/>
            <a:ext cx="7343677" cy="338554"/>
          </a:xfrm>
          <a:prstGeom prst="rect">
            <a:avLst/>
          </a:prstGeom>
          <a:noFill/>
        </p:spPr>
        <p:txBody>
          <a:bodyPr wrap="none" rtlCol="0">
            <a:spAutoFit/>
          </a:bodyPr>
          <a:lstStyle/>
          <a:p>
            <a:r>
              <a:rPr lang="en-GB" sz="1600" b="1" dirty="0">
                <a:latin typeface="Barlow" panose="00000800000000000000" pitchFamily="2" charset="0"/>
              </a:rPr>
              <a:t>Who is our target audience for the test? How many of them?</a:t>
            </a:r>
          </a:p>
        </p:txBody>
      </p:sp>
      <p:sp>
        <p:nvSpPr>
          <p:cNvPr id="142" name="Rectangle 141">
            <a:extLst>
              <a:ext uri="{FF2B5EF4-FFF2-40B4-BE49-F238E27FC236}">
                <a16:creationId xmlns:a16="http://schemas.microsoft.com/office/drawing/2014/main" id="{DCB024B3-A3D8-5942-AD22-2BBF7AC46378}"/>
              </a:ext>
            </a:extLst>
          </p:cNvPr>
          <p:cNvSpPr/>
          <p:nvPr/>
        </p:nvSpPr>
        <p:spPr>
          <a:xfrm>
            <a:off x="10165494" y="3077597"/>
            <a:ext cx="212991" cy="20762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Barlow" panose="00000800000000000000" pitchFamily="2" charset="0"/>
            </a:endParaRPr>
          </a:p>
        </p:txBody>
      </p:sp>
      <p:sp>
        <p:nvSpPr>
          <p:cNvPr id="143" name="TextBox 142">
            <a:extLst>
              <a:ext uri="{FF2B5EF4-FFF2-40B4-BE49-F238E27FC236}">
                <a16:creationId xmlns:a16="http://schemas.microsoft.com/office/drawing/2014/main" id="{B01EE1C5-A970-0647-A387-B5E639C06D66}"/>
              </a:ext>
            </a:extLst>
          </p:cNvPr>
          <p:cNvSpPr txBox="1"/>
          <p:nvPr/>
        </p:nvSpPr>
        <p:spPr>
          <a:xfrm>
            <a:off x="10412440" y="2673706"/>
            <a:ext cx="1295547" cy="338554"/>
          </a:xfrm>
          <a:prstGeom prst="rect">
            <a:avLst/>
          </a:prstGeom>
          <a:noFill/>
        </p:spPr>
        <p:txBody>
          <a:bodyPr wrap="none" rtlCol="0">
            <a:spAutoFit/>
          </a:bodyPr>
          <a:lstStyle/>
          <a:p>
            <a:r>
              <a:rPr lang="en-GB" sz="1600" dirty="0">
                <a:latin typeface="Barlow" panose="00000800000000000000" pitchFamily="2" charset="0"/>
              </a:rPr>
              <a:t>Persevere</a:t>
            </a:r>
          </a:p>
        </p:txBody>
      </p:sp>
      <p:sp>
        <p:nvSpPr>
          <p:cNvPr id="144" name="TextBox 143">
            <a:extLst>
              <a:ext uri="{FF2B5EF4-FFF2-40B4-BE49-F238E27FC236}">
                <a16:creationId xmlns:a16="http://schemas.microsoft.com/office/drawing/2014/main" id="{2E6F00F6-742E-C24C-92EB-6D9513CB41D0}"/>
              </a:ext>
            </a:extLst>
          </p:cNvPr>
          <p:cNvSpPr txBox="1"/>
          <p:nvPr/>
        </p:nvSpPr>
        <p:spPr>
          <a:xfrm>
            <a:off x="10412440" y="3030521"/>
            <a:ext cx="801823" cy="338554"/>
          </a:xfrm>
          <a:prstGeom prst="rect">
            <a:avLst/>
          </a:prstGeom>
          <a:noFill/>
        </p:spPr>
        <p:txBody>
          <a:bodyPr wrap="none" rtlCol="0">
            <a:spAutoFit/>
          </a:bodyPr>
          <a:lstStyle/>
          <a:p>
            <a:r>
              <a:rPr lang="en-GB" sz="1600" dirty="0">
                <a:latin typeface="Barlow" panose="00000800000000000000" pitchFamily="2" charset="0"/>
              </a:rPr>
              <a:t>Pivot</a:t>
            </a:r>
          </a:p>
        </p:txBody>
      </p:sp>
      <p:sp>
        <p:nvSpPr>
          <p:cNvPr id="145" name="TextBox 144">
            <a:extLst>
              <a:ext uri="{FF2B5EF4-FFF2-40B4-BE49-F238E27FC236}">
                <a16:creationId xmlns:a16="http://schemas.microsoft.com/office/drawing/2014/main" id="{60063187-BB1B-A444-B619-E14E03BA62DF}"/>
              </a:ext>
            </a:extLst>
          </p:cNvPr>
          <p:cNvSpPr txBox="1"/>
          <p:nvPr/>
        </p:nvSpPr>
        <p:spPr>
          <a:xfrm>
            <a:off x="10388995" y="3390844"/>
            <a:ext cx="1912703" cy="338554"/>
          </a:xfrm>
          <a:prstGeom prst="rect">
            <a:avLst/>
          </a:prstGeom>
          <a:noFill/>
        </p:spPr>
        <p:txBody>
          <a:bodyPr wrap="none" rtlCol="0">
            <a:spAutoFit/>
          </a:bodyPr>
          <a:lstStyle/>
          <a:p>
            <a:r>
              <a:rPr lang="en-GB" sz="1600" dirty="0">
                <a:latin typeface="Barlow" panose="00000800000000000000" pitchFamily="2" charset="0"/>
              </a:rPr>
              <a:t>Not conclusive</a:t>
            </a:r>
          </a:p>
        </p:txBody>
      </p:sp>
      <p:sp>
        <p:nvSpPr>
          <p:cNvPr id="146" name="Rectangle 145">
            <a:extLst>
              <a:ext uri="{FF2B5EF4-FFF2-40B4-BE49-F238E27FC236}">
                <a16:creationId xmlns:a16="http://schemas.microsoft.com/office/drawing/2014/main" id="{B6E6BF1D-5E5B-5243-AA5E-F55C0BC6CB58}"/>
              </a:ext>
            </a:extLst>
          </p:cNvPr>
          <p:cNvSpPr/>
          <p:nvPr/>
        </p:nvSpPr>
        <p:spPr>
          <a:xfrm>
            <a:off x="10170879" y="3439245"/>
            <a:ext cx="212991" cy="20762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Barlow" panose="00000800000000000000" pitchFamily="2" charset="0"/>
            </a:endParaRPr>
          </a:p>
        </p:txBody>
      </p:sp>
      <p:sp>
        <p:nvSpPr>
          <p:cNvPr id="147" name="Rectangle 146">
            <a:extLst>
              <a:ext uri="{FF2B5EF4-FFF2-40B4-BE49-F238E27FC236}">
                <a16:creationId xmlns:a16="http://schemas.microsoft.com/office/drawing/2014/main" id="{AAE7E61C-15D7-594A-94D7-75068E7F9D29}"/>
              </a:ext>
            </a:extLst>
          </p:cNvPr>
          <p:cNvSpPr/>
          <p:nvPr/>
        </p:nvSpPr>
        <p:spPr>
          <a:xfrm>
            <a:off x="10169611" y="2711009"/>
            <a:ext cx="212991" cy="20762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Barlow" panose="00000800000000000000" pitchFamily="2" charset="0"/>
            </a:endParaRPr>
          </a:p>
        </p:txBody>
      </p:sp>
      <p:sp>
        <p:nvSpPr>
          <p:cNvPr id="148" name="TextBox 147">
            <a:extLst>
              <a:ext uri="{FF2B5EF4-FFF2-40B4-BE49-F238E27FC236}">
                <a16:creationId xmlns:a16="http://schemas.microsoft.com/office/drawing/2014/main" id="{9118EE0E-947B-0F47-A725-AA544F75E946}"/>
              </a:ext>
            </a:extLst>
          </p:cNvPr>
          <p:cNvSpPr txBox="1"/>
          <p:nvPr/>
        </p:nvSpPr>
        <p:spPr>
          <a:xfrm>
            <a:off x="708403" y="2160985"/>
            <a:ext cx="3299254" cy="338554"/>
          </a:xfrm>
          <a:prstGeom prst="rect">
            <a:avLst/>
          </a:prstGeom>
          <a:noFill/>
        </p:spPr>
        <p:txBody>
          <a:bodyPr wrap="square" rtlCol="0">
            <a:spAutoFit/>
          </a:bodyPr>
          <a:lstStyle/>
          <a:p>
            <a:r>
              <a:rPr lang="en-GB" sz="1600" b="1" dirty="0">
                <a:latin typeface="Barlow" panose="00000800000000000000" pitchFamily="2" charset="0"/>
              </a:rPr>
              <a:t>What is your </a:t>
            </a:r>
            <a:r>
              <a:rPr lang="en-GB" sz="1600" b="1" dirty="0" smtClean="0">
                <a:latin typeface="Barlow" panose="00000800000000000000" pitchFamily="2" charset="0"/>
              </a:rPr>
              <a:t>MVP</a:t>
            </a:r>
            <a:endParaRPr lang="en-GB" sz="1600" b="1" dirty="0">
              <a:latin typeface="Barlow" panose="00000800000000000000" pitchFamily="2" charset="0"/>
            </a:endParaRPr>
          </a:p>
        </p:txBody>
      </p:sp>
      <p:sp>
        <p:nvSpPr>
          <p:cNvPr id="149" name="TextBox 148">
            <a:extLst>
              <a:ext uri="{FF2B5EF4-FFF2-40B4-BE49-F238E27FC236}">
                <a16:creationId xmlns:a16="http://schemas.microsoft.com/office/drawing/2014/main" id="{65F1A852-0296-784A-8B55-666EC2213AD5}"/>
              </a:ext>
            </a:extLst>
          </p:cNvPr>
          <p:cNvSpPr txBox="1"/>
          <p:nvPr/>
        </p:nvSpPr>
        <p:spPr>
          <a:xfrm>
            <a:off x="708403" y="5423538"/>
            <a:ext cx="5245347" cy="338554"/>
          </a:xfrm>
          <a:prstGeom prst="rect">
            <a:avLst/>
          </a:prstGeom>
          <a:noFill/>
        </p:spPr>
        <p:txBody>
          <a:bodyPr wrap="none" rtlCol="0">
            <a:spAutoFit/>
          </a:bodyPr>
          <a:lstStyle/>
          <a:p>
            <a:r>
              <a:rPr lang="en-GB" sz="1600" b="1" dirty="0">
                <a:latin typeface="Barlow" panose="00000800000000000000" pitchFamily="2" charset="0"/>
              </a:rPr>
              <a:t>Did enough customers buy? Why or why not?</a:t>
            </a:r>
          </a:p>
        </p:txBody>
      </p:sp>
      <p:sp>
        <p:nvSpPr>
          <p:cNvPr id="150" name="TextBox 149">
            <a:extLst>
              <a:ext uri="{FF2B5EF4-FFF2-40B4-BE49-F238E27FC236}">
                <a16:creationId xmlns:a16="http://schemas.microsoft.com/office/drawing/2014/main" id="{E19D8FFA-C619-0B4F-92CF-D27367E4FAE7}"/>
              </a:ext>
            </a:extLst>
          </p:cNvPr>
          <p:cNvSpPr txBox="1"/>
          <p:nvPr/>
        </p:nvSpPr>
        <p:spPr>
          <a:xfrm>
            <a:off x="763522" y="6355786"/>
            <a:ext cx="7096815" cy="338554"/>
          </a:xfrm>
          <a:prstGeom prst="rect">
            <a:avLst/>
          </a:prstGeom>
          <a:noFill/>
        </p:spPr>
        <p:txBody>
          <a:bodyPr wrap="none" rtlCol="0">
            <a:spAutoFit/>
          </a:bodyPr>
          <a:lstStyle/>
          <a:p>
            <a:r>
              <a:rPr lang="en-GB" sz="1600" b="1" dirty="0">
                <a:latin typeface="Barlow" panose="00000800000000000000" pitchFamily="2" charset="0"/>
              </a:rPr>
              <a:t>Did customers pay the price we expected? Why or why not?</a:t>
            </a:r>
          </a:p>
        </p:txBody>
      </p:sp>
      <p:sp>
        <p:nvSpPr>
          <p:cNvPr id="151" name="TextBox 150">
            <a:extLst>
              <a:ext uri="{FF2B5EF4-FFF2-40B4-BE49-F238E27FC236}">
                <a16:creationId xmlns:a16="http://schemas.microsoft.com/office/drawing/2014/main" id="{57EDA9B1-7A7D-DC46-85AD-020525D3F1D1}"/>
              </a:ext>
            </a:extLst>
          </p:cNvPr>
          <p:cNvSpPr txBox="1"/>
          <p:nvPr/>
        </p:nvSpPr>
        <p:spPr>
          <a:xfrm>
            <a:off x="708403" y="7294893"/>
            <a:ext cx="7222042" cy="584775"/>
          </a:xfrm>
          <a:prstGeom prst="rect">
            <a:avLst/>
          </a:prstGeom>
          <a:noFill/>
        </p:spPr>
        <p:txBody>
          <a:bodyPr wrap="square" rtlCol="0">
            <a:spAutoFit/>
          </a:bodyPr>
          <a:lstStyle/>
          <a:p>
            <a:r>
              <a:rPr lang="en-GB" sz="1600" b="1" dirty="0">
                <a:latin typeface="Barlow" panose="00000800000000000000" pitchFamily="2" charset="0"/>
              </a:rPr>
              <a:t>Did customers come back to our product or show interest in doing so? Why or why not?</a:t>
            </a:r>
          </a:p>
        </p:txBody>
      </p:sp>
      <p:sp>
        <p:nvSpPr>
          <p:cNvPr id="152" name="TextBox 151">
            <a:extLst>
              <a:ext uri="{FF2B5EF4-FFF2-40B4-BE49-F238E27FC236}">
                <a16:creationId xmlns:a16="http://schemas.microsoft.com/office/drawing/2014/main" id="{CB6141DC-819C-2A45-B9F6-A119949D60F3}"/>
              </a:ext>
            </a:extLst>
          </p:cNvPr>
          <p:cNvSpPr txBox="1"/>
          <p:nvPr/>
        </p:nvSpPr>
        <p:spPr>
          <a:xfrm>
            <a:off x="652488" y="8865768"/>
            <a:ext cx="6321323" cy="584775"/>
          </a:xfrm>
          <a:prstGeom prst="rect">
            <a:avLst/>
          </a:prstGeom>
          <a:noFill/>
        </p:spPr>
        <p:txBody>
          <a:bodyPr wrap="square" rtlCol="0">
            <a:spAutoFit/>
          </a:bodyPr>
          <a:lstStyle/>
          <a:p>
            <a:r>
              <a:rPr lang="en-GB" sz="1600" b="1" dirty="0">
                <a:latin typeface="Barlow" panose="00000800000000000000" pitchFamily="2" charset="0"/>
              </a:rPr>
              <a:t>Did customers recommend our product to others or evangelize about it? Why or why not? </a:t>
            </a:r>
          </a:p>
        </p:txBody>
      </p:sp>
      <p:cxnSp>
        <p:nvCxnSpPr>
          <p:cNvPr id="153" name="Straight Connector 152"/>
          <p:cNvCxnSpPr/>
          <p:nvPr/>
        </p:nvCxnSpPr>
        <p:spPr>
          <a:xfrm flipV="1">
            <a:off x="714912" y="4762500"/>
            <a:ext cx="164341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4611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81596FE8-134B-42C6-AEA2-AA21D93A48CC}"/>
              </a:ext>
            </a:extLst>
          </p:cNvPr>
          <p:cNvSpPr txBox="1">
            <a:spLocks/>
          </p:cNvSpPr>
          <p:nvPr/>
        </p:nvSpPr>
        <p:spPr>
          <a:xfrm>
            <a:off x="480767" y="151003"/>
            <a:ext cx="6787299" cy="1266401"/>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dirty="0">
                <a:solidFill>
                  <a:prstClr val="black"/>
                </a:solidFill>
                <a:latin typeface="Raleway"/>
              </a:rPr>
              <a:t>  </a:t>
            </a:r>
            <a:r>
              <a:rPr lang="en-GB" sz="6000" dirty="0">
                <a:solidFill>
                  <a:srgbClr val="C00000"/>
                </a:solidFill>
                <a:latin typeface="Antonio Bold"/>
                <a:ea typeface="+mn-ea"/>
                <a:cs typeface="+mn-cs"/>
              </a:rPr>
              <a:t>Sales Plan</a:t>
            </a:r>
            <a:endParaRPr lang="en-US" sz="6000" dirty="0">
              <a:solidFill>
                <a:srgbClr val="C00000"/>
              </a:solidFill>
              <a:latin typeface="Antonio Bold"/>
              <a:ea typeface="+mn-ea"/>
              <a:cs typeface="+mn-cs"/>
            </a:endParaRPr>
          </a:p>
        </p:txBody>
      </p:sp>
      <p:graphicFrame>
        <p:nvGraphicFramePr>
          <p:cNvPr id="8" name="Diagramm 2">
            <a:extLst>
              <a:ext uri="{FF2B5EF4-FFF2-40B4-BE49-F238E27FC236}">
                <a16:creationId xmlns:a16="http://schemas.microsoft.com/office/drawing/2014/main" id="{09669046-E64D-4AF8-AD3D-185A4A11FFD5}"/>
              </a:ext>
            </a:extLst>
          </p:cNvPr>
          <p:cNvGraphicFramePr/>
          <p:nvPr>
            <p:extLst/>
          </p:nvPr>
        </p:nvGraphicFramePr>
        <p:xfrm>
          <a:off x="202373" y="2924767"/>
          <a:ext cx="5665027" cy="6047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182880" y="1870451"/>
            <a:ext cx="4031873" cy="507831"/>
          </a:xfrm>
          <a:prstGeom prst="rect">
            <a:avLst/>
          </a:prstGeom>
        </p:spPr>
        <p:txBody>
          <a:bodyPr wrap="none">
            <a:spAutoFit/>
          </a:bodyPr>
          <a:lstStyle/>
          <a:p>
            <a:r>
              <a:rPr lang="en-GB" sz="2700" b="1" dirty="0">
                <a:solidFill>
                  <a:prstClr val="black"/>
                </a:solidFill>
                <a:latin typeface="Raleway"/>
              </a:rPr>
              <a:t>Customer Sales Funnel</a:t>
            </a:r>
            <a:endParaRPr lang="en-US" sz="2700" b="1" dirty="0">
              <a:solidFill>
                <a:prstClr val="black"/>
              </a:solidFill>
              <a:latin typeface="Raleway"/>
            </a:endParaRPr>
          </a:p>
        </p:txBody>
      </p:sp>
      <p:sp>
        <p:nvSpPr>
          <p:cNvPr id="19" name="TextBox 18">
            <a:extLst>
              <a:ext uri="{FF2B5EF4-FFF2-40B4-BE49-F238E27FC236}">
                <a16:creationId xmlns:a16="http://schemas.microsoft.com/office/drawing/2014/main" id="{437D10F2-D825-4F14-8721-CF5105D60893}"/>
              </a:ext>
            </a:extLst>
          </p:cNvPr>
          <p:cNvSpPr txBox="1"/>
          <p:nvPr/>
        </p:nvSpPr>
        <p:spPr>
          <a:xfrm>
            <a:off x="16453578" y="783486"/>
            <a:ext cx="1422954" cy="623248"/>
          </a:xfrm>
          <a:prstGeom prst="rect">
            <a:avLst/>
          </a:prstGeom>
          <a:noFill/>
        </p:spPr>
        <p:txBody>
          <a:bodyPr wrap="square" lIns="68580" tIns="34290" rIns="68580" bIns="3429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Place your logo here</a:t>
            </a:r>
            <a:endParaRPr kumimoji="0" lang="en-ZA" sz="1800" b="1" i="0" u="none" strike="noStrike" kern="0" cap="none" spc="0" normalizeH="0" baseline="0" noProof="0" dirty="0">
              <a:ln>
                <a:noFill/>
              </a:ln>
              <a:solidFill>
                <a:prstClr val="black"/>
              </a:solidFill>
              <a:effectLst/>
              <a:uLnTx/>
              <a:uFillTx/>
            </a:endParaRPr>
          </a:p>
        </p:txBody>
      </p:sp>
      <p:sp>
        <p:nvSpPr>
          <p:cNvPr id="20" name="Rectangle 19">
            <a:extLst>
              <a:ext uri="{FF2B5EF4-FFF2-40B4-BE49-F238E27FC236}">
                <a16:creationId xmlns:a16="http://schemas.microsoft.com/office/drawing/2014/main" id="{5DE34494-019C-4AF1-907B-33245967C575}"/>
              </a:ext>
            </a:extLst>
          </p:cNvPr>
          <p:cNvSpPr/>
          <p:nvPr/>
        </p:nvSpPr>
        <p:spPr>
          <a:xfrm>
            <a:off x="16257812" y="382666"/>
            <a:ext cx="1695221" cy="1288685"/>
          </a:xfrm>
          <a:prstGeom prst="rect">
            <a:avLst/>
          </a:prstGeom>
          <a:noFill/>
          <a:ln w="25400" cap="flat" cmpd="sng" algn="ctr">
            <a:solidFill>
              <a:srgbClr val="F79646"/>
            </a:solid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100" b="0" i="0" u="none" strike="noStrike" kern="0" cap="none" spc="0" normalizeH="0" baseline="0" noProof="0">
              <a:ln>
                <a:noFill/>
              </a:ln>
              <a:solidFill>
                <a:prstClr val="white"/>
              </a:solidFill>
              <a:effectLst/>
              <a:uLnTx/>
              <a:uFillTx/>
              <a:latin typeface="Calibri"/>
              <a:ea typeface="+mn-ea"/>
              <a:cs typeface="+mn-cs"/>
            </a:endParaRPr>
          </a:p>
        </p:txBody>
      </p:sp>
      <p:graphicFrame>
        <p:nvGraphicFramePr>
          <p:cNvPr id="17" name="Table 16"/>
          <p:cNvGraphicFramePr>
            <a:graphicFrameLocks noGrp="1"/>
          </p:cNvGraphicFramePr>
          <p:nvPr>
            <p:extLst/>
          </p:nvPr>
        </p:nvGraphicFramePr>
        <p:xfrm>
          <a:off x="5867400" y="2924767"/>
          <a:ext cx="12085632" cy="5884571"/>
        </p:xfrm>
        <a:graphic>
          <a:graphicData uri="http://schemas.openxmlformats.org/drawingml/2006/table">
            <a:tbl>
              <a:tblPr firstRow="1" firstCol="1" bandRow="1">
                <a:tableStyleId>{00A15C55-8517-42AA-B614-E9B94910E393}</a:tableStyleId>
              </a:tblPr>
              <a:tblGrid>
                <a:gridCol w="2288309">
                  <a:extLst>
                    <a:ext uri="{9D8B030D-6E8A-4147-A177-3AD203B41FA5}">
                      <a16:colId xmlns:a16="http://schemas.microsoft.com/office/drawing/2014/main" val="20000"/>
                    </a:ext>
                  </a:extLst>
                </a:gridCol>
                <a:gridCol w="2347275">
                  <a:extLst>
                    <a:ext uri="{9D8B030D-6E8A-4147-A177-3AD203B41FA5}">
                      <a16:colId xmlns:a16="http://schemas.microsoft.com/office/drawing/2014/main" val="20001"/>
                    </a:ext>
                  </a:extLst>
                </a:gridCol>
                <a:gridCol w="2653442">
                  <a:extLst>
                    <a:ext uri="{9D8B030D-6E8A-4147-A177-3AD203B41FA5}">
                      <a16:colId xmlns:a16="http://schemas.microsoft.com/office/drawing/2014/main" val="20002"/>
                    </a:ext>
                  </a:extLst>
                </a:gridCol>
                <a:gridCol w="2449331">
                  <a:extLst>
                    <a:ext uri="{9D8B030D-6E8A-4147-A177-3AD203B41FA5}">
                      <a16:colId xmlns:a16="http://schemas.microsoft.com/office/drawing/2014/main" val="20003"/>
                    </a:ext>
                  </a:extLst>
                </a:gridCol>
                <a:gridCol w="2347275">
                  <a:extLst>
                    <a:ext uri="{9D8B030D-6E8A-4147-A177-3AD203B41FA5}">
                      <a16:colId xmlns:a16="http://schemas.microsoft.com/office/drawing/2014/main" val="20004"/>
                    </a:ext>
                  </a:extLst>
                </a:gridCol>
              </a:tblGrid>
              <a:tr h="542645">
                <a:tc>
                  <a:txBody>
                    <a:bodyPr/>
                    <a:lstStyle/>
                    <a:p>
                      <a:pPr marL="0" marR="0">
                        <a:lnSpc>
                          <a:spcPct val="107000"/>
                        </a:lnSpc>
                        <a:spcBef>
                          <a:spcPts val="0"/>
                        </a:spcBef>
                        <a:spcAft>
                          <a:spcPts val="800"/>
                        </a:spcAft>
                      </a:pPr>
                      <a:r>
                        <a:rPr lang="en-US" sz="1800" dirty="0">
                          <a:effectLst/>
                        </a:rPr>
                        <a:t>1</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2</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3</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4</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5</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extLst>
                  <a:ext uri="{0D108BD9-81ED-4DB2-BD59-A6C34878D82A}">
                    <a16:rowId xmlns:a16="http://schemas.microsoft.com/office/drawing/2014/main" val="10000"/>
                  </a:ext>
                </a:extLst>
              </a:tr>
              <a:tr h="1625024">
                <a:tc>
                  <a:txBody>
                    <a:bodyPr/>
                    <a:lstStyle/>
                    <a:p>
                      <a:pPr marL="0" marR="0">
                        <a:lnSpc>
                          <a:spcPct val="107000"/>
                        </a:lnSpc>
                        <a:spcBef>
                          <a:spcPts val="0"/>
                        </a:spcBef>
                        <a:spcAft>
                          <a:spcPts val="800"/>
                        </a:spcAft>
                      </a:pPr>
                      <a:r>
                        <a:rPr lang="en-US" sz="1800" dirty="0">
                          <a:effectLst/>
                        </a:rPr>
                        <a:t>Target Customer Segment (Type)</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Target Customer Segment  (Number)</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Channels to be used to attract the target customer segment</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Estimated number of leads</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Estimated cost to convert these leads to actual customers</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extLst>
                  <a:ext uri="{0D108BD9-81ED-4DB2-BD59-A6C34878D82A}">
                    <a16:rowId xmlns:a16="http://schemas.microsoft.com/office/drawing/2014/main" val="10001"/>
                  </a:ext>
                </a:extLst>
              </a:tr>
              <a:tr h="530986">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2"/>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3"/>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4"/>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5"/>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6"/>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7"/>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8"/>
                  </a:ext>
                </a:extLst>
              </a:tr>
            </a:tbl>
          </a:graphicData>
        </a:graphic>
      </p:graphicFrame>
      <p:sp>
        <p:nvSpPr>
          <p:cNvPr id="18" name="Rectangle 17"/>
          <p:cNvSpPr/>
          <p:nvPr/>
        </p:nvSpPr>
        <p:spPr>
          <a:xfrm>
            <a:off x="9372600" y="2124366"/>
            <a:ext cx="4596130" cy="507831"/>
          </a:xfrm>
          <a:prstGeom prst="rect">
            <a:avLst/>
          </a:prstGeom>
        </p:spPr>
        <p:txBody>
          <a:bodyPr wrap="none">
            <a:spAutoFit/>
          </a:bodyPr>
          <a:lstStyle/>
          <a:p>
            <a:r>
              <a:rPr lang="en-GB" sz="2700" b="1" dirty="0">
                <a:solidFill>
                  <a:prstClr val="black"/>
                </a:solidFill>
                <a:latin typeface="Raleway"/>
              </a:rPr>
              <a:t>Customer </a:t>
            </a:r>
            <a:r>
              <a:rPr lang="en-GB" sz="2700" b="1" dirty="0" smtClean="0">
                <a:solidFill>
                  <a:prstClr val="black"/>
                </a:solidFill>
                <a:latin typeface="Raleway"/>
              </a:rPr>
              <a:t>Acquisition Plan</a:t>
            </a:r>
            <a:endParaRPr lang="en-US" sz="2700" b="1" dirty="0">
              <a:solidFill>
                <a:prstClr val="black"/>
              </a:solidFill>
              <a:latin typeface="Raleway"/>
            </a:endParaRPr>
          </a:p>
        </p:txBody>
      </p:sp>
      <p:sp>
        <p:nvSpPr>
          <p:cNvPr id="9" name="Rectangle 8"/>
          <p:cNvSpPr/>
          <p:nvPr/>
        </p:nvSpPr>
        <p:spPr>
          <a:xfrm>
            <a:off x="787842" y="9265275"/>
            <a:ext cx="7365558" cy="784830"/>
          </a:xfrm>
          <a:prstGeom prst="rect">
            <a:avLst/>
          </a:prstGeom>
          <a:solidFill>
            <a:srgbClr val="FFC000"/>
          </a:solidFill>
        </p:spPr>
        <p:txBody>
          <a:bodyPr wrap="square">
            <a:spAutoFit/>
          </a:bodyPr>
          <a:lstStyle/>
          <a:p>
            <a:r>
              <a:rPr lang="en-GB" sz="2700" b="1" dirty="0" smtClean="0">
                <a:solidFill>
                  <a:prstClr val="black"/>
                </a:solidFill>
                <a:latin typeface="Calibri" panose="020F0502020204030204" pitchFamily="34" charset="0"/>
                <a:cs typeface="Calibri" panose="020F0502020204030204" pitchFamily="34" charset="0"/>
              </a:rPr>
              <a:t>	</a:t>
            </a:r>
            <a:r>
              <a:rPr lang="en-GB" b="1" dirty="0" smtClean="0">
                <a:solidFill>
                  <a:prstClr val="black"/>
                </a:solidFill>
                <a:latin typeface="Calibri" panose="020F0502020204030204" pitchFamily="34" charset="0"/>
                <a:cs typeface="Calibri" panose="020F0502020204030204" pitchFamily="34" charset="0"/>
              </a:rPr>
              <a:t>Ensure that the target market numbers are aligned with market sizing . The sales funnel is for one year </a:t>
            </a:r>
            <a:endParaRPr lang="en-US" b="1" dirty="0">
              <a:solidFill>
                <a:prstClr val="black"/>
              </a:solidFill>
              <a:latin typeface="Calibri" panose="020F0502020204030204" pitchFamily="34" charset="0"/>
              <a:cs typeface="Calibri" panose="020F0502020204030204" pitchFamily="34" charset="0"/>
            </a:endParaRPr>
          </a:p>
        </p:txBody>
      </p:sp>
      <p:pic>
        <p:nvPicPr>
          <p:cNvPr id="11"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87842" y="9265275"/>
            <a:ext cx="655576" cy="507831"/>
          </a:xfrm>
          <a:prstGeom prst="rect">
            <a:avLst/>
          </a:prstGeom>
        </p:spPr>
      </p:pic>
    </p:spTree>
    <p:extLst>
      <p:ext uri="{BB962C8B-B14F-4D97-AF65-F5344CB8AC3E}">
        <p14:creationId xmlns:p14="http://schemas.microsoft.com/office/powerpoint/2010/main" val="36415516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94247" y="1771809"/>
            <a:ext cx="1377754" cy="7604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15" name="Title 14"/>
          <p:cNvSpPr>
            <a:spLocks noGrp="1"/>
          </p:cNvSpPr>
          <p:nvPr>
            <p:ph type="title"/>
          </p:nvPr>
        </p:nvSpPr>
        <p:spPr>
          <a:xfrm>
            <a:off x="914400" y="478597"/>
            <a:ext cx="15773400" cy="652462"/>
          </a:xfrm>
          <a:noFill/>
        </p:spPr>
        <p:txBody>
          <a:bodyPr>
            <a:normAutofit fontScale="90000"/>
          </a:bodyPr>
          <a:lstStyle/>
          <a:p>
            <a:r>
              <a:rPr lang="en-US" sz="4000" dirty="0"/>
              <a:t>Go-to-Market Strategy</a:t>
            </a:r>
          </a:p>
        </p:txBody>
      </p:sp>
      <p:sp>
        <p:nvSpPr>
          <p:cNvPr id="16" name="TextBox 15"/>
          <p:cNvSpPr txBox="1"/>
          <p:nvPr/>
        </p:nvSpPr>
        <p:spPr>
          <a:xfrm>
            <a:off x="914400" y="1771809"/>
            <a:ext cx="16357600" cy="6740307"/>
          </a:xfrm>
          <a:prstGeom prst="rect">
            <a:avLst/>
          </a:prstGeom>
          <a:noFill/>
        </p:spPr>
        <p:txBody>
          <a:bodyPr wrap="square" rtlCol="0" anchor="t">
            <a:spAutoFit/>
          </a:bodyPr>
          <a:lstStyle/>
          <a:p>
            <a:pPr marL="685800" indent="-685800">
              <a:buFont typeface="Arial" panose="020B0604020202020204" pitchFamily="34" charset="0"/>
              <a:buChar char="•"/>
            </a:pPr>
            <a:r>
              <a:rPr lang="en-US" sz="3600" i="1" dirty="0"/>
              <a:t>Ensure that you have active social media presence on </a:t>
            </a:r>
            <a:r>
              <a:rPr lang="en-US" sz="3600" b="1" i="1" dirty="0"/>
              <a:t>multiple platforms</a:t>
            </a:r>
            <a:r>
              <a:rPr lang="en-US" sz="3600" i="1" dirty="0"/>
              <a:t> – Facebook, LinkedIn, Instagram, Twitter, and others.</a:t>
            </a:r>
            <a:endParaRPr lang="en-US" sz="3600" i="1" dirty="0">
              <a:cs typeface="Calibri"/>
            </a:endParaRPr>
          </a:p>
          <a:p>
            <a:pPr marL="685800" indent="-685800">
              <a:buFont typeface="Arial" panose="020B0604020202020204" pitchFamily="34" charset="0"/>
              <a:buChar char="•"/>
            </a:pPr>
            <a:r>
              <a:rPr lang="en-US" sz="3600" i="1" dirty="0"/>
              <a:t>Show your </a:t>
            </a:r>
            <a:r>
              <a:rPr lang="en-US" sz="3600" b="1" i="1" dirty="0"/>
              <a:t>branding video</a:t>
            </a:r>
            <a:r>
              <a:rPr lang="en-US" sz="3600" i="1" dirty="0"/>
              <a:t>. Ensure that it:</a:t>
            </a:r>
          </a:p>
          <a:p>
            <a:pPr marL="1717040" lvl="1" indent="-685800">
              <a:buFont typeface="Arial" panose="020B0604020202020204" pitchFamily="34" charset="0"/>
              <a:buChar char="•"/>
            </a:pPr>
            <a:r>
              <a:rPr lang="en-US" sz="3600" i="1" dirty="0"/>
              <a:t>Is </a:t>
            </a:r>
            <a:r>
              <a:rPr lang="en-US" sz="3600" b="1" i="1" dirty="0"/>
              <a:t>crisp and engaging</a:t>
            </a:r>
            <a:endParaRPr lang="en-US" sz="3600" b="1" i="1" dirty="0">
              <a:cs typeface="Calibri" panose="020F0502020204030204"/>
            </a:endParaRPr>
          </a:p>
          <a:p>
            <a:pPr marL="1717040" lvl="1" indent="-685800">
              <a:buFont typeface="Arial" panose="020B0604020202020204" pitchFamily="34" charset="0"/>
              <a:buChar char="•"/>
            </a:pPr>
            <a:r>
              <a:rPr lang="en-US" sz="3600" i="1" dirty="0"/>
              <a:t>Clearly explains the brand, the venture, its target customers, and unique value proposition.</a:t>
            </a:r>
            <a:endParaRPr lang="en-US" sz="3600" i="1" dirty="0">
              <a:cs typeface="Calibri" panose="020F0502020204030204"/>
            </a:endParaRPr>
          </a:p>
          <a:p>
            <a:pPr marL="685800" indent="-685800">
              <a:buFont typeface="Arial" panose="020B0604020202020204" pitchFamily="34" charset="0"/>
              <a:buChar char="•"/>
            </a:pPr>
            <a:r>
              <a:rPr lang="en-US" sz="3600" i="1" dirty="0"/>
              <a:t>Show your </a:t>
            </a:r>
            <a:r>
              <a:rPr lang="en-US" sz="3600" b="1" i="1" dirty="0"/>
              <a:t>Positioning Statement</a:t>
            </a:r>
            <a:r>
              <a:rPr lang="en-US" sz="3600" i="1" dirty="0"/>
              <a:t>. Ensure that it </a:t>
            </a:r>
            <a:r>
              <a:rPr lang="en-US" sz="3600" b="1" i="1" dirty="0"/>
              <a:t>clearly states </a:t>
            </a:r>
            <a:r>
              <a:rPr lang="en-US" sz="3600" i="1" dirty="0"/>
              <a:t>what your product is and what value it brings to the customer</a:t>
            </a:r>
          </a:p>
          <a:p>
            <a:pPr marL="685800" indent="-685800">
              <a:buFont typeface="Arial,Sans-Serif" panose="020B0604020202020204" pitchFamily="34" charset="0"/>
              <a:buChar char="•"/>
            </a:pPr>
            <a:r>
              <a:rPr lang="en-US" sz="3600" i="1" dirty="0">
                <a:cs typeface="Calibri" panose="020F0502020204030204"/>
              </a:rPr>
              <a:t>Action plan to reach your sales/customer target for the next one year. </a:t>
            </a:r>
            <a:endParaRPr lang="en-US" sz="3600" dirty="0">
              <a:ea typeface="+mn-lt"/>
              <a:cs typeface="+mn-lt"/>
            </a:endParaRPr>
          </a:p>
          <a:p>
            <a:pPr marL="685800" indent="-685800">
              <a:buFont typeface="Arial,Sans-Serif" panose="020B0604020202020204" pitchFamily="34" charset="0"/>
              <a:buChar char="•"/>
            </a:pPr>
            <a:r>
              <a:rPr lang="en-US" sz="3600" i="1" dirty="0">
                <a:ea typeface="+mn-lt"/>
                <a:cs typeface="+mn-lt"/>
              </a:rPr>
              <a:t>Show your Sales &amp; Distribution model, clearly listing down your channels for both sales and distribution.</a:t>
            </a:r>
            <a:endParaRPr lang="en-US" sz="3600" dirty="0">
              <a:ea typeface="+mn-lt"/>
              <a:cs typeface="+mn-lt"/>
            </a:endParaRPr>
          </a:p>
          <a:p>
            <a:pPr marL="685800" indent="-685800">
              <a:buFont typeface="Arial" panose="020B0604020202020204" pitchFamily="34" charset="0"/>
              <a:buChar char="•"/>
            </a:pPr>
            <a:endParaRPr lang="en-US" sz="3600" i="1" dirty="0">
              <a:cs typeface="Calibri" panose="020F0502020204030204"/>
            </a:endParaRPr>
          </a:p>
        </p:txBody>
      </p:sp>
      <p:sp>
        <p:nvSpPr>
          <p:cNvPr id="6" name="TextBox 5"/>
          <p:cNvSpPr txBox="1"/>
          <p:nvPr/>
        </p:nvSpPr>
        <p:spPr>
          <a:xfrm>
            <a:off x="1120116" y="8298705"/>
            <a:ext cx="15463008" cy="1077218"/>
          </a:xfrm>
          <a:prstGeom prst="rect">
            <a:avLst/>
          </a:prstGeom>
          <a:noFill/>
        </p:spPr>
        <p:txBody>
          <a:bodyPr wrap="square" rtlCol="0">
            <a:spAutoFit/>
          </a:bodyPr>
          <a:lstStyle/>
          <a:p>
            <a:r>
              <a:rPr lang="en-US" sz="3200" b="1" dirty="0">
                <a:solidFill>
                  <a:srgbClr val="C00000"/>
                </a:solidFill>
              </a:rPr>
              <a:t>Note: </a:t>
            </a:r>
            <a:r>
              <a:rPr lang="en-US" sz="3200" dirty="0"/>
              <a:t>You may use any other template of your choice to pitch for your venture as long as you cover all information being sought here.</a:t>
            </a:r>
            <a:endParaRPr lang="en-IN" sz="3600" dirty="0"/>
          </a:p>
        </p:txBody>
      </p:sp>
      <p:sp>
        <p:nvSpPr>
          <p:cNvPr id="7" name="Rectangle 6">
            <a:extLst>
              <a:ext uri="{FF2B5EF4-FFF2-40B4-BE49-F238E27FC236}">
                <a16:creationId xmlns:a16="http://schemas.microsoft.com/office/drawing/2014/main" id="{5DE34494-019C-4AF1-907B-33245967C575}"/>
              </a:ext>
            </a:extLst>
          </p:cNvPr>
          <p:cNvSpPr/>
          <p:nvPr/>
        </p:nvSpPr>
        <p:spPr>
          <a:xfrm>
            <a:off x="16002000" y="419100"/>
            <a:ext cx="1695221" cy="1288685"/>
          </a:xfrm>
          <a:prstGeom prst="rect">
            <a:avLst/>
          </a:prstGeom>
          <a:noFill/>
          <a:ln w="25400" cap="flat" cmpd="sng" algn="ctr">
            <a:solidFill>
              <a:srgbClr val="F79646"/>
            </a:solid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100" b="0" i="0" u="none" strike="noStrike" kern="0" cap="none" spc="0" normalizeH="0" baseline="0" noProof="0" smtClean="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437D10F2-D825-4F14-8721-CF5105D60893}"/>
              </a:ext>
            </a:extLst>
          </p:cNvPr>
          <p:cNvSpPr txBox="1"/>
          <p:nvPr/>
        </p:nvSpPr>
        <p:spPr>
          <a:xfrm>
            <a:off x="16478654" y="606868"/>
            <a:ext cx="1370665" cy="623248"/>
          </a:xfrm>
          <a:prstGeom prst="rect">
            <a:avLst/>
          </a:prstGeom>
          <a:noFill/>
        </p:spPr>
        <p:txBody>
          <a:bodyPr wrap="square" lIns="68580" tIns="34290" rIns="68580" bIns="34290" rtlCol="0" anchor="t">
            <a:spAutoFit/>
          </a:bodyPr>
          <a:lstStyle/>
          <a:p>
            <a:pPr algn="ctr">
              <a:defRPr/>
            </a:pPr>
            <a:r>
              <a:rPr lang="en-US" b="1" kern="0" dirty="0" smtClean="0">
                <a:solidFill>
                  <a:prstClr val="black"/>
                </a:solidFill>
              </a:rPr>
              <a:t>Place your logo here</a:t>
            </a:r>
            <a:endParaRPr lang="en-ZA" b="1" kern="0" dirty="0" smtClean="0">
              <a:solidFill>
                <a:prstClr val="black"/>
              </a:solidFill>
            </a:endParaRPr>
          </a:p>
        </p:txBody>
      </p:sp>
    </p:spTree>
    <p:extLst>
      <p:ext uri="{BB962C8B-B14F-4D97-AF65-F5344CB8AC3E}">
        <p14:creationId xmlns:p14="http://schemas.microsoft.com/office/powerpoint/2010/main" val="11915352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8D3BFB5-F3EC-4B74-9DA7-84AA6BA58C5E}"/>
              </a:ext>
            </a:extLst>
          </p:cNvPr>
          <p:cNvSpPr txBox="1">
            <a:spLocks/>
          </p:cNvSpPr>
          <p:nvPr/>
        </p:nvSpPr>
        <p:spPr>
          <a:xfrm>
            <a:off x="-4953000" y="257385"/>
            <a:ext cx="15773400" cy="652462"/>
          </a:xfrm>
          <a:prstGeom prst="rect">
            <a:avLst/>
          </a:prstGeom>
        </p:spPr>
        <p:txBody>
          <a:bodyPr vert="horz" lIns="182880" tIns="91440" rIns="182880" bIns="91440" rtlCol="0" anchor="t">
            <a:noAutofit/>
          </a:bodyPr>
          <a:lstStyle>
            <a:lvl1pPr algn="ctr" defTabSz="914400" rtl="0" eaLnBrk="1" latinLnBrk="0" hangingPunct="1">
              <a:spcBef>
                <a:spcPct val="0"/>
              </a:spcBef>
              <a:buNone/>
              <a:defRPr sz="3000" b="1" kern="1200">
                <a:solidFill>
                  <a:srgbClr val="9E0D20"/>
                </a:solidFill>
                <a:latin typeface="Raleway" panose="020B0503030101060003" pitchFamily="34" charset="0"/>
                <a:ea typeface="+mj-ea"/>
                <a:cs typeface="+mj-cs"/>
              </a:defRPr>
            </a:lvl1pPr>
          </a:lstStyle>
          <a:p>
            <a:r>
              <a:rPr lang="en-US" sz="6000" dirty="0" smtClean="0">
                <a:solidFill>
                  <a:srgbClr val="C00000"/>
                </a:solidFill>
                <a:latin typeface="Antonio Bold"/>
              </a:rPr>
              <a:t>FINANCIAL PLAN</a:t>
            </a:r>
            <a:endParaRPr lang="en-US" sz="6000" dirty="0">
              <a:solidFill>
                <a:srgbClr val="C00000"/>
              </a:solidFill>
              <a:latin typeface="Antonio Bold"/>
            </a:endParaRPr>
          </a:p>
        </p:txBody>
      </p:sp>
      <p:sp>
        <p:nvSpPr>
          <p:cNvPr id="30" name="Rectangle 29">
            <a:extLst>
              <a:ext uri="{FF2B5EF4-FFF2-40B4-BE49-F238E27FC236}">
                <a16:creationId xmlns:a16="http://schemas.microsoft.com/office/drawing/2014/main" id="{5DE34494-019C-4AF1-907B-33245967C575}"/>
              </a:ext>
            </a:extLst>
          </p:cNvPr>
          <p:cNvSpPr/>
          <p:nvPr/>
        </p:nvSpPr>
        <p:spPr>
          <a:xfrm>
            <a:off x="16002000" y="1431770"/>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31" name="TextBox 30">
            <a:extLst>
              <a:ext uri="{FF2B5EF4-FFF2-40B4-BE49-F238E27FC236}">
                <a16:creationId xmlns:a16="http://schemas.microsoft.com/office/drawing/2014/main" id="{437D10F2-D825-4F14-8721-CF5105D60893}"/>
              </a:ext>
            </a:extLst>
          </p:cNvPr>
          <p:cNvSpPr txBox="1"/>
          <p:nvPr/>
        </p:nvSpPr>
        <p:spPr>
          <a:xfrm>
            <a:off x="16197766" y="1832590"/>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21" name="TextBox 20"/>
          <p:cNvSpPr txBox="1"/>
          <p:nvPr/>
        </p:nvSpPr>
        <p:spPr>
          <a:xfrm>
            <a:off x="1066800" y="1636383"/>
            <a:ext cx="5675839" cy="507831"/>
          </a:xfrm>
          <a:prstGeom prst="rect">
            <a:avLst/>
          </a:prstGeom>
          <a:noFill/>
        </p:spPr>
        <p:txBody>
          <a:bodyPr wrap="square" rtlCol="0">
            <a:spAutoFit/>
          </a:bodyPr>
          <a:lstStyle/>
          <a:p>
            <a:pPr defTabSz="685800"/>
            <a:r>
              <a:rPr lang="en-US" sz="2700" b="1" dirty="0">
                <a:solidFill>
                  <a:prstClr val="black">
                    <a:lumMod val="85000"/>
                    <a:lumOff val="15000"/>
                  </a:prstClr>
                </a:solidFill>
                <a:latin typeface="Montserrat"/>
              </a:rPr>
              <a:t>Start-up Costs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455838"/>
            <a:ext cx="9349050" cy="6954862"/>
          </a:xfrm>
          <a:prstGeom prst="rect">
            <a:avLst/>
          </a:prstGeom>
        </p:spPr>
      </p:pic>
      <p:sp>
        <p:nvSpPr>
          <p:cNvPr id="5" name="Rectangle 4"/>
          <p:cNvSpPr/>
          <p:nvPr/>
        </p:nvSpPr>
        <p:spPr>
          <a:xfrm>
            <a:off x="11353800" y="7886700"/>
            <a:ext cx="6266920" cy="1754326"/>
          </a:xfrm>
          <a:prstGeom prst="rect">
            <a:avLst/>
          </a:prstGeom>
          <a:ln>
            <a:solidFill>
              <a:schemeClr val="tx1"/>
            </a:solidFill>
          </a:ln>
        </p:spPr>
        <p:txBody>
          <a:bodyPr wrap="square">
            <a:spAutoFit/>
          </a:bodyPr>
          <a:lstStyle/>
          <a:p>
            <a:r>
              <a:rPr lang="en-US" dirty="0"/>
              <a:t>Explanation: </a:t>
            </a:r>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42531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DE34494-019C-4AF1-907B-33245967C575}"/>
              </a:ext>
            </a:extLst>
          </p:cNvPr>
          <p:cNvSpPr/>
          <p:nvPr/>
        </p:nvSpPr>
        <p:spPr>
          <a:xfrm>
            <a:off x="16002000" y="1431770"/>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31" name="TextBox 30">
            <a:extLst>
              <a:ext uri="{FF2B5EF4-FFF2-40B4-BE49-F238E27FC236}">
                <a16:creationId xmlns:a16="http://schemas.microsoft.com/office/drawing/2014/main" id="{437D10F2-D825-4F14-8721-CF5105D60893}"/>
              </a:ext>
            </a:extLst>
          </p:cNvPr>
          <p:cNvSpPr txBox="1"/>
          <p:nvPr/>
        </p:nvSpPr>
        <p:spPr>
          <a:xfrm>
            <a:off x="16197766" y="1832590"/>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pic>
        <p:nvPicPr>
          <p:cNvPr id="6" name="Picture 5"/>
          <p:cNvPicPr>
            <a:picLocks noChangeAspect="1"/>
          </p:cNvPicPr>
          <p:nvPr/>
        </p:nvPicPr>
        <p:blipFill>
          <a:blip r:embed="rId3"/>
          <a:stretch>
            <a:fillRect/>
          </a:stretch>
        </p:blipFill>
        <p:spPr>
          <a:xfrm>
            <a:off x="609600" y="1204440"/>
            <a:ext cx="14811284" cy="7269066"/>
          </a:xfrm>
          <a:prstGeom prst="rect">
            <a:avLst/>
          </a:prstGeom>
        </p:spPr>
      </p:pic>
      <p:sp>
        <p:nvSpPr>
          <p:cNvPr id="12" name="TextBox 11"/>
          <p:cNvSpPr txBox="1"/>
          <p:nvPr/>
        </p:nvSpPr>
        <p:spPr>
          <a:xfrm>
            <a:off x="609600" y="485895"/>
            <a:ext cx="5675839" cy="646331"/>
          </a:xfrm>
          <a:prstGeom prst="rect">
            <a:avLst/>
          </a:prstGeom>
          <a:noFill/>
        </p:spPr>
        <p:txBody>
          <a:bodyPr wrap="square" rtlCol="0">
            <a:spAutoFit/>
          </a:bodyPr>
          <a:lstStyle/>
          <a:p>
            <a:pPr defTabSz="685800"/>
            <a:r>
              <a:rPr lang="en-US" sz="3600" b="1" dirty="0">
                <a:solidFill>
                  <a:prstClr val="black">
                    <a:lumMod val="85000"/>
                    <a:lumOff val="15000"/>
                  </a:prstClr>
                </a:solidFill>
                <a:latin typeface="Montserrat"/>
              </a:rPr>
              <a:t>Forecast P&amp;L </a:t>
            </a:r>
          </a:p>
        </p:txBody>
      </p:sp>
      <p:sp>
        <p:nvSpPr>
          <p:cNvPr id="14" name="Rectangle 13"/>
          <p:cNvSpPr/>
          <p:nvPr/>
        </p:nvSpPr>
        <p:spPr>
          <a:xfrm>
            <a:off x="652966" y="8497702"/>
            <a:ext cx="15544800" cy="2031325"/>
          </a:xfrm>
          <a:prstGeom prst="rect">
            <a:avLst/>
          </a:prstGeom>
          <a:ln>
            <a:solidFill>
              <a:schemeClr val="tx1"/>
            </a:solidFill>
          </a:ln>
        </p:spPr>
        <p:txBody>
          <a:bodyPr wrap="square">
            <a:spAutoFit/>
          </a:bodyPr>
          <a:lstStyle/>
          <a:p>
            <a:r>
              <a:rPr lang="en-US" dirty="0"/>
              <a:t>Explanation: </a:t>
            </a:r>
            <a:endParaRPr lang="en-US" dirty="0" smtClean="0"/>
          </a:p>
          <a:p>
            <a:endParaRPr lang="en-US" dirty="0"/>
          </a:p>
          <a:p>
            <a:endParaRPr lang="en-US" dirty="0" smtClean="0"/>
          </a:p>
          <a:p>
            <a:endParaRPr lang="en-US" dirty="0" smtClean="0"/>
          </a:p>
          <a:p>
            <a:r>
              <a:rPr lang="en-US" dirty="0" smtClean="0"/>
              <a:t>Insert the link of your Financial template</a:t>
            </a:r>
            <a:endParaRPr lang="en-US" dirty="0"/>
          </a:p>
          <a:p>
            <a:endParaRPr lang="en-US" dirty="0" smtClean="0"/>
          </a:p>
          <a:p>
            <a:endParaRPr lang="en-US" dirty="0"/>
          </a:p>
        </p:txBody>
      </p:sp>
    </p:spTree>
    <p:extLst>
      <p:ext uri="{BB962C8B-B14F-4D97-AF65-F5344CB8AC3E}">
        <p14:creationId xmlns:p14="http://schemas.microsoft.com/office/powerpoint/2010/main" val="159477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DE34494-019C-4AF1-907B-33245967C575}"/>
              </a:ext>
            </a:extLst>
          </p:cNvPr>
          <p:cNvSpPr/>
          <p:nvPr/>
        </p:nvSpPr>
        <p:spPr>
          <a:xfrm>
            <a:off x="15925499" y="419100"/>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31" name="TextBox 30">
            <a:extLst>
              <a:ext uri="{FF2B5EF4-FFF2-40B4-BE49-F238E27FC236}">
                <a16:creationId xmlns:a16="http://schemas.microsoft.com/office/drawing/2014/main" id="{437D10F2-D825-4F14-8721-CF5105D60893}"/>
              </a:ext>
            </a:extLst>
          </p:cNvPr>
          <p:cNvSpPr txBox="1"/>
          <p:nvPr/>
        </p:nvSpPr>
        <p:spPr>
          <a:xfrm>
            <a:off x="16061632" y="803820"/>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7" name="TextBox 6"/>
          <p:cNvSpPr txBox="1"/>
          <p:nvPr/>
        </p:nvSpPr>
        <p:spPr>
          <a:xfrm>
            <a:off x="381000" y="419100"/>
            <a:ext cx="7924800" cy="923330"/>
          </a:xfrm>
          <a:prstGeom prst="rect">
            <a:avLst/>
          </a:prstGeom>
          <a:noFill/>
        </p:spPr>
        <p:txBody>
          <a:bodyPr wrap="square" rtlCol="0">
            <a:spAutoFit/>
          </a:bodyPr>
          <a:lstStyle/>
          <a:p>
            <a:pPr defTabSz="685800"/>
            <a:r>
              <a:rPr lang="en-US" sz="5400" b="1" dirty="0" smtClean="0">
                <a:solidFill>
                  <a:prstClr val="black">
                    <a:lumMod val="85000"/>
                    <a:lumOff val="15000"/>
                  </a:prstClr>
                </a:solidFill>
              </a:rPr>
              <a:t>Financial Projections</a:t>
            </a:r>
            <a:endParaRPr lang="en-US" sz="5400" b="1" dirty="0">
              <a:solidFill>
                <a:prstClr val="black">
                  <a:lumMod val="85000"/>
                  <a:lumOff val="15000"/>
                </a:prstClr>
              </a:solidFill>
            </a:endParaRPr>
          </a:p>
        </p:txBody>
      </p:sp>
      <p:pic>
        <p:nvPicPr>
          <p:cNvPr id="5" name="Picture 4"/>
          <p:cNvPicPr>
            <a:picLocks noChangeAspect="1"/>
          </p:cNvPicPr>
          <p:nvPr/>
        </p:nvPicPr>
        <p:blipFill>
          <a:blip r:embed="rId3"/>
          <a:stretch>
            <a:fillRect/>
          </a:stretch>
        </p:blipFill>
        <p:spPr>
          <a:xfrm>
            <a:off x="381000" y="1707785"/>
            <a:ext cx="8305800" cy="7398115"/>
          </a:xfrm>
          <a:prstGeom prst="rect">
            <a:avLst/>
          </a:prstGeom>
        </p:spPr>
      </p:pic>
      <p:pic>
        <p:nvPicPr>
          <p:cNvPr id="9" name="Picture 8"/>
          <p:cNvPicPr>
            <a:picLocks noChangeAspect="1"/>
          </p:cNvPicPr>
          <p:nvPr/>
        </p:nvPicPr>
        <p:blipFill>
          <a:blip r:embed="rId4"/>
          <a:stretch>
            <a:fillRect/>
          </a:stretch>
        </p:blipFill>
        <p:spPr>
          <a:xfrm>
            <a:off x="9359159" y="1744264"/>
            <a:ext cx="5906951" cy="2094872"/>
          </a:xfrm>
          <a:prstGeom prst="rect">
            <a:avLst/>
          </a:prstGeom>
        </p:spPr>
      </p:pic>
      <p:pic>
        <p:nvPicPr>
          <p:cNvPr id="11" name="Picture 10"/>
          <p:cNvPicPr>
            <a:picLocks noChangeAspect="1"/>
          </p:cNvPicPr>
          <p:nvPr/>
        </p:nvPicPr>
        <p:blipFill>
          <a:blip r:embed="rId5"/>
          <a:stretch>
            <a:fillRect/>
          </a:stretch>
        </p:blipFill>
        <p:spPr>
          <a:xfrm>
            <a:off x="9389963" y="4686300"/>
            <a:ext cx="6360078" cy="3004378"/>
          </a:xfrm>
          <a:prstGeom prst="rect">
            <a:avLst/>
          </a:prstGeom>
        </p:spPr>
      </p:pic>
    </p:spTree>
    <p:extLst>
      <p:ext uri="{BB962C8B-B14F-4D97-AF65-F5344CB8AC3E}">
        <p14:creationId xmlns:p14="http://schemas.microsoft.com/office/powerpoint/2010/main" val="227457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761" y="47826"/>
            <a:ext cx="15304106" cy="729948"/>
          </a:xfrm>
        </p:spPr>
        <p:txBody>
          <a:bodyPr/>
          <a:lstStyle/>
          <a:p>
            <a:r>
              <a:rPr lang="en-US" sz="6000" dirty="0">
                <a:solidFill>
                  <a:schemeClr val="tx1"/>
                </a:solidFill>
                <a:latin typeface="Antonio Bold"/>
              </a:rPr>
              <a:t>Unit</a:t>
            </a:r>
            <a:r>
              <a:rPr lang="en-US" sz="6000" dirty="0">
                <a:latin typeface="Antonio Bold"/>
              </a:rPr>
              <a:t> </a:t>
            </a:r>
            <a:r>
              <a:rPr lang="en-US" sz="6000" dirty="0">
                <a:solidFill>
                  <a:schemeClr val="tx1"/>
                </a:solidFill>
                <a:latin typeface="Antonio Bold"/>
              </a:rPr>
              <a:t>Economics</a:t>
            </a:r>
          </a:p>
        </p:txBody>
      </p:sp>
      <p:sp>
        <p:nvSpPr>
          <p:cNvPr id="8" name="Rectangle 7"/>
          <p:cNvSpPr/>
          <p:nvPr/>
        </p:nvSpPr>
        <p:spPr>
          <a:xfrm>
            <a:off x="845802" y="1010950"/>
            <a:ext cx="763192" cy="84888"/>
          </a:xfrm>
          <a:prstGeom prst="rect">
            <a:avLst/>
          </a:prstGeom>
          <a:solidFill>
            <a:srgbClr val="FABE00"/>
          </a:solidFill>
          <a:ln w="12700" cap="flat" cmpd="sng" algn="ctr">
            <a:noFill/>
            <a:prstDash val="solid"/>
            <a:miter lim="800000"/>
          </a:ln>
          <a:effectLst/>
        </p:spPr>
        <p:txBody>
          <a:bodyPr rtlCol="0" anchor="ctr"/>
          <a:lstStyle/>
          <a:p>
            <a:pPr algn="ctr" defTabSz="1371600">
              <a:defRPr/>
            </a:pPr>
            <a:endParaRPr lang="en-US" sz="2700" kern="0" dirty="0">
              <a:solidFill>
                <a:prstClr val="white"/>
              </a:solidFill>
              <a:latin typeface="Open Sans"/>
            </a:endParaRPr>
          </a:p>
        </p:txBody>
      </p:sp>
      <p:graphicFrame>
        <p:nvGraphicFramePr>
          <p:cNvPr id="4" name="Table 3"/>
          <p:cNvGraphicFramePr>
            <a:graphicFrameLocks noGrp="1"/>
          </p:cNvGraphicFramePr>
          <p:nvPr>
            <p:extLst>
              <p:ext uri="{D42A27DB-BD31-4B8C-83A1-F6EECF244321}">
                <p14:modId xmlns:p14="http://schemas.microsoft.com/office/powerpoint/2010/main" val="901538770"/>
              </p:ext>
            </p:extLst>
          </p:nvPr>
        </p:nvGraphicFramePr>
        <p:xfrm>
          <a:off x="1219343" y="1344557"/>
          <a:ext cx="5356282" cy="3026470"/>
        </p:xfrm>
        <a:graphic>
          <a:graphicData uri="http://schemas.openxmlformats.org/drawingml/2006/table">
            <a:tbl>
              <a:tblPr/>
              <a:tblGrid>
                <a:gridCol w="3373762">
                  <a:extLst>
                    <a:ext uri="{9D8B030D-6E8A-4147-A177-3AD203B41FA5}">
                      <a16:colId xmlns:a16="http://schemas.microsoft.com/office/drawing/2014/main" val="20000"/>
                    </a:ext>
                  </a:extLst>
                </a:gridCol>
                <a:gridCol w="1982520">
                  <a:extLst>
                    <a:ext uri="{9D8B030D-6E8A-4147-A177-3AD203B41FA5}">
                      <a16:colId xmlns:a16="http://schemas.microsoft.com/office/drawing/2014/main" val="20001"/>
                    </a:ext>
                  </a:extLst>
                </a:gridCol>
              </a:tblGrid>
              <a:tr h="1097280">
                <a:tc>
                  <a:txBody>
                    <a:bodyPr/>
                    <a:lstStyle/>
                    <a:p>
                      <a:pPr algn="l" fontAlgn="b"/>
                      <a:r>
                        <a:rPr lang="en-IN" sz="2400" b="1" i="0" u="none" strike="noStrike" dirty="0">
                          <a:effectLst/>
                          <a:latin typeface="Arial" panose="020B0604020202020204" pitchFamily="34" charset="0"/>
                          <a:cs typeface="Arial" panose="020B0604020202020204" pitchFamily="34" charset="0"/>
                        </a:rPr>
                        <a:t>P &amp; L/ unit</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400" b="1" i="0" u="none" strike="noStrike" dirty="0">
                        <a:solidFill>
                          <a:srgbClr val="000000"/>
                        </a:solidFill>
                        <a:effectLst/>
                        <a:latin typeface="Arial" panose="020B0604020202020204" pitchFamily="34" charset="0"/>
                        <a:cs typeface="Arial" panose="020B0604020202020204" pitchFamily="34" charset="0"/>
                      </a:endParaRPr>
                    </a:p>
                    <a:p>
                      <a:pPr algn="r" fontAlgn="ctr"/>
                      <a:endParaRPr lang="en-IN" sz="2400" b="1" i="0" u="none" strike="noStrike" dirty="0">
                        <a:solidFill>
                          <a:srgbClr val="000000"/>
                        </a:solidFill>
                        <a:effectLst/>
                        <a:latin typeface="Arial" panose="020B0604020202020204" pitchFamily="34" charset="0"/>
                        <a:cs typeface="Arial" panose="020B0604020202020204" pitchFamily="34" charset="0"/>
                      </a:endParaRPr>
                    </a:p>
                    <a:p>
                      <a:pPr algn="r" fontAlgn="ctr"/>
                      <a:r>
                        <a:rPr lang="en-IN" sz="2400" b="1" i="0" u="none" strike="noStrike" dirty="0">
                          <a:solidFill>
                            <a:srgbClr val="000000"/>
                          </a:solidFill>
                          <a:effectLst/>
                          <a:latin typeface="Arial" panose="020B0604020202020204" pitchFamily="34" charset="0"/>
                          <a:cs typeface="Arial" panose="020B0604020202020204" pitchFamily="34" charset="0"/>
                        </a:rPr>
                        <a:t>Year </a:t>
                      </a:r>
                      <a:r>
                        <a:rPr lang="en-IN" sz="2400" b="1" i="0" u="none" strike="noStrike" dirty="0" smtClean="0">
                          <a:solidFill>
                            <a:srgbClr val="000000"/>
                          </a:solidFill>
                          <a:effectLst/>
                          <a:latin typeface="Arial" panose="020B0604020202020204" pitchFamily="34" charset="0"/>
                          <a:cs typeface="Arial" panose="020B0604020202020204" pitchFamily="34" charset="0"/>
                        </a:rPr>
                        <a:t>…..</a:t>
                      </a:r>
                      <a:endParaRPr lang="en-IN" sz="24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519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Revenue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COGS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4800">
                <a:tc>
                  <a:txBody>
                    <a:bodyPr/>
                    <a:lstStyle/>
                    <a:p>
                      <a:pPr algn="l" fontAlgn="ctr"/>
                      <a:r>
                        <a:rPr lang="en-IN" sz="2000" b="0" i="0" u="none" strike="noStrike">
                          <a:solidFill>
                            <a:srgbClr val="000000"/>
                          </a:solidFill>
                          <a:effectLst/>
                          <a:latin typeface="Arial" panose="020B0604020202020204" pitchFamily="34" charset="0"/>
                          <a:cs typeface="Arial" panose="020B0604020202020204" pitchFamily="34" charset="0"/>
                        </a:rPr>
                        <a:t>Gross Profit</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04800">
                <a:tc>
                  <a:txBody>
                    <a:bodyPr/>
                    <a:lstStyle/>
                    <a:p>
                      <a:pPr algn="l" fontAlgn="ctr"/>
                      <a:r>
                        <a:rPr lang="en-IN" sz="2000" b="0" i="0" u="none" strike="noStrike">
                          <a:solidFill>
                            <a:srgbClr val="000000"/>
                          </a:solidFill>
                          <a:effectLst/>
                          <a:latin typeface="Arial" panose="020B0604020202020204" pitchFamily="34" charset="0"/>
                          <a:cs typeface="Arial" panose="020B0604020202020204" pitchFamily="34" charset="0"/>
                        </a:rPr>
                        <a:t>Gross Profit Margin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4800">
                <a:tc>
                  <a:txBody>
                    <a:bodyPr/>
                    <a:lstStyle/>
                    <a:p>
                      <a:pPr algn="l" fontAlgn="ctr"/>
                      <a:r>
                        <a:rPr lang="en-IN" sz="2000" b="0" i="0" u="none" strike="noStrike">
                          <a:solidFill>
                            <a:srgbClr val="000000"/>
                          </a:solidFill>
                          <a:effectLst/>
                          <a:latin typeface="Arial" panose="020B0604020202020204" pitchFamily="34" charset="0"/>
                          <a:cs typeface="Arial" panose="020B0604020202020204" pitchFamily="34" charset="0"/>
                        </a:rPr>
                        <a:t>Operating Costs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0480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Operating Profit</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702881697"/>
              </p:ext>
            </p:extLst>
          </p:nvPr>
        </p:nvGraphicFramePr>
        <p:xfrm>
          <a:off x="7162386" y="1344554"/>
          <a:ext cx="5164528" cy="1644836"/>
        </p:xfrm>
        <a:graphic>
          <a:graphicData uri="http://schemas.openxmlformats.org/drawingml/2006/table">
            <a:tbl>
              <a:tblPr/>
              <a:tblGrid>
                <a:gridCol w="3130904">
                  <a:extLst>
                    <a:ext uri="{9D8B030D-6E8A-4147-A177-3AD203B41FA5}">
                      <a16:colId xmlns:a16="http://schemas.microsoft.com/office/drawing/2014/main" val="20000"/>
                    </a:ext>
                  </a:extLst>
                </a:gridCol>
                <a:gridCol w="2033624">
                  <a:extLst>
                    <a:ext uri="{9D8B030D-6E8A-4147-A177-3AD203B41FA5}">
                      <a16:colId xmlns:a16="http://schemas.microsoft.com/office/drawing/2014/main" val="20001"/>
                    </a:ext>
                  </a:extLst>
                </a:gridCol>
              </a:tblGrid>
              <a:tr h="504172">
                <a:tc>
                  <a:txBody>
                    <a:bodyPr/>
                    <a:lstStyle/>
                    <a:p>
                      <a:pPr algn="l" fontAlgn="b"/>
                      <a:r>
                        <a:rPr lang="en-IN" sz="2400" b="1" i="0" u="none" strike="noStrike" dirty="0">
                          <a:effectLst/>
                          <a:latin typeface="Arial" panose="020B0604020202020204" pitchFamily="34" charset="0"/>
                          <a:cs typeface="Arial" panose="020B0604020202020204" pitchFamily="34" charset="0"/>
                        </a:rPr>
                        <a:t>Unit Economics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400" b="1" i="0" u="none" strike="noStrike" dirty="0">
                          <a:effectLst/>
                          <a:latin typeface="Arial" panose="020B0604020202020204" pitchFamily="34" charset="0"/>
                          <a:cs typeface="Arial" panose="020B0604020202020204" pitchFamily="34" charset="0"/>
                        </a:rPr>
                        <a:t>Year </a:t>
                      </a:r>
                      <a:r>
                        <a:rPr lang="en-IN" sz="2400" b="1" i="0" u="none" strike="noStrike" dirty="0" smtClean="0">
                          <a:effectLst/>
                          <a:latin typeface="Arial" panose="020B0604020202020204" pitchFamily="34" charset="0"/>
                          <a:cs typeface="Arial" panose="020B0604020202020204" pitchFamily="34" charset="0"/>
                        </a:rPr>
                        <a:t>……..</a:t>
                      </a:r>
                      <a:endParaRPr lang="en-IN" sz="2400" b="1" i="0" u="none" strike="noStrike" dirty="0">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90904">
                <a:tc>
                  <a:txBody>
                    <a:bodyPr/>
                    <a:lstStyle/>
                    <a:p>
                      <a:pPr algn="l" fontAlgn="b"/>
                      <a:r>
                        <a:rPr lang="en-IN" sz="2000" b="0" i="0" u="none" strike="noStrike" dirty="0">
                          <a:effectLst/>
                          <a:latin typeface="Arial" panose="020B0604020202020204" pitchFamily="34" charset="0"/>
                          <a:cs typeface="Arial" panose="020B0604020202020204" pitchFamily="34" charset="0"/>
                        </a:rPr>
                        <a:t>CAC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496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CLV</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4800">
                <a:tc>
                  <a:txBody>
                    <a:bodyPr/>
                    <a:lstStyle/>
                    <a:p>
                      <a:pPr algn="l" fontAlgn="b"/>
                      <a:r>
                        <a:rPr lang="en-IN" sz="2000" b="0" i="0" u="none" strike="noStrike">
                          <a:solidFill>
                            <a:srgbClr val="000000"/>
                          </a:solidFill>
                          <a:effectLst/>
                          <a:latin typeface="Arial" panose="020B0604020202020204" pitchFamily="34" charset="0"/>
                          <a:cs typeface="Arial" panose="020B0604020202020204" pitchFamily="34" charset="0"/>
                        </a:rPr>
                        <a:t> ARPU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Rectangle 8"/>
          <p:cNvSpPr/>
          <p:nvPr/>
        </p:nvSpPr>
        <p:spPr>
          <a:xfrm>
            <a:off x="1052742" y="4630048"/>
            <a:ext cx="15743868" cy="400110"/>
          </a:xfrm>
          <a:prstGeom prst="rect">
            <a:avLst/>
          </a:prstGeom>
        </p:spPr>
        <p:txBody>
          <a:bodyPr wrap="square">
            <a:spAutoFit/>
          </a:bodyPr>
          <a:lstStyle/>
          <a:p>
            <a:r>
              <a:rPr lang="en-US" sz="2000" dirty="0">
                <a:solidFill>
                  <a:srgbClr val="242424"/>
                </a:solidFill>
                <a:latin typeface="Open Sans"/>
                <a:cs typeface="Arial" panose="020B0604020202020204" pitchFamily="34" charset="0"/>
              </a:rPr>
              <a:t>The above is the Unit Economics for year 1 (year </a:t>
            </a:r>
            <a:r>
              <a:rPr lang="en-US" sz="2000" dirty="0" smtClean="0">
                <a:solidFill>
                  <a:srgbClr val="242424"/>
                </a:solidFill>
                <a:latin typeface="Open Sans"/>
                <a:cs typeface="Arial" panose="020B0604020202020204" pitchFamily="34" charset="0"/>
              </a:rPr>
              <a:t>……). </a:t>
            </a:r>
            <a:r>
              <a:rPr lang="en-US" sz="2000" dirty="0">
                <a:solidFill>
                  <a:srgbClr val="242424"/>
                </a:solidFill>
                <a:latin typeface="Open Sans"/>
                <a:cs typeface="Arial" panose="020B0604020202020204" pitchFamily="34" charset="0"/>
              </a:rPr>
              <a:t>Refer to P&amp;L statement for year 1 in </a:t>
            </a:r>
            <a:r>
              <a:rPr lang="en-US" sz="2000">
                <a:solidFill>
                  <a:srgbClr val="242424"/>
                </a:solidFill>
                <a:latin typeface="Open Sans"/>
                <a:cs typeface="Arial" panose="020B0604020202020204" pitchFamily="34" charset="0"/>
              </a:rPr>
              <a:t>slide </a:t>
            </a:r>
            <a:r>
              <a:rPr lang="en-US" sz="2000" smtClean="0">
                <a:solidFill>
                  <a:srgbClr val="242424"/>
                </a:solidFill>
                <a:latin typeface="Open Sans"/>
                <a:cs typeface="Arial" panose="020B0604020202020204" pitchFamily="34" charset="0"/>
              </a:rPr>
              <a:t>16</a:t>
            </a:r>
            <a:r>
              <a:rPr lang="en-US" sz="2000" smtClean="0">
                <a:solidFill>
                  <a:srgbClr val="242424"/>
                </a:solidFill>
                <a:latin typeface="Open Sans"/>
                <a:cs typeface="Arial" panose="020B0604020202020204" pitchFamily="34" charset="0"/>
              </a:rPr>
              <a:t>.</a:t>
            </a:r>
            <a:endParaRPr lang="en-IN" sz="2000" dirty="0">
              <a:latin typeface="Open Sans"/>
              <a:cs typeface="Arial" panose="020B0604020202020204" pitchFamily="34" charset="0"/>
            </a:endParaRPr>
          </a:p>
        </p:txBody>
      </p:sp>
      <p:graphicFrame>
        <p:nvGraphicFramePr>
          <p:cNvPr id="10" name="Table 9"/>
          <p:cNvGraphicFramePr>
            <a:graphicFrameLocks noGrp="1"/>
          </p:cNvGraphicFramePr>
          <p:nvPr>
            <p:extLst/>
          </p:nvPr>
        </p:nvGraphicFramePr>
        <p:xfrm>
          <a:off x="1313313" y="5301894"/>
          <a:ext cx="12194666" cy="4206240"/>
        </p:xfrm>
        <a:graphic>
          <a:graphicData uri="http://schemas.openxmlformats.org/drawingml/2006/table">
            <a:tbl>
              <a:tblPr/>
              <a:tblGrid>
                <a:gridCol w="1651636">
                  <a:extLst>
                    <a:ext uri="{9D8B030D-6E8A-4147-A177-3AD203B41FA5}">
                      <a16:colId xmlns:a16="http://schemas.microsoft.com/office/drawing/2014/main" val="20000"/>
                    </a:ext>
                  </a:extLst>
                </a:gridCol>
                <a:gridCol w="10543030">
                  <a:extLst>
                    <a:ext uri="{9D8B030D-6E8A-4147-A177-3AD203B41FA5}">
                      <a16:colId xmlns:a16="http://schemas.microsoft.com/office/drawing/2014/main" val="20001"/>
                    </a:ext>
                  </a:extLst>
                </a:gridCol>
              </a:tblGrid>
              <a:tr h="457200">
                <a:tc>
                  <a:txBody>
                    <a:bodyPr/>
                    <a:lstStyle/>
                    <a:p>
                      <a:pPr algn="l" fontAlgn="auto"/>
                      <a:r>
                        <a:rPr lang="en-IN" sz="1200" b="1" i="0" dirty="0">
                          <a:solidFill>
                            <a:srgbClr val="000000"/>
                          </a:solidFill>
                          <a:effectLst/>
                          <a:latin typeface="Calibri" panose="020F0502020204030204" pitchFamily="34" charset="0"/>
                        </a:rPr>
                        <a:t>​Terms</a:t>
                      </a: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Explanation  (For the actual calculations, refer to the Financial Plan Excel sheet link)​</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57200">
                <a:tc>
                  <a:txBody>
                    <a:bodyPr/>
                    <a:lstStyle/>
                    <a:p>
                      <a:pPr algn="l" fontAlgn="base"/>
                      <a:r>
                        <a:rPr lang="en-IN" sz="1200" b="1" i="0">
                          <a:solidFill>
                            <a:srgbClr val="000000"/>
                          </a:solidFill>
                          <a:effectLst/>
                          <a:latin typeface="Calibri" panose="020F0502020204030204" pitchFamily="34" charset="0"/>
                        </a:rPr>
                        <a:t>CAC</a:t>
                      </a:r>
                      <a:r>
                        <a:rPr lang="en-IN" sz="1200" b="0" i="0">
                          <a:solidFill>
                            <a:srgbClr val="000000"/>
                          </a:solidFill>
                          <a:effectLst/>
                          <a:latin typeface="Calibri" panose="020F0502020204030204" pitchFamily="34" charset="0"/>
                        </a:rPr>
                        <a:t>​</a:t>
                      </a:r>
                      <a:endParaRPr lang="en-IN"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a:solidFill>
                            <a:srgbClr val="000000"/>
                          </a:solidFill>
                          <a:effectLst/>
                          <a:latin typeface="Calibri" panose="020F0502020204030204" pitchFamily="34" charset="0"/>
                        </a:rPr>
                        <a:t>(Cost of Sales + Cost of Marketing ) / Number of new customers acquired (in currency terms)​</a:t>
                      </a:r>
                      <a:endParaRPr lang="en-US"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l" fontAlgn="base"/>
                      <a:r>
                        <a:rPr lang="en-IN" sz="1200" b="1" i="0" dirty="0">
                          <a:solidFill>
                            <a:srgbClr val="000000"/>
                          </a:solidFill>
                          <a:effectLst/>
                          <a:latin typeface="Calibri" panose="020F0502020204030204" pitchFamily="34" charset="0"/>
                          <a:hlinkClick r:id="rId2"/>
                        </a:rPr>
                        <a:t>CLV</a:t>
                      </a:r>
                      <a:endParaRPr lang="en-IN"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Average purchase value x Average purchase frequency x Average</a:t>
                      </a:r>
                      <a:r>
                        <a:rPr lang="en-US" sz="1800" b="0" i="0" baseline="0" dirty="0">
                          <a:solidFill>
                            <a:srgbClr val="000000"/>
                          </a:solidFill>
                          <a:effectLst/>
                          <a:latin typeface="Calibri" panose="020F0502020204030204" pitchFamily="34" charset="0"/>
                        </a:rPr>
                        <a:t> Customer Lifespan x Gross Margin</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57200">
                <a:tc>
                  <a:txBody>
                    <a:bodyPr/>
                    <a:lstStyle/>
                    <a:p>
                      <a:pPr algn="l" fontAlgn="base"/>
                      <a:r>
                        <a:rPr lang="en-IN" sz="1200" b="1" i="0">
                          <a:solidFill>
                            <a:srgbClr val="000000"/>
                          </a:solidFill>
                          <a:effectLst/>
                          <a:latin typeface="Calibri" panose="020F0502020204030204" pitchFamily="34" charset="0"/>
                        </a:rPr>
                        <a:t>ARPU</a:t>
                      </a:r>
                      <a:r>
                        <a:rPr lang="en-IN" sz="1200" b="0" i="0">
                          <a:solidFill>
                            <a:srgbClr val="000000"/>
                          </a:solidFill>
                          <a:effectLst/>
                          <a:latin typeface="Calibri" panose="020F0502020204030204" pitchFamily="34" charset="0"/>
                        </a:rPr>
                        <a:t>​</a:t>
                      </a:r>
                      <a:endParaRPr lang="en-IN"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Total revenue in specific period/Total number of customers during the same period (in currency terms)​</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57200">
                <a:tc>
                  <a:txBody>
                    <a:bodyPr/>
                    <a:lstStyle/>
                    <a:p>
                      <a:pPr algn="l" fontAlgn="base"/>
                      <a:r>
                        <a:rPr lang="en-IN" sz="1200" b="1" i="0">
                          <a:solidFill>
                            <a:srgbClr val="000000"/>
                          </a:solidFill>
                          <a:effectLst/>
                          <a:latin typeface="Calibri" panose="020F0502020204030204" pitchFamily="34" charset="0"/>
                        </a:rPr>
                        <a:t>GROSS PROFIT</a:t>
                      </a:r>
                      <a:r>
                        <a:rPr lang="en-IN" sz="1200" b="0" i="0">
                          <a:solidFill>
                            <a:srgbClr val="000000"/>
                          </a:solidFill>
                          <a:effectLst/>
                          <a:latin typeface="Calibri" panose="020F0502020204030204" pitchFamily="34" charset="0"/>
                        </a:rPr>
                        <a:t>​</a:t>
                      </a:r>
                      <a:endParaRPr lang="en-IN"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Total revenue – Total COGS (In currency terms)​</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7200">
                <a:tc>
                  <a:txBody>
                    <a:bodyPr/>
                    <a:lstStyle/>
                    <a:p>
                      <a:pPr algn="l" fontAlgn="base"/>
                      <a:r>
                        <a:rPr lang="en-IN" sz="1200" b="1" i="0" dirty="0">
                          <a:solidFill>
                            <a:srgbClr val="000000"/>
                          </a:solidFill>
                          <a:effectLst/>
                          <a:latin typeface="Calibri" panose="020F0502020204030204" pitchFamily="34" charset="0"/>
                          <a:hlinkClick r:id="rId3"/>
                        </a:rPr>
                        <a:t>OPERATING</a:t>
                      </a:r>
                      <a:r>
                        <a:rPr lang="en-IN" sz="1200" b="1" i="0" baseline="0" dirty="0">
                          <a:solidFill>
                            <a:srgbClr val="000000"/>
                          </a:solidFill>
                          <a:effectLst/>
                          <a:latin typeface="Calibri" panose="020F0502020204030204" pitchFamily="34" charset="0"/>
                          <a:hlinkClick r:id="rId3"/>
                        </a:rPr>
                        <a:t> COSTS</a:t>
                      </a:r>
                      <a:endParaRPr lang="en-IN"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Cost of goods sold (COGS) + operating expenses (OPEX)</a:t>
                      </a:r>
                      <a:endParaRPr lang="en-IN"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31520">
                <a:tc>
                  <a:txBody>
                    <a:bodyPr/>
                    <a:lstStyle/>
                    <a:p>
                      <a:pPr algn="l" fontAlgn="base"/>
                      <a:r>
                        <a:rPr lang="en-IN" sz="1200" b="1" i="0" dirty="0">
                          <a:solidFill>
                            <a:srgbClr val="000000"/>
                          </a:solidFill>
                          <a:effectLst/>
                          <a:latin typeface="Calibri" panose="020F0502020204030204" pitchFamily="34" charset="0"/>
                          <a:hlinkClick r:id="rId4"/>
                        </a:rPr>
                        <a:t>OPERATING</a:t>
                      </a:r>
                      <a:r>
                        <a:rPr lang="en-IN" sz="1200" b="1" i="0" baseline="0" dirty="0">
                          <a:solidFill>
                            <a:srgbClr val="000000"/>
                          </a:solidFill>
                          <a:effectLst/>
                          <a:latin typeface="Calibri" panose="020F0502020204030204" pitchFamily="34" charset="0"/>
                          <a:hlinkClick r:id="rId4"/>
                        </a:rPr>
                        <a:t> PROFIT</a:t>
                      </a:r>
                      <a:endParaRPr lang="en-IN"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Revenue from Core Operations – Cost of Goods Sold – Operating Expenses – Depreciation – Amortization Expenses</a:t>
                      </a:r>
                      <a:endParaRPr lang="en-IN"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731520">
                <a:tc>
                  <a:txBody>
                    <a:bodyPr/>
                    <a:lstStyle/>
                    <a:p>
                      <a:pPr algn="l" fontAlgn="base"/>
                      <a:r>
                        <a:rPr lang="en-IN"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CHURN RATE</a:t>
                      </a: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(Customers at the beginning of the period – customers at the end of the period) / customers at the beginning of the period</a:t>
                      </a:r>
                      <a:endParaRPr lang="en-IN"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1" name="Rectangle 1"/>
          <p:cNvSpPr>
            <a:spLocks noChangeArrowheads="1"/>
          </p:cNvSpPr>
          <p:nvPr/>
        </p:nvSpPr>
        <p:spPr bwMode="auto">
          <a:xfrm>
            <a:off x="1227400" y="6608369"/>
            <a:ext cx="2478061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880" tIns="91440" rIns="182880" bIns="9144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1828800"/>
            <a:r>
              <a:rPr lang="en-US" altLang="en-US" sz="2200">
                <a:solidFill>
                  <a:srgbClr val="000000"/>
                </a:solidFill>
                <a:latin typeface="Times New Roman" panose="02020603050405020304" pitchFamily="18" charset="0"/>
                <a:cs typeface="Times New Roman" panose="02020603050405020304" pitchFamily="18" charset="0"/>
              </a:rPr>
              <a:t> </a:t>
            </a:r>
            <a:endParaRPr lang="en-US" altLang="en-US" sz="2200"/>
          </a:p>
          <a:p>
            <a:pPr defTabSz="1828800"/>
            <a:endParaRPr lang="en-US" altLang="en-US" sz="2200"/>
          </a:p>
        </p:txBody>
      </p:sp>
      <p:graphicFrame>
        <p:nvGraphicFramePr>
          <p:cNvPr id="12" name="Table 11"/>
          <p:cNvGraphicFramePr>
            <a:graphicFrameLocks noGrp="1"/>
          </p:cNvGraphicFramePr>
          <p:nvPr>
            <p:extLst>
              <p:ext uri="{D42A27DB-BD31-4B8C-83A1-F6EECF244321}">
                <p14:modId xmlns:p14="http://schemas.microsoft.com/office/powerpoint/2010/main" val="1007933438"/>
              </p:ext>
            </p:extLst>
          </p:nvPr>
        </p:nvGraphicFramePr>
        <p:xfrm>
          <a:off x="13578445" y="4811494"/>
          <a:ext cx="4463970" cy="5080000"/>
        </p:xfrm>
        <a:graphic>
          <a:graphicData uri="http://schemas.openxmlformats.org/drawingml/2006/table">
            <a:tbl>
              <a:tblPr firstRow="1" bandRow="1">
                <a:tableStyleId>{5C22544A-7EE6-4342-B048-85BDC9FD1C3A}</a:tableStyleId>
              </a:tblPr>
              <a:tblGrid>
                <a:gridCol w="4463970">
                  <a:extLst>
                    <a:ext uri="{9D8B030D-6E8A-4147-A177-3AD203B41FA5}">
                      <a16:colId xmlns:a16="http://schemas.microsoft.com/office/drawing/2014/main" val="20000"/>
                    </a:ext>
                  </a:extLst>
                </a:gridCol>
              </a:tblGrid>
              <a:tr h="741680">
                <a:tc>
                  <a:txBody>
                    <a:bodyPr/>
                    <a:lstStyle/>
                    <a:p>
                      <a:pPr algn="just"/>
                      <a:r>
                        <a:rPr lang="en-IN" sz="1600" dirty="0">
                          <a:solidFill>
                            <a:schemeClr val="tx1"/>
                          </a:solidFill>
                          <a:latin typeface="Arial" panose="020B0604020202020204" pitchFamily="34" charset="0"/>
                          <a:cs typeface="Arial" panose="020B0604020202020204" pitchFamily="34" charset="0"/>
                        </a:rPr>
                        <a:t>Assumptions (</a:t>
                      </a:r>
                      <a:r>
                        <a:rPr lang="en-IN" sz="1600" dirty="0" smtClean="0">
                          <a:solidFill>
                            <a:schemeClr val="tx1"/>
                          </a:solidFill>
                          <a:latin typeface="Arial" panose="020B0604020202020204" pitchFamily="34" charset="0"/>
                          <a:cs typeface="Arial" panose="020B0604020202020204" pitchFamily="34" charset="0"/>
                        </a:rPr>
                        <a:t>Year……..)</a:t>
                      </a:r>
                      <a:endParaRPr lang="en-IN" sz="1600" dirty="0">
                        <a:solidFill>
                          <a:schemeClr val="tx1"/>
                        </a:solidFill>
                        <a:latin typeface="Arial" panose="020B0604020202020204" pitchFamily="34" charset="0"/>
                        <a:cs typeface="Arial" panose="020B0604020202020204" pitchFamily="34" charset="0"/>
                      </a:endParaRPr>
                    </a:p>
                  </a:txBody>
                  <a:tcPr marL="182880" marR="182880" marT="91440" marB="91440">
                    <a:noFill/>
                  </a:tcPr>
                </a:tc>
                <a:extLst>
                  <a:ext uri="{0D108BD9-81ED-4DB2-BD59-A6C34878D82A}">
                    <a16:rowId xmlns:a16="http://schemas.microsoft.com/office/drawing/2014/main" val="10000"/>
                  </a:ext>
                </a:extLst>
              </a:tr>
              <a:tr h="741680">
                <a:tc>
                  <a:txBody>
                    <a:bodyPr/>
                    <a:lstStyle/>
                    <a:p>
                      <a:endParaRPr lang="en-IN" sz="1600" dirty="0">
                        <a:latin typeface="Arial" panose="020B0604020202020204" pitchFamily="34" charset="0"/>
                        <a:cs typeface="Arial" panose="020B0604020202020204" pitchFamily="34" charset="0"/>
                      </a:endParaRPr>
                    </a:p>
                  </a:txBody>
                  <a:tcPr marL="182880" marR="182880" marT="91440" marB="91440">
                    <a:noFill/>
                  </a:tcPr>
                </a:tc>
                <a:extLst>
                  <a:ext uri="{0D108BD9-81ED-4DB2-BD59-A6C34878D82A}">
                    <a16:rowId xmlns:a16="http://schemas.microsoft.com/office/drawing/2014/main" val="10001"/>
                  </a:ext>
                </a:extLst>
              </a:tr>
              <a:tr h="3596640">
                <a:tc>
                  <a:txBody>
                    <a:bodyPr/>
                    <a:lstStyle/>
                    <a:p>
                      <a:endParaRPr lang="en-IN" sz="1600" baseline="0" dirty="0">
                        <a:latin typeface="Arial"/>
                        <a:cs typeface="Arial"/>
                      </a:endParaRPr>
                    </a:p>
                  </a:txBody>
                  <a:tcPr marL="182880" marR="182880" marT="91440" marB="91440">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32098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99177" y="3238500"/>
            <a:ext cx="7791254" cy="5493812"/>
          </a:xfrm>
          <a:prstGeom prst="rect">
            <a:avLst/>
          </a:prstGeom>
          <a:noFill/>
          <a:ln>
            <a:solidFill>
              <a:schemeClr val="bg2">
                <a:lumMod val="50000"/>
              </a:schemeClr>
            </a:solidFill>
          </a:ln>
        </p:spPr>
        <p:txBody>
          <a:bodyPr wrap="square" rtlCol="0">
            <a:spAutoFit/>
          </a:bodyPr>
          <a:lstStyle/>
          <a:p>
            <a:r>
              <a:rPr lang="en-IN" sz="2700" b="1" dirty="0"/>
              <a:t>How much funds required to reach to the next level of the venture?</a:t>
            </a:r>
          </a:p>
          <a:p>
            <a:pPr marL="428625" indent="-428625">
              <a:buFont typeface="Arial" panose="020B0604020202020204" pitchFamily="34" charset="0"/>
              <a:buChar char="•"/>
            </a:pPr>
            <a:r>
              <a:rPr lang="en-IN" sz="2700" dirty="0"/>
              <a:t>?</a:t>
            </a:r>
          </a:p>
          <a:p>
            <a:endParaRPr lang="en-IN" sz="2700" dirty="0"/>
          </a:p>
          <a:p>
            <a:r>
              <a:rPr lang="en-IN" sz="2700" b="1" dirty="0"/>
              <a:t>How much have been bootstrapped? If not, why ?</a:t>
            </a:r>
            <a:endParaRPr lang="en-IN" sz="2700" dirty="0"/>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endParaRPr lang="en-IN" sz="2700" dirty="0"/>
          </a:p>
          <a:p>
            <a:r>
              <a:rPr lang="en-IN" sz="2700" b="1" dirty="0"/>
              <a:t>How much can be bootstrapped?</a:t>
            </a:r>
          </a:p>
          <a:p>
            <a:pPr marL="428625" indent="-428625">
              <a:buFont typeface="Arial" panose="020B0604020202020204" pitchFamily="34" charset="0"/>
              <a:buChar char="•"/>
            </a:pPr>
            <a:r>
              <a:rPr lang="en-IN" sz="2700" dirty="0"/>
              <a:t>?</a:t>
            </a:r>
          </a:p>
          <a:p>
            <a:endParaRPr lang="en-IN" sz="2700" dirty="0"/>
          </a:p>
          <a:p>
            <a:r>
              <a:rPr lang="en-IN" sz="2700" b="1" dirty="0"/>
              <a:t>How much external funding required? If not, why?</a:t>
            </a:r>
          </a:p>
          <a:p>
            <a:pPr marL="428625" indent="-428625">
              <a:buFont typeface="Arial" panose="020B0604020202020204" pitchFamily="34" charset="0"/>
              <a:buChar char="•"/>
            </a:pPr>
            <a:r>
              <a:rPr lang="en-IN" sz="2700" dirty="0"/>
              <a:t>?</a:t>
            </a:r>
          </a:p>
          <a:p>
            <a:endParaRPr lang="en-IN" sz="2700" dirty="0"/>
          </a:p>
        </p:txBody>
      </p:sp>
      <p:sp>
        <p:nvSpPr>
          <p:cNvPr id="11" name="TextBox 10"/>
          <p:cNvSpPr txBox="1"/>
          <p:nvPr/>
        </p:nvSpPr>
        <p:spPr>
          <a:xfrm>
            <a:off x="9601200" y="3159642"/>
            <a:ext cx="7791254" cy="5493812"/>
          </a:xfrm>
          <a:prstGeom prst="rect">
            <a:avLst/>
          </a:prstGeom>
          <a:noFill/>
          <a:ln>
            <a:solidFill>
              <a:schemeClr val="bg2">
                <a:lumMod val="50000"/>
              </a:schemeClr>
            </a:solidFill>
          </a:ln>
        </p:spPr>
        <p:txBody>
          <a:bodyPr wrap="square" rtlCol="0">
            <a:spAutoFit/>
          </a:bodyPr>
          <a:lstStyle/>
          <a:p>
            <a:r>
              <a:rPr lang="en-IN" sz="2700" b="1" dirty="0"/>
              <a:t>Funds utilization strategy (Details)</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r>
              <a:rPr lang="en-IN" sz="2700" dirty="0"/>
              <a:t>?</a:t>
            </a:r>
          </a:p>
          <a:p>
            <a:pPr marL="428625" indent="-428625">
              <a:buFont typeface="Arial" panose="020B0604020202020204" pitchFamily="34" charset="0"/>
              <a:buChar char="•"/>
            </a:pPr>
            <a:endParaRPr lang="en-IN" sz="2700" dirty="0"/>
          </a:p>
        </p:txBody>
      </p:sp>
      <p:sp>
        <p:nvSpPr>
          <p:cNvPr id="8" name="Title 1">
            <a:extLst>
              <a:ext uri="{FF2B5EF4-FFF2-40B4-BE49-F238E27FC236}">
                <a16:creationId xmlns:a16="http://schemas.microsoft.com/office/drawing/2014/main" id="{98D3BFB5-F3EC-4B74-9DA7-84AA6BA58C5E}"/>
              </a:ext>
            </a:extLst>
          </p:cNvPr>
          <p:cNvSpPr txBox="1">
            <a:spLocks/>
          </p:cNvSpPr>
          <p:nvPr/>
        </p:nvSpPr>
        <p:spPr>
          <a:xfrm>
            <a:off x="-4953000" y="257385"/>
            <a:ext cx="15773400" cy="652462"/>
          </a:xfrm>
          <a:prstGeom prst="rect">
            <a:avLst/>
          </a:prstGeom>
        </p:spPr>
        <p:txBody>
          <a:bodyPr vert="horz" lIns="182880" tIns="91440" rIns="182880" bIns="91440" rtlCol="0" anchor="t">
            <a:noAutofit/>
          </a:bodyPr>
          <a:lstStyle>
            <a:lvl1pPr algn="ctr" defTabSz="914400" rtl="0" eaLnBrk="1" latinLnBrk="0" hangingPunct="1">
              <a:spcBef>
                <a:spcPct val="0"/>
              </a:spcBef>
              <a:buNone/>
              <a:defRPr sz="3000" b="1" kern="1200">
                <a:solidFill>
                  <a:srgbClr val="9E0D20"/>
                </a:solidFill>
                <a:latin typeface="Raleway" panose="020B0503030101060003" pitchFamily="34" charset="0"/>
                <a:ea typeface="+mj-ea"/>
                <a:cs typeface="+mj-cs"/>
              </a:defRPr>
            </a:lvl1pPr>
          </a:lstStyle>
          <a:p>
            <a:r>
              <a:rPr lang="en-US" sz="6000" dirty="0" smtClean="0">
                <a:solidFill>
                  <a:schemeClr val="tx1"/>
                </a:solidFill>
                <a:latin typeface="Antonio Bold"/>
              </a:rPr>
              <a:t>Funding</a:t>
            </a:r>
            <a:r>
              <a:rPr lang="en-US" sz="6000" dirty="0" smtClean="0">
                <a:solidFill>
                  <a:srgbClr val="C00000"/>
                </a:solidFill>
                <a:latin typeface="Antonio Bold"/>
              </a:rPr>
              <a:t> </a:t>
            </a:r>
            <a:r>
              <a:rPr lang="en-US" sz="6000" dirty="0" smtClean="0">
                <a:solidFill>
                  <a:schemeClr val="tx1"/>
                </a:solidFill>
                <a:latin typeface="Antonio Bold"/>
              </a:rPr>
              <a:t>Plan</a:t>
            </a:r>
            <a:r>
              <a:rPr lang="en-US" sz="6000" dirty="0" smtClean="0">
                <a:solidFill>
                  <a:srgbClr val="C00000"/>
                </a:solidFill>
                <a:latin typeface="Antonio Bold"/>
              </a:rPr>
              <a:t> </a:t>
            </a:r>
            <a:endParaRPr lang="en-US" sz="6000" dirty="0">
              <a:solidFill>
                <a:srgbClr val="C00000"/>
              </a:solidFill>
              <a:latin typeface="Antonio Bold"/>
            </a:endParaRPr>
          </a:p>
        </p:txBody>
      </p:sp>
      <p:sp>
        <p:nvSpPr>
          <p:cNvPr id="20" name="Rectangle 19">
            <a:extLst>
              <a:ext uri="{FF2B5EF4-FFF2-40B4-BE49-F238E27FC236}">
                <a16:creationId xmlns:a16="http://schemas.microsoft.com/office/drawing/2014/main" id="{5DE34494-019C-4AF1-907B-33245967C575}"/>
              </a:ext>
            </a:extLst>
          </p:cNvPr>
          <p:cNvSpPr/>
          <p:nvPr/>
        </p:nvSpPr>
        <p:spPr>
          <a:xfrm>
            <a:off x="15912052" y="329473"/>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21" name="TextBox 20">
            <a:extLst>
              <a:ext uri="{FF2B5EF4-FFF2-40B4-BE49-F238E27FC236}">
                <a16:creationId xmlns:a16="http://schemas.microsoft.com/office/drawing/2014/main" id="{437D10F2-D825-4F14-8721-CF5105D60893}"/>
              </a:ext>
            </a:extLst>
          </p:cNvPr>
          <p:cNvSpPr txBox="1"/>
          <p:nvPr/>
        </p:nvSpPr>
        <p:spPr>
          <a:xfrm>
            <a:off x="16107818" y="730293"/>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Tree>
    <p:extLst>
      <p:ext uri="{BB962C8B-B14F-4D97-AF65-F5344CB8AC3E}">
        <p14:creationId xmlns:p14="http://schemas.microsoft.com/office/powerpoint/2010/main" val="3115354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55BE9276-DC2F-F843-82A1-22E8A3A5B667}"/>
              </a:ext>
            </a:extLst>
          </p:cNvPr>
          <p:cNvGrpSpPr/>
          <p:nvPr/>
        </p:nvGrpSpPr>
        <p:grpSpPr>
          <a:xfrm>
            <a:off x="704241" y="7442478"/>
            <a:ext cx="1371600" cy="1371600"/>
            <a:chOff x="6821181" y="4608210"/>
            <a:chExt cx="914400" cy="914400"/>
          </a:xfrm>
        </p:grpSpPr>
        <p:sp>
          <p:nvSpPr>
            <p:cNvPr id="41" name="Oval 40"/>
            <p:cNvSpPr/>
            <p:nvPr/>
          </p:nvSpPr>
          <p:spPr>
            <a:xfrm>
              <a:off x="6821181" y="4608210"/>
              <a:ext cx="914400" cy="914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dirty="0">
                <a:solidFill>
                  <a:prstClr val="white"/>
                </a:solidFill>
              </a:endParaRPr>
            </a:p>
          </p:txBody>
        </p:sp>
        <p:sp>
          <p:nvSpPr>
            <p:cNvPr id="42" name="Shape 2932">
              <a:extLst>
                <a:ext uri="{FF2B5EF4-FFF2-40B4-BE49-F238E27FC236}">
                  <a16:creationId xmlns:a16="http://schemas.microsoft.com/office/drawing/2014/main" id="{F24913FF-4021-F444-AC80-1D5E7C5340A2}"/>
                </a:ext>
              </a:extLst>
            </p:cNvPr>
            <p:cNvSpPr/>
            <p:nvPr/>
          </p:nvSpPr>
          <p:spPr>
            <a:xfrm>
              <a:off x="7038859" y="4857302"/>
              <a:ext cx="479042" cy="391945"/>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7"/>
                    <a:pt x="18299" y="6600"/>
                    <a:pt x="18164" y="6600"/>
                  </a:cubicBezTo>
                  <a:cubicBezTo>
                    <a:pt x="17892" y="6600"/>
                    <a:pt x="17673" y="6869"/>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69"/>
                    <a:pt x="15489" y="0"/>
                    <a:pt x="15218" y="0"/>
                  </a:cubicBezTo>
                  <a:lnTo>
                    <a:pt x="11291" y="0"/>
                  </a:lnTo>
                  <a:cubicBezTo>
                    <a:pt x="11020" y="0"/>
                    <a:pt x="10800" y="269"/>
                    <a:pt x="10800" y="600"/>
                  </a:cubicBezTo>
                  <a:cubicBezTo>
                    <a:pt x="10800" y="932"/>
                    <a:pt x="11020" y="1200"/>
                    <a:pt x="11291" y="1200"/>
                  </a:cubicBezTo>
                  <a:lnTo>
                    <a:pt x="14033" y="1200"/>
                  </a:lnTo>
                  <a:lnTo>
                    <a:pt x="6669" y="10200"/>
                  </a:lnTo>
                  <a:lnTo>
                    <a:pt x="3858" y="10200"/>
                  </a:lnTo>
                  <a:cubicBezTo>
                    <a:pt x="3639" y="9167"/>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69"/>
                    <a:pt x="10800" y="21000"/>
                  </a:cubicBezTo>
                  <a:cubicBezTo>
                    <a:pt x="10800" y="21332"/>
                    <a:pt x="11020" y="21600"/>
                    <a:pt x="11291" y="21600"/>
                  </a:cubicBezTo>
                  <a:lnTo>
                    <a:pt x="15218" y="21600"/>
                  </a:lnTo>
                  <a:cubicBezTo>
                    <a:pt x="15489" y="21600"/>
                    <a:pt x="15709" y="21332"/>
                    <a:pt x="15709" y="21000"/>
                  </a:cubicBezTo>
                  <a:lnTo>
                    <a:pt x="15709" y="16200"/>
                  </a:lnTo>
                  <a:cubicBezTo>
                    <a:pt x="15709" y="15869"/>
                    <a:pt x="15489" y="15600"/>
                    <a:pt x="15218" y="15600"/>
                  </a:cubicBezTo>
                  <a:cubicBezTo>
                    <a:pt x="14947" y="15600"/>
                    <a:pt x="14727" y="15869"/>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bg1"/>
            </a:solidFill>
            <a:ln w="12700">
              <a:miter lim="400000"/>
            </a:ln>
          </p:spPr>
          <p:txBody>
            <a:bodyPr lIns="57136" tIns="57136" rIns="57136" bIns="57136" anchor="ctr"/>
            <a:lstStyle/>
            <a:p>
              <a:pPr defTabSz="68559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498" dirty="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43" name="TextBox 42"/>
          <p:cNvSpPr txBox="1"/>
          <p:nvPr/>
        </p:nvSpPr>
        <p:spPr>
          <a:xfrm>
            <a:off x="67466" y="62230"/>
            <a:ext cx="9198340" cy="923330"/>
          </a:xfrm>
          <a:prstGeom prst="rect">
            <a:avLst/>
          </a:prstGeom>
          <a:noFill/>
        </p:spPr>
        <p:txBody>
          <a:bodyPr wrap="square" rtlCol="0">
            <a:spAutoFit/>
          </a:bodyPr>
          <a:lstStyle/>
          <a:p>
            <a:pPr defTabSz="1371600"/>
            <a:r>
              <a:rPr lang="en-US" sz="5400" b="1" dirty="0" smtClean="0"/>
              <a:t>Who we are</a:t>
            </a:r>
            <a:endParaRPr lang="en-US" sz="5400" b="1" dirty="0">
              <a:solidFill>
                <a:prstClr val="black">
                  <a:lumMod val="85000"/>
                  <a:lumOff val="15000"/>
                </a:prstClr>
              </a:solidFill>
              <a:latin typeface="Montserrat"/>
            </a:endParaRPr>
          </a:p>
        </p:txBody>
      </p:sp>
      <p:sp>
        <p:nvSpPr>
          <p:cNvPr id="3" name="Rectangle 2"/>
          <p:cNvSpPr/>
          <p:nvPr/>
        </p:nvSpPr>
        <p:spPr>
          <a:xfrm>
            <a:off x="93387" y="1158819"/>
            <a:ext cx="6204584" cy="461665"/>
          </a:xfrm>
          <a:prstGeom prst="rect">
            <a:avLst/>
          </a:prstGeom>
        </p:spPr>
        <p:txBody>
          <a:bodyPr wrap="none">
            <a:spAutoFit/>
          </a:bodyPr>
          <a:lstStyle/>
          <a:p>
            <a:r>
              <a:rPr lang="en-US" sz="2400" dirty="0" smtClean="0">
                <a:solidFill>
                  <a:srgbClr val="000000"/>
                </a:solidFill>
                <a:latin typeface="Avenir"/>
              </a:rPr>
              <a:t>Name of </a:t>
            </a:r>
            <a:r>
              <a:rPr lang="en-US" sz="2400" dirty="0">
                <a:solidFill>
                  <a:srgbClr val="000000"/>
                </a:solidFill>
                <a:latin typeface="Avenir"/>
              </a:rPr>
              <a:t>your </a:t>
            </a:r>
            <a:r>
              <a:rPr lang="en-US" sz="2400" dirty="0" smtClean="0">
                <a:solidFill>
                  <a:srgbClr val="000000"/>
                </a:solidFill>
                <a:latin typeface="Avenir"/>
              </a:rPr>
              <a:t>Venture:………………………..</a:t>
            </a:r>
            <a:endParaRPr lang="en-US" sz="2400" dirty="0"/>
          </a:p>
        </p:txBody>
      </p:sp>
      <p:sp>
        <p:nvSpPr>
          <p:cNvPr id="4" name="Rectangle 3"/>
          <p:cNvSpPr/>
          <p:nvPr/>
        </p:nvSpPr>
        <p:spPr>
          <a:xfrm>
            <a:off x="13751088" y="4105123"/>
            <a:ext cx="4064163"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endParaRPr lang="en-US" sz="2400" dirty="0" smtClean="0">
              <a:solidFill>
                <a:srgbClr val="000000"/>
              </a:solidFill>
              <a:latin typeface="Avenir"/>
            </a:endParaRPr>
          </a:p>
          <a:p>
            <a:pPr algn="just"/>
            <a:r>
              <a:rPr lang="en-US" sz="2400" dirty="0">
                <a:solidFill>
                  <a:srgbClr val="000000"/>
                </a:solidFill>
                <a:latin typeface="Avenir"/>
              </a:rPr>
              <a:t>	</a:t>
            </a:r>
            <a:r>
              <a:rPr lang="en-US" sz="2400" dirty="0" smtClean="0">
                <a:solidFill>
                  <a:srgbClr val="000000"/>
                </a:solidFill>
                <a:latin typeface="Avenir"/>
              </a:rPr>
              <a:t>Your </a:t>
            </a:r>
            <a:r>
              <a:rPr lang="en-US" sz="2400" dirty="0">
                <a:solidFill>
                  <a:srgbClr val="000000"/>
                </a:solidFill>
                <a:latin typeface="Avenir"/>
              </a:rPr>
              <a:t>goal when </a:t>
            </a:r>
            <a:r>
              <a:rPr lang="en-US" sz="2400" dirty="0" smtClean="0">
                <a:solidFill>
                  <a:srgbClr val="000000"/>
                </a:solidFill>
                <a:latin typeface="Avenir"/>
              </a:rPr>
              <a:t>answering </a:t>
            </a:r>
            <a:r>
              <a:rPr lang="en-US" sz="2400" dirty="0">
                <a:solidFill>
                  <a:srgbClr val="000000"/>
                </a:solidFill>
                <a:latin typeface="Avenir"/>
              </a:rPr>
              <a:t>this </a:t>
            </a:r>
            <a:r>
              <a:rPr lang="en-US" sz="2400" dirty="0" smtClean="0">
                <a:solidFill>
                  <a:srgbClr val="000000"/>
                </a:solidFill>
                <a:latin typeface="Avenir"/>
              </a:rPr>
              <a:t>slide should be to create enough interest about your venture.</a:t>
            </a:r>
            <a:endParaRPr lang="en-US" sz="2400" dirty="0"/>
          </a:p>
        </p:txBody>
      </p:sp>
      <p:sp>
        <p:nvSpPr>
          <p:cNvPr id="44" name="Rectangle 43">
            <a:extLst>
              <a:ext uri="{FF2B5EF4-FFF2-40B4-BE49-F238E27FC236}">
                <a16:creationId xmlns:a16="http://schemas.microsoft.com/office/drawing/2014/main"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TextBox 44">
            <a:extLst>
              <a:ext uri="{FF2B5EF4-FFF2-40B4-BE49-F238E27FC236}">
                <a16:creationId xmlns:a16="http://schemas.microsoft.com/office/drawing/2014/main" id="{437D10F2-D825-4F14-8721-CF5105D60893}"/>
              </a:ext>
            </a:extLst>
          </p:cNvPr>
          <p:cNvSpPr txBox="1"/>
          <p:nvPr/>
        </p:nvSpPr>
        <p:spPr>
          <a:xfrm>
            <a:off x="16256163" y="1009801"/>
            <a:ext cx="1422954" cy="900246"/>
          </a:xfrm>
          <a:prstGeom prst="rect">
            <a:avLst/>
          </a:prstGeom>
          <a:noFill/>
        </p:spPr>
        <p:txBody>
          <a:bodyPr wrap="square" lIns="68580" tIns="34290" rIns="68580" bIns="34290" rtlCol="0" anchor="t">
            <a:spAutoFit/>
          </a:bodyPr>
          <a:lstStyle/>
          <a:p>
            <a:pPr algn="ctr"/>
            <a:r>
              <a:rPr lang="en-US" b="1" dirty="0" smtClean="0"/>
              <a:t>Place your venture logo here</a:t>
            </a:r>
            <a:endParaRPr lang="en-ZA" b="1" dirty="0"/>
          </a:p>
        </p:txBody>
      </p:sp>
      <p:sp>
        <p:nvSpPr>
          <p:cNvPr id="5" name="Rectangle 4"/>
          <p:cNvSpPr/>
          <p:nvPr/>
        </p:nvSpPr>
        <p:spPr>
          <a:xfrm>
            <a:off x="2770113" y="4717503"/>
            <a:ext cx="4839786" cy="369332"/>
          </a:xfrm>
          <a:prstGeom prst="rect">
            <a:avLst/>
          </a:prstGeom>
        </p:spPr>
        <p:txBody>
          <a:bodyPr wrap="none">
            <a:spAutoFit/>
          </a:bodyPr>
          <a:lstStyle/>
          <a:p>
            <a:r>
              <a:rPr lang="en-US" dirty="0" smtClean="0">
                <a:solidFill>
                  <a:srgbClr val="000000"/>
                </a:solidFill>
                <a:latin typeface="Avenir"/>
              </a:rPr>
              <a:t>Provide a brief on what does your venture do.</a:t>
            </a:r>
            <a:endParaRPr lang="en-US" dirty="0"/>
          </a:p>
        </p:txBody>
      </p:sp>
      <p:sp>
        <p:nvSpPr>
          <p:cNvPr id="46" name="Rectangle 45"/>
          <p:cNvSpPr/>
          <p:nvPr/>
        </p:nvSpPr>
        <p:spPr>
          <a:xfrm>
            <a:off x="2792811" y="1654984"/>
            <a:ext cx="1527982" cy="584775"/>
          </a:xfrm>
          <a:prstGeom prst="rect">
            <a:avLst/>
          </a:prstGeom>
        </p:spPr>
        <p:txBody>
          <a:bodyPr wrap="none">
            <a:spAutoFit/>
          </a:bodyPr>
          <a:lstStyle/>
          <a:p>
            <a:r>
              <a:rPr lang="en-US" sz="3200" b="1" dirty="0" smtClean="0">
                <a:solidFill>
                  <a:srgbClr val="000000"/>
                </a:solidFill>
                <a:latin typeface="Avenir"/>
              </a:rPr>
              <a:t>Why ?</a:t>
            </a:r>
            <a:r>
              <a:rPr lang="en-US" sz="3200" b="1" dirty="0">
                <a:solidFill>
                  <a:srgbClr val="000000"/>
                </a:solidFill>
                <a:latin typeface="Avenir"/>
              </a:rPr>
              <a:t> </a:t>
            </a:r>
            <a:endParaRPr lang="en-US" sz="3200" b="1" dirty="0"/>
          </a:p>
        </p:txBody>
      </p:sp>
      <p:sp>
        <p:nvSpPr>
          <p:cNvPr id="47" name="Rectangle 46"/>
          <p:cNvSpPr/>
          <p:nvPr/>
        </p:nvSpPr>
        <p:spPr>
          <a:xfrm>
            <a:off x="2792811" y="2196108"/>
            <a:ext cx="5840060" cy="369332"/>
          </a:xfrm>
          <a:prstGeom prst="rect">
            <a:avLst/>
          </a:prstGeom>
        </p:spPr>
        <p:txBody>
          <a:bodyPr wrap="none">
            <a:spAutoFit/>
          </a:bodyPr>
          <a:lstStyle/>
          <a:p>
            <a:r>
              <a:rPr lang="en-US" dirty="0" smtClean="0">
                <a:solidFill>
                  <a:srgbClr val="000000"/>
                </a:solidFill>
                <a:latin typeface="Avenir"/>
              </a:rPr>
              <a:t>Explain why do you want to pursue this Business Idea.</a:t>
            </a:r>
            <a:r>
              <a:rPr lang="en-US" dirty="0">
                <a:solidFill>
                  <a:srgbClr val="000000"/>
                </a:solidFill>
                <a:latin typeface="Avenir"/>
              </a:rPr>
              <a:t> </a:t>
            </a:r>
            <a:endParaRPr lang="en-US" dirty="0"/>
          </a:p>
        </p:txBody>
      </p:sp>
      <p:sp>
        <p:nvSpPr>
          <p:cNvPr id="48" name="Rectangle 47"/>
          <p:cNvSpPr/>
          <p:nvPr/>
        </p:nvSpPr>
        <p:spPr>
          <a:xfrm>
            <a:off x="2792811" y="4267518"/>
            <a:ext cx="1778051" cy="584775"/>
          </a:xfrm>
          <a:prstGeom prst="rect">
            <a:avLst/>
          </a:prstGeom>
        </p:spPr>
        <p:txBody>
          <a:bodyPr wrap="none">
            <a:spAutoFit/>
          </a:bodyPr>
          <a:lstStyle/>
          <a:p>
            <a:r>
              <a:rPr lang="en-US" sz="3200" b="1" dirty="0" smtClean="0">
                <a:solidFill>
                  <a:srgbClr val="000000"/>
                </a:solidFill>
                <a:latin typeface="Avenir"/>
              </a:rPr>
              <a:t>What  ?</a:t>
            </a:r>
            <a:r>
              <a:rPr lang="en-US" sz="3200" b="1" dirty="0">
                <a:solidFill>
                  <a:srgbClr val="000000"/>
                </a:solidFill>
                <a:latin typeface="Avenir"/>
              </a:rPr>
              <a:t> </a:t>
            </a:r>
            <a:endParaRPr lang="en-US" sz="3200" b="1" dirty="0"/>
          </a:p>
        </p:txBody>
      </p:sp>
      <p:sp>
        <p:nvSpPr>
          <p:cNvPr id="49" name="Rectangle 48"/>
          <p:cNvSpPr/>
          <p:nvPr/>
        </p:nvSpPr>
        <p:spPr>
          <a:xfrm>
            <a:off x="2735904" y="6857703"/>
            <a:ext cx="1641796" cy="584775"/>
          </a:xfrm>
          <a:prstGeom prst="rect">
            <a:avLst/>
          </a:prstGeom>
        </p:spPr>
        <p:txBody>
          <a:bodyPr wrap="none">
            <a:spAutoFit/>
          </a:bodyPr>
          <a:lstStyle/>
          <a:p>
            <a:r>
              <a:rPr lang="en-US" sz="3200" b="1" dirty="0" smtClean="0">
                <a:solidFill>
                  <a:srgbClr val="000000"/>
                </a:solidFill>
                <a:latin typeface="Avenir"/>
              </a:rPr>
              <a:t>How  ?</a:t>
            </a:r>
            <a:r>
              <a:rPr lang="en-US" sz="3200" b="1" dirty="0">
                <a:solidFill>
                  <a:srgbClr val="000000"/>
                </a:solidFill>
                <a:latin typeface="Avenir"/>
              </a:rPr>
              <a:t> </a:t>
            </a:r>
            <a:endParaRPr lang="en-US" sz="3200" b="1" dirty="0"/>
          </a:p>
        </p:txBody>
      </p:sp>
      <p:sp>
        <p:nvSpPr>
          <p:cNvPr id="51" name="Rectangle 50"/>
          <p:cNvSpPr/>
          <p:nvPr/>
        </p:nvSpPr>
        <p:spPr>
          <a:xfrm>
            <a:off x="2792811" y="5074619"/>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2" name="Rectangle 51"/>
          <p:cNvSpPr/>
          <p:nvPr/>
        </p:nvSpPr>
        <p:spPr>
          <a:xfrm>
            <a:off x="2852045" y="2591626"/>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3" name="Rectangle 52"/>
          <p:cNvSpPr/>
          <p:nvPr/>
        </p:nvSpPr>
        <p:spPr>
          <a:xfrm>
            <a:off x="2735904" y="7451858"/>
            <a:ext cx="7289175" cy="369332"/>
          </a:xfrm>
          <a:prstGeom prst="rect">
            <a:avLst/>
          </a:prstGeom>
        </p:spPr>
        <p:txBody>
          <a:bodyPr wrap="none">
            <a:spAutoFit/>
          </a:bodyPr>
          <a:lstStyle/>
          <a:p>
            <a:r>
              <a:rPr lang="en-US" dirty="0" smtClean="0">
                <a:solidFill>
                  <a:srgbClr val="000000"/>
                </a:solidFill>
                <a:latin typeface="Avenir"/>
              </a:rPr>
              <a:t>Explain how your venture solves the problem and make its revenue. </a:t>
            </a:r>
            <a:endParaRPr lang="en-US" dirty="0"/>
          </a:p>
        </p:txBody>
      </p:sp>
      <p:sp>
        <p:nvSpPr>
          <p:cNvPr id="54" name="Rectangle 53"/>
          <p:cNvSpPr/>
          <p:nvPr/>
        </p:nvSpPr>
        <p:spPr>
          <a:xfrm>
            <a:off x="2805781" y="7857292"/>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pic>
        <p:nvPicPr>
          <p:cNvPr id="57"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3868400" y="4215292"/>
            <a:ext cx="655576" cy="637001"/>
          </a:xfrm>
          <a:prstGeom prst="rect">
            <a:avLst/>
          </a:prstGeom>
        </p:spPr>
      </p:pic>
      <p:pic>
        <p:nvPicPr>
          <p:cNvPr id="58" name="Graphic 23" descr="Lightbulb and gear with solid fill">
            <a:extLst>
              <a:ext uri="{FF2B5EF4-FFF2-40B4-BE49-F238E27FC236}">
                <a16:creationId xmlns:a16="http://schemas.microsoft.com/office/drawing/2014/main" id="{70701804-1B30-4A44-B98A-18706EAEAFD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796141" y="5074619"/>
            <a:ext cx="1290307" cy="1414469"/>
          </a:xfrm>
          <a:prstGeom prst="rect">
            <a:avLst/>
          </a:prstGeom>
          <a:solidFill>
            <a:schemeClr val="accent2">
              <a:lumMod val="40000"/>
              <a:lumOff val="60000"/>
            </a:schemeClr>
          </a:solidFill>
        </p:spPr>
      </p:pic>
      <p:pic>
        <p:nvPicPr>
          <p:cNvPr id="59" name="Graphic 19" descr="Dance steps with solid fill">
            <a:extLst>
              <a:ext uri="{FF2B5EF4-FFF2-40B4-BE49-F238E27FC236}">
                <a16:creationId xmlns:a16="http://schemas.microsoft.com/office/drawing/2014/main" id="{ED04F3D0-C2B5-426E-ADEE-F065E40DF45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34920" y="2737856"/>
            <a:ext cx="1251527" cy="1186444"/>
          </a:xfrm>
          <a:prstGeom prst="rect">
            <a:avLst/>
          </a:prstGeom>
          <a:solidFill>
            <a:schemeClr val="accent6">
              <a:lumMod val="60000"/>
              <a:lumOff val="40000"/>
            </a:schemeClr>
          </a:solidFill>
        </p:spPr>
      </p:pic>
    </p:spTree>
    <p:extLst>
      <p:ext uri="{BB962C8B-B14F-4D97-AF65-F5344CB8AC3E}">
        <p14:creationId xmlns:p14="http://schemas.microsoft.com/office/powerpoint/2010/main" val="48527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 calcmode="lin" valueType="num">
                                      <p:cBhvr>
                                        <p:cTn id="9" dur="500" fill="hold"/>
                                        <p:tgtEl>
                                          <p:spTgt spid="40"/>
                                        </p:tgtEl>
                                        <p:attrNameLst>
                                          <p:attrName>style.rotation</p:attrName>
                                        </p:attrNameLst>
                                      </p:cBhvr>
                                      <p:tavLst>
                                        <p:tav tm="0">
                                          <p:val>
                                            <p:fltVal val="360"/>
                                          </p:val>
                                        </p:tav>
                                        <p:tav tm="100000">
                                          <p:val>
                                            <p:fltVal val="0"/>
                                          </p:val>
                                        </p:tav>
                                      </p:tavLst>
                                    </p:anim>
                                    <p:animEffect transition="in" filter="fade">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204200" y="-13647"/>
            <a:ext cx="12338484" cy="1019574"/>
          </a:xfrm>
          <a:prstGeom prst="rect">
            <a:avLst/>
          </a:prstGeom>
        </p:spPr>
        <p:txBody>
          <a:bodyPr wrap="square" lIns="0" tIns="0" rIns="0" bIns="0" rtlCol="0" anchor="t">
            <a:spAutoFit/>
          </a:bodyPr>
          <a:lstStyle/>
          <a:p>
            <a:pPr>
              <a:lnSpc>
                <a:spcPts val="8747"/>
              </a:lnSpc>
            </a:pPr>
            <a:r>
              <a:rPr lang="en-US" sz="5400" b="1" dirty="0" smtClean="0">
                <a:cs typeface="Times New Roman" panose="02020603050405020304" pitchFamily="18" charset="0"/>
              </a:rPr>
              <a:t>Team Composition</a:t>
            </a:r>
            <a:endParaRPr lang="en-US" sz="5400" b="1" dirty="0">
              <a:cs typeface="Times New Roman" panose="02020603050405020304" pitchFamily="18" charset="0"/>
            </a:endParaRPr>
          </a:p>
        </p:txBody>
      </p:sp>
      <p:sp>
        <p:nvSpPr>
          <p:cNvPr id="36" name="TextBox 35">
            <a:extLst>
              <a:ext uri="{FF2B5EF4-FFF2-40B4-BE49-F238E27FC236}">
                <a16:creationId xmlns:a16="http://schemas.microsoft.com/office/drawing/2014/main" id="{437D10F2-D825-4F14-8721-CF5105D60893}"/>
              </a:ext>
            </a:extLst>
          </p:cNvPr>
          <p:cNvSpPr txBox="1"/>
          <p:nvPr/>
        </p:nvSpPr>
        <p:spPr>
          <a:xfrm>
            <a:off x="16315796" y="121640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Rectangle 44">
            <a:extLst>
              <a:ext uri="{FF2B5EF4-FFF2-40B4-BE49-F238E27FC236}">
                <a16:creationId xmlns:a16="http://schemas.microsoft.com/office/drawing/2014/main" id="{FE41B64D-B44D-44C6-BDBC-3EBF35934BD5}"/>
              </a:ext>
            </a:extLst>
          </p:cNvPr>
          <p:cNvSpPr/>
          <p:nvPr/>
        </p:nvSpPr>
        <p:spPr>
          <a:xfrm>
            <a:off x="811195" y="2963972"/>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6" name="Rectangle 45">
            <a:extLst>
              <a:ext uri="{FF2B5EF4-FFF2-40B4-BE49-F238E27FC236}">
                <a16:creationId xmlns:a16="http://schemas.microsoft.com/office/drawing/2014/main" id="{56942A5F-346B-4A9B-8B0F-4CA8E26F5936}"/>
              </a:ext>
            </a:extLst>
          </p:cNvPr>
          <p:cNvSpPr/>
          <p:nvPr/>
        </p:nvSpPr>
        <p:spPr>
          <a:xfrm>
            <a:off x="4469322" y="2977960"/>
            <a:ext cx="1475128" cy="147758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7" name="TextBox 46">
            <a:extLst>
              <a:ext uri="{FF2B5EF4-FFF2-40B4-BE49-F238E27FC236}">
                <a16:creationId xmlns:a16="http://schemas.microsoft.com/office/drawing/2014/main" id="{F961E885-688B-47C4-BE5D-90587DA49207}"/>
              </a:ext>
            </a:extLst>
          </p:cNvPr>
          <p:cNvSpPr txBox="1"/>
          <p:nvPr/>
        </p:nvSpPr>
        <p:spPr>
          <a:xfrm>
            <a:off x="4603488" y="3240807"/>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48" name="Rectangle 47">
            <a:extLst>
              <a:ext uri="{FF2B5EF4-FFF2-40B4-BE49-F238E27FC236}">
                <a16:creationId xmlns:a16="http://schemas.microsoft.com/office/drawing/2014/main" id="{0EA7884A-0608-4E8F-AEEB-438C18DE1534}"/>
              </a:ext>
            </a:extLst>
          </p:cNvPr>
          <p:cNvSpPr/>
          <p:nvPr/>
        </p:nvSpPr>
        <p:spPr>
          <a:xfrm>
            <a:off x="7467069" y="2901151"/>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9" name="TextBox 48">
            <a:extLst>
              <a:ext uri="{FF2B5EF4-FFF2-40B4-BE49-F238E27FC236}">
                <a16:creationId xmlns:a16="http://schemas.microsoft.com/office/drawing/2014/main" id="{A874D554-969C-4697-B06E-D7709DC86278}"/>
              </a:ext>
            </a:extLst>
          </p:cNvPr>
          <p:cNvSpPr txBox="1"/>
          <p:nvPr/>
        </p:nvSpPr>
        <p:spPr>
          <a:xfrm>
            <a:off x="7630905" y="324534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50" name="TextBox 49">
            <a:extLst>
              <a:ext uri="{FF2B5EF4-FFF2-40B4-BE49-F238E27FC236}">
                <a16:creationId xmlns:a16="http://schemas.microsoft.com/office/drawing/2014/main" id="{2A0B3626-D74C-4000-9FF5-75B635C12759}"/>
              </a:ext>
            </a:extLst>
          </p:cNvPr>
          <p:cNvSpPr txBox="1"/>
          <p:nvPr/>
        </p:nvSpPr>
        <p:spPr>
          <a:xfrm>
            <a:off x="970345" y="312617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7" name="Rectangle 6"/>
          <p:cNvSpPr/>
          <p:nvPr/>
        </p:nvSpPr>
        <p:spPr>
          <a:xfrm>
            <a:off x="758428" y="2098215"/>
            <a:ext cx="1763944" cy="369332"/>
          </a:xfrm>
          <a:prstGeom prst="rect">
            <a:avLst/>
          </a:prstGeom>
        </p:spPr>
        <p:txBody>
          <a:bodyPr wrap="none">
            <a:spAutoFit/>
          </a:bodyPr>
          <a:lstStyle/>
          <a:p>
            <a:r>
              <a:rPr lang="en-US" dirty="0"/>
              <a:t>Team </a:t>
            </a:r>
            <a:r>
              <a:rPr lang="en-US" dirty="0" smtClean="0"/>
              <a:t>member 1 </a:t>
            </a:r>
            <a:endParaRPr lang="en-US" dirty="0"/>
          </a:p>
        </p:txBody>
      </p:sp>
      <p:sp>
        <p:nvSpPr>
          <p:cNvPr id="24" name="Rectangle 23"/>
          <p:cNvSpPr/>
          <p:nvPr/>
        </p:nvSpPr>
        <p:spPr>
          <a:xfrm>
            <a:off x="4422856" y="2098215"/>
            <a:ext cx="2052535" cy="369332"/>
          </a:xfrm>
          <a:prstGeom prst="rect">
            <a:avLst/>
          </a:prstGeom>
        </p:spPr>
        <p:txBody>
          <a:bodyPr wrap="square">
            <a:spAutoFit/>
          </a:bodyPr>
          <a:lstStyle/>
          <a:p>
            <a:r>
              <a:rPr lang="en-US" dirty="0"/>
              <a:t>Team  </a:t>
            </a:r>
            <a:r>
              <a:rPr lang="en-US" dirty="0" smtClean="0"/>
              <a:t>member 2 </a:t>
            </a:r>
            <a:endParaRPr lang="en-US" dirty="0"/>
          </a:p>
        </p:txBody>
      </p:sp>
      <p:sp>
        <p:nvSpPr>
          <p:cNvPr id="25" name="Rectangle 24"/>
          <p:cNvSpPr/>
          <p:nvPr/>
        </p:nvSpPr>
        <p:spPr>
          <a:xfrm>
            <a:off x="7059549" y="2058047"/>
            <a:ext cx="2389251" cy="369332"/>
          </a:xfrm>
          <a:prstGeom prst="rect">
            <a:avLst/>
          </a:prstGeom>
        </p:spPr>
        <p:txBody>
          <a:bodyPr wrap="square">
            <a:spAutoFit/>
          </a:bodyPr>
          <a:lstStyle/>
          <a:p>
            <a:pPr algn="ctr"/>
            <a:r>
              <a:rPr lang="en-US" dirty="0"/>
              <a:t>Team </a:t>
            </a:r>
            <a:r>
              <a:rPr lang="en-US" dirty="0" smtClean="0"/>
              <a:t>member 3 </a:t>
            </a:r>
            <a:endParaRPr lang="en-US" dirty="0"/>
          </a:p>
        </p:txBody>
      </p:sp>
      <p:sp>
        <p:nvSpPr>
          <p:cNvPr id="8" name="Rectangle 7"/>
          <p:cNvSpPr/>
          <p:nvPr/>
        </p:nvSpPr>
        <p:spPr>
          <a:xfrm>
            <a:off x="811195" y="5121768"/>
            <a:ext cx="1552284" cy="646331"/>
          </a:xfrm>
          <a:prstGeom prst="rect">
            <a:avLst/>
          </a:prstGeom>
          <a:ln>
            <a:solidFill>
              <a:schemeClr val="tx1"/>
            </a:solidFill>
          </a:ln>
        </p:spPr>
        <p:txBody>
          <a:bodyPr wrap="none">
            <a:spAutoFit/>
          </a:bodyPr>
          <a:lstStyle/>
          <a:p>
            <a:pPr algn="ctr"/>
            <a:r>
              <a:rPr lang="en-US" dirty="0" smtClean="0"/>
              <a:t>Role/Position: </a:t>
            </a:r>
          </a:p>
          <a:p>
            <a:pPr algn="ctr"/>
            <a:r>
              <a:rPr lang="en-US" dirty="0" smtClean="0"/>
              <a:t>CEO</a:t>
            </a:r>
            <a:endParaRPr lang="en-US" dirty="0"/>
          </a:p>
        </p:txBody>
      </p:sp>
      <p:sp>
        <p:nvSpPr>
          <p:cNvPr id="29" name="Rectangle 28"/>
          <p:cNvSpPr/>
          <p:nvPr/>
        </p:nvSpPr>
        <p:spPr>
          <a:xfrm>
            <a:off x="4469189" y="5160608"/>
            <a:ext cx="1552284" cy="646331"/>
          </a:xfrm>
          <a:prstGeom prst="rect">
            <a:avLst/>
          </a:prstGeom>
          <a:ln>
            <a:solidFill>
              <a:schemeClr val="tx1"/>
            </a:solidFill>
          </a:ln>
        </p:spPr>
        <p:txBody>
          <a:bodyPr wrap="none">
            <a:spAutoFit/>
          </a:bodyPr>
          <a:lstStyle/>
          <a:p>
            <a:r>
              <a:rPr lang="en-US" dirty="0" smtClean="0"/>
              <a:t>Role/Position: </a:t>
            </a:r>
          </a:p>
          <a:p>
            <a:pPr algn="ctr"/>
            <a:r>
              <a:rPr lang="en-US" dirty="0" smtClean="0"/>
              <a:t>COO/CTO</a:t>
            </a:r>
            <a:endParaRPr lang="en-US" dirty="0"/>
          </a:p>
        </p:txBody>
      </p:sp>
      <p:sp>
        <p:nvSpPr>
          <p:cNvPr id="30" name="Rectangle 29"/>
          <p:cNvSpPr/>
          <p:nvPr/>
        </p:nvSpPr>
        <p:spPr>
          <a:xfrm>
            <a:off x="7672547" y="5149464"/>
            <a:ext cx="1552284" cy="646331"/>
          </a:xfrm>
          <a:prstGeom prst="rect">
            <a:avLst/>
          </a:prstGeom>
          <a:ln>
            <a:solidFill>
              <a:schemeClr val="tx1"/>
            </a:solidFill>
          </a:ln>
        </p:spPr>
        <p:txBody>
          <a:bodyPr wrap="none">
            <a:spAutoFit/>
          </a:bodyPr>
          <a:lstStyle/>
          <a:p>
            <a:pPr algn="ctr"/>
            <a:r>
              <a:rPr lang="en-US" dirty="0" smtClean="0"/>
              <a:t>Role/Position: </a:t>
            </a:r>
          </a:p>
          <a:p>
            <a:pPr algn="ctr"/>
            <a:r>
              <a:rPr lang="en-US" dirty="0" smtClean="0"/>
              <a:t>CFO/CMO</a:t>
            </a:r>
            <a:endParaRPr lang="en-US" dirty="0"/>
          </a:p>
        </p:txBody>
      </p:sp>
      <p:sp>
        <p:nvSpPr>
          <p:cNvPr id="31" name="Rectangle 30"/>
          <p:cNvSpPr/>
          <p:nvPr/>
        </p:nvSpPr>
        <p:spPr>
          <a:xfrm>
            <a:off x="204200" y="6515100"/>
            <a:ext cx="2884997"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a:p>
        </p:txBody>
      </p:sp>
      <p:sp>
        <p:nvSpPr>
          <p:cNvPr id="32" name="Rectangle 31"/>
          <p:cNvSpPr/>
          <p:nvPr/>
        </p:nvSpPr>
        <p:spPr>
          <a:xfrm>
            <a:off x="3784372" y="6515100"/>
            <a:ext cx="2845028"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33" name="Rectangle 32"/>
          <p:cNvSpPr/>
          <p:nvPr/>
        </p:nvSpPr>
        <p:spPr>
          <a:xfrm>
            <a:off x="7286865" y="6535299"/>
            <a:ext cx="2628546"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sp>
        <p:nvSpPr>
          <p:cNvPr id="15" name="Rectangle 14"/>
          <p:cNvSpPr/>
          <p:nvPr/>
        </p:nvSpPr>
        <p:spPr>
          <a:xfrm>
            <a:off x="10696364" y="3592685"/>
            <a:ext cx="6853158" cy="2804870"/>
          </a:xfrm>
          <a:prstGeom prst="rect">
            <a:avLst/>
          </a:prstGeom>
          <a:ln>
            <a:solidFill>
              <a:schemeClr val="tx1"/>
            </a:solidFill>
          </a:ln>
        </p:spPr>
        <p:txBody>
          <a:bodyPr wrap="none">
            <a:spAutoFit/>
          </a:bodyPr>
          <a:lstStyle/>
          <a:p>
            <a:pPr>
              <a:lnSpc>
                <a:spcPct val="90000"/>
              </a:lnSpc>
              <a:spcBef>
                <a:spcPts val="750"/>
              </a:spcBef>
              <a:buClr>
                <a:srgbClr val="000000"/>
              </a:buClr>
              <a:buFont typeface="Arial"/>
              <a:buNone/>
            </a:pPr>
            <a:r>
              <a:rPr lang="en-GB" b="1" kern="0" dirty="0">
                <a:solidFill>
                  <a:srgbClr val="000000"/>
                </a:solidFill>
                <a:latin typeface="Arial"/>
                <a:ea typeface="+mn-lt"/>
                <a:cs typeface="Arial"/>
                <a:sym typeface="Arial"/>
              </a:rPr>
              <a:t>What makes us a good team to solve the problem we chose</a:t>
            </a:r>
            <a:r>
              <a:rPr lang="en-GB" b="1" kern="0" dirty="0" smtClean="0">
                <a:solidFill>
                  <a:srgbClr val="000000"/>
                </a:solidFill>
                <a:latin typeface="Arial"/>
                <a:ea typeface="+mn-lt"/>
                <a:cs typeface="Arial"/>
                <a:sym typeface="Arial"/>
              </a:rPr>
              <a:t>?</a:t>
            </a: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kern="0" dirty="0">
              <a:solidFill>
                <a:srgbClr val="000000"/>
              </a:solidFill>
              <a:latin typeface="Arial"/>
              <a:ea typeface="+mn-lt"/>
              <a:cs typeface="Arial"/>
              <a:sym typeface="Arial"/>
            </a:endParaRPr>
          </a:p>
        </p:txBody>
      </p:sp>
      <p:sp>
        <p:nvSpPr>
          <p:cNvPr id="40" name="Rectangle 39"/>
          <p:cNvSpPr/>
          <p:nvPr/>
        </p:nvSpPr>
        <p:spPr>
          <a:xfrm>
            <a:off x="11658600" y="7200900"/>
            <a:ext cx="6324599"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p>
          <a:p>
            <a:pPr algn="just"/>
            <a:r>
              <a:rPr lang="en-US" sz="2400" dirty="0" smtClean="0">
                <a:solidFill>
                  <a:srgbClr val="000000"/>
                </a:solidFill>
                <a:latin typeface="Avenir"/>
              </a:rPr>
              <a:t>	The goal is to demonstrate teams commitment. Mention who’s on your team, why them and their extremely relevant credentials</a:t>
            </a:r>
            <a:endParaRPr lang="en-US" sz="2400" dirty="0"/>
          </a:p>
        </p:txBody>
      </p:sp>
      <p:pic>
        <p:nvPicPr>
          <p:cNvPr id="42"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1822303" y="7362695"/>
            <a:ext cx="651510" cy="637001"/>
          </a:xfrm>
          <a:prstGeom prst="rect">
            <a:avLst/>
          </a:prstGeom>
        </p:spPr>
      </p:pic>
    </p:spTree>
    <p:extLst>
      <p:ext uri="{BB962C8B-B14F-4D97-AF65-F5344CB8AC3E}">
        <p14:creationId xmlns:p14="http://schemas.microsoft.com/office/powerpoint/2010/main" val="30578898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9380"/>
            <a:ext cx="18310194" cy="10287000"/>
          </a:xfrm>
          <a:prstGeom prst="rect">
            <a:avLst/>
          </a:prstGeom>
        </p:spPr>
      </p:pic>
      <p:pic>
        <p:nvPicPr>
          <p:cNvPr id="4" name="Picture 4"/>
          <p:cNvPicPr>
            <a:picLocks noChangeAspect="1"/>
          </p:cNvPicPr>
          <p:nvPr/>
        </p:nvPicPr>
        <p:blipFill>
          <a:blip r:embed="rId4"/>
          <a:srcRect/>
          <a:stretch>
            <a:fillRect/>
          </a:stretch>
        </p:blipFill>
        <p:spPr>
          <a:xfrm>
            <a:off x="15544800" y="419100"/>
            <a:ext cx="2278599" cy="1131276"/>
          </a:xfrm>
          <a:prstGeom prst="rect">
            <a:avLst/>
          </a:prstGeom>
        </p:spPr>
      </p:pic>
      <p:sp>
        <p:nvSpPr>
          <p:cNvPr id="6" name="TextBox 6"/>
          <p:cNvSpPr txBox="1"/>
          <p:nvPr/>
        </p:nvSpPr>
        <p:spPr>
          <a:xfrm>
            <a:off x="3581400" y="3898619"/>
            <a:ext cx="9147307" cy="3847207"/>
          </a:xfrm>
          <a:prstGeom prst="rect">
            <a:avLst/>
          </a:prstGeom>
        </p:spPr>
        <p:txBody>
          <a:bodyPr lIns="0" tIns="0" rIns="0" bIns="0" rtlCol="0" anchor="t">
            <a:spAutoFit/>
          </a:bodyPr>
          <a:lstStyle/>
          <a:p>
            <a:pPr algn="ctr">
              <a:lnSpc>
                <a:spcPts val="15000"/>
              </a:lnSpc>
            </a:pPr>
            <a:r>
              <a:rPr lang="en-US" sz="15000" dirty="0" smtClean="0">
                <a:solidFill>
                  <a:srgbClr val="FFFFFF"/>
                </a:solidFill>
                <a:latin typeface="Agrandir Wide Black Bold"/>
              </a:rPr>
              <a:t>Thank You!</a:t>
            </a:r>
            <a:endParaRPr lang="en-US" sz="15000" dirty="0">
              <a:solidFill>
                <a:srgbClr val="FFFFFF"/>
              </a:solidFill>
              <a:latin typeface="Agrandir Wide Black Bo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981181636"/>
              </p:ext>
            </p:extLst>
          </p:nvPr>
        </p:nvGraphicFramePr>
        <p:xfrm>
          <a:off x="609598" y="1784082"/>
          <a:ext cx="15531787" cy="5874017"/>
        </p:xfrm>
        <a:graphic>
          <a:graphicData uri="http://schemas.openxmlformats.org/drawingml/2006/table">
            <a:tbl>
              <a:tblPr firstRow="1" bandRow="1">
                <a:tableStyleId>{2D5ABB26-0587-4C30-8999-92F81FD0307C}</a:tableStyleId>
              </a:tblPr>
              <a:tblGrid>
                <a:gridCol w="5175802">
                  <a:extLst>
                    <a:ext uri="{9D8B030D-6E8A-4147-A177-3AD203B41FA5}">
                      <a16:colId xmlns:a16="http://schemas.microsoft.com/office/drawing/2014/main" val="20000"/>
                    </a:ext>
                  </a:extLst>
                </a:gridCol>
                <a:gridCol w="5175802">
                  <a:extLst>
                    <a:ext uri="{9D8B030D-6E8A-4147-A177-3AD203B41FA5}">
                      <a16:colId xmlns:a16="http://schemas.microsoft.com/office/drawing/2014/main" val="20001"/>
                    </a:ext>
                  </a:extLst>
                </a:gridCol>
                <a:gridCol w="5180183">
                  <a:extLst>
                    <a:ext uri="{9D8B030D-6E8A-4147-A177-3AD203B41FA5}">
                      <a16:colId xmlns:a16="http://schemas.microsoft.com/office/drawing/2014/main" val="20002"/>
                    </a:ext>
                  </a:extLst>
                </a:gridCol>
              </a:tblGrid>
              <a:tr h="2849424">
                <a:tc>
                  <a:txBody>
                    <a:bodyPr/>
                    <a:lstStyle/>
                    <a:p>
                      <a:pPr marL="85090">
                        <a:lnSpc>
                          <a:spcPct val="100000"/>
                        </a:lnSpc>
                        <a:spcBef>
                          <a:spcPts val="635"/>
                        </a:spcBef>
                      </a:pPr>
                      <a:r>
                        <a:rPr sz="1400" b="1" spc="-120" dirty="0">
                          <a:latin typeface="Verdana" panose="020B0604030504040204" pitchFamily="34" charset="0"/>
                          <a:ea typeface="Verdana" panose="020B0604030504040204" pitchFamily="34" charset="0"/>
                          <a:cs typeface="Open Sans" panose="020B0606030504020204" pitchFamily="34" charset="0"/>
                        </a:rPr>
                        <a:t>CONTEXT</a:t>
                      </a:r>
                      <a:endParaRPr sz="1400" dirty="0">
                        <a:latin typeface="Verdana" panose="020B0604030504040204" pitchFamily="34" charset="0"/>
                        <a:ea typeface="Verdana" panose="020B0604030504040204" pitchFamily="34" charset="0"/>
                        <a:cs typeface="Open Sans" panose="020B0606030504020204" pitchFamily="34" charset="0"/>
                      </a:endParaRPr>
                    </a:p>
                    <a:p>
                      <a:pPr marL="85090">
                        <a:lnSpc>
                          <a:spcPct val="100000"/>
                        </a:lnSpc>
                      </a:pPr>
                      <a:r>
                        <a:rPr sz="1400" spc="-70" dirty="0">
                          <a:latin typeface="Verdana" panose="020B0604030504040204" pitchFamily="34" charset="0"/>
                          <a:ea typeface="Verdana" panose="020B0604030504040204" pitchFamily="34" charset="0"/>
                          <a:cs typeface="Open Sans" panose="020B0606030504020204" pitchFamily="34" charset="0"/>
                        </a:rPr>
                        <a:t>When</a:t>
                      </a:r>
                      <a:r>
                        <a:rPr sz="1400" spc="-19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does</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the</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85" dirty="0">
                          <a:latin typeface="Verdana" panose="020B0604030504040204" pitchFamily="34" charset="0"/>
                          <a:ea typeface="Verdana" panose="020B0604030504040204" pitchFamily="34" charset="0"/>
                          <a:cs typeface="Open Sans" panose="020B0606030504020204" pitchFamily="34" charset="0"/>
                        </a:rPr>
                        <a:t>p</a:t>
                      </a:r>
                      <a:r>
                        <a:rPr sz="1400" spc="-95" dirty="0">
                          <a:latin typeface="Verdana" panose="020B0604030504040204" pitchFamily="34" charset="0"/>
                          <a:ea typeface="Verdana" panose="020B0604030504040204" pitchFamily="34" charset="0"/>
                          <a:cs typeface="Open Sans" panose="020B0606030504020204" pitchFamily="34" charset="0"/>
                        </a:rPr>
                        <a:t>r</a:t>
                      </a:r>
                      <a:r>
                        <a:rPr sz="1400" spc="-90" dirty="0">
                          <a:latin typeface="Verdana" panose="020B0604030504040204" pitchFamily="34" charset="0"/>
                          <a:ea typeface="Verdana" panose="020B0604030504040204" pitchFamily="34" charset="0"/>
                          <a:cs typeface="Open Sans" panose="020B0606030504020204" pitchFamily="34" charset="0"/>
                        </a:rPr>
                        <a:t>o</a:t>
                      </a:r>
                      <a:r>
                        <a:rPr sz="1400" spc="-85" dirty="0">
                          <a:latin typeface="Verdana" panose="020B0604030504040204" pitchFamily="34" charset="0"/>
                          <a:ea typeface="Verdana" panose="020B0604030504040204" pitchFamily="34" charset="0"/>
                          <a:cs typeface="Open Sans" panose="020B0606030504020204" pitchFamily="34" charset="0"/>
                        </a:rPr>
                        <a:t>b</a:t>
                      </a:r>
                      <a:r>
                        <a:rPr sz="1400" spc="-60" dirty="0">
                          <a:latin typeface="Verdana" panose="020B0604030504040204" pitchFamily="34" charset="0"/>
                          <a:ea typeface="Verdana" panose="020B0604030504040204" pitchFamily="34" charset="0"/>
                          <a:cs typeface="Open Sans" panose="020B0606030504020204" pitchFamily="34" charset="0"/>
                        </a:rPr>
                        <a:t>l</a:t>
                      </a:r>
                      <a:r>
                        <a:rPr sz="1400" spc="-95" dirty="0">
                          <a:latin typeface="Verdana" panose="020B0604030504040204" pitchFamily="34" charset="0"/>
                          <a:ea typeface="Verdana" panose="020B0604030504040204" pitchFamily="34" charset="0"/>
                          <a:cs typeface="Open Sans" panose="020B0606030504020204" pitchFamily="34" charset="0"/>
                        </a:rPr>
                        <a:t>e</a:t>
                      </a:r>
                      <a:r>
                        <a:rPr sz="1400" dirty="0">
                          <a:latin typeface="Verdana" panose="020B0604030504040204" pitchFamily="34" charset="0"/>
                          <a:ea typeface="Verdana" panose="020B0604030504040204" pitchFamily="34" charset="0"/>
                          <a:cs typeface="Open Sans" panose="020B0606030504020204" pitchFamily="34" charset="0"/>
                        </a:rPr>
                        <a:t>m</a:t>
                      </a:r>
                      <a:r>
                        <a:rPr sz="1400" spc="-254" dirty="0">
                          <a:latin typeface="Verdana" panose="020B0604030504040204" pitchFamily="34" charset="0"/>
                          <a:ea typeface="Verdana" panose="020B0604030504040204" pitchFamily="34" charset="0"/>
                          <a:cs typeface="Open Sans" panose="020B0606030504020204" pitchFamily="34" charset="0"/>
                        </a:rPr>
                        <a:t> </a:t>
                      </a:r>
                      <a:r>
                        <a:rPr sz="1400" spc="-70" dirty="0">
                          <a:latin typeface="Verdana" panose="020B0604030504040204" pitchFamily="34" charset="0"/>
                          <a:ea typeface="Verdana" panose="020B0604030504040204" pitchFamily="34" charset="0"/>
                          <a:cs typeface="Open Sans" panose="020B0606030504020204" pitchFamily="34" charset="0"/>
                        </a:rPr>
                        <a:t>o</a:t>
                      </a:r>
                      <a:r>
                        <a:rPr sz="1400" spc="-65" dirty="0">
                          <a:latin typeface="Verdana" panose="020B0604030504040204" pitchFamily="34" charset="0"/>
                          <a:ea typeface="Verdana" panose="020B0604030504040204" pitchFamily="34" charset="0"/>
                          <a:cs typeface="Open Sans" panose="020B0606030504020204" pitchFamily="34" charset="0"/>
                        </a:rPr>
                        <a:t>cc</a:t>
                      </a:r>
                      <a:r>
                        <a:rPr sz="1400" spc="-45" dirty="0">
                          <a:latin typeface="Verdana" panose="020B0604030504040204" pitchFamily="34" charset="0"/>
                          <a:ea typeface="Verdana" panose="020B0604030504040204" pitchFamily="34" charset="0"/>
                          <a:cs typeface="Open Sans" panose="020B0606030504020204" pitchFamily="34" charset="0"/>
                        </a:rPr>
                        <a:t>u</a:t>
                      </a:r>
                      <a:r>
                        <a:rPr sz="1400" spc="-55" dirty="0">
                          <a:latin typeface="Verdana" panose="020B0604030504040204" pitchFamily="34" charset="0"/>
                          <a:ea typeface="Verdana" panose="020B0604030504040204" pitchFamily="34" charset="0"/>
                          <a:cs typeface="Open Sans" panose="020B0606030504020204" pitchFamily="34" charset="0"/>
                        </a:rPr>
                        <a:t>r</a:t>
                      </a:r>
                      <a:r>
                        <a:rPr sz="1400" dirty="0">
                          <a:latin typeface="Verdana" panose="020B0604030504040204" pitchFamily="34" charset="0"/>
                          <a:ea typeface="Verdana" panose="020B0604030504040204" pitchFamily="34" charset="0"/>
                          <a:cs typeface="Open Sans" panose="020B0606030504020204" pitchFamily="34" charset="0"/>
                        </a:rPr>
                        <a:t>?</a:t>
                      </a:r>
                    </a:p>
                  </a:txBody>
                  <a:tcPr marL="0" marR="0" marT="82683"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35"/>
                        </a:spcBef>
                      </a:pPr>
                      <a:r>
                        <a:rPr sz="1400" b="1" spc="-130" dirty="0">
                          <a:latin typeface="Verdana" panose="020B0604030504040204" pitchFamily="34" charset="0"/>
                          <a:ea typeface="Verdana" panose="020B0604030504040204" pitchFamily="34" charset="0"/>
                          <a:cs typeface="Open Sans" panose="020B0606030504020204" pitchFamily="34" charset="0"/>
                        </a:rPr>
                        <a:t>PROBLEM</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30" dirty="0">
                          <a:latin typeface="Verdana" panose="020B0604030504040204" pitchFamily="34" charset="0"/>
                          <a:ea typeface="Verdana" panose="020B0604030504040204" pitchFamily="34" charset="0"/>
                          <a:cs typeface="Open Sans" panose="020B0606030504020204" pitchFamily="34" charset="0"/>
                        </a:rPr>
                        <a:t>What</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is</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the</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root </a:t>
                      </a:r>
                      <a:r>
                        <a:rPr sz="1400" spc="-55" dirty="0">
                          <a:latin typeface="Verdana" panose="020B0604030504040204" pitchFamily="34" charset="0"/>
                          <a:ea typeface="Verdana" panose="020B0604030504040204" pitchFamily="34" charset="0"/>
                          <a:cs typeface="Open Sans" panose="020B0606030504020204" pitchFamily="34" charset="0"/>
                        </a:rPr>
                        <a:t>cause</a:t>
                      </a:r>
                      <a:r>
                        <a:rPr sz="1400" spc="4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of</a:t>
                      </a:r>
                      <a:r>
                        <a:rPr lang="en-IN" sz="1400" spc="0" dirty="0">
                          <a:latin typeface="Verdana" panose="020B0604030504040204" pitchFamily="34" charset="0"/>
                          <a:ea typeface="Verdana" panose="020B0604030504040204" pitchFamily="34" charset="0"/>
                          <a:cs typeface="Open Sans" panose="020B0606030504020204" pitchFamily="34" charset="0"/>
                        </a:rPr>
                        <a:t> t</a:t>
                      </a:r>
                      <a:r>
                        <a:rPr sz="1400" spc="-70" dirty="0">
                          <a:latin typeface="Verdana" panose="020B0604030504040204" pitchFamily="34" charset="0"/>
                          <a:ea typeface="Verdana" panose="020B0604030504040204" pitchFamily="34" charset="0"/>
                          <a:cs typeface="Open Sans" panose="020B0606030504020204" pitchFamily="34" charset="0"/>
                        </a:rPr>
                        <a:t>he</a:t>
                      </a:r>
                      <a:r>
                        <a:rPr lang="en-IN" sz="1400" spc="-70" dirty="0">
                          <a:latin typeface="Verdana" panose="020B0604030504040204" pitchFamily="34" charset="0"/>
                          <a:ea typeface="Verdana" panose="020B0604030504040204" pitchFamily="34" charset="0"/>
                          <a:cs typeface="Open Sans" panose="020B0606030504020204" pitchFamily="34" charset="0"/>
                        </a:rPr>
                        <a:t> problem</a:t>
                      </a:r>
                      <a:r>
                        <a:rPr sz="1400" spc="-70" dirty="0">
                          <a:latin typeface="Verdana" panose="020B0604030504040204" pitchFamily="34" charset="0"/>
                          <a:ea typeface="Verdana" panose="020B0604030504040204" pitchFamily="34" charset="0"/>
                          <a:cs typeface="Open Sans" panose="020B0606030504020204" pitchFamily="34" charset="0"/>
                        </a:rPr>
                        <a: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12700">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tc>
                  <a:txBody>
                    <a:bodyPr/>
                    <a:lstStyle/>
                    <a:p>
                      <a:pPr marL="85725">
                        <a:lnSpc>
                          <a:spcPct val="100000"/>
                        </a:lnSpc>
                        <a:spcBef>
                          <a:spcPts val="635"/>
                        </a:spcBef>
                      </a:pPr>
                      <a:r>
                        <a:rPr sz="1400" b="1" spc="-135" dirty="0">
                          <a:latin typeface="Verdana" panose="020B0604030504040204" pitchFamily="34" charset="0"/>
                          <a:ea typeface="Verdana" panose="020B0604030504040204" pitchFamily="34" charset="0"/>
                          <a:cs typeface="Open Sans" panose="020B0606030504020204" pitchFamily="34" charset="0"/>
                        </a:rPr>
                        <a:t>ALTERNATIVES</a:t>
                      </a:r>
                      <a:endParaRPr sz="1400" dirty="0">
                        <a:latin typeface="Verdana" panose="020B0604030504040204" pitchFamily="34" charset="0"/>
                        <a:ea typeface="Verdana" panose="020B0604030504040204" pitchFamily="34" charset="0"/>
                        <a:cs typeface="Open Sans" panose="020B0606030504020204" pitchFamily="34" charset="0"/>
                      </a:endParaRPr>
                    </a:p>
                    <a:p>
                      <a:pPr marL="8572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do </a:t>
                      </a:r>
                      <a:r>
                        <a:rPr sz="1400" spc="-60" dirty="0">
                          <a:latin typeface="Verdana" panose="020B0604030504040204" pitchFamily="34" charset="0"/>
                          <a:ea typeface="Verdana" panose="020B0604030504040204" pitchFamily="34" charset="0"/>
                          <a:cs typeface="Open Sans" panose="020B0606030504020204" pitchFamily="34" charset="0"/>
                        </a:rPr>
                        <a:t>customers </a:t>
                      </a:r>
                      <a:r>
                        <a:rPr sz="1400" spc="-20" dirty="0">
                          <a:latin typeface="Verdana" panose="020B0604030504040204" pitchFamily="34" charset="0"/>
                          <a:ea typeface="Verdana" panose="020B0604030504040204" pitchFamily="34" charset="0"/>
                          <a:cs typeface="Open Sans" panose="020B0606030504020204" pitchFamily="34" charset="0"/>
                        </a:rPr>
                        <a:t>do</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now</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to</a:t>
                      </a:r>
                      <a:r>
                        <a:rPr sz="1400" spc="-15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ﬁx</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the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problem?</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0"/>
                  </a:ext>
                </a:extLst>
              </a:tr>
              <a:tr h="889931">
                <a:tc rowSpan="2">
                  <a:txBody>
                    <a:bodyPr/>
                    <a:lstStyle/>
                    <a:p>
                      <a:pPr marL="85090">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CUSTOMERS</a:t>
                      </a:r>
                    </a:p>
                    <a:p>
                      <a:pPr marL="85090" marR="702310">
                        <a:lnSpc>
                          <a:spcPct val="100000"/>
                        </a:lnSpc>
                      </a:pPr>
                      <a:r>
                        <a:rPr sz="1400" spc="-40" dirty="0">
                          <a:latin typeface="Verdana" panose="020B0604030504040204" pitchFamily="34" charset="0"/>
                          <a:ea typeface="Verdana" panose="020B0604030504040204" pitchFamily="34" charset="0"/>
                          <a:cs typeface="Open Sans" panose="020B0606030504020204" pitchFamily="34" charset="0"/>
                        </a:rPr>
                        <a:t>Who</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has</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the</a:t>
                      </a:r>
                      <a:r>
                        <a:rPr sz="1400" spc="-245"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problem</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most </a:t>
                      </a:r>
                      <a:r>
                        <a:rPr sz="1400" spc="-55" dirty="0">
                          <a:latin typeface="Verdana" panose="020B0604030504040204" pitchFamily="34" charset="0"/>
                          <a:ea typeface="Verdana" panose="020B0604030504040204" pitchFamily="34" charset="0"/>
                          <a:cs typeface="Open Sans" panose="020B0606030504020204" pitchFamily="34" charset="0"/>
                        </a:rPr>
                        <a:t>often?</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EMOTIONAL</a:t>
                      </a:r>
                      <a:r>
                        <a:rPr lang="en-IN" sz="1400" b="1" spc="-150" dirty="0">
                          <a:latin typeface="Verdana" panose="020B0604030504040204" pitchFamily="34" charset="0"/>
                          <a:ea typeface="Verdana" panose="020B0604030504040204" pitchFamily="34" charset="0"/>
                          <a:cs typeface="Open Sans" panose="020B0606030504020204" pitchFamily="34" charset="0"/>
                        </a:rPr>
                        <a:t> </a:t>
                      </a:r>
                      <a:r>
                        <a:rPr sz="1400" b="1" spc="-150"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How</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does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229"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customer</a:t>
                      </a:r>
                      <a:r>
                        <a:rPr sz="1400" spc="-215" dirty="0">
                          <a:latin typeface="Verdana" panose="020B0604030504040204" pitchFamily="34" charset="0"/>
                          <a:ea typeface="Verdana" panose="020B0604030504040204" pitchFamily="34" charset="0"/>
                          <a:cs typeface="Open Sans" panose="020B0606030504020204" pitchFamily="34" charset="0"/>
                        </a:rPr>
                        <a:t> </a:t>
                      </a:r>
                      <a:r>
                        <a:rPr lang="en-IN" sz="1400" spc="-215" dirty="0">
                          <a:latin typeface="Verdana" panose="020B0604030504040204" pitchFamily="34" charset="0"/>
                          <a:ea typeface="Verdana" panose="020B0604030504040204" pitchFamily="34" charset="0"/>
                          <a:cs typeface="Open Sans" panose="020B0606030504020204" pitchFamily="34" charset="0"/>
                        </a:rPr>
                        <a:t> </a:t>
                      </a:r>
                      <a:r>
                        <a:rPr sz="1400" spc="-55" dirty="0">
                          <a:latin typeface="Verdana" panose="020B0604030504040204" pitchFamily="34" charset="0"/>
                          <a:ea typeface="Verdana" panose="020B0604030504040204" pitchFamily="34" charset="0"/>
                          <a:cs typeface="Open Sans" panose="020B0606030504020204" pitchFamily="34" charset="0"/>
                        </a:rPr>
                        <a:t>feel?</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12700">
                      <a:solidFill>
                        <a:srgbClr val="FBBD00"/>
                      </a:solidFill>
                      <a:prstDash val="solid"/>
                    </a:lnL>
                    <a:lnR w="9525">
                      <a:solidFill>
                        <a:srgbClr val="FBBD00"/>
                      </a:solidFill>
                      <a:prstDash val="solid"/>
                    </a:lnR>
                    <a:lnT w="9525">
                      <a:solidFill>
                        <a:srgbClr val="FBBD00"/>
                      </a:solidFill>
                      <a:prstDash val="solid"/>
                    </a:lnT>
                  </a:tcPr>
                </a:tc>
                <a:tc rowSpan="2">
                  <a:txBody>
                    <a:bodyPr/>
                    <a:lstStyle/>
                    <a:p>
                      <a:pPr marL="8572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ALTERNATIVE</a:t>
                      </a:r>
                      <a:r>
                        <a:rPr lang="en-IN" sz="1400" b="1" spc="-155" dirty="0">
                          <a:latin typeface="Verdana" panose="020B0604030504040204" pitchFamily="34" charset="0"/>
                          <a:ea typeface="Verdana" panose="020B0604030504040204" pitchFamily="34" charset="0"/>
                          <a:cs typeface="Open Sans" panose="020B0606030504020204" pitchFamily="34" charset="0"/>
                        </a:rPr>
                        <a:t> </a:t>
                      </a: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SHORTCOMINGS</a:t>
                      </a:r>
                    </a:p>
                    <a:p>
                      <a:pPr marL="85725" marR="24701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What</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are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disadvantages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of </a:t>
                      </a:r>
                      <a:r>
                        <a:rPr sz="1400" spc="-35" dirty="0">
                          <a:latin typeface="Verdana" panose="020B0604030504040204" pitchFamily="34" charset="0"/>
                          <a:ea typeface="Verdana" panose="020B0604030504040204" pitchFamily="34" charset="0"/>
                          <a:cs typeface="Open Sans" panose="020B0606030504020204" pitchFamily="34" charset="0"/>
                        </a:rPr>
                        <a:t>the  </a:t>
                      </a:r>
                      <a:r>
                        <a:rPr sz="1400" spc="-70" dirty="0">
                          <a:latin typeface="Verdana" panose="020B0604030504040204" pitchFamily="34" charset="0"/>
                          <a:ea typeface="Verdana" panose="020B0604030504040204" pitchFamily="34" charset="0"/>
                          <a:cs typeface="Open Sans" panose="020B0606030504020204" pitchFamily="34" charset="0"/>
                        </a:rPr>
                        <a:t>alternatives?</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1"/>
                  </a:ext>
                </a:extLst>
              </a:tr>
              <a:tr h="2134662">
                <a:tc vMerge="1">
                  <a:txBody>
                    <a:bodyPr/>
                    <a:lstStyle/>
                    <a:p>
                      <a:endParaRPr/>
                    </a:p>
                  </a:txBody>
                  <a:tcPr marL="0" marR="0" marT="81280"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a:lnSpc>
                          <a:spcPct val="100000"/>
                        </a:lnSpc>
                      </a:pPr>
                      <a:endParaRPr sz="21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spcBef>
                          <a:spcPts val="795"/>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QUANTIFIABLE</a:t>
                      </a:r>
                      <a:r>
                        <a:rPr lang="en-IN" sz="1400" b="1" spc="-145" dirty="0">
                          <a:latin typeface="Verdana" panose="020B0604030504040204" pitchFamily="34" charset="0"/>
                          <a:ea typeface="Verdana" panose="020B0604030504040204" pitchFamily="34" charset="0"/>
                          <a:cs typeface="Open Sans" panose="020B0606030504020204" pitchFamily="34" charset="0"/>
                        </a:rPr>
                        <a:t> </a:t>
                      </a:r>
                      <a:r>
                        <a:rPr sz="1400" b="1" spc="-145"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marR="47434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is</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the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measurable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impact  </a:t>
                      </a:r>
                      <a:r>
                        <a:rPr sz="1400" spc="-60" dirty="0">
                          <a:latin typeface="Verdana" panose="020B0604030504040204" pitchFamily="34" charset="0"/>
                          <a:ea typeface="Verdana" panose="020B0604030504040204" pitchFamily="34" charset="0"/>
                          <a:cs typeface="Open Sans" panose="020B0606030504020204" pitchFamily="34" charset="0"/>
                        </a:rPr>
                        <a:t>(include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units)?</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0" marB="0">
                    <a:lnL w="12700">
                      <a:solidFill>
                        <a:srgbClr val="FBBD00"/>
                      </a:solidFill>
                      <a:prstDash val="solid"/>
                    </a:lnL>
                    <a:lnR w="9525">
                      <a:solidFill>
                        <a:srgbClr val="FBBD00"/>
                      </a:solidFill>
                      <a:prstDash val="solid"/>
                    </a:lnR>
                    <a:lnB w="9525">
                      <a:solidFill>
                        <a:srgbClr val="FBBD00"/>
                      </a:solidFill>
                      <a:prstDash val="solid"/>
                    </a:lnB>
                  </a:tcPr>
                </a:tc>
                <a:tc vMerge="1">
                  <a:txBody>
                    <a:bodyPr/>
                    <a:lstStyle/>
                    <a:p>
                      <a:endParaRPr/>
                    </a:p>
                  </a:txBody>
                  <a:tcPr marL="0" marR="0" marT="81280"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2"/>
                  </a:ext>
                </a:extLst>
              </a:tr>
            </a:tbl>
          </a:graphicData>
        </a:graphic>
      </p:graphicFrame>
      <p:sp>
        <p:nvSpPr>
          <p:cNvPr id="4" name="object 4"/>
          <p:cNvSpPr txBox="1">
            <a:spLocks noGrp="1"/>
          </p:cNvSpPr>
          <p:nvPr>
            <p:ph type="sldNum" sz="quarter" idx="12"/>
          </p:nvPr>
        </p:nvSpPr>
        <p:spPr>
          <a:xfrm>
            <a:off x="6718838" y="6602494"/>
            <a:ext cx="2187529" cy="203796"/>
          </a:xfrm>
          <a:prstGeom prst="rect">
            <a:avLst/>
          </a:prstGeom>
        </p:spPr>
        <p:txBody>
          <a:bodyPr vert="horz" wrap="square" lIns="0" tIns="14323" rIns="0" bIns="0" rtlCol="0" anchor="ctr">
            <a:spAutoFit/>
          </a:bodyPr>
          <a:lstStyle/>
          <a:p>
            <a:pPr marL="39064">
              <a:spcBef>
                <a:spcPts val="113"/>
              </a:spcBef>
            </a:pPr>
            <a:fld id="{81D60167-4931-47E6-BA6A-407CBD079E47}" type="slidenum">
              <a:rPr dirty="0">
                <a:latin typeface="Verdana" panose="020B0604030504040204" pitchFamily="34" charset="0"/>
                <a:ea typeface="Verdana" panose="020B0604030504040204" pitchFamily="34" charset="0"/>
              </a:rPr>
              <a:pPr marL="39064">
                <a:spcBef>
                  <a:spcPts val="113"/>
                </a:spcBef>
              </a:pPr>
              <a:t>3</a:t>
            </a:fld>
            <a:endParaRPr dirty="0">
              <a:latin typeface="Verdana" panose="020B0604030504040204" pitchFamily="34" charset="0"/>
              <a:ea typeface="Verdana" panose="020B0604030504040204" pitchFamily="34" charset="0"/>
            </a:endParaRPr>
          </a:p>
        </p:txBody>
      </p:sp>
      <p:sp>
        <p:nvSpPr>
          <p:cNvPr id="3" name="object 3"/>
          <p:cNvSpPr txBox="1">
            <a:spLocks noGrp="1"/>
          </p:cNvSpPr>
          <p:nvPr>
            <p:ph type="title"/>
          </p:nvPr>
        </p:nvSpPr>
        <p:spPr>
          <a:xfrm>
            <a:off x="304800" y="256304"/>
            <a:ext cx="15304106" cy="1040529"/>
          </a:xfrm>
          <a:prstGeom prst="rect">
            <a:avLst/>
          </a:prstGeom>
        </p:spPr>
        <p:txBody>
          <a:bodyPr vert="horz" wrap="square" lIns="0" tIns="12370" rIns="0" bIns="0" rtlCol="0" anchor="ctr">
            <a:spAutoFit/>
          </a:bodyPr>
          <a:lstStyle/>
          <a:p>
            <a:pPr>
              <a:lnSpc>
                <a:spcPts val="8747"/>
              </a:lnSpc>
              <a:spcBef>
                <a:spcPts val="97"/>
              </a:spcBef>
            </a:pPr>
            <a:r>
              <a:rPr lang="en-IN" sz="5400" b="1" dirty="0" smtClean="0">
                <a:solidFill>
                  <a:schemeClr val="tx1"/>
                </a:solidFill>
                <a:latin typeface="+mn-lt"/>
                <a:ea typeface="+mn-ea"/>
                <a:cs typeface="Times New Roman" panose="02020603050405020304" pitchFamily="18" charset="0"/>
              </a:rPr>
              <a:t>Problem/Opportunity</a:t>
            </a:r>
            <a:endParaRPr sz="5400" b="1" dirty="0">
              <a:solidFill>
                <a:schemeClr val="tx1"/>
              </a:solidFill>
              <a:latin typeface="+mn-lt"/>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437D10F2-D825-4F14-8721-CF5105D60893}"/>
              </a:ext>
            </a:extLst>
          </p:cNvPr>
          <p:cNvSpPr txBox="1"/>
          <p:nvPr/>
        </p:nvSpPr>
        <p:spPr>
          <a:xfrm>
            <a:off x="16141386" y="593446"/>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5" name="Rectangle 14">
            <a:extLst>
              <a:ext uri="{FF2B5EF4-FFF2-40B4-BE49-F238E27FC236}">
                <a16:creationId xmlns:a16="http://schemas.microsoft.com/office/drawing/2014/main" id="{5DE34494-019C-4AF1-907B-33245967C575}"/>
              </a:ext>
            </a:extLst>
          </p:cNvPr>
          <p:cNvSpPr/>
          <p:nvPr/>
        </p:nvSpPr>
        <p:spPr>
          <a:xfrm>
            <a:off x="15945620" y="19262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5" name="Rectangle 4"/>
          <p:cNvSpPr/>
          <p:nvPr/>
        </p:nvSpPr>
        <p:spPr>
          <a:xfrm>
            <a:off x="914400" y="6815207"/>
            <a:ext cx="9144000" cy="1110560"/>
          </a:xfrm>
          <a:prstGeom prst="rect">
            <a:avLst/>
          </a:prstGeom>
        </p:spPr>
        <p:txBody>
          <a:bodyPr>
            <a:spAutoFit/>
          </a:bodyPr>
          <a:lstStyle/>
          <a:p>
            <a:endParaRPr lang="en-US" dirty="0"/>
          </a:p>
          <a:p>
            <a:pPr marL="93102">
              <a:spcBef>
                <a:spcPts val="195"/>
              </a:spcBef>
            </a:pPr>
            <a:endParaRPr lang="en-US" sz="1050" spc="-82" dirty="0">
              <a:latin typeface="Verdana" panose="020B0604030504040204" pitchFamily="34" charset="0"/>
              <a:ea typeface="Verdana" panose="020B0604030504040204" pitchFamily="34" charset="0"/>
              <a:cs typeface="Open Sans" panose="020B0606030504020204" pitchFamily="34" charset="0"/>
            </a:endParaRPr>
          </a:p>
          <a:p>
            <a:endParaRPr lang="en-US" dirty="0"/>
          </a:p>
          <a:p>
            <a:endParaRPr lang="en-IN" dirty="0"/>
          </a:p>
        </p:txBody>
      </p:sp>
      <p:sp>
        <p:nvSpPr>
          <p:cNvPr id="16" name="Rectangle 15"/>
          <p:cNvSpPr/>
          <p:nvPr/>
        </p:nvSpPr>
        <p:spPr>
          <a:xfrm>
            <a:off x="10363200" y="8156199"/>
            <a:ext cx="7892374" cy="830997"/>
          </a:xfrm>
          <a:prstGeom prst="rect">
            <a:avLst/>
          </a:prstGeom>
          <a:solidFill>
            <a:srgbClr val="FFC000"/>
          </a:solidFill>
        </p:spPr>
        <p:txBody>
          <a:bodyPr wrap="square">
            <a:spAutoFit/>
          </a:bodyPr>
          <a:lstStyle/>
          <a:p>
            <a:r>
              <a:rPr lang="en-US" sz="2400" dirty="0">
                <a:latin typeface="+mj-lt"/>
              </a:rPr>
              <a:t>	</a:t>
            </a:r>
            <a:r>
              <a:rPr lang="en-US" sz="2400" dirty="0" smtClean="0">
                <a:latin typeface="+mj-lt"/>
              </a:rPr>
              <a:t>This table helps you </a:t>
            </a:r>
            <a:r>
              <a:rPr lang="en-US" sz="2400" dirty="0">
                <a:latin typeface="+mj-lt"/>
              </a:rPr>
              <a:t>define the problem </a:t>
            </a:r>
            <a:r>
              <a:rPr lang="en-US" sz="2400" dirty="0" smtClean="0">
                <a:latin typeface="+mj-lt"/>
              </a:rPr>
              <a:t>and existing  </a:t>
            </a:r>
            <a:r>
              <a:rPr lang="en-US" sz="2400" dirty="0">
                <a:latin typeface="+mj-lt"/>
              </a:rPr>
              <a:t>market gaps.</a:t>
            </a:r>
          </a:p>
        </p:txBody>
      </p:sp>
      <p:pic>
        <p:nvPicPr>
          <p:cNvPr id="18"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0591800" y="8085054"/>
            <a:ext cx="651510" cy="637001"/>
          </a:xfrm>
          <a:prstGeom prst="rect">
            <a:avLst/>
          </a:prstGeom>
        </p:spPr>
      </p:pic>
    </p:spTree>
    <p:extLst>
      <p:ext uri="{BB962C8B-B14F-4D97-AF65-F5344CB8AC3E}">
        <p14:creationId xmlns:p14="http://schemas.microsoft.com/office/powerpoint/2010/main" val="2803195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457200" y="217695"/>
            <a:ext cx="12338484" cy="1039900"/>
          </a:xfrm>
          <a:prstGeom prst="rect">
            <a:avLst/>
          </a:prstGeom>
        </p:spPr>
        <p:txBody>
          <a:bodyPr wrap="square" lIns="0" tIns="0" rIns="0" bIns="0" rtlCol="0" anchor="t">
            <a:spAutoFit/>
          </a:bodyPr>
          <a:lstStyle/>
          <a:p>
            <a:pPr>
              <a:lnSpc>
                <a:spcPts val="8747"/>
              </a:lnSpc>
              <a:spcBef>
                <a:spcPts val="97"/>
              </a:spcBef>
            </a:pPr>
            <a:r>
              <a:rPr lang="en-US" sz="5400" b="1" dirty="0" smtClean="0"/>
              <a:t>Problem Interviews And Surveys Results  </a:t>
            </a:r>
            <a:endParaRPr lang="en-US" sz="5400" b="1" dirty="0"/>
          </a:p>
        </p:txBody>
      </p:sp>
      <p:sp>
        <p:nvSpPr>
          <p:cNvPr id="36" name="TextBox 35">
            <a:extLst>
              <a:ext uri="{FF2B5EF4-FFF2-40B4-BE49-F238E27FC236}">
                <a16:creationId xmlns:a16="http://schemas.microsoft.com/office/drawing/2014/main" id="{437D10F2-D825-4F14-8721-CF5105D60893}"/>
              </a:ext>
            </a:extLst>
          </p:cNvPr>
          <p:cNvSpPr txBox="1"/>
          <p:nvPr/>
        </p:nvSpPr>
        <p:spPr>
          <a:xfrm>
            <a:off x="16070778" y="1079316"/>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5875012" y="67849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14" name="Rectangle 13"/>
          <p:cNvSpPr/>
          <p:nvPr/>
        </p:nvSpPr>
        <p:spPr>
          <a:xfrm>
            <a:off x="10668000" y="6294296"/>
            <a:ext cx="7358659" cy="2308324"/>
          </a:xfrm>
          <a:prstGeom prst="rect">
            <a:avLst/>
          </a:prstGeom>
          <a:solidFill>
            <a:srgbClr val="FFC000"/>
          </a:solidFill>
        </p:spPr>
        <p:txBody>
          <a:bodyPr wrap="square">
            <a:spAutoFit/>
          </a:bodyPr>
          <a:lstStyle/>
          <a:p>
            <a:r>
              <a:rPr lang="en-US" sz="2400" dirty="0" smtClean="0">
                <a:solidFill>
                  <a:srgbClr val="000000"/>
                </a:solidFill>
                <a:latin typeface="Avenir"/>
              </a:rPr>
              <a:t>	</a:t>
            </a:r>
          </a:p>
          <a:p>
            <a:pPr algn="just"/>
            <a:r>
              <a:rPr lang="en-US" sz="2400" dirty="0">
                <a:solidFill>
                  <a:srgbClr val="000000"/>
                </a:solidFill>
                <a:latin typeface="Avenir"/>
              </a:rPr>
              <a:t>	</a:t>
            </a:r>
            <a:r>
              <a:rPr lang="en-US" sz="2400" dirty="0" smtClean="0">
                <a:solidFill>
                  <a:srgbClr val="000000"/>
                </a:solidFill>
                <a:latin typeface="Avenir"/>
              </a:rPr>
              <a:t>The aim of this slide is to capture the customer responses to substantiate and  validate the problem your venture is solving. Present result analysis of the problem interviews conducted with your potential customers in graphical representation.</a:t>
            </a:r>
            <a:endParaRPr lang="en-US" sz="2400" dirty="0"/>
          </a:p>
        </p:txBody>
      </p:sp>
      <p:sp>
        <p:nvSpPr>
          <p:cNvPr id="17" name="Rectangle 16"/>
          <p:cNvSpPr/>
          <p:nvPr/>
        </p:nvSpPr>
        <p:spPr>
          <a:xfrm>
            <a:off x="838200" y="1967181"/>
            <a:ext cx="11201400" cy="6001643"/>
          </a:xfrm>
          <a:prstGeom prst="rect">
            <a:avLst/>
          </a:prstGeom>
          <a:noFill/>
        </p:spPr>
        <p:txBody>
          <a:bodyPr wrap="square">
            <a:spAutoFit/>
          </a:bodyPr>
          <a:lstStyle/>
          <a:p>
            <a:pPr marL="457200" indent="-457200">
              <a:buFont typeface="Arial" panose="020B0604020202020204" pitchFamily="34" charset="0"/>
              <a:buChar char="•"/>
            </a:pPr>
            <a:r>
              <a:rPr lang="pt-BR" sz="3200" dirty="0"/>
              <a:t>How many customers did you interview? </a:t>
            </a:r>
            <a:endParaRPr lang="pt-BR" sz="3200" dirty="0" smtClean="0"/>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r>
              <a:rPr lang="pt-BR" sz="3200" dirty="0" smtClean="0"/>
              <a:t>What was the interview mode?</a:t>
            </a:r>
          </a:p>
          <a:p>
            <a:endParaRPr lang="pt-BR" sz="3200" i="1" dirty="0"/>
          </a:p>
          <a:p>
            <a:pPr marL="457200" indent="-457200">
              <a:buFont typeface="Arial" panose="020B0604020202020204" pitchFamily="34" charset="0"/>
              <a:buChar char="•"/>
            </a:pPr>
            <a:r>
              <a:rPr lang="pt-BR" sz="3200" dirty="0"/>
              <a:t>How many of them agree this is a problem </a:t>
            </a:r>
            <a:r>
              <a:rPr lang="pt-BR" sz="3200" dirty="0" smtClean="0"/>
              <a:t>and wants a solution?</a:t>
            </a:r>
          </a:p>
          <a:p>
            <a:endParaRPr lang="pt-BR" sz="3200" dirty="0"/>
          </a:p>
          <a:p>
            <a:pPr marL="457200" indent="-457200">
              <a:buFont typeface="Arial" panose="020B0604020202020204" pitchFamily="34" charset="0"/>
              <a:buChar char="•"/>
            </a:pPr>
            <a:r>
              <a:rPr lang="pt-BR" sz="3200" dirty="0"/>
              <a:t>How many of them said they </a:t>
            </a:r>
            <a:r>
              <a:rPr lang="pt-BR" sz="3200" dirty="0" smtClean="0"/>
              <a:t>don't </a:t>
            </a:r>
            <a:r>
              <a:rPr lang="pt-BR" sz="3200" dirty="0"/>
              <a:t>need a new </a:t>
            </a:r>
            <a:r>
              <a:rPr lang="pt-BR" sz="3200" dirty="0" smtClean="0"/>
              <a:t>solution?</a:t>
            </a:r>
            <a:endParaRPr lang="pt-BR" sz="3200" dirty="0"/>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endParaRPr lang="pt-BR" sz="3200" i="1" dirty="0"/>
          </a:p>
        </p:txBody>
      </p:sp>
      <p:sp>
        <p:nvSpPr>
          <p:cNvPr id="11" name="Rectangle 10"/>
          <p:cNvSpPr/>
          <p:nvPr/>
        </p:nvSpPr>
        <p:spPr>
          <a:xfrm>
            <a:off x="838200" y="3536969"/>
            <a:ext cx="473206" cy="369332"/>
          </a:xfrm>
          <a:prstGeom prst="rect">
            <a:avLst/>
          </a:prstGeom>
        </p:spPr>
        <p:txBody>
          <a:bodyPr wrap="none">
            <a:spAutoFit/>
          </a:bodyPr>
          <a:lstStyle/>
          <a:p>
            <a:pPr marL="285750" indent="-285750">
              <a:buFont typeface="Arial" panose="020B0604020202020204" pitchFamily="34" charset="0"/>
              <a:buChar char="•"/>
            </a:pPr>
            <a:endParaRPr lang="pt-BR" dirty="0"/>
          </a:p>
        </p:txBody>
      </p:sp>
      <p:pic>
        <p:nvPicPr>
          <p:cNvPr id="21"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0972800" y="6515100"/>
            <a:ext cx="655576" cy="637001"/>
          </a:xfrm>
          <a:prstGeom prst="rect">
            <a:avLst/>
          </a:prstGeom>
        </p:spPr>
      </p:pic>
    </p:spTree>
    <p:extLst>
      <p:ext uri="{BB962C8B-B14F-4D97-AF65-F5344CB8AC3E}">
        <p14:creationId xmlns:p14="http://schemas.microsoft.com/office/powerpoint/2010/main" val="3992274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37D10F2-D825-4F14-8721-CF5105D60893}"/>
              </a:ext>
            </a:extLst>
          </p:cNvPr>
          <p:cNvSpPr txBox="1"/>
          <p:nvPr/>
        </p:nvSpPr>
        <p:spPr>
          <a:xfrm>
            <a:off x="16118497" y="728885"/>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5" name="Rectangle 14">
            <a:extLst>
              <a:ext uri="{FF2B5EF4-FFF2-40B4-BE49-F238E27FC236}">
                <a16:creationId xmlns:a16="http://schemas.microsoft.com/office/drawing/2014/main" id="{5DE34494-019C-4AF1-907B-33245967C575}"/>
              </a:ext>
            </a:extLst>
          </p:cNvPr>
          <p:cNvSpPr/>
          <p:nvPr/>
        </p:nvSpPr>
        <p:spPr>
          <a:xfrm>
            <a:off x="15922731" y="328065"/>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aphicFrame>
        <p:nvGraphicFramePr>
          <p:cNvPr id="18" name="Diagram 17"/>
          <p:cNvGraphicFramePr/>
          <p:nvPr>
            <p:extLst>
              <p:ext uri="{D42A27DB-BD31-4B8C-83A1-F6EECF244321}">
                <p14:modId xmlns:p14="http://schemas.microsoft.com/office/powerpoint/2010/main" val="1169359264"/>
              </p:ext>
            </p:extLst>
          </p:nvPr>
        </p:nvGraphicFramePr>
        <p:xfrm>
          <a:off x="-732132" y="1893546"/>
          <a:ext cx="7620000" cy="5481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Rounded Rectangle 18"/>
          <p:cNvSpPr/>
          <p:nvPr/>
        </p:nvSpPr>
        <p:spPr>
          <a:xfrm>
            <a:off x="7543800" y="1872448"/>
            <a:ext cx="9448800" cy="6399784"/>
          </a:xfrm>
          <a:prstGeom prst="roundRect">
            <a:avLst/>
          </a:prstGeom>
          <a:noFill/>
          <a:ln w="12700" cap="flat" cmpd="sng" algn="ctr">
            <a:solidFill>
              <a:srgbClr val="E7E6E6">
                <a:lumMod val="50000"/>
              </a:srgbClr>
            </a:solidFill>
            <a:prstDash val="solid"/>
            <a:miter lim="800000"/>
          </a:ln>
          <a:effectLst/>
        </p:spPr>
        <p:txBody>
          <a:bodyPr rtlCol="0" anchor="ctr"/>
          <a:lstStyle/>
          <a:p>
            <a:pPr algn="just">
              <a:defRPr/>
            </a:pPr>
            <a:r>
              <a:rPr kumimoji="0" lang="en-IN" sz="2400" b="1" i="0" u="none" strike="noStrike" kern="0" cap="none" spc="0" normalizeH="0" baseline="0" noProof="0" dirty="0" smtClean="0">
                <a:ln>
                  <a:noFill/>
                </a:ln>
                <a:effectLst/>
                <a:uLnTx/>
                <a:uFillTx/>
                <a:latin typeface="+mj-lt"/>
              </a:rPr>
              <a:t>How to calculate market size?</a:t>
            </a:r>
          </a:p>
          <a:p>
            <a:pPr algn="just">
              <a:defRPr/>
            </a:pPr>
            <a:endParaRPr kumimoji="0" lang="en-IN" b="0" i="0" u="none" strike="noStrike" kern="0" cap="none" spc="0" normalizeH="0" baseline="0" noProof="0" dirty="0" smtClean="0">
              <a:ln>
                <a:noFill/>
              </a:ln>
              <a:effectLst/>
              <a:uLnTx/>
              <a:uFillTx/>
              <a:latin typeface="+mj-lt"/>
            </a:endParaRPr>
          </a:p>
          <a:p>
            <a:pPr algn="just">
              <a:defRPr/>
            </a:pPr>
            <a:r>
              <a:rPr kumimoji="0" lang="en-IN" b="0" i="0" u="none" strike="noStrike" kern="0" cap="none" spc="0" normalizeH="0" baseline="0" noProof="0" dirty="0" smtClean="0">
                <a:ln>
                  <a:noFill/>
                </a:ln>
                <a:effectLst/>
                <a:uLnTx/>
                <a:uFillTx/>
                <a:latin typeface="+mj-lt"/>
              </a:rPr>
              <a:t>1. Start with Total</a:t>
            </a:r>
            <a:r>
              <a:rPr kumimoji="0" lang="en-IN" b="0" i="0" u="none" strike="noStrike" kern="0" cap="none" spc="0" normalizeH="0" noProof="0" dirty="0" smtClean="0">
                <a:ln>
                  <a:noFill/>
                </a:ln>
                <a:effectLst/>
                <a:uLnTx/>
                <a:uFillTx/>
                <a:latin typeface="+mj-lt"/>
              </a:rPr>
              <a:t> Addressable market- ………………………</a:t>
            </a:r>
          </a:p>
          <a:p>
            <a:pPr algn="just">
              <a:defRPr/>
            </a:pPr>
            <a:endParaRPr lang="en-IN" kern="0" dirty="0">
              <a:latin typeface="+mj-lt"/>
            </a:endParaRPr>
          </a:p>
          <a:p>
            <a:pPr algn="just">
              <a:defRPr/>
            </a:pPr>
            <a:r>
              <a:rPr lang="en-US" dirty="0"/>
              <a:t>TAM refers to the total market demand for a product or service</a:t>
            </a:r>
            <a:r>
              <a:rPr lang="en-US" dirty="0" smtClean="0"/>
              <a:t>.</a:t>
            </a:r>
          </a:p>
          <a:p>
            <a:pPr algn="just">
              <a:defRPr/>
            </a:pPr>
            <a:r>
              <a:rPr lang="en-IN" kern="0" dirty="0" smtClean="0">
                <a:latin typeface="+mj-lt"/>
              </a:rPr>
              <a:t> </a:t>
            </a:r>
            <a:r>
              <a:rPr lang="en-US" dirty="0" smtClean="0">
                <a:latin typeface="+mj-lt"/>
              </a:rPr>
              <a:t>If </a:t>
            </a:r>
            <a:r>
              <a:rPr lang="en-US" dirty="0">
                <a:latin typeface="+mj-lt"/>
              </a:rPr>
              <a:t>you’re entering a pre-existing space (like small business banking) you can research it and </a:t>
            </a:r>
            <a:r>
              <a:rPr lang="en-US" dirty="0" smtClean="0">
                <a:latin typeface="+mj-lt"/>
              </a:rPr>
              <a:t>provide credible sources or </a:t>
            </a:r>
            <a:r>
              <a:rPr lang="en-US" dirty="0">
                <a:latin typeface="+mj-lt"/>
              </a:rPr>
              <a:t>reference points on how you arrived at the TAM.  If you’re creating a new product or space (like Slack), you can estimate the number of customers that would want your product and approximate how much you could charge them</a:t>
            </a:r>
            <a:r>
              <a:rPr lang="en-US" dirty="0" smtClean="0">
                <a:latin typeface="+mj-lt"/>
              </a:rPr>
              <a:t>.</a:t>
            </a:r>
          </a:p>
          <a:p>
            <a:pPr algn="just">
              <a:defRPr/>
            </a:pPr>
            <a:endParaRPr lang="en-US" dirty="0">
              <a:latin typeface="+mj-lt"/>
            </a:endParaRPr>
          </a:p>
          <a:p>
            <a:pPr algn="just">
              <a:defRPr/>
            </a:pPr>
            <a:r>
              <a:rPr lang="en-US" dirty="0" smtClean="0"/>
              <a:t>2. Take your </a:t>
            </a:r>
            <a:r>
              <a:rPr lang="en-US" dirty="0"/>
              <a:t>target </a:t>
            </a:r>
            <a:r>
              <a:rPr lang="en-US" dirty="0" smtClean="0"/>
              <a:t>market (SAM),</a:t>
            </a:r>
            <a:r>
              <a:rPr lang="en-US" dirty="0"/>
              <a:t> within that </a:t>
            </a:r>
            <a:r>
              <a:rPr lang="en-US" dirty="0" smtClean="0"/>
              <a:t>TAM, </a:t>
            </a:r>
            <a:r>
              <a:rPr lang="en-US" dirty="0"/>
              <a:t>which varies depending on geography and other logistical factors.</a:t>
            </a:r>
            <a:r>
              <a:rPr lang="en-US" dirty="0" smtClean="0"/>
              <a:t> </a:t>
            </a:r>
            <a:r>
              <a:rPr lang="en-US" dirty="0"/>
              <a:t>D</a:t>
            </a:r>
            <a:r>
              <a:rPr lang="en-US" dirty="0" smtClean="0"/>
              <a:t>etermine </a:t>
            </a:r>
            <a:r>
              <a:rPr lang="en-US" dirty="0"/>
              <a:t>the penetration potential of your target </a:t>
            </a:r>
            <a:r>
              <a:rPr lang="en-US" dirty="0" smtClean="0"/>
              <a:t>market. This is the portion of the market you can reasonably compete with……………………………..</a:t>
            </a:r>
          </a:p>
          <a:p>
            <a:pPr algn="just">
              <a:defRPr/>
            </a:pPr>
            <a:endParaRPr lang="en-US" dirty="0">
              <a:latin typeface="+mj-lt"/>
            </a:endParaRPr>
          </a:p>
          <a:p>
            <a:pPr algn="just">
              <a:defRPr/>
            </a:pPr>
            <a:r>
              <a:rPr lang="en-US" dirty="0" smtClean="0"/>
              <a:t>3.By </a:t>
            </a:r>
            <a:r>
              <a:rPr lang="en-US" dirty="0"/>
              <a:t>conducting research </a:t>
            </a:r>
            <a:r>
              <a:rPr lang="en-US" dirty="0" smtClean="0"/>
              <a:t>with existing </a:t>
            </a:r>
            <a:r>
              <a:rPr lang="en-US" dirty="0"/>
              <a:t>competitors, distributors etc</a:t>
            </a:r>
            <a:r>
              <a:rPr lang="en-US" dirty="0" smtClean="0"/>
              <a:t>., understand the likely penetration rate………………….</a:t>
            </a:r>
            <a:endParaRPr lang="en-US" dirty="0"/>
          </a:p>
          <a:p>
            <a:pPr algn="just">
              <a:defRPr/>
            </a:pPr>
            <a:endParaRPr lang="en-US" dirty="0"/>
          </a:p>
          <a:p>
            <a:pPr algn="just">
              <a:defRPr/>
            </a:pPr>
            <a:r>
              <a:rPr lang="en-US" dirty="0" smtClean="0"/>
              <a:t>4. Multiply </a:t>
            </a:r>
            <a:r>
              <a:rPr lang="en-US" dirty="0"/>
              <a:t>target market by penetration rate to find your market </a:t>
            </a:r>
            <a:r>
              <a:rPr lang="en-US" dirty="0" smtClean="0"/>
              <a:t>size…………………….</a:t>
            </a:r>
            <a:endParaRPr lang="en-US" dirty="0"/>
          </a:p>
          <a:p>
            <a:pPr algn="just">
              <a:defRPr/>
            </a:pPr>
            <a:endParaRPr lang="en-US" dirty="0">
              <a:latin typeface="+mj-l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2700" b="0" i="0" u="none" strike="noStrike" kern="0" cap="none" spc="0" normalizeH="0" noProof="0" dirty="0" smtClean="0">
                <a:ln>
                  <a:noFill/>
                </a:ln>
                <a:solidFill>
                  <a:prstClr val="white"/>
                </a:solidFill>
                <a:effectLst/>
                <a:uLnTx/>
                <a:uFillTx/>
                <a:latin typeface="Calibri" panose="020F0502020204030204"/>
                <a:ea typeface="+mn-ea"/>
                <a:cs typeface="+mn-cs"/>
              </a:rPr>
              <a:t> </a:t>
            </a:r>
            <a:endParaRPr kumimoji="0" lang="en-IN" sz="27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2" name="Rectangle 1"/>
          <p:cNvSpPr/>
          <p:nvPr/>
        </p:nvSpPr>
        <p:spPr>
          <a:xfrm>
            <a:off x="9906000" y="8416937"/>
            <a:ext cx="7713573" cy="1846659"/>
          </a:xfrm>
          <a:prstGeom prst="rect">
            <a:avLst/>
          </a:prstGeom>
          <a:solidFill>
            <a:srgbClr val="FFC000"/>
          </a:solidFill>
        </p:spPr>
        <p:txBody>
          <a:bodyPr wrap="square">
            <a:spAutoFit/>
          </a:bodyPr>
          <a:lstStyle/>
          <a:p>
            <a:r>
              <a:rPr lang="en-US" dirty="0" smtClean="0">
                <a:solidFill>
                  <a:srgbClr val="000000"/>
                </a:solidFill>
                <a:latin typeface="+mj-lt"/>
              </a:rPr>
              <a:t>	</a:t>
            </a:r>
          </a:p>
          <a:p>
            <a:r>
              <a:rPr lang="en-US" dirty="0">
                <a:solidFill>
                  <a:srgbClr val="000000"/>
                </a:solidFill>
                <a:latin typeface="+mj-lt"/>
              </a:rPr>
              <a:t>	</a:t>
            </a:r>
            <a:r>
              <a:rPr lang="en-US" sz="2400" dirty="0" smtClean="0">
                <a:solidFill>
                  <a:srgbClr val="000000"/>
                </a:solidFill>
                <a:latin typeface="+mj-lt"/>
              </a:rPr>
              <a:t>This slide is to provide details on Market Size and demonstrate How </a:t>
            </a:r>
            <a:r>
              <a:rPr lang="en-US" sz="2400" dirty="0">
                <a:solidFill>
                  <a:srgbClr val="000000"/>
                </a:solidFill>
                <a:latin typeface="+mj-lt"/>
              </a:rPr>
              <a:t>big </a:t>
            </a:r>
            <a:r>
              <a:rPr lang="en-US" sz="2400" dirty="0" smtClean="0">
                <a:solidFill>
                  <a:srgbClr val="000000"/>
                </a:solidFill>
                <a:latin typeface="+mj-lt"/>
              </a:rPr>
              <a:t>is </a:t>
            </a:r>
            <a:r>
              <a:rPr lang="en-US" sz="2400" dirty="0">
                <a:solidFill>
                  <a:srgbClr val="000000"/>
                </a:solidFill>
                <a:latin typeface="+mj-lt"/>
              </a:rPr>
              <a:t>the </a:t>
            </a:r>
            <a:r>
              <a:rPr lang="en-US" sz="2400" dirty="0" smtClean="0">
                <a:solidFill>
                  <a:srgbClr val="000000"/>
                </a:solidFill>
                <a:latin typeface="+mj-lt"/>
              </a:rPr>
              <a:t>market opportunity your venture is pursuing. Add source/reference to the data presented.</a:t>
            </a:r>
            <a:endParaRPr lang="en-US" sz="2400" dirty="0">
              <a:latin typeface="+mj-lt"/>
            </a:endParaRPr>
          </a:p>
        </p:txBody>
      </p:sp>
      <p:sp>
        <p:nvSpPr>
          <p:cNvPr id="22" name="TextBox 21"/>
          <p:cNvSpPr txBox="1"/>
          <p:nvPr/>
        </p:nvSpPr>
        <p:spPr>
          <a:xfrm>
            <a:off x="239949" y="328065"/>
            <a:ext cx="5675839" cy="646331"/>
          </a:xfrm>
          <a:prstGeom prst="rect">
            <a:avLst/>
          </a:prstGeom>
          <a:noFill/>
        </p:spPr>
        <p:txBody>
          <a:bodyPr wrap="square" rtlCol="0">
            <a:spAutoFit/>
          </a:bodyPr>
          <a:lstStyle/>
          <a:p>
            <a:pPr defTabSz="685800"/>
            <a:r>
              <a:rPr lang="en-US" sz="3600" b="1" dirty="0">
                <a:solidFill>
                  <a:prstClr val="black">
                    <a:lumMod val="85000"/>
                    <a:lumOff val="15000"/>
                  </a:prstClr>
                </a:solidFill>
                <a:latin typeface="Montserrat"/>
              </a:rPr>
              <a:t>Market Size Estimation </a:t>
            </a:r>
          </a:p>
        </p:txBody>
      </p:sp>
      <p:sp>
        <p:nvSpPr>
          <p:cNvPr id="16" name="Rectangle 15"/>
          <p:cNvSpPr/>
          <p:nvPr/>
        </p:nvSpPr>
        <p:spPr>
          <a:xfrm>
            <a:off x="6140613" y="4958834"/>
            <a:ext cx="248786" cy="369332"/>
          </a:xfrm>
          <a:prstGeom prst="rect">
            <a:avLst/>
          </a:prstGeom>
        </p:spPr>
        <p:txBody>
          <a:bodyPr wrap="none">
            <a:spAutoFit/>
          </a:bodyPr>
          <a:lstStyle/>
          <a:p>
            <a:r>
              <a:rPr lang="en-US" dirty="0" smtClean="0">
                <a:solidFill>
                  <a:srgbClr val="2E475D"/>
                </a:solidFill>
                <a:latin typeface="Lexend Deca"/>
              </a:rPr>
              <a:t>.</a:t>
            </a:r>
            <a:endParaRPr lang="en-US" dirty="0"/>
          </a:p>
        </p:txBody>
      </p:sp>
      <p:pic>
        <p:nvPicPr>
          <p:cNvPr id="24"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914467" y="8527930"/>
            <a:ext cx="655576" cy="637001"/>
          </a:xfrm>
          <a:prstGeom prst="rect">
            <a:avLst/>
          </a:prstGeom>
        </p:spPr>
      </p:pic>
      <p:sp>
        <p:nvSpPr>
          <p:cNvPr id="10" name="TextBox 9"/>
          <p:cNvSpPr txBox="1"/>
          <p:nvPr/>
        </p:nvSpPr>
        <p:spPr>
          <a:xfrm>
            <a:off x="320617" y="9363531"/>
            <a:ext cx="5675839" cy="461665"/>
          </a:xfrm>
          <a:prstGeom prst="rect">
            <a:avLst/>
          </a:prstGeom>
          <a:noFill/>
        </p:spPr>
        <p:txBody>
          <a:bodyPr wrap="square" rtlCol="0">
            <a:spAutoFit/>
          </a:bodyPr>
          <a:lstStyle/>
          <a:p>
            <a:pPr defTabSz="685800"/>
            <a:r>
              <a:rPr lang="en-US" sz="2400" b="1" dirty="0" smtClean="0">
                <a:solidFill>
                  <a:prstClr val="black">
                    <a:lumMod val="85000"/>
                    <a:lumOff val="15000"/>
                  </a:prstClr>
                </a:solidFill>
                <a:latin typeface="Montserrat"/>
              </a:rPr>
              <a:t>Sources: ……</a:t>
            </a:r>
            <a:endParaRPr lang="en-US" sz="2400" b="1" dirty="0">
              <a:solidFill>
                <a:prstClr val="black">
                  <a:lumMod val="85000"/>
                  <a:lumOff val="15000"/>
                </a:prstClr>
              </a:solidFill>
              <a:latin typeface="Montserrat"/>
            </a:endParaRPr>
          </a:p>
        </p:txBody>
      </p:sp>
    </p:spTree>
    <p:extLst>
      <p:ext uri="{BB962C8B-B14F-4D97-AF65-F5344CB8AC3E}">
        <p14:creationId xmlns:p14="http://schemas.microsoft.com/office/powerpoint/2010/main" val="1189678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769111" y="1955330"/>
            <a:ext cx="8991379" cy="1869669"/>
          </a:xfrm>
          <a:prstGeom prst="rect">
            <a:avLst/>
          </a:prstGeom>
          <a:solidFill>
            <a:srgbClr val="FFC000"/>
          </a:solidFill>
        </p:spPr>
        <p:txBody>
          <a:bodyPr wrap="square">
            <a:spAutoFit/>
          </a:bodyPr>
          <a:lstStyle/>
          <a:p>
            <a:pPr defTabSz="1371579"/>
            <a:r>
              <a:rPr lang="en-US" sz="2700" b="1" dirty="0">
                <a:solidFill>
                  <a:schemeClr val="bg1"/>
                </a:solidFill>
                <a:latin typeface="Calibri" panose="020F0502020204030204"/>
              </a:rPr>
              <a:t>Goals</a:t>
            </a:r>
          </a:p>
          <a:p>
            <a:pPr defTabSz="1371579"/>
            <a:endParaRPr lang="en-US" sz="2700" b="1" dirty="0">
              <a:solidFill>
                <a:schemeClr val="bg1"/>
              </a:solidFill>
              <a:latin typeface="Calibri" panose="020F0502020204030204"/>
            </a:endParaRPr>
          </a:p>
          <a:p>
            <a:pPr defTabSz="1371579"/>
            <a:endParaRPr lang="en-US" sz="270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p:txBody>
      </p:sp>
      <p:sp>
        <p:nvSpPr>
          <p:cNvPr id="27" name="Rectangle 26"/>
          <p:cNvSpPr/>
          <p:nvPr/>
        </p:nvSpPr>
        <p:spPr>
          <a:xfrm>
            <a:off x="4769110" y="4093457"/>
            <a:ext cx="9144165" cy="1823576"/>
          </a:xfrm>
          <a:prstGeom prst="rect">
            <a:avLst/>
          </a:prstGeom>
          <a:solidFill>
            <a:schemeClr val="accent6"/>
          </a:solidFill>
        </p:spPr>
        <p:txBody>
          <a:bodyPr wrap="square">
            <a:spAutoFit/>
          </a:bodyPr>
          <a:lstStyle/>
          <a:p>
            <a:pPr defTabSz="1371579"/>
            <a:r>
              <a:rPr lang="en-US" sz="2700" b="1" dirty="0" smtClean="0">
                <a:solidFill>
                  <a:schemeClr val="bg1"/>
                </a:solidFill>
                <a:latin typeface="Calibri" panose="020F0502020204030204"/>
              </a:rPr>
              <a:t>Frustrations</a:t>
            </a:r>
          </a:p>
          <a:p>
            <a:pPr defTabSz="1371579"/>
            <a:endParaRPr lang="en-US" sz="2700" b="1" dirty="0">
              <a:solidFill>
                <a:schemeClr val="bg1"/>
              </a:solidFill>
              <a:latin typeface="Calibri" panose="020F0502020204030204"/>
            </a:endParaRPr>
          </a:p>
          <a:p>
            <a:pPr defTabSz="1371579"/>
            <a:r>
              <a:rPr lang="en-US" sz="2700" b="1" dirty="0" smtClean="0">
                <a:solidFill>
                  <a:schemeClr val="bg1"/>
                </a:solidFill>
                <a:latin typeface="Calibri" panose="020F0502020204030204"/>
              </a:rPr>
              <a:t> </a:t>
            </a:r>
            <a:endParaRPr lang="en-US" sz="270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2100" dirty="0">
              <a:solidFill>
                <a:schemeClr val="bg1"/>
              </a:solidFill>
              <a:latin typeface="Calibri" panose="020F0502020204030204"/>
            </a:endParaRPr>
          </a:p>
        </p:txBody>
      </p:sp>
      <p:sp>
        <p:nvSpPr>
          <p:cNvPr id="28" name="Rectangle 27"/>
          <p:cNvSpPr/>
          <p:nvPr/>
        </p:nvSpPr>
        <p:spPr>
          <a:xfrm>
            <a:off x="4724400" y="6155703"/>
            <a:ext cx="9188875" cy="408283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defTabSz="1371579"/>
            <a:r>
              <a:rPr lang="en-US" sz="2700" b="1" dirty="0">
                <a:solidFill>
                  <a:srgbClr val="FD9F4D"/>
                </a:solidFill>
                <a:latin typeface="Calibri" panose="020F0502020204030204"/>
              </a:rPr>
              <a:t>Bio</a:t>
            </a: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1577" b="1" dirty="0">
              <a:solidFill>
                <a:prstClr val="black"/>
              </a:solidFill>
              <a:latin typeface="Calibri" panose="020F0502020204030204"/>
            </a:endParaRPr>
          </a:p>
          <a:p>
            <a:pPr defTabSz="1371579"/>
            <a:endParaRPr lang="en-US" sz="2100" dirty="0">
              <a:solidFill>
                <a:srgbClr val="052B3E"/>
              </a:solidFill>
              <a:latin typeface="Calibri" panose="020F0502020204030204"/>
            </a:endParaRPr>
          </a:p>
          <a:p>
            <a:pPr defTabSz="1371579"/>
            <a:endParaRPr lang="en-US" dirty="0">
              <a:solidFill>
                <a:srgbClr val="052B3E"/>
              </a:solidFill>
              <a:latin typeface="Calibri" panose="020F0502020204030204"/>
            </a:endParaRPr>
          </a:p>
          <a:p>
            <a:pPr defTabSz="1371579"/>
            <a:endParaRPr lang="en-US" sz="3600" dirty="0">
              <a:solidFill>
                <a:srgbClr val="052B3E"/>
              </a:solidFill>
              <a:latin typeface="Calibri" panose="020F0502020204030204"/>
            </a:endParaRPr>
          </a:p>
        </p:txBody>
      </p:sp>
      <p:sp>
        <p:nvSpPr>
          <p:cNvPr id="31" name="Rectangle 30"/>
          <p:cNvSpPr/>
          <p:nvPr/>
        </p:nvSpPr>
        <p:spPr>
          <a:xfrm>
            <a:off x="609487" y="7130568"/>
            <a:ext cx="1918120" cy="520667"/>
          </a:xfrm>
          <a:prstGeom prst="rect">
            <a:avLst/>
          </a:prstGeom>
        </p:spPr>
        <p:txBody>
          <a:bodyPr wrap="none">
            <a:spAutoFit/>
          </a:bodyPr>
          <a:lstStyle/>
          <a:p>
            <a:pPr defTabSz="1371579"/>
            <a:r>
              <a:rPr lang="en-US" sz="2700" b="1" dirty="0">
                <a:solidFill>
                  <a:srgbClr val="FD9F4D"/>
                </a:solidFill>
                <a:latin typeface="Calibri" panose="020F0502020204030204"/>
              </a:rPr>
              <a:t>Personality </a:t>
            </a:r>
          </a:p>
        </p:txBody>
      </p:sp>
      <p:sp>
        <p:nvSpPr>
          <p:cNvPr id="34" name="Rectangle 33"/>
          <p:cNvSpPr/>
          <p:nvPr/>
        </p:nvSpPr>
        <p:spPr>
          <a:xfrm>
            <a:off x="14158195" y="1437388"/>
            <a:ext cx="2049536" cy="520667"/>
          </a:xfrm>
          <a:prstGeom prst="rect">
            <a:avLst/>
          </a:prstGeom>
        </p:spPr>
        <p:txBody>
          <a:bodyPr wrap="none">
            <a:spAutoFit/>
          </a:bodyPr>
          <a:lstStyle/>
          <a:p>
            <a:pPr defTabSz="1371579"/>
            <a:r>
              <a:rPr lang="en-US" sz="2700" b="1" dirty="0">
                <a:solidFill>
                  <a:srgbClr val="FD9F4D"/>
                </a:solidFill>
                <a:latin typeface="Calibri" panose="020F0502020204030204"/>
              </a:rPr>
              <a:t>Motivations </a:t>
            </a:r>
          </a:p>
        </p:txBody>
      </p:sp>
      <p:sp>
        <p:nvSpPr>
          <p:cNvPr id="5" name="TextBox 4"/>
          <p:cNvSpPr txBox="1"/>
          <p:nvPr/>
        </p:nvSpPr>
        <p:spPr>
          <a:xfrm>
            <a:off x="495965" y="5722648"/>
            <a:ext cx="4497266" cy="1088668"/>
          </a:xfrm>
          <a:prstGeom prst="rect">
            <a:avLst/>
          </a:prstGeom>
          <a:noFill/>
        </p:spPr>
        <p:txBody>
          <a:bodyPr wrap="square" rtlCol="0">
            <a:spAutoFit/>
          </a:bodyPr>
          <a:lstStyle/>
          <a:p>
            <a:pPr defTabSz="1371579"/>
            <a:r>
              <a:rPr lang="en-US" sz="2100" dirty="0">
                <a:solidFill>
                  <a:srgbClr val="052B3E"/>
                </a:solidFill>
                <a:latin typeface="Calibri" panose="020F0502020204030204"/>
              </a:rPr>
              <a:t>Age: </a:t>
            </a:r>
          </a:p>
          <a:p>
            <a:pPr defTabSz="1371579"/>
            <a:r>
              <a:rPr lang="en-US" sz="2100" dirty="0">
                <a:solidFill>
                  <a:srgbClr val="052B3E"/>
                </a:solidFill>
                <a:latin typeface="Calibri" panose="020F0502020204030204"/>
              </a:rPr>
              <a:t>Occupation: 	</a:t>
            </a:r>
          </a:p>
          <a:p>
            <a:pPr defTabSz="1371579"/>
            <a:r>
              <a:rPr lang="en-US" sz="2100" dirty="0">
                <a:solidFill>
                  <a:srgbClr val="052B3E"/>
                </a:solidFill>
                <a:latin typeface="Calibri" panose="020F0502020204030204"/>
              </a:rPr>
              <a:t>Location:</a:t>
            </a:r>
          </a:p>
        </p:txBody>
      </p:sp>
      <p:sp>
        <p:nvSpPr>
          <p:cNvPr id="25" name="Rounded Rectangle 24"/>
          <p:cNvSpPr/>
          <p:nvPr/>
        </p:nvSpPr>
        <p:spPr>
          <a:xfrm>
            <a:off x="6270301" y="1285996"/>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pic>
        <p:nvPicPr>
          <p:cNvPr id="13" name="Picture 12"/>
          <p:cNvPicPr>
            <a:picLocks noChangeAspect="1"/>
          </p:cNvPicPr>
          <p:nvPr/>
        </p:nvPicPr>
        <p:blipFill>
          <a:blip r:embed="rId3">
            <a:duotone>
              <a:prstClr val="black"/>
              <a:schemeClr val="accent6">
                <a:tint val="45000"/>
                <a:satMod val="400000"/>
              </a:schemeClr>
            </a:duotone>
          </a:blip>
          <a:stretch>
            <a:fillRect/>
          </a:stretch>
        </p:blipFill>
        <p:spPr>
          <a:xfrm>
            <a:off x="609487" y="7527688"/>
            <a:ext cx="3553359" cy="2187914"/>
          </a:xfrm>
          <a:prstGeom prst="rect">
            <a:avLst/>
          </a:prstGeom>
        </p:spPr>
      </p:pic>
      <p:pic>
        <p:nvPicPr>
          <p:cNvPr id="15" name="Picture 14"/>
          <p:cNvPicPr>
            <a:picLocks noChangeAspect="1"/>
          </p:cNvPicPr>
          <p:nvPr/>
        </p:nvPicPr>
        <p:blipFill>
          <a:blip r:embed="rId4">
            <a:duotone>
              <a:prstClr val="black"/>
              <a:schemeClr val="accent3">
                <a:tint val="45000"/>
                <a:satMod val="400000"/>
              </a:schemeClr>
            </a:duotone>
          </a:blip>
          <a:stretch>
            <a:fillRect/>
          </a:stretch>
        </p:blipFill>
        <p:spPr>
          <a:xfrm>
            <a:off x="14310982" y="1853155"/>
            <a:ext cx="3254332" cy="2498557"/>
          </a:xfrm>
          <a:prstGeom prst="rect">
            <a:avLst/>
          </a:prstGeom>
        </p:spPr>
      </p:pic>
      <p:sp>
        <p:nvSpPr>
          <p:cNvPr id="16" name="Rectangle 15"/>
          <p:cNvSpPr/>
          <p:nvPr/>
        </p:nvSpPr>
        <p:spPr>
          <a:xfrm>
            <a:off x="522484" y="4477024"/>
            <a:ext cx="4093839" cy="10624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79"/>
            <a:r>
              <a:rPr lang="en-US" sz="2100" b="1" dirty="0">
                <a:solidFill>
                  <a:prstClr val="white"/>
                </a:solidFill>
                <a:latin typeface="Calibri" panose="020F0502020204030204"/>
              </a:rPr>
              <a:t>Ethos </a:t>
            </a:r>
          </a:p>
        </p:txBody>
      </p:sp>
      <p:sp>
        <p:nvSpPr>
          <p:cNvPr id="17" name="TextBox 16"/>
          <p:cNvSpPr txBox="1"/>
          <p:nvPr/>
        </p:nvSpPr>
        <p:spPr>
          <a:xfrm>
            <a:off x="486195" y="339098"/>
            <a:ext cx="11351228" cy="840230"/>
          </a:xfrm>
          <a:prstGeom prst="rect">
            <a:avLst/>
          </a:prstGeom>
          <a:noFill/>
        </p:spPr>
        <p:txBody>
          <a:bodyPr wrap="square" rtlCol="0">
            <a:spAutoFit/>
          </a:bodyPr>
          <a:lstStyle/>
          <a:p>
            <a:pPr defTabSz="1371613">
              <a:lnSpc>
                <a:spcPct val="90000"/>
              </a:lnSpc>
              <a:spcBef>
                <a:spcPct val="0"/>
              </a:spcBef>
            </a:pPr>
            <a:r>
              <a:rPr lang="en-US" sz="5400" b="1" dirty="0"/>
              <a:t>Customer </a:t>
            </a:r>
            <a:r>
              <a:rPr lang="en-US" sz="5400" b="1" dirty="0" smtClean="0"/>
              <a:t>Persona</a:t>
            </a:r>
            <a:endParaRPr lang="en-US" sz="5400" b="1" dirty="0"/>
          </a:p>
        </p:txBody>
      </p:sp>
      <p:sp>
        <p:nvSpPr>
          <p:cNvPr id="2" name="Rectangle 1"/>
          <p:cNvSpPr/>
          <p:nvPr/>
        </p:nvSpPr>
        <p:spPr>
          <a:xfrm>
            <a:off x="495965" y="1838287"/>
            <a:ext cx="4120358" cy="2498557"/>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defTabSz="1371613"/>
            <a:r>
              <a:rPr lang="en-US" sz="2400" dirty="0">
                <a:solidFill>
                  <a:prstClr val="black"/>
                </a:solidFill>
                <a:latin typeface="Calibri" panose="020F0502020204030204"/>
              </a:rPr>
              <a:t>Photo </a:t>
            </a:r>
          </a:p>
        </p:txBody>
      </p:sp>
      <p:sp>
        <p:nvSpPr>
          <p:cNvPr id="18" name="Rounded Rectangle 17"/>
          <p:cNvSpPr/>
          <p:nvPr/>
        </p:nvSpPr>
        <p:spPr>
          <a:xfrm>
            <a:off x="8777729" y="1285995"/>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19" name="Rounded Rectangle 18"/>
          <p:cNvSpPr/>
          <p:nvPr/>
        </p:nvSpPr>
        <p:spPr>
          <a:xfrm>
            <a:off x="11285158" y="1285993"/>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3" name="Rectangle 2"/>
          <p:cNvSpPr/>
          <p:nvPr/>
        </p:nvSpPr>
        <p:spPr>
          <a:xfrm>
            <a:off x="14158195" y="6811316"/>
            <a:ext cx="3889846" cy="3046988"/>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t>The aim is to collect </a:t>
            </a:r>
            <a:r>
              <a:rPr lang="en-US" sz="2400" dirty="0"/>
              <a:t>the information about your ideal customer </a:t>
            </a:r>
            <a:r>
              <a:rPr lang="en-US" sz="2400" dirty="0" smtClean="0"/>
              <a:t>persona who are likely to buy your product or service</a:t>
            </a:r>
            <a:r>
              <a:rPr lang="en-US" sz="2400" dirty="0"/>
              <a:t> </a:t>
            </a:r>
            <a:r>
              <a:rPr lang="en-US" sz="2400" dirty="0" smtClean="0"/>
              <a:t>.</a:t>
            </a:r>
            <a:r>
              <a:rPr lang="en-US" sz="2400" dirty="0"/>
              <a:t> </a:t>
            </a:r>
            <a:r>
              <a:rPr lang="en-US" sz="2400" dirty="0" smtClean="0"/>
              <a:t>It will help </a:t>
            </a:r>
            <a:r>
              <a:rPr lang="en-US" sz="2400" dirty="0"/>
              <a:t>you tailor the </a:t>
            </a:r>
            <a:r>
              <a:rPr lang="en-US" sz="2400" dirty="0" smtClean="0"/>
              <a:t>user </a:t>
            </a:r>
            <a:r>
              <a:rPr lang="en-US" sz="2400" dirty="0"/>
              <a:t>experience through targeted design</a:t>
            </a:r>
            <a:r>
              <a:rPr lang="en-US" dirty="0"/>
              <a:t>. </a:t>
            </a:r>
          </a:p>
        </p:txBody>
      </p:sp>
      <p:pic>
        <p:nvPicPr>
          <p:cNvPr id="20"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4355672" y="6995589"/>
            <a:ext cx="655576" cy="637001"/>
          </a:xfrm>
          <a:prstGeom prst="rect">
            <a:avLst/>
          </a:prstGeom>
        </p:spPr>
      </p:pic>
    </p:spTree>
    <p:extLst>
      <p:ext uri="{BB962C8B-B14F-4D97-AF65-F5344CB8AC3E}">
        <p14:creationId xmlns:p14="http://schemas.microsoft.com/office/powerpoint/2010/main" val="36050666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738845" y="546240"/>
            <a:ext cx="12338484" cy="1019574"/>
          </a:xfrm>
          <a:prstGeom prst="rect">
            <a:avLst/>
          </a:prstGeom>
        </p:spPr>
        <p:txBody>
          <a:bodyPr wrap="square" lIns="0" tIns="0" rIns="0" bIns="0" rtlCol="0" anchor="t">
            <a:spAutoFit/>
          </a:bodyPr>
          <a:lstStyle/>
          <a:p>
            <a:pPr>
              <a:lnSpc>
                <a:spcPts val="8747"/>
              </a:lnSpc>
            </a:pPr>
            <a:r>
              <a:rPr lang="en-US" sz="5400" b="1" dirty="0" smtClean="0"/>
              <a:t>Value Proposition Canvas </a:t>
            </a:r>
            <a:endParaRPr lang="en-US" sz="5400" b="1" dirty="0"/>
          </a:p>
        </p:txBody>
      </p:sp>
      <p:sp>
        <p:nvSpPr>
          <p:cNvPr id="36" name="TextBox 35">
            <a:extLst>
              <a:ext uri="{FF2B5EF4-FFF2-40B4-BE49-F238E27FC236}">
                <a16:creationId xmlns:a16="http://schemas.microsoft.com/office/drawing/2014/main" id="{437D10F2-D825-4F14-8721-CF5105D60893}"/>
              </a:ext>
            </a:extLst>
          </p:cNvPr>
          <p:cNvSpPr txBox="1"/>
          <p:nvPr/>
        </p:nvSpPr>
        <p:spPr>
          <a:xfrm>
            <a:off x="16315796" y="68576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6120030" y="28494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pSp>
        <p:nvGrpSpPr>
          <p:cNvPr id="7" name="Group 6"/>
          <p:cNvGrpSpPr/>
          <p:nvPr/>
        </p:nvGrpSpPr>
        <p:grpSpPr>
          <a:xfrm>
            <a:off x="1257989" y="2168971"/>
            <a:ext cx="14862812" cy="5653300"/>
            <a:chOff x="993509" y="1275171"/>
            <a:chExt cx="6765358" cy="3292455"/>
          </a:xfrm>
        </p:grpSpPr>
        <p:grpSp>
          <p:nvGrpSpPr>
            <p:cNvPr id="14" name="Group 13"/>
            <p:cNvGrpSpPr/>
            <p:nvPr/>
          </p:nvGrpSpPr>
          <p:grpSpPr>
            <a:xfrm>
              <a:off x="2991814" y="2419869"/>
              <a:ext cx="2911566" cy="1229114"/>
              <a:chOff x="587719" y="1125830"/>
              <a:chExt cx="4350054" cy="1835386"/>
            </a:xfrm>
          </p:grpSpPr>
          <p:grpSp>
            <p:nvGrpSpPr>
              <p:cNvPr id="15" name="Group 14"/>
              <p:cNvGrpSpPr/>
              <p:nvPr/>
            </p:nvGrpSpPr>
            <p:grpSpPr>
              <a:xfrm>
                <a:off x="2884450" y="1125830"/>
                <a:ext cx="2053323" cy="1828800"/>
                <a:chOff x="2884450" y="1125830"/>
                <a:chExt cx="2053323" cy="1828800"/>
              </a:xfrm>
            </p:grpSpPr>
            <p:sp>
              <p:nvSpPr>
                <p:cNvPr id="25" name="Flowchart: Connector 24"/>
                <p:cNvSpPr/>
                <p:nvPr/>
              </p:nvSpPr>
              <p:spPr>
                <a:xfrm>
                  <a:off x="2884450" y="1125830"/>
                  <a:ext cx="1828800" cy="1828800"/>
                </a:xfrm>
                <a:prstGeom prst="flowChartConnector">
                  <a:avLst/>
                </a:prstGeom>
                <a:solidFill>
                  <a:srgbClr val="FFC000">
                    <a:lumMod val="60000"/>
                    <a:lumOff val="40000"/>
                  </a:srgbClr>
                </a:solidFill>
                <a:ln w="635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black"/>
                    </a:solidFill>
                    <a:effectLst/>
                    <a:uLnTx/>
                    <a:uFillTx/>
                    <a:latin typeface="Calibri" panose="020F0502020204030204"/>
                    <a:ea typeface="+mn-ea"/>
                    <a:cs typeface="+mn-cs"/>
                    <a:sym typeface="Arial"/>
                  </a:endParaRPr>
                </a:p>
              </p:txBody>
            </p:sp>
            <p:sp>
              <p:nvSpPr>
                <p:cNvPr id="26" name="Flowchart: Connector 25"/>
                <p:cNvSpPr/>
                <p:nvPr/>
              </p:nvSpPr>
              <p:spPr>
                <a:xfrm>
                  <a:off x="3646450" y="1887830"/>
                  <a:ext cx="304800" cy="304800"/>
                </a:xfrm>
                <a:prstGeom prst="flowChartConnector">
                  <a:avLst/>
                </a:prstGeom>
                <a:solidFill>
                  <a:srgbClr val="FFC000"/>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cxnSp>
              <p:nvCxnSpPr>
                <p:cNvPr id="27" name="Straight Arrow Connector 26"/>
                <p:cNvCxnSpPr>
                  <a:endCxn id="25" idx="2"/>
                </p:cNvCxnSpPr>
                <p:nvPr/>
              </p:nvCxnSpPr>
              <p:spPr>
                <a:xfrm flipH="1">
                  <a:off x="2884450" y="2040230"/>
                  <a:ext cx="762000" cy="0"/>
                </a:xfrm>
                <a:prstGeom prst="straightConnector1">
                  <a:avLst/>
                </a:prstGeom>
                <a:noFill/>
                <a:ln w="38100" cap="flat" cmpd="sng" algn="ctr">
                  <a:solidFill>
                    <a:srgbClr val="A5A5A5"/>
                  </a:solidFill>
                  <a:prstDash val="solid"/>
                  <a:miter lim="800000"/>
                  <a:tailEnd type="triangle"/>
                </a:ln>
                <a:effectLst/>
              </p:spPr>
            </p:cxnSp>
            <p:cxnSp>
              <p:nvCxnSpPr>
                <p:cNvPr id="28" name="Straight Connector 27"/>
                <p:cNvCxnSpPr>
                  <a:stCxn id="25" idx="7"/>
                  <a:endCxn id="26" idx="0"/>
                </p:cNvCxnSpPr>
                <p:nvPr/>
              </p:nvCxnSpPr>
              <p:spPr>
                <a:xfrm flipH="1">
                  <a:off x="3798850" y="1393652"/>
                  <a:ext cx="646578" cy="494178"/>
                </a:xfrm>
                <a:prstGeom prst="line">
                  <a:avLst/>
                </a:prstGeom>
                <a:noFill/>
                <a:ln w="28575" cap="flat" cmpd="sng" algn="ctr">
                  <a:solidFill>
                    <a:srgbClr val="A5A5A5"/>
                  </a:solidFill>
                  <a:prstDash val="solid"/>
                  <a:miter lim="800000"/>
                </a:ln>
                <a:effectLst/>
              </p:spPr>
            </p:cxnSp>
            <p:cxnSp>
              <p:nvCxnSpPr>
                <p:cNvPr id="29" name="Straight Connector 28"/>
                <p:cNvCxnSpPr>
                  <a:stCxn id="25" idx="5"/>
                  <a:endCxn id="26" idx="4"/>
                </p:cNvCxnSpPr>
                <p:nvPr/>
              </p:nvCxnSpPr>
              <p:spPr>
                <a:xfrm flipH="1" flipV="1">
                  <a:off x="3798850" y="2192630"/>
                  <a:ext cx="646578" cy="494178"/>
                </a:xfrm>
                <a:prstGeom prst="line">
                  <a:avLst/>
                </a:prstGeom>
                <a:noFill/>
                <a:ln w="28575" cap="flat" cmpd="sng" algn="ctr">
                  <a:solidFill>
                    <a:srgbClr val="A5A5A5"/>
                  </a:solidFill>
                  <a:prstDash val="solid"/>
                  <a:miter lim="800000"/>
                </a:ln>
                <a:effectLst/>
              </p:spPr>
            </p:cxnSp>
            <p:sp>
              <p:nvSpPr>
                <p:cNvPr id="30" name="TextBox 29"/>
                <p:cNvSpPr txBox="1"/>
                <p:nvPr/>
              </p:nvSpPr>
              <p:spPr>
                <a:xfrm>
                  <a:off x="4063533" y="192002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JOBS</a:t>
                  </a:r>
                </a:p>
              </p:txBody>
            </p:sp>
            <p:sp>
              <p:nvSpPr>
                <p:cNvPr id="31" name="TextBox 30"/>
                <p:cNvSpPr txBox="1"/>
                <p:nvPr/>
              </p:nvSpPr>
              <p:spPr>
                <a:xfrm>
                  <a:off x="3355370" y="235118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PAINS</a:t>
                  </a:r>
                </a:p>
              </p:txBody>
            </p:sp>
            <p:sp>
              <p:nvSpPr>
                <p:cNvPr id="32" name="TextBox 31"/>
                <p:cNvSpPr txBox="1"/>
                <p:nvPr/>
              </p:nvSpPr>
              <p:spPr>
                <a:xfrm>
                  <a:off x="3315382" y="1377593"/>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GAINS</a:t>
                  </a:r>
                </a:p>
              </p:txBody>
            </p:sp>
          </p:grpSp>
          <p:grpSp>
            <p:nvGrpSpPr>
              <p:cNvPr id="16" name="Group 15"/>
              <p:cNvGrpSpPr/>
              <p:nvPr/>
            </p:nvGrpSpPr>
            <p:grpSpPr>
              <a:xfrm>
                <a:off x="587719" y="1125830"/>
                <a:ext cx="2080915" cy="1835386"/>
                <a:chOff x="587719" y="1125830"/>
                <a:chExt cx="2080915" cy="1835386"/>
              </a:xfrm>
            </p:grpSpPr>
            <p:sp>
              <p:nvSpPr>
                <p:cNvPr id="17" name="Rectangle 16"/>
                <p:cNvSpPr/>
                <p:nvPr/>
              </p:nvSpPr>
              <p:spPr>
                <a:xfrm>
                  <a:off x="653143" y="1125830"/>
                  <a:ext cx="1828800" cy="1828800"/>
                </a:xfrm>
                <a:prstGeom prst="rect">
                  <a:avLst/>
                </a:pr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sp>
              <p:nvSpPr>
                <p:cNvPr id="18" name="Flowchart: Connector 17"/>
                <p:cNvSpPr/>
                <p:nvPr/>
              </p:nvSpPr>
              <p:spPr>
                <a:xfrm>
                  <a:off x="1415143" y="1891123"/>
                  <a:ext cx="304800" cy="304800"/>
                </a:xfrm>
                <a:prstGeom prst="flowChartConnector">
                  <a:avLst/>
                </a:prstGeom>
                <a:solidFill>
                  <a:srgbClr val="70AD47">
                    <a:lumMod val="75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cxnSp>
              <p:nvCxnSpPr>
                <p:cNvPr id="19" name="Straight Arrow Connector 18"/>
                <p:cNvCxnSpPr>
                  <a:endCxn id="17" idx="3"/>
                </p:cNvCxnSpPr>
                <p:nvPr/>
              </p:nvCxnSpPr>
              <p:spPr>
                <a:xfrm>
                  <a:off x="1738265" y="2040230"/>
                  <a:ext cx="743678" cy="0"/>
                </a:xfrm>
                <a:prstGeom prst="straightConnector1">
                  <a:avLst/>
                </a:prstGeom>
                <a:noFill/>
                <a:ln w="38100" cap="flat" cmpd="sng" algn="ctr">
                  <a:solidFill>
                    <a:srgbClr val="A5A5A5"/>
                  </a:solidFill>
                  <a:prstDash val="solid"/>
                  <a:miter lim="800000"/>
                  <a:tailEnd type="triangle"/>
                </a:ln>
                <a:effectLst/>
              </p:spPr>
            </p:cxnSp>
            <p:cxnSp>
              <p:nvCxnSpPr>
                <p:cNvPr id="20" name="Straight Connector 19"/>
                <p:cNvCxnSpPr>
                  <a:stCxn id="18" idx="0"/>
                </p:cNvCxnSpPr>
                <p:nvPr/>
              </p:nvCxnSpPr>
              <p:spPr>
                <a:xfrm flipH="1" flipV="1">
                  <a:off x="653143" y="1125830"/>
                  <a:ext cx="914400" cy="765293"/>
                </a:xfrm>
                <a:prstGeom prst="line">
                  <a:avLst/>
                </a:prstGeom>
                <a:noFill/>
                <a:ln w="38100" cap="flat" cmpd="sng" algn="ctr">
                  <a:solidFill>
                    <a:srgbClr val="A5A5A5"/>
                  </a:solidFill>
                  <a:prstDash val="solid"/>
                  <a:miter lim="800000"/>
                </a:ln>
                <a:effectLst/>
              </p:spPr>
            </p:cxnSp>
            <p:cxnSp>
              <p:nvCxnSpPr>
                <p:cNvPr id="21" name="Straight Connector 20"/>
                <p:cNvCxnSpPr/>
                <p:nvPr/>
              </p:nvCxnSpPr>
              <p:spPr>
                <a:xfrm flipH="1">
                  <a:off x="653143" y="2202509"/>
                  <a:ext cx="925766" cy="758707"/>
                </a:xfrm>
                <a:prstGeom prst="line">
                  <a:avLst/>
                </a:prstGeom>
                <a:noFill/>
                <a:ln w="38100" cap="flat" cmpd="sng" algn="ctr">
                  <a:solidFill>
                    <a:srgbClr val="A5A5A5"/>
                  </a:solidFill>
                  <a:prstDash val="solid"/>
                  <a:miter lim="800000"/>
                </a:ln>
                <a:effectLst/>
              </p:spPr>
            </p:cxnSp>
            <p:sp>
              <p:nvSpPr>
                <p:cNvPr id="22" name="TextBox 21"/>
                <p:cNvSpPr txBox="1"/>
                <p:nvPr/>
              </p:nvSpPr>
              <p:spPr>
                <a:xfrm>
                  <a:off x="1298136" y="1377594"/>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GAIN CREATORS </a:t>
                  </a:r>
                </a:p>
              </p:txBody>
            </p:sp>
            <p:sp>
              <p:nvSpPr>
                <p:cNvPr id="23" name="TextBox 22"/>
                <p:cNvSpPr txBox="1"/>
                <p:nvPr/>
              </p:nvSpPr>
              <p:spPr>
                <a:xfrm>
                  <a:off x="1391480" y="2351187"/>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PAIN KILLERS</a:t>
                  </a:r>
                </a:p>
              </p:txBody>
            </p:sp>
            <p:sp>
              <p:nvSpPr>
                <p:cNvPr id="24" name="TextBox 23"/>
                <p:cNvSpPr txBox="1"/>
                <p:nvPr/>
              </p:nvSpPr>
              <p:spPr>
                <a:xfrm>
                  <a:off x="587719" y="1764605"/>
                  <a:ext cx="1277154" cy="562093"/>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PRODUCT/ </a:t>
                  </a: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SERVICE</a:t>
                  </a:r>
                </a:p>
              </p:txBody>
            </p:sp>
          </p:grpSp>
        </p:grpSp>
        <p:cxnSp>
          <p:nvCxnSpPr>
            <p:cNvPr id="33" name="Straight Connector 32"/>
            <p:cNvCxnSpPr/>
            <p:nvPr/>
          </p:nvCxnSpPr>
          <p:spPr>
            <a:xfrm flipV="1">
              <a:off x="3639097" y="1771429"/>
              <a:ext cx="7608" cy="648440"/>
            </a:xfrm>
            <a:prstGeom prst="line">
              <a:avLst/>
            </a:prstGeom>
            <a:noFill/>
            <a:ln w="19050" cap="flat" cmpd="sng" algn="ctr">
              <a:solidFill>
                <a:srgbClr val="70AD47"/>
              </a:solidFill>
              <a:prstDash val="solid"/>
              <a:miter lim="800000"/>
            </a:ln>
            <a:effectLst/>
          </p:spPr>
        </p:cxnSp>
        <p:cxnSp>
          <p:nvCxnSpPr>
            <p:cNvPr id="34" name="Straight Connector 33"/>
            <p:cNvCxnSpPr/>
            <p:nvPr/>
          </p:nvCxnSpPr>
          <p:spPr>
            <a:xfrm flipH="1" flipV="1">
              <a:off x="2949027" y="1775840"/>
              <a:ext cx="706208" cy="6152"/>
            </a:xfrm>
            <a:prstGeom prst="line">
              <a:avLst/>
            </a:prstGeom>
            <a:noFill/>
            <a:ln w="19050" cap="flat" cmpd="sng" algn="ctr">
              <a:solidFill>
                <a:srgbClr val="70AD47"/>
              </a:solidFill>
              <a:prstDash val="solid"/>
              <a:miter lim="800000"/>
            </a:ln>
            <a:effectLst/>
          </p:spPr>
        </p:cxnSp>
        <p:sp>
          <p:nvSpPr>
            <p:cNvPr id="35" name="TextBox 34"/>
            <p:cNvSpPr txBox="1"/>
            <p:nvPr/>
          </p:nvSpPr>
          <p:spPr>
            <a:xfrm>
              <a:off x="993509" y="1343410"/>
              <a:ext cx="1949094"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 </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smtClean="0">
                  <a:ln>
                    <a:noFill/>
                  </a:ln>
                  <a:solidFill>
                    <a:prstClr val="black"/>
                  </a:solidFill>
                  <a:effectLst/>
                  <a:uLnTx/>
                  <a:uFillTx/>
                  <a:cs typeface="Arial"/>
                  <a:sym typeface="Arial"/>
                </a:rPr>
                <a:t>What do you offer that makes the customers happy?</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p:txBody>
        </p:sp>
        <p:cxnSp>
          <p:nvCxnSpPr>
            <p:cNvPr id="38" name="Straight Connector 37"/>
            <p:cNvCxnSpPr/>
            <p:nvPr/>
          </p:nvCxnSpPr>
          <p:spPr>
            <a:xfrm flipV="1">
              <a:off x="3639097" y="3644573"/>
              <a:ext cx="0" cy="385285"/>
            </a:xfrm>
            <a:prstGeom prst="line">
              <a:avLst/>
            </a:prstGeom>
            <a:noFill/>
            <a:ln w="19050" cap="flat" cmpd="sng" algn="ctr">
              <a:solidFill>
                <a:srgbClr val="70AD47"/>
              </a:solidFill>
              <a:prstDash val="solid"/>
              <a:miter lim="800000"/>
            </a:ln>
            <a:effectLst/>
          </p:spPr>
        </p:cxnSp>
        <p:cxnSp>
          <p:nvCxnSpPr>
            <p:cNvPr id="39" name="Straight Connector 38"/>
            <p:cNvCxnSpPr>
              <a:cxnSpLocks/>
            </p:cNvCxnSpPr>
            <p:nvPr/>
          </p:nvCxnSpPr>
          <p:spPr>
            <a:xfrm flipH="1" flipV="1">
              <a:off x="2814378" y="4029857"/>
              <a:ext cx="840857" cy="1839"/>
            </a:xfrm>
            <a:prstGeom prst="line">
              <a:avLst/>
            </a:prstGeom>
            <a:noFill/>
            <a:ln w="19050" cap="flat" cmpd="sng" algn="ctr">
              <a:solidFill>
                <a:srgbClr val="70AD47"/>
              </a:solidFill>
              <a:prstDash val="solid"/>
              <a:miter lim="800000"/>
            </a:ln>
            <a:effectLst/>
          </p:spPr>
        </p:cxnSp>
        <p:sp>
          <p:nvSpPr>
            <p:cNvPr id="40" name="TextBox 39"/>
            <p:cNvSpPr txBox="1"/>
            <p:nvPr/>
          </p:nvSpPr>
          <p:spPr>
            <a:xfrm>
              <a:off x="1010229" y="3648983"/>
              <a:ext cx="1804149"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Which features of your offering relieve the customer's pains?</a:t>
              </a:r>
              <a:endParaRPr kumimoji="0" lang="en-US" sz="1400" b="0" i="0" u="none" strike="noStrike" kern="0" cap="none" spc="0" normalizeH="0" baseline="0" noProof="0" smtClean="0">
                <a:ln>
                  <a:noFill/>
                </a:ln>
                <a:solidFill>
                  <a:prstClr val="black"/>
                </a:solidFill>
                <a:effectLst/>
                <a:uLnTx/>
                <a:uFillTx/>
                <a:cs typeface="Arial"/>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p:txBody>
        </p:sp>
        <p:cxnSp>
          <p:nvCxnSpPr>
            <p:cNvPr id="41" name="Straight Connector 40"/>
            <p:cNvCxnSpPr/>
            <p:nvPr/>
          </p:nvCxnSpPr>
          <p:spPr>
            <a:xfrm flipH="1">
              <a:off x="3515381" y="2838188"/>
              <a:ext cx="36888" cy="0"/>
            </a:xfrm>
            <a:prstGeom prst="line">
              <a:avLst/>
            </a:prstGeom>
            <a:noFill/>
            <a:ln w="19050" cap="flat" cmpd="sng" algn="ctr">
              <a:solidFill>
                <a:srgbClr val="70AD47"/>
              </a:solidFill>
              <a:prstDash val="solid"/>
              <a:miter lim="800000"/>
            </a:ln>
            <a:effectLst/>
          </p:spPr>
        </p:cxnSp>
        <p:cxnSp>
          <p:nvCxnSpPr>
            <p:cNvPr id="42" name="Straight Connector 41"/>
            <p:cNvCxnSpPr/>
            <p:nvPr/>
          </p:nvCxnSpPr>
          <p:spPr>
            <a:xfrm flipV="1">
              <a:off x="2899064" y="2419868"/>
              <a:ext cx="0" cy="1182920"/>
            </a:xfrm>
            <a:prstGeom prst="line">
              <a:avLst/>
            </a:prstGeom>
            <a:noFill/>
            <a:ln w="19050" cap="flat" cmpd="sng" algn="ctr">
              <a:solidFill>
                <a:srgbClr val="70AD47"/>
              </a:solidFill>
              <a:prstDash val="solid"/>
              <a:miter lim="800000"/>
            </a:ln>
            <a:effectLst/>
          </p:spPr>
        </p:cxnSp>
        <p:cxnSp>
          <p:nvCxnSpPr>
            <p:cNvPr id="43" name="Straight Connector 42"/>
            <p:cNvCxnSpPr/>
            <p:nvPr/>
          </p:nvCxnSpPr>
          <p:spPr>
            <a:xfrm flipV="1">
              <a:off x="5141079" y="1771429"/>
              <a:ext cx="0" cy="648440"/>
            </a:xfrm>
            <a:prstGeom prst="line">
              <a:avLst/>
            </a:prstGeom>
            <a:noFill/>
            <a:ln w="19050" cap="flat" cmpd="sng" algn="ctr">
              <a:solidFill>
                <a:srgbClr val="FFC000"/>
              </a:solidFill>
              <a:prstDash val="solid"/>
              <a:miter lim="800000"/>
            </a:ln>
            <a:effectLst/>
          </p:spPr>
        </p:cxnSp>
        <p:cxnSp>
          <p:nvCxnSpPr>
            <p:cNvPr id="44" name="Straight Connector 43"/>
            <p:cNvCxnSpPr>
              <a:cxnSpLocks/>
            </p:cNvCxnSpPr>
            <p:nvPr/>
          </p:nvCxnSpPr>
          <p:spPr>
            <a:xfrm flipH="1">
              <a:off x="5136823" y="1781993"/>
              <a:ext cx="668957" cy="1167"/>
            </a:xfrm>
            <a:prstGeom prst="line">
              <a:avLst/>
            </a:prstGeom>
            <a:noFill/>
            <a:ln w="19050" cap="flat" cmpd="sng" algn="ctr">
              <a:solidFill>
                <a:srgbClr val="FFC000"/>
              </a:solidFill>
              <a:prstDash val="solid"/>
              <a:miter lim="800000"/>
            </a:ln>
            <a:effectLst/>
          </p:spPr>
        </p:cxnSp>
        <p:sp>
          <p:nvSpPr>
            <p:cNvPr id="45" name="TextBox 44"/>
            <p:cNvSpPr txBox="1"/>
            <p:nvPr/>
          </p:nvSpPr>
          <p:spPr>
            <a:xfrm>
              <a:off x="5822840" y="1275171"/>
              <a:ext cx="1936027"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dirty="0" smtClean="0">
                  <a:ln>
                    <a:noFill/>
                  </a:ln>
                  <a:solidFill>
                    <a:prstClr val="white">
                      <a:lumMod val="50000"/>
                    </a:prstClr>
                  </a:solidFill>
                  <a:effectLst/>
                  <a:uLnTx/>
                  <a:uFillTx/>
                  <a:cs typeface="Arial"/>
                  <a:sym typeface="Arial"/>
                </a:rPr>
                <a:t>LOVE</a:t>
              </a: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rPr>
                <a:t>?</a:t>
              </a:r>
              <a:r>
                <a:rPr kumimoji="0" lang="pt-BR" sz="1400" b="0" i="1" u="none" strike="noStrike" kern="0" cap="none" spc="0" normalizeH="0" baseline="0" noProof="0" dirty="0" smtClean="0">
                  <a:ln>
                    <a:noFill/>
                  </a:ln>
                  <a:solidFill>
                    <a:prstClr val="black"/>
                  </a:solidFill>
                  <a:effectLst/>
                  <a:uLnTx/>
                  <a:uFillTx/>
                  <a:cs typeface="Arial"/>
                  <a:sym typeface="Arial"/>
                </a:rPr>
                <a:t> What would make the customer happy? </a:t>
              </a:r>
              <a:endParaRPr kumimoji="0" lang="pt-BR" sz="1400" b="0" i="1" u="none" strike="noStrike" kern="0" cap="none" spc="0" normalizeH="0" baseline="0" noProof="0" dirty="0" smtClean="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smtClean="0">
                  <a:ln>
                    <a:noFill/>
                  </a:ln>
                  <a:solidFill>
                    <a:prstClr val="black"/>
                  </a:solidFill>
                  <a:effectLst/>
                  <a:uLnTx/>
                  <a:uFillTx/>
                  <a:cs typeface="Arial"/>
                  <a:sym typeface="Arial"/>
                </a:rPr>
                <a:t>? What do the clients want when facing the problem?</a:t>
              </a:r>
              <a:endParaRPr kumimoji="0" lang="pt-BR" sz="1400" b="0" i="1" u="none" strike="noStrike" kern="0" cap="none" spc="0" normalizeH="0" baseline="0" noProof="0" dirty="0" smtClean="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dirty="0" smtClean="0">
                <a:ln>
                  <a:noFill/>
                </a:ln>
                <a:solidFill>
                  <a:srgbClr val="000000"/>
                </a:solidFill>
                <a:effectLst/>
                <a:highlight>
                  <a:srgbClr val="FFFF00"/>
                </a:highlight>
                <a:uLnTx/>
                <a:uFillTx/>
                <a:cs typeface="Calibri"/>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dirty="0" smtClean="0">
                  <a:ln>
                    <a:noFill/>
                  </a:ln>
                  <a:solidFill>
                    <a:srgbClr val="000000"/>
                  </a:solidFill>
                  <a:effectLst/>
                  <a:uLnTx/>
                  <a:uFillTx/>
                  <a:cs typeface="Calibri"/>
                  <a:sym typeface="Arial"/>
                </a:rPr>
                <a:t>This refers to the feeling/action of customers before he gets in contact with your solution.</a:t>
              </a:r>
            </a:p>
          </p:txBody>
        </p:sp>
        <p:cxnSp>
          <p:nvCxnSpPr>
            <p:cNvPr id="46" name="Straight Connector 45"/>
            <p:cNvCxnSpPr/>
            <p:nvPr/>
          </p:nvCxnSpPr>
          <p:spPr>
            <a:xfrm>
              <a:off x="5824125" y="2947312"/>
              <a:ext cx="151861" cy="2850"/>
            </a:xfrm>
            <a:prstGeom prst="line">
              <a:avLst/>
            </a:prstGeom>
            <a:noFill/>
            <a:ln w="6350" cap="flat" cmpd="sng" algn="ctr">
              <a:solidFill>
                <a:srgbClr val="ED7D31"/>
              </a:solidFill>
              <a:prstDash val="solid"/>
              <a:miter lim="800000"/>
            </a:ln>
            <a:effectLst/>
          </p:spPr>
        </p:cxnSp>
        <p:cxnSp>
          <p:nvCxnSpPr>
            <p:cNvPr id="47" name="Straight Connector 46"/>
            <p:cNvCxnSpPr/>
            <p:nvPr/>
          </p:nvCxnSpPr>
          <p:spPr>
            <a:xfrm flipH="1" flipV="1">
              <a:off x="5963697" y="2419869"/>
              <a:ext cx="8108" cy="1082870"/>
            </a:xfrm>
            <a:prstGeom prst="line">
              <a:avLst/>
            </a:prstGeom>
            <a:noFill/>
            <a:ln w="6350" cap="flat" cmpd="sng" algn="ctr">
              <a:solidFill>
                <a:srgbClr val="ED7D31"/>
              </a:solidFill>
              <a:prstDash val="solid"/>
              <a:miter lim="800000"/>
            </a:ln>
            <a:effectLst/>
          </p:spPr>
        </p:cxnSp>
        <p:cxnSp>
          <p:nvCxnSpPr>
            <p:cNvPr id="48" name="Straight Connector 47"/>
            <p:cNvCxnSpPr/>
            <p:nvPr/>
          </p:nvCxnSpPr>
          <p:spPr>
            <a:xfrm flipV="1">
              <a:off x="5136822" y="3644573"/>
              <a:ext cx="1" cy="385252"/>
            </a:xfrm>
            <a:prstGeom prst="line">
              <a:avLst/>
            </a:prstGeom>
            <a:noFill/>
            <a:ln w="19050" cap="flat" cmpd="sng" algn="ctr">
              <a:solidFill>
                <a:srgbClr val="FFC000"/>
              </a:solidFill>
              <a:prstDash val="solid"/>
              <a:miter lim="800000"/>
            </a:ln>
            <a:effectLst/>
          </p:spPr>
        </p:cxnSp>
        <p:cxnSp>
          <p:nvCxnSpPr>
            <p:cNvPr id="49" name="Straight Connector 48"/>
            <p:cNvCxnSpPr>
              <a:cxnSpLocks/>
            </p:cNvCxnSpPr>
            <p:nvPr/>
          </p:nvCxnSpPr>
          <p:spPr>
            <a:xfrm flipH="1" flipV="1">
              <a:off x="5136823" y="4029825"/>
              <a:ext cx="536268" cy="32"/>
            </a:xfrm>
            <a:prstGeom prst="line">
              <a:avLst/>
            </a:prstGeom>
            <a:noFill/>
            <a:ln w="19050" cap="flat" cmpd="sng" algn="ctr">
              <a:solidFill>
                <a:srgbClr val="FFC000"/>
              </a:solidFill>
              <a:prstDash val="solid"/>
              <a:miter lim="800000"/>
            </a:ln>
            <a:effectLst/>
          </p:spPr>
        </p:cxnSp>
        <p:sp>
          <p:nvSpPr>
            <p:cNvPr id="50" name="TextBox 49"/>
            <p:cNvSpPr txBox="1"/>
            <p:nvPr/>
          </p:nvSpPr>
          <p:spPr>
            <a:xfrm>
              <a:off x="5673091" y="3648982"/>
              <a:ext cx="2068716"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smtClean="0">
                  <a:ln>
                    <a:noFill/>
                  </a:ln>
                  <a:solidFill>
                    <a:prstClr val="white">
                      <a:lumMod val="50000"/>
                    </a:prstClr>
                  </a:solidFill>
                  <a:effectLst/>
                  <a:uLnTx/>
                  <a:uFillTx/>
                  <a:cs typeface="Arial"/>
                  <a:sym typeface="Arial"/>
                </a:rPr>
                <a:t>HATE</a:t>
              </a:r>
              <a:r>
                <a:rPr kumimoji="0" lang="en-US" sz="1400" b="0" i="0" u="none" strike="noStrike" kern="0" cap="none" spc="0" normalizeH="0" baseline="0" noProof="0" smtClean="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What are the pains of the clients when facing the problem?</a:t>
              </a:r>
              <a:endParaRPr kumimoji="0" lang="pt-BR" sz="1400" b="0" i="1" u="none" strike="noStrike" kern="0" cap="none" spc="0" normalizeH="0" baseline="0" noProof="0" smtClean="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smtClean="0">
                <a:ln>
                  <a:noFill/>
                </a:ln>
                <a:solidFill>
                  <a:srgbClr val="000000"/>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smtClean="0">
                  <a:ln>
                    <a:noFill/>
                  </a:ln>
                  <a:solidFill>
                    <a:srgbClr val="000000"/>
                  </a:solidFill>
                  <a:effectLst/>
                  <a:uLnTx/>
                  <a:uFillTx/>
                  <a:cs typeface="Calibri" panose="020F0502020204030204"/>
                  <a:sym typeface="Arial"/>
                </a:rPr>
                <a:t>This refers to the feeling/action of customers before he gets in contact with your solution.</a:t>
              </a:r>
            </a:p>
          </p:txBody>
        </p:sp>
        <p:sp>
          <p:nvSpPr>
            <p:cNvPr id="51" name="TextBox 50"/>
            <p:cNvSpPr txBox="1"/>
            <p:nvPr/>
          </p:nvSpPr>
          <p:spPr>
            <a:xfrm>
              <a:off x="6022507" y="2422024"/>
              <a:ext cx="1719300"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smtClean="0">
                  <a:ln>
                    <a:noFill/>
                  </a:ln>
                  <a:solidFill>
                    <a:prstClr val="white">
                      <a:lumMod val="50000"/>
                    </a:prstClr>
                  </a:solidFill>
                  <a:effectLst/>
                  <a:uLnTx/>
                  <a:uFillTx/>
                  <a:cs typeface="Arial"/>
                  <a:sym typeface="Arial"/>
                </a:rPr>
                <a:t>WANT</a:t>
              </a:r>
              <a:r>
                <a:rPr kumimoji="0" lang="en-US" sz="1400" b="0" i="0" u="none" strike="noStrike" kern="0" cap="none" spc="0" normalizeH="0" baseline="0" noProof="0" smtClean="0">
                  <a:ln>
                    <a:noFill/>
                  </a:ln>
                  <a:solidFill>
                    <a:prstClr val="white">
                      <a:lumMod val="50000"/>
                    </a:prstClr>
                  </a:solidFill>
                  <a:effectLst/>
                  <a:uLnTx/>
                  <a:uFillTx/>
                  <a:cs typeface="Arial"/>
                  <a:sym typeface="Arial"/>
                </a:rPr>
                <a:t>: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What do the clients do (actions) when facing the problem?</a:t>
              </a:r>
              <a:endParaRPr kumimoji="0" lang="en-US" sz="1400" b="0" i="0" u="none" strike="noStrike" kern="0" cap="none" spc="0" normalizeH="0" baseline="0" noProof="0" smtClean="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smtClean="0">
                <a:ln>
                  <a:noFill/>
                </a:ln>
                <a:solidFill>
                  <a:prstClr val="white">
                    <a:lumMod val="50000"/>
                  </a:prstClr>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smtClean="0">
                  <a:ln>
                    <a:noFill/>
                  </a:ln>
                  <a:solidFill>
                    <a:srgbClr val="000000"/>
                  </a:solidFill>
                  <a:effectLst/>
                  <a:uLnTx/>
                  <a:uFillTx/>
                  <a:cs typeface="Calibri"/>
                  <a:sym typeface="Arial"/>
                </a:rPr>
                <a:t>This refers to the feeling/action of customers before he gets in contact with your solution.</a:t>
              </a:r>
            </a:p>
          </p:txBody>
        </p:sp>
        <p:sp>
          <p:nvSpPr>
            <p:cNvPr id="52" name="TextBox 51"/>
            <p:cNvSpPr txBox="1"/>
            <p:nvPr/>
          </p:nvSpPr>
          <p:spPr>
            <a:xfrm>
              <a:off x="993510" y="2381024"/>
              <a:ext cx="1819070" cy="932087"/>
            </a:xfrm>
            <a:prstGeom prst="rect">
              <a:avLst/>
            </a:prstGeom>
            <a:noFill/>
            <a:ln>
              <a:solidFill>
                <a:srgbClr val="E7E6E6">
                  <a:lumMod val="50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1400" b="1" i="1" u="none" strike="noStrike" kern="0" cap="none" spc="0" normalizeH="0" baseline="0" noProof="0" dirty="0" smtClean="0">
                  <a:ln>
                    <a:noFill/>
                  </a:ln>
                  <a:solidFill>
                    <a:srgbClr val="FF0000"/>
                  </a:solidFill>
                  <a:effectLst/>
                  <a:uLnTx/>
                  <a:uFillTx/>
                  <a:cs typeface="Arial"/>
                  <a:sym typeface="Arial"/>
                </a:rPr>
                <a:t>What is the product or service that you are offering?</a:t>
              </a:r>
              <a:endParaRPr kumimoji="0" lang="en-US" sz="1400" b="1" i="0" u="none" strike="noStrike" kern="0" cap="none" spc="0" normalizeH="0" baseline="0" noProof="0" dirty="0" smtClean="0">
                <a:ln>
                  <a:noFill/>
                </a:ln>
                <a:solidFill>
                  <a:srgbClr val="FF0000"/>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p:txBody>
        </p:sp>
        <p:cxnSp>
          <p:nvCxnSpPr>
            <p:cNvPr id="53" name="Straight Connector 52"/>
            <p:cNvCxnSpPr>
              <a:cxnSpLocks/>
            </p:cNvCxnSpPr>
            <p:nvPr/>
          </p:nvCxnSpPr>
          <p:spPr>
            <a:xfrm flipH="1">
              <a:off x="2899064" y="3002224"/>
              <a:ext cx="92750" cy="0"/>
            </a:xfrm>
            <a:prstGeom prst="line">
              <a:avLst/>
            </a:prstGeom>
            <a:noFill/>
            <a:ln w="19050" cap="flat" cmpd="sng" algn="ctr">
              <a:solidFill>
                <a:srgbClr val="70AD47"/>
              </a:solidFill>
              <a:prstDash val="solid"/>
              <a:miter lim="800000"/>
            </a:ln>
            <a:effectLst/>
          </p:spPr>
        </p:cxnSp>
      </p:grpSp>
      <p:sp>
        <p:nvSpPr>
          <p:cNvPr id="8" name="Rectangle 7"/>
          <p:cNvSpPr/>
          <p:nvPr/>
        </p:nvSpPr>
        <p:spPr>
          <a:xfrm>
            <a:off x="8016362" y="4626289"/>
            <a:ext cx="1714342" cy="369332"/>
          </a:xfrm>
          <a:prstGeom prst="rect">
            <a:avLst/>
          </a:prstGeom>
        </p:spPr>
        <p:txBody>
          <a:bodyPr wrap="square">
            <a:spAutoFit/>
          </a:bodyPr>
          <a:lstStyle/>
          <a:p>
            <a:pPr algn="ctr"/>
            <a:r>
              <a:rPr lang="en-US" dirty="0" smtClean="0"/>
              <a:t>FIT</a:t>
            </a:r>
            <a:endParaRPr lang="en-US" dirty="0"/>
          </a:p>
        </p:txBody>
      </p:sp>
      <p:sp>
        <p:nvSpPr>
          <p:cNvPr id="2" name="Rectangle 1"/>
          <p:cNvSpPr/>
          <p:nvPr/>
        </p:nvSpPr>
        <p:spPr>
          <a:xfrm>
            <a:off x="6286487" y="1477264"/>
            <a:ext cx="248786" cy="369332"/>
          </a:xfrm>
          <a:prstGeom prst="rect">
            <a:avLst/>
          </a:prstGeom>
        </p:spPr>
        <p:txBody>
          <a:bodyPr wrap="none">
            <a:spAutoFit/>
          </a:bodyPr>
          <a:lstStyle/>
          <a:p>
            <a:r>
              <a:rPr lang="en-US" dirty="0" smtClean="0">
                <a:solidFill>
                  <a:srgbClr val="292929"/>
                </a:solidFill>
                <a:latin typeface="charter"/>
              </a:rPr>
              <a:t>.</a:t>
            </a:r>
            <a:endParaRPr lang="en-US" dirty="0"/>
          </a:p>
        </p:txBody>
      </p:sp>
      <p:sp>
        <p:nvSpPr>
          <p:cNvPr id="54" name="Rectangle 53"/>
          <p:cNvSpPr/>
          <p:nvPr/>
        </p:nvSpPr>
        <p:spPr>
          <a:xfrm>
            <a:off x="12203990" y="7922621"/>
            <a:ext cx="5629701" cy="1938992"/>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latin typeface="+mj-lt"/>
              </a:rPr>
              <a:t>Demonstrate </a:t>
            </a:r>
            <a:r>
              <a:rPr lang="en-US" sz="2400" dirty="0" smtClean="0">
                <a:solidFill>
                  <a:srgbClr val="292929"/>
                </a:solidFill>
                <a:latin typeface="+mj-lt"/>
              </a:rPr>
              <a:t>the </a:t>
            </a:r>
            <a:r>
              <a:rPr lang="en-US" sz="2400" dirty="0">
                <a:solidFill>
                  <a:srgbClr val="292929"/>
                </a:solidFill>
                <a:latin typeface="+mj-lt"/>
              </a:rPr>
              <a:t>fit between what you are offering and why people buy </a:t>
            </a:r>
            <a:r>
              <a:rPr lang="en-US" sz="2400" dirty="0" smtClean="0">
                <a:solidFill>
                  <a:srgbClr val="292929"/>
                </a:solidFill>
                <a:latin typeface="+mj-lt"/>
              </a:rPr>
              <a:t>it. </a:t>
            </a:r>
            <a:r>
              <a:rPr lang="en-US" sz="2400" dirty="0" smtClean="0">
                <a:latin typeface="+mj-lt"/>
              </a:rPr>
              <a:t>You must build on solution (products &amp; service) that match their needs ( pains &amp; gains).</a:t>
            </a:r>
            <a:endParaRPr lang="en-US" sz="2400" dirty="0">
              <a:latin typeface="+mj-lt"/>
            </a:endParaRPr>
          </a:p>
        </p:txBody>
      </p:sp>
      <p:pic>
        <p:nvPicPr>
          <p:cNvPr id="55"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2442830" y="7922621"/>
            <a:ext cx="655576" cy="858078"/>
          </a:xfrm>
          <a:prstGeom prst="rect">
            <a:avLst/>
          </a:prstGeom>
        </p:spPr>
      </p:pic>
    </p:spTree>
    <p:extLst>
      <p:ext uri="{BB962C8B-B14F-4D97-AF65-F5344CB8AC3E}">
        <p14:creationId xmlns:p14="http://schemas.microsoft.com/office/powerpoint/2010/main" val="3640215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405009" y="28190"/>
            <a:ext cx="11351678" cy="1178400"/>
          </a:xfrm>
          <a:prstGeom prst="rect">
            <a:avLst/>
          </a:prstGeom>
          <a:noFill/>
        </p:spPr>
        <p:txBody>
          <a:bodyPr wrap="square" lIns="137160" tIns="68580" rIns="137160" bIns="68580" rtlCol="0" anchor="t">
            <a:spAutoFit/>
          </a:bodyPr>
          <a:lstStyle/>
          <a:p>
            <a:pPr>
              <a:lnSpc>
                <a:spcPts val="8747"/>
              </a:lnSpc>
              <a:spcBef>
                <a:spcPct val="0"/>
              </a:spcBef>
            </a:pPr>
            <a:r>
              <a:rPr lang="en-US" sz="5400" b="1" dirty="0" smtClean="0"/>
              <a:t>Solution</a:t>
            </a:r>
            <a:endParaRPr lang="en-US" sz="5400" b="1" dirty="0"/>
          </a:p>
        </p:txBody>
      </p:sp>
      <p:sp>
        <p:nvSpPr>
          <p:cNvPr id="110" name="Content Placeholder 2"/>
          <p:cNvSpPr txBox="1">
            <a:spLocks/>
          </p:cNvSpPr>
          <p:nvPr/>
        </p:nvSpPr>
        <p:spPr>
          <a:xfrm>
            <a:off x="955434" y="2043904"/>
            <a:ext cx="7045566" cy="4471196"/>
          </a:xfrm>
          <a:prstGeom prst="rect">
            <a:avLst/>
          </a:prstGeom>
          <a:ln>
            <a:solidFill>
              <a:schemeClr val="tx1"/>
            </a:solidFill>
          </a:ln>
        </p:spPr>
        <p:txBody>
          <a:bodyPr vert="horz" lIns="137160" tIns="68580" rIns="137160" bIns="6858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smtClean="0"/>
              <a:t>Describe your Solution:</a:t>
            </a:r>
          </a:p>
          <a:p>
            <a:pPr marL="0" indent="0">
              <a:buNone/>
            </a:pPr>
            <a:r>
              <a:rPr lang="en-GB" sz="2400" dirty="0" smtClean="0"/>
              <a:t>We offer …………………………………………</a:t>
            </a:r>
            <a:r>
              <a:rPr lang="en-GB" sz="2400" dirty="0"/>
              <a:t> </a:t>
            </a:r>
            <a:endParaRPr lang="en-GB" sz="2400" dirty="0">
              <a:cs typeface="Calibri"/>
            </a:endParaRPr>
          </a:p>
          <a:p>
            <a:pPr marL="0" indent="0">
              <a:buNone/>
            </a:pPr>
            <a:r>
              <a:rPr lang="en-GB" sz="2400" dirty="0" smtClean="0"/>
              <a:t>The </a:t>
            </a:r>
            <a:r>
              <a:rPr lang="en-GB" sz="2400" dirty="0"/>
              <a:t>details of our offering consist of:</a:t>
            </a:r>
            <a:endParaRPr lang="en-GB" sz="2400" dirty="0">
              <a:cs typeface="Calibri"/>
            </a:endParaRPr>
          </a:p>
          <a:p>
            <a:pPr marL="514350" indent="-514350">
              <a:buFont typeface="Arial" panose="020B0604020202020204" pitchFamily="34" charset="0"/>
              <a:buAutoNum type="arabicPeriod"/>
            </a:pPr>
            <a:r>
              <a:rPr lang="en-GB" sz="2400" dirty="0" smtClean="0"/>
              <a:t>……………………………….</a:t>
            </a:r>
          </a:p>
          <a:p>
            <a:pPr marL="514350" indent="-514350">
              <a:buFont typeface="Arial" panose="020B0604020202020204" pitchFamily="34" charset="0"/>
              <a:buAutoNum type="arabicPeriod"/>
            </a:pPr>
            <a:r>
              <a:rPr lang="en-GB" sz="2400" dirty="0" smtClean="0">
                <a:cs typeface="Calibri"/>
              </a:rPr>
              <a:t>………………………………..</a:t>
            </a:r>
          </a:p>
          <a:p>
            <a:pPr marL="514350" indent="-514350">
              <a:buFont typeface="Arial" panose="020B0604020202020204" pitchFamily="34" charset="0"/>
              <a:buAutoNum type="arabicPeriod"/>
            </a:pPr>
            <a:r>
              <a:rPr lang="en-GB" sz="2400" dirty="0" smtClean="0">
                <a:cs typeface="Calibri"/>
              </a:rPr>
              <a:t>………………………………..</a:t>
            </a:r>
            <a:endParaRPr lang="en-GB" sz="2400" dirty="0">
              <a:cs typeface="Calibri"/>
            </a:endParaRPr>
          </a:p>
          <a:p>
            <a:pPr marL="514350" indent="-514350">
              <a:buFont typeface="Arial" panose="020B0604020202020204" pitchFamily="34" charset="0"/>
              <a:buAutoNum type="arabicPeriod"/>
            </a:pPr>
            <a:endParaRPr lang="en-GB" sz="2400" dirty="0">
              <a:cs typeface="Calibri"/>
            </a:endParaRPr>
          </a:p>
          <a:p>
            <a:pPr marL="0" indent="0">
              <a:buNone/>
            </a:pPr>
            <a:endParaRPr lang="en-GB" sz="2700" dirty="0">
              <a:cs typeface="Calibri"/>
            </a:endParaRPr>
          </a:p>
          <a:p>
            <a:pPr marL="0" indent="0">
              <a:buNone/>
            </a:pPr>
            <a:endParaRPr lang="en-GB" sz="2100" dirty="0">
              <a:cs typeface="Calibri"/>
            </a:endParaRPr>
          </a:p>
        </p:txBody>
      </p:sp>
      <p:sp>
        <p:nvSpPr>
          <p:cNvPr id="13" name="TextBox 12">
            <a:extLst>
              <a:ext uri="{FF2B5EF4-FFF2-40B4-BE49-F238E27FC236}">
                <a16:creationId xmlns:a16="http://schemas.microsoft.com/office/drawing/2014/main" id="{437D10F2-D825-4F14-8721-CF5105D60893}"/>
              </a:ext>
            </a:extLst>
          </p:cNvPr>
          <p:cNvSpPr txBox="1"/>
          <p:nvPr/>
        </p:nvSpPr>
        <p:spPr>
          <a:xfrm>
            <a:off x="16121867" y="90567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4" name="Rectangle 13">
            <a:extLst>
              <a:ext uri="{FF2B5EF4-FFF2-40B4-BE49-F238E27FC236}">
                <a16:creationId xmlns:a16="http://schemas.microsoft.com/office/drawing/2014/main" id="{5DE34494-019C-4AF1-907B-33245967C575}"/>
              </a:ext>
            </a:extLst>
          </p:cNvPr>
          <p:cNvSpPr/>
          <p:nvPr/>
        </p:nvSpPr>
        <p:spPr>
          <a:xfrm>
            <a:off x="15849600" y="572954"/>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2" name="Rectangle 1"/>
          <p:cNvSpPr/>
          <p:nvPr/>
        </p:nvSpPr>
        <p:spPr>
          <a:xfrm>
            <a:off x="8839200" y="2043904"/>
            <a:ext cx="5867400" cy="4462760"/>
          </a:xfrm>
          <a:prstGeom prst="rect">
            <a:avLst/>
          </a:prstGeom>
          <a:ln>
            <a:solidFill>
              <a:schemeClr val="tx1"/>
            </a:solidFill>
          </a:ln>
        </p:spPr>
        <p:txBody>
          <a:bodyPr wrap="square">
            <a:spAutoFit/>
          </a:bodyPr>
          <a:lstStyle/>
          <a:p>
            <a:r>
              <a:rPr lang="en-GB" sz="2800" b="1" dirty="0"/>
              <a:t>List the Benefits of Your </a:t>
            </a:r>
            <a:r>
              <a:rPr lang="en-GB" sz="2800" b="1" dirty="0" smtClean="0"/>
              <a:t>solutions</a:t>
            </a:r>
          </a:p>
          <a:p>
            <a:r>
              <a:rPr lang="en-GB" sz="2800" b="1" dirty="0" smtClean="0"/>
              <a:t>1.</a:t>
            </a:r>
          </a:p>
          <a:p>
            <a:endParaRPr lang="en-GB" sz="2800" b="1" dirty="0"/>
          </a:p>
          <a:p>
            <a:r>
              <a:rPr lang="en-GB" sz="2800" b="1" dirty="0" smtClean="0"/>
              <a:t>2.</a:t>
            </a:r>
          </a:p>
          <a:p>
            <a:endParaRPr lang="en-GB" sz="2800" b="1" dirty="0"/>
          </a:p>
          <a:p>
            <a:r>
              <a:rPr lang="en-GB" sz="2800" b="1" dirty="0" smtClean="0"/>
              <a:t>3.</a:t>
            </a:r>
          </a:p>
          <a:p>
            <a:endParaRPr lang="en-GB" sz="2800" b="1" dirty="0"/>
          </a:p>
          <a:p>
            <a:endParaRPr lang="en-GB" sz="2800" b="1" dirty="0" smtClean="0"/>
          </a:p>
          <a:p>
            <a:endParaRPr lang="en-GB" sz="2000" b="1" dirty="0">
              <a:cs typeface="Calibri"/>
            </a:endParaRPr>
          </a:p>
          <a:p>
            <a:endParaRPr lang="en-GB" sz="2000" b="1" dirty="0" smtClean="0">
              <a:cs typeface="Calibri"/>
            </a:endParaRPr>
          </a:p>
          <a:p>
            <a:endParaRPr lang="en-GB" sz="2000" b="1" dirty="0">
              <a:cs typeface="Calibri"/>
            </a:endParaRPr>
          </a:p>
        </p:txBody>
      </p:sp>
    </p:spTree>
    <p:extLst>
      <p:ext uri="{BB962C8B-B14F-4D97-AF65-F5344CB8AC3E}">
        <p14:creationId xmlns:p14="http://schemas.microsoft.com/office/powerpoint/2010/main" val="2644944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381000" y="0"/>
            <a:ext cx="12338484" cy="1019574"/>
          </a:xfrm>
          <a:prstGeom prst="rect">
            <a:avLst/>
          </a:prstGeom>
        </p:spPr>
        <p:txBody>
          <a:bodyPr wrap="square" lIns="0" tIns="0" rIns="0" bIns="0" rtlCol="0" anchor="t">
            <a:spAutoFit/>
          </a:bodyPr>
          <a:lstStyle/>
          <a:p>
            <a:pPr>
              <a:lnSpc>
                <a:spcPts val="8747"/>
              </a:lnSpc>
            </a:pPr>
            <a:r>
              <a:rPr lang="en-US" sz="5400" b="1" dirty="0" smtClean="0"/>
              <a:t>Competition Analysis</a:t>
            </a:r>
            <a:endParaRPr lang="en-US" sz="5400" b="1" dirty="0"/>
          </a:p>
        </p:txBody>
      </p:sp>
      <p:sp>
        <p:nvSpPr>
          <p:cNvPr id="36" name="TextBox 35">
            <a:extLst>
              <a:ext uri="{FF2B5EF4-FFF2-40B4-BE49-F238E27FC236}">
                <a16:creationId xmlns:a16="http://schemas.microsoft.com/office/drawing/2014/main" id="{437D10F2-D825-4F14-8721-CF5105D60893}"/>
              </a:ext>
            </a:extLst>
          </p:cNvPr>
          <p:cNvSpPr txBox="1"/>
          <p:nvPr/>
        </p:nvSpPr>
        <p:spPr>
          <a:xfrm>
            <a:off x="16121566" y="794080"/>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5925800" y="315439"/>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aphicFrame>
        <p:nvGraphicFramePr>
          <p:cNvPr id="7" name="Table 6"/>
          <p:cNvGraphicFramePr>
            <a:graphicFrameLocks noGrp="1"/>
          </p:cNvGraphicFramePr>
          <p:nvPr>
            <p:extLst>
              <p:ext uri="{D42A27DB-BD31-4B8C-83A1-F6EECF244321}">
                <p14:modId xmlns:p14="http://schemas.microsoft.com/office/powerpoint/2010/main" val="3018457428"/>
              </p:ext>
            </p:extLst>
          </p:nvPr>
        </p:nvGraphicFramePr>
        <p:xfrm>
          <a:off x="1143000" y="1866900"/>
          <a:ext cx="14111520" cy="4876800"/>
        </p:xfrm>
        <a:graphic>
          <a:graphicData uri="http://schemas.openxmlformats.org/drawingml/2006/table">
            <a:tbl>
              <a:tblPr firstRow="1" bandRow="1">
                <a:tableStyleId>{93296810-A885-4BE3-A3E7-6D5BEEA58F35}</a:tableStyleId>
              </a:tblPr>
              <a:tblGrid>
                <a:gridCol w="2351920">
                  <a:extLst>
                    <a:ext uri="{9D8B030D-6E8A-4147-A177-3AD203B41FA5}">
                      <a16:colId xmlns:a16="http://schemas.microsoft.com/office/drawing/2014/main" val="666748423"/>
                    </a:ext>
                  </a:extLst>
                </a:gridCol>
                <a:gridCol w="2351920">
                  <a:extLst>
                    <a:ext uri="{9D8B030D-6E8A-4147-A177-3AD203B41FA5}">
                      <a16:colId xmlns:a16="http://schemas.microsoft.com/office/drawing/2014/main" val="837611741"/>
                    </a:ext>
                  </a:extLst>
                </a:gridCol>
                <a:gridCol w="2351920">
                  <a:extLst>
                    <a:ext uri="{9D8B030D-6E8A-4147-A177-3AD203B41FA5}">
                      <a16:colId xmlns:a16="http://schemas.microsoft.com/office/drawing/2014/main" val="2522811997"/>
                    </a:ext>
                  </a:extLst>
                </a:gridCol>
                <a:gridCol w="2351920">
                  <a:extLst>
                    <a:ext uri="{9D8B030D-6E8A-4147-A177-3AD203B41FA5}">
                      <a16:colId xmlns:a16="http://schemas.microsoft.com/office/drawing/2014/main" val="2808365038"/>
                    </a:ext>
                  </a:extLst>
                </a:gridCol>
                <a:gridCol w="2351920">
                  <a:extLst>
                    <a:ext uri="{9D8B030D-6E8A-4147-A177-3AD203B41FA5}">
                      <a16:colId xmlns:a16="http://schemas.microsoft.com/office/drawing/2014/main" val="842314674"/>
                    </a:ext>
                  </a:extLst>
                </a:gridCol>
                <a:gridCol w="2351920">
                  <a:extLst>
                    <a:ext uri="{9D8B030D-6E8A-4147-A177-3AD203B41FA5}">
                      <a16:colId xmlns:a16="http://schemas.microsoft.com/office/drawing/2014/main" val="3630476225"/>
                    </a:ext>
                  </a:extLst>
                </a:gridCol>
              </a:tblGrid>
              <a:tr h="609600">
                <a:tc>
                  <a:txBody>
                    <a:bodyPr/>
                    <a:lstStyle/>
                    <a:p>
                      <a:pPr algn="ctr"/>
                      <a:r>
                        <a:rPr lang="en-US" sz="2400" b="1" dirty="0" smtClean="0">
                          <a:solidFill>
                            <a:schemeClr val="tx1"/>
                          </a:solidFill>
                        </a:rPr>
                        <a:t>Benefits </a:t>
                      </a:r>
                      <a:endParaRPr lang="en-US" sz="2400" b="1" dirty="0">
                        <a:solidFill>
                          <a:schemeClr val="tx1"/>
                        </a:solidFill>
                      </a:endParaRPr>
                    </a:p>
                  </a:txBody>
                  <a:tcPr/>
                </a:tc>
                <a:tc>
                  <a:txBody>
                    <a:bodyPr/>
                    <a:lstStyle/>
                    <a:p>
                      <a:pPr algn="ctr"/>
                      <a:r>
                        <a:rPr lang="en-US" sz="2400" b="1" dirty="0" smtClean="0">
                          <a:solidFill>
                            <a:schemeClr val="tx1"/>
                          </a:solidFill>
                        </a:rPr>
                        <a:t>Competitor 1</a:t>
                      </a:r>
                      <a:endParaRPr lang="en-US" sz="2400" b="1" dirty="0">
                        <a:solidFill>
                          <a:schemeClr val="tx1"/>
                        </a:solidFill>
                      </a:endParaRPr>
                    </a:p>
                  </a:txBody>
                  <a:tcPr/>
                </a:tc>
                <a:tc>
                  <a:txBody>
                    <a:bodyPr/>
                    <a:lstStyle/>
                    <a:p>
                      <a:pPr algn="ctr"/>
                      <a:r>
                        <a:rPr lang="en-US" sz="2400" b="1" dirty="0" smtClean="0">
                          <a:solidFill>
                            <a:schemeClr val="tx1"/>
                          </a:solidFill>
                        </a:rPr>
                        <a:t>Competitor 2</a:t>
                      </a:r>
                      <a:endParaRPr lang="en-US" sz="2400" b="1" dirty="0">
                        <a:solidFill>
                          <a:schemeClr val="tx1"/>
                        </a:solidFill>
                      </a:endParaRPr>
                    </a:p>
                  </a:txBody>
                  <a:tcPr/>
                </a:tc>
                <a:tc>
                  <a:txBody>
                    <a:bodyPr/>
                    <a:lstStyle/>
                    <a:p>
                      <a:pPr algn="ctr"/>
                      <a:r>
                        <a:rPr lang="en-US" sz="2400" b="1" dirty="0" smtClean="0">
                          <a:solidFill>
                            <a:schemeClr val="tx1"/>
                          </a:solidFill>
                        </a:rPr>
                        <a:t>Competitor 3</a:t>
                      </a:r>
                      <a:endParaRPr lang="en-US" sz="2400" b="1" dirty="0">
                        <a:solidFill>
                          <a:schemeClr val="tx1"/>
                        </a:solidFill>
                      </a:endParaRPr>
                    </a:p>
                  </a:txBody>
                  <a:tcPr/>
                </a:tc>
                <a:tc>
                  <a:txBody>
                    <a:bodyPr/>
                    <a:lstStyle/>
                    <a:p>
                      <a:pPr algn="ctr"/>
                      <a:r>
                        <a:rPr lang="en-US" sz="2400" b="1" dirty="0" smtClean="0">
                          <a:solidFill>
                            <a:schemeClr val="tx1"/>
                          </a:solidFill>
                        </a:rPr>
                        <a:t>Competitor 4</a:t>
                      </a:r>
                      <a:endParaRPr lang="en-US" sz="2400" b="1" dirty="0">
                        <a:solidFill>
                          <a:schemeClr val="tx1"/>
                        </a:solidFill>
                      </a:endParaRPr>
                    </a:p>
                  </a:txBody>
                  <a:tcPr/>
                </a:tc>
                <a:tc>
                  <a:txBody>
                    <a:bodyPr/>
                    <a:lstStyle/>
                    <a:p>
                      <a:pPr algn="ctr"/>
                      <a:r>
                        <a:rPr lang="en-US" sz="2400" b="1" dirty="0" smtClean="0">
                          <a:solidFill>
                            <a:schemeClr val="tx1"/>
                          </a:solidFill>
                        </a:rPr>
                        <a:t>Your Venture </a:t>
                      </a:r>
                      <a:endParaRPr lang="en-US" sz="2400" b="1" dirty="0">
                        <a:solidFill>
                          <a:schemeClr val="tx1"/>
                        </a:solidFill>
                      </a:endParaRPr>
                    </a:p>
                  </a:txBody>
                  <a:tcPr/>
                </a:tc>
                <a:extLst>
                  <a:ext uri="{0D108BD9-81ED-4DB2-BD59-A6C34878D82A}">
                    <a16:rowId xmlns:a16="http://schemas.microsoft.com/office/drawing/2014/main" val="1806830575"/>
                  </a:ext>
                </a:extLst>
              </a:tr>
              <a:tr h="609600">
                <a:tc>
                  <a:txBody>
                    <a:bodyPr/>
                    <a:lstStyle/>
                    <a:p>
                      <a:r>
                        <a:rPr lang="en-US" dirty="0" smtClean="0"/>
                        <a:t>Product</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84068931"/>
                  </a:ext>
                </a:extLst>
              </a:tr>
              <a:tr h="609600">
                <a:tc>
                  <a:txBody>
                    <a:bodyPr/>
                    <a:lstStyle/>
                    <a:p>
                      <a:r>
                        <a:rPr lang="en-US" dirty="0" smtClean="0"/>
                        <a:t>Price </a:t>
                      </a:r>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32088801"/>
                  </a:ext>
                </a:extLst>
              </a:tr>
              <a:tr h="609600">
                <a:tc>
                  <a:txBody>
                    <a:bodyPr/>
                    <a:lstStyle/>
                    <a:p>
                      <a:r>
                        <a:rPr lang="en-US" dirty="0" smtClean="0"/>
                        <a:t>Branding channels </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57005780"/>
                  </a:ext>
                </a:extLst>
              </a:tr>
              <a:tr h="609600">
                <a:tc>
                  <a:txBody>
                    <a:bodyPr/>
                    <a:lstStyle/>
                    <a:p>
                      <a:r>
                        <a:rPr lang="en-US" dirty="0" smtClean="0"/>
                        <a:t>Packaging</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98795634"/>
                  </a:ext>
                </a:extLst>
              </a:tr>
              <a:tr h="609600">
                <a:tc>
                  <a:txBody>
                    <a:bodyPr/>
                    <a:lstStyle/>
                    <a:p>
                      <a:r>
                        <a:rPr lang="en-US" dirty="0" smtClean="0"/>
                        <a:t>Market reviews </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9763486"/>
                  </a:ext>
                </a:extLst>
              </a:tr>
              <a:tr h="609600">
                <a:tc>
                  <a:txBody>
                    <a:bodyPr/>
                    <a:lstStyle/>
                    <a:p>
                      <a:r>
                        <a:rPr lang="en-US" dirty="0" smtClean="0"/>
                        <a:t>UVP</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794513914"/>
                  </a:ext>
                </a:extLst>
              </a:tr>
              <a:tr h="609600">
                <a:tc>
                  <a:txBody>
                    <a:bodyPr/>
                    <a:lstStyle/>
                    <a:p>
                      <a:r>
                        <a:rPr lang="en-US" dirty="0" smtClean="0"/>
                        <a:t>Add more as required </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36816247"/>
                  </a:ext>
                </a:extLst>
              </a:tr>
            </a:tbl>
          </a:graphicData>
        </a:graphic>
      </p:graphicFrame>
      <p:sp>
        <p:nvSpPr>
          <p:cNvPr id="6" name="Rectangle 5"/>
          <p:cNvSpPr/>
          <p:nvPr/>
        </p:nvSpPr>
        <p:spPr>
          <a:xfrm>
            <a:off x="9220200" y="7922621"/>
            <a:ext cx="8601501" cy="1938992"/>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latin typeface="+mj-lt"/>
              </a:rPr>
              <a:t>Identify your competitors and examine the list of their offerings/benefits vs your product &amp; service</a:t>
            </a:r>
            <a:r>
              <a:rPr lang="en-US" sz="2400" dirty="0" smtClean="0"/>
              <a:t>. </a:t>
            </a:r>
            <a:r>
              <a:rPr lang="en-US" sz="2400" dirty="0"/>
              <a:t>Based on what the customers say as well as your research, you need to tabulate your findings</a:t>
            </a:r>
            <a:r>
              <a:rPr lang="en-US" sz="2400" dirty="0" smtClean="0"/>
              <a:t>. Mention your ventures USP from the competition analysis</a:t>
            </a:r>
            <a:endParaRPr lang="en-US" sz="2400" b="1" dirty="0">
              <a:latin typeface="+mj-lt"/>
            </a:endParaRPr>
          </a:p>
        </p:txBody>
      </p:sp>
      <p:pic>
        <p:nvPicPr>
          <p:cNvPr id="8"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448800" y="7909921"/>
            <a:ext cx="655576" cy="858078"/>
          </a:xfrm>
          <a:prstGeom prst="rect">
            <a:avLst/>
          </a:prstGeom>
        </p:spPr>
      </p:pic>
    </p:spTree>
    <p:extLst>
      <p:ext uri="{BB962C8B-B14F-4D97-AF65-F5344CB8AC3E}">
        <p14:creationId xmlns:p14="http://schemas.microsoft.com/office/powerpoint/2010/main" val="2946946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8587</TotalTime>
  <Words>1448</Words>
  <Application>Microsoft Office PowerPoint</Application>
  <PresentationFormat>Custom</PresentationFormat>
  <Paragraphs>507</Paragraphs>
  <Slides>21</Slides>
  <Notes>9</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21</vt:i4>
      </vt:variant>
    </vt:vector>
  </HeadingPairs>
  <TitlesOfParts>
    <vt:vector size="39" baseType="lpstr">
      <vt:lpstr>Open Sans</vt:lpstr>
      <vt:lpstr>Wingdings</vt:lpstr>
      <vt:lpstr>Avenir</vt:lpstr>
      <vt:lpstr>Arial</vt:lpstr>
      <vt:lpstr>Mangal</vt:lpstr>
      <vt:lpstr>Gill Sans</vt:lpstr>
      <vt:lpstr>Times New Roman</vt:lpstr>
      <vt:lpstr>Montserrat</vt:lpstr>
      <vt:lpstr>Arial,Sans-Serif</vt:lpstr>
      <vt:lpstr>Antonio Bold</vt:lpstr>
      <vt:lpstr>Barlow</vt:lpstr>
      <vt:lpstr>charter</vt:lpstr>
      <vt:lpstr>Lexend Deca</vt:lpstr>
      <vt:lpstr>Raleway</vt:lpstr>
      <vt:lpstr>Agrandir Wide Black Bold</vt:lpstr>
      <vt:lpstr>Verdana</vt:lpstr>
      <vt:lpstr>Calibri</vt:lpstr>
      <vt:lpstr>Office Theme</vt:lpstr>
      <vt:lpstr>PowerPoint Presentation</vt:lpstr>
      <vt:lpstr>PowerPoint Presentation</vt:lpstr>
      <vt:lpstr>Problem/Opportunity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MVP</vt:lpstr>
      <vt:lpstr>PowerPoint Presentation</vt:lpstr>
      <vt:lpstr>PowerPoint Presentation</vt:lpstr>
      <vt:lpstr>Go-to-Market Strategy</vt:lpstr>
      <vt:lpstr>PowerPoint Presentation</vt:lpstr>
      <vt:lpstr>PowerPoint Presentation</vt:lpstr>
      <vt:lpstr>PowerPoint Presentation</vt:lpstr>
      <vt:lpstr>Unit Economics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Next-Gen 2021: Global Program Overview Editable Deck</dc:title>
  <dc:creator>R.Sujatha</dc:creator>
  <cp:lastModifiedBy>Sujatha R</cp:lastModifiedBy>
  <cp:revision>206</cp:revision>
  <dcterms:created xsi:type="dcterms:W3CDTF">2006-08-16T00:00:00Z</dcterms:created>
  <dcterms:modified xsi:type="dcterms:W3CDTF">2023-06-28T04:48:01Z</dcterms:modified>
  <dc:identifier>DAEgz1I4riU</dc:identifier>
</cp:coreProperties>
</file>