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-180528" y="1556792"/>
            <a:ext cx="9324528" cy="24929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PENGARUH PERKEMBANGAN PARIWISATA TERHADAP MASYARAKAT LOKAL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8C63BA1-875E-E890-671B-790E193C8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476672"/>
            <a:ext cx="7704856" cy="5649491"/>
          </a:xfrm>
        </p:spPr>
        <p:txBody>
          <a:bodyPr>
            <a:normAutofit fontScale="92500" lnSpcReduction="10000"/>
          </a:bodyPr>
          <a:lstStyle/>
          <a:p>
            <a:pPr marL="0" marR="0" lvl="0" indent="0">
              <a:lnSpc>
                <a:spcPts val="2145"/>
              </a:lnSpc>
              <a:spcAft>
                <a:spcPts val="300"/>
              </a:spcAft>
              <a:buNone/>
            </a:pPr>
            <a:r>
              <a:rPr lang="en-US" sz="26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id-ID" sz="26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Kerusakan Lingkungan</a:t>
            </a:r>
            <a:endParaRPr lang="id-ID" sz="2600" kern="1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Over-</a:t>
            </a:r>
            <a:r>
              <a:rPr lang="id-ID" sz="1800" b="1" kern="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tourism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menyebabkan polusi, sampah, dan kerusakan ekosistem (misalnya, terumbu karang rusak karena </a:t>
            </a:r>
            <a:r>
              <a:rPr lang="id-ID" sz="1800" kern="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snorkeling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berlebihan).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Alih fungsi lahan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(sawah atau hutan jadi hotel/resor) mengurangi ruang hidup masyarakat.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Pembangunan infrastruktur yang tidak terencana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sampah, dan aktivitas wisatawan dapat merusak lingkungan alam.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Polusi: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Peningkatan transportasi dan aktivitas wisata dapat menyebabkan polusi udara dan air.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Tekanan pada Sumber Daya Alam: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Eksploitasi sumber daya alam yang berlebihan.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Penebangan liar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pencemaran, dan </a:t>
            </a:r>
            <a:r>
              <a:rPr lang="id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overkapasitas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d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overtourism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merusak ekosistem </a:t>
            </a:r>
            <a:r>
              <a:rPr lang="id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lokal.Contoh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Sampah menumpuk di kawasan wisata pantai dan gunung.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3363963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3266508-A1DE-C1FB-FD92-A4B53F98F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92696"/>
            <a:ext cx="7848872" cy="5433467"/>
          </a:xfrm>
        </p:spPr>
        <p:txBody>
          <a:bodyPr>
            <a:normAutofit/>
          </a:bodyPr>
          <a:lstStyle/>
          <a:p>
            <a:pPr marL="0" marR="0" lvl="0" indent="0">
              <a:lnSpc>
                <a:spcPts val="2145"/>
              </a:lnSpc>
              <a:spcAft>
                <a:spcPts val="300"/>
              </a:spcAft>
              <a:buNone/>
            </a:pPr>
            <a:r>
              <a:rPr lang="en-US" sz="24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id-ID" sz="24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Konflik Sosial</a:t>
            </a:r>
            <a:endParaRPr lang="id-ID" sz="2400" kern="1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Perebutan lahan</a:t>
            </a:r>
            <a:r>
              <a:rPr lang="id-ID" sz="20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antara masyarakat, pemerintah, dan investor.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Masuknya pekerja dari luar</a:t>
            </a:r>
            <a:r>
              <a:rPr lang="id-ID" sz="20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daerah mengurangi kesempatan kerja warga lokal.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Penggusuran: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Pembangunan fasilitas pariwisata dapat menyebabkan penggusuran.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Kehilangan Kontrol: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Masyarakat lokal mungkin kehilangan kontrol atas sumber daya dan budaya mereka.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 gaya hidup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Masuknya budaya luar memengaruhi gaya hidup generasi muda menjadi lebih konsumtif atau individualis.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Terkikisnya nilai-nilai gotong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royong dan adat istiadat.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marR="0" indent="0">
              <a:lnSpc>
                <a:spcPct val="150000"/>
              </a:lnSpc>
              <a:spcAft>
                <a:spcPts val="800"/>
              </a:spcAft>
              <a:buNone/>
            </a:pP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8718844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6D17F3D-B9FD-AD75-DF07-73CCD377D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114800" cy="4929411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1370"/>
              </a:spcBef>
              <a:spcAft>
                <a:spcPts val="1030"/>
              </a:spcAft>
              <a:buNone/>
            </a:pPr>
            <a:r>
              <a:rPr lang="id-ID" sz="2000" b="1" kern="0" dirty="0">
                <a:effectLst/>
              </a:rPr>
              <a:t>Kesimpulan</a:t>
            </a:r>
            <a:r>
              <a:rPr lang="en-US" sz="2000" b="1" kern="100" dirty="0"/>
              <a:t>, </a:t>
            </a:r>
            <a:r>
              <a:rPr lang="id-ID" sz="2000" kern="0" dirty="0">
                <a:effectLst/>
              </a:rPr>
              <a:t>Perkembangan pariwisata dapat menjadi </a:t>
            </a:r>
            <a:r>
              <a:rPr lang="id-ID" sz="2000" b="1" kern="0" dirty="0">
                <a:effectLst/>
              </a:rPr>
              <a:t>peluang besar</a:t>
            </a:r>
            <a:r>
              <a:rPr lang="id-ID" sz="2000" kern="0" dirty="0">
                <a:effectLst/>
              </a:rPr>
              <a:t> untuk kesejahteraan masyarakat lokal jika dikelola secara </a:t>
            </a:r>
            <a:r>
              <a:rPr lang="id-ID" sz="2000" b="1" kern="0" dirty="0">
                <a:effectLst/>
              </a:rPr>
              <a:t>berkelanjutan, inklusif, dan berbasis partisipasi warga</a:t>
            </a:r>
            <a:r>
              <a:rPr lang="id-ID" sz="2000" kern="0" dirty="0">
                <a:effectLst/>
              </a:rPr>
              <a:t>. Namun, jika tidak diatur dengan baik, justru dapat menimbulkan ketimpangan sosial, kerusakan lingkungan, dan hilangnya identitas budaya. Oleh karena itu, penting untuk menerapkan </a:t>
            </a:r>
            <a:r>
              <a:rPr lang="id-ID" sz="2000" b="1" kern="0" dirty="0">
                <a:effectLst/>
              </a:rPr>
              <a:t>pariwisata berbasis komunitas (</a:t>
            </a:r>
            <a:r>
              <a:rPr lang="id-ID" sz="2000" b="1" kern="0" dirty="0" err="1">
                <a:effectLst/>
              </a:rPr>
              <a:t>community-based</a:t>
            </a:r>
            <a:r>
              <a:rPr lang="id-ID" sz="2000" b="1" kern="0" dirty="0">
                <a:effectLst/>
              </a:rPr>
              <a:t> </a:t>
            </a:r>
            <a:r>
              <a:rPr lang="id-ID" sz="2000" b="1" kern="0" dirty="0" err="1">
                <a:effectLst/>
              </a:rPr>
              <a:t>tourism</a:t>
            </a:r>
            <a:r>
              <a:rPr lang="id-ID" sz="2000" b="1" kern="0" dirty="0">
                <a:effectLst/>
              </a:rPr>
              <a:t>)</a:t>
            </a:r>
            <a:r>
              <a:rPr lang="id-ID" sz="2000" kern="0" dirty="0">
                <a:effectLst/>
              </a:rPr>
              <a:t> dan </a:t>
            </a:r>
            <a:r>
              <a:rPr lang="id-ID" sz="2000" b="1" kern="0" dirty="0">
                <a:effectLst/>
              </a:rPr>
              <a:t>regulasi yang melindungi hak-hak masyarakat lokal</a:t>
            </a:r>
            <a:r>
              <a:rPr lang="id-ID" sz="2000" kern="0" dirty="0">
                <a:effectLst/>
              </a:rPr>
              <a:t>.</a:t>
            </a:r>
            <a:endParaRPr lang="id-ID" sz="2000" kern="100" dirty="0">
              <a:effectLst/>
            </a:endParaRPr>
          </a:p>
          <a:p>
            <a:pPr marL="0" indent="0">
              <a:lnSpc>
                <a:spcPct val="90000"/>
              </a:lnSpc>
              <a:buNone/>
            </a:pPr>
            <a:endParaRPr lang="id-ID" sz="1800" dirty="0"/>
          </a:p>
        </p:txBody>
      </p:sp>
      <p:pic>
        <p:nvPicPr>
          <p:cNvPr id="3074" name="Picture 2" descr="Tiga Strategi untuk Melibatkan Masyarakat Lokal dalam Inisiatif Pariwisata  Berkelanjutan – Magister Pariwisata">
            <a:extLst>
              <a:ext uri="{FF2B5EF4-FFF2-40B4-BE49-F238E27FC236}">
                <a16:creationId xmlns:a16="http://schemas.microsoft.com/office/drawing/2014/main" id="{D551D36F-3248-E4A8-3F1F-29E3FC4FA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54" r="19070" b="-1"/>
          <a:stretch/>
        </p:blipFill>
        <p:spPr bwMode="auto">
          <a:xfrm>
            <a:off x="5148064" y="1268760"/>
            <a:ext cx="3855242" cy="4320479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6842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293E599-0D4E-0066-7B65-6870544B5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476672"/>
            <a:ext cx="6768752" cy="5649491"/>
          </a:xfrm>
        </p:spPr>
        <p:txBody>
          <a:bodyPr/>
          <a:lstStyle/>
          <a:p>
            <a:pPr marL="0" marR="0">
              <a:lnSpc>
                <a:spcPct val="150000"/>
              </a:lnSpc>
              <a:spcBef>
                <a:spcPts val="1030"/>
              </a:spcBef>
              <a:spcAft>
                <a:spcPts val="1030"/>
              </a:spcAft>
              <a:buNone/>
            </a:pPr>
            <a:r>
              <a:rPr lang="id-ID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 Kasus:</a:t>
            </a:r>
            <a:endParaRPr lang="id-ID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id-ID" sz="20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Desa </a:t>
            </a:r>
            <a:r>
              <a:rPr lang="id-ID" sz="2000" kern="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Penglipuran</a:t>
            </a:r>
            <a:r>
              <a:rPr lang="id-ID" sz="20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(Bali) sukses mempertahankan budaya sambil meningkatkan ekonomi warga.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id-ID" sz="20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Di Labuan Bajo, over-</a:t>
            </a:r>
            <a:r>
              <a:rPr lang="id-ID" sz="2000" kern="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tourism</a:t>
            </a:r>
            <a:r>
              <a:rPr lang="id-ID" sz="20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menyebabkan sampah menumpuk dan harga properti melonjak, menyulitkan warga lokal.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1030"/>
              </a:spcBef>
              <a:spcAft>
                <a:spcPts val="500"/>
              </a:spcAf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 pendekatan yang tepat, pariwisata bisa menjadi alat pembangunan yang adil dan berkelanjutan bagi masyarakat Indonesia</a:t>
            </a: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5118018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endParaRPr lang="en-US" sz="4000" b="1" dirty="0">
              <a:sym typeface="Wingdings" panose="05000000000000000000" pitchFamily="2" charset="2"/>
            </a:endParaRPr>
          </a:p>
          <a:p>
            <a:endParaRPr lang="en-US" sz="40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pic>
        <p:nvPicPr>
          <p:cNvPr id="2050" name="Picture 2" descr="Dampak Pariwisata Pada Perekonomian – Fakultas Ekonomi dan Bisnis UMSU">
            <a:extLst>
              <a:ext uri="{FF2B5EF4-FFF2-40B4-BE49-F238E27FC236}">
                <a16:creationId xmlns:a16="http://schemas.microsoft.com/office/drawing/2014/main" id="{708EA441-8D4E-FCAA-8A04-76BE2A670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31837"/>
            <a:ext cx="8291264" cy="4137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461C8B33-8332-CF8D-D9B4-D265EEB89DD0}"/>
              </a:ext>
            </a:extLst>
          </p:cNvPr>
          <p:cNvSpPr txBox="1"/>
          <p:nvPr/>
        </p:nvSpPr>
        <p:spPr>
          <a:xfrm>
            <a:off x="971600" y="1124744"/>
            <a:ext cx="7560840" cy="3735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2400" b="1" kern="1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Perkembangan pariwisata </a:t>
            </a:r>
            <a:r>
              <a:rPr lang="id-ID" sz="2400" kern="1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 Indonesia membawa dampak </a:t>
            </a:r>
            <a:r>
              <a:rPr lang="id-ID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positif</a:t>
            </a:r>
            <a:r>
              <a:rPr lang="id-ID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dan </a:t>
            </a:r>
            <a:r>
              <a:rPr lang="id-ID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negatif</a:t>
            </a:r>
            <a:r>
              <a:rPr lang="id-ID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bagi masyarakat lokal, tergantung pada bagaimana sektor ini dikelola. 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id-ID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Pariwisata memiliki pengaruh </a:t>
            </a:r>
            <a:r>
              <a:rPr lang="id-ID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yang kompleks dan beragam terhadap masyarakat lokal di Indonesia, mencakup aspek ekonomi, sosial budaya, dan lingkungan. Pengaruh ini bisa bersifat </a:t>
            </a:r>
            <a:r>
              <a:rPr lang="id-ID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positif</a:t>
            </a:r>
            <a:r>
              <a:rPr lang="id-ID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maupun </a:t>
            </a:r>
            <a:r>
              <a:rPr lang="id-ID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negatif</a:t>
            </a:r>
            <a:r>
              <a:rPr lang="id-ID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dan intensitasnya </a:t>
            </a:r>
            <a:r>
              <a:rPr lang="id-ID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seringkali</a:t>
            </a:r>
            <a:r>
              <a:rPr lang="id-ID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bergantung pada bagaimana pariwisata tersebut direncanakan, dikembangkan, dan dikelola.</a:t>
            </a:r>
            <a:endParaRPr lang="id-ID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2840" y="0"/>
            <a:ext cx="8383960" cy="1340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DAMPAK POSITIP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8372"/>
            <a:ext cx="8383960" cy="4775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197287A3-D796-BC64-463E-F56ECCCA2EE9}"/>
              </a:ext>
            </a:extLst>
          </p:cNvPr>
          <p:cNvSpPr txBox="1"/>
          <p:nvPr/>
        </p:nvSpPr>
        <p:spPr>
          <a:xfrm>
            <a:off x="107504" y="1340768"/>
            <a:ext cx="8856984" cy="4466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ts val="2145"/>
              </a:lnSpc>
              <a:spcAft>
                <a:spcPts val="3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Peningkatan Ekonomi</a:t>
            </a:r>
            <a:endParaRPr lang="id-ID" sz="2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6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Menggerakkan UMKM</a:t>
            </a:r>
            <a:r>
              <a:rPr lang="id-ID" sz="16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(Usaha Mikro, Kecil, dan Menengah) lokal.</a:t>
            </a:r>
            <a:endParaRPr lang="id-ID" sz="16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Penciptaan Lapangan Kerja:</a:t>
            </a:r>
            <a:r>
              <a:rPr lang="id-ID" sz="1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Sektor pariwisata membuka peluang kerja di berbagai bidang seperti akomodasi, kuliner, transportasi, pemandu wisata, dan penjualan kerajinan lokal.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Peningkatan Pendapatan:</a:t>
            </a:r>
            <a:r>
              <a:rPr lang="id-ID" sz="1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Masyarakat dapat memperoleh penghasilan tambahan dari usaha pariwisata, seperti penyediaan </a:t>
            </a:r>
            <a:r>
              <a:rPr lang="id-ID" sz="1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homestay</a:t>
            </a:r>
            <a:r>
              <a:rPr lang="id-ID" sz="1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warung makan, atau penjualan produk lokal.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Pertumbuhan Ekonomi Lokal:</a:t>
            </a:r>
            <a:r>
              <a:rPr lang="id-ID" sz="1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Peningkatan pendapatan dan munculnya usaha baru dapat mendorong pertumbuhan ekonomi di tingkat desa atau daerah, melalui kunjungan wisata.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Pengembangan Infrastruktur:</a:t>
            </a:r>
            <a:r>
              <a:rPr lang="id-ID" sz="1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Investasi di sektor pariwisata </a:t>
            </a:r>
            <a:r>
              <a:rPr lang="id-ID" sz="1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seringkali</a:t>
            </a:r>
            <a:r>
              <a:rPr lang="id-ID" sz="1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diikuti dengan perbaikan atau pembangunan infrastruktur seperti jalan, fasilitas umum, dan telekomunikasi yang juga bermanfaat bagi masyarakat.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CF6F7AA-19A5-408A-37B7-A951795E3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5433467"/>
          </a:xfrm>
        </p:spPr>
        <p:txBody>
          <a:bodyPr/>
          <a:lstStyle/>
          <a:p>
            <a:pPr marL="0" marR="0" lvl="0" indent="0">
              <a:lnSpc>
                <a:spcPts val="2145"/>
              </a:lnSpc>
              <a:spcAft>
                <a:spcPts val="300"/>
              </a:spcAft>
              <a:buNone/>
              <a:tabLst>
                <a:tab pos="457200" algn="l"/>
              </a:tabLst>
            </a:pPr>
            <a:r>
              <a:rPr lang="en-US" sz="2400" b="1" kern="0" dirty="0">
                <a:solidFill>
                  <a:srgbClr val="404040"/>
                </a:solidFill>
                <a:ea typeface="Times New Roman" panose="02020603050405020304" pitchFamily="18" charset="0"/>
              </a:rPr>
              <a:t>2. </a:t>
            </a:r>
            <a:r>
              <a:rPr lang="id-ID" sz="24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Pelestarian Budaya dan Alam</a:t>
            </a:r>
            <a:endParaRPr lang="id-ID" sz="24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Masyarakat termotivasi untuk melestarikan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tradisi, kesenian, dan adat istiadat sebagai daya tarik wisata.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Ekowisata mendorong perlindungan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lingkungan, seperti hutan, pantai, dan terumbu karang.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ts val="2145"/>
              </a:lnSpc>
              <a:spcAft>
                <a:spcPts val="300"/>
              </a:spcAft>
              <a:buNone/>
              <a:tabLst>
                <a:tab pos="457200" algn="l"/>
              </a:tabLst>
            </a:pPr>
            <a:r>
              <a:rPr lang="en-US" sz="2400" b="1" kern="0" dirty="0">
                <a:solidFill>
                  <a:srgbClr val="404040"/>
                </a:solidFill>
                <a:ea typeface="Times New Roman" panose="02020603050405020304" pitchFamily="18" charset="0"/>
              </a:rPr>
              <a:t>3. </a:t>
            </a:r>
            <a:r>
              <a:rPr lang="id-ID" sz="24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Pembangunan Infrastruktur</a:t>
            </a:r>
            <a:endParaRPr lang="id-ID" sz="24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Akses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jalan, listrik, internet, dan fasilitas umum semakin membaik untuk mendukung pariwisata.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ts val="2145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Peningkatan kualitas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hidup masyarakat karena fasilitas kesehatan dan pendidikan juga ikut berkembang.</a:t>
            </a:r>
            <a:endParaRPr lang="en-US" sz="1800" kern="0" dirty="0">
              <a:solidFill>
                <a:srgbClr val="404040"/>
              </a:solidFill>
              <a:ea typeface="Times New Roman" panose="02020603050405020304" pitchFamily="18" charset="0"/>
            </a:endParaRPr>
          </a:p>
          <a:p>
            <a:pPr marL="0" marR="0" lvl="0" indent="0">
              <a:lnSpc>
                <a:spcPct val="150000"/>
              </a:lnSpc>
              <a:spcAft>
                <a:spcPts val="300"/>
              </a:spcAft>
              <a:buNone/>
              <a:tabLst>
                <a:tab pos="457200" algn="l"/>
              </a:tabLst>
            </a:pPr>
            <a:r>
              <a:rPr lang="en-US" sz="2400" b="1" kern="0" dirty="0">
                <a:solidFill>
                  <a:srgbClr val="404040"/>
                </a:solidFill>
                <a:ea typeface="Times New Roman" panose="02020603050405020304" pitchFamily="18" charset="0"/>
              </a:rPr>
              <a:t>4. </a:t>
            </a:r>
            <a:r>
              <a:rPr lang="id-ID" sz="24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Peningkatan Kualitas SDM</a:t>
            </a:r>
            <a:endParaRPr lang="id-ID" sz="24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Pelatihan bahasa asing</a:t>
            </a:r>
            <a:r>
              <a:rPr lang="id-ID" sz="20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manajemen pariwisata, dan keterampilan lainnya membuat masyarakat lebih </a:t>
            </a:r>
            <a:r>
              <a:rPr lang="id-ID" sz="2000" kern="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kompetiti</a:t>
            </a:r>
            <a:endParaRPr lang="id-ID" sz="20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ts val="2145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9872561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EAD0CCA-5359-F996-BD48-494306184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488832" cy="5433467"/>
          </a:xfrm>
        </p:spPr>
        <p:txBody>
          <a:bodyPr>
            <a:normAutofit fontScale="92500"/>
          </a:bodyPr>
          <a:lstStyle/>
          <a:p>
            <a:pPr marL="0" marR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id-ID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Pelestarian Budaya dan Alam:</a:t>
            </a:r>
            <a:r>
              <a:rPr lang="id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d-ID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Peningkatan Kesadaran: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Pariwisata dapat meningkatkan kesadaran masyarakat akan nilai penting budaya dan lingkungan mereka sebagai daya tarik wisata, sehingga mendorong upaya pelestarian.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Revitalisasi Tradisi: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Minat wisatawan terhadap budaya lokal dapat memicu kembali praktik tradisi, seni pertunjukan, dan kerajinan tangan.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Konservasi Alam: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Keindahan alam menjadi modal pariwisata, sehingga mendorong upaya konservasi dan pelestarian lingkungan.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713661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82B6829-6E66-95A8-BEDB-13BD83C14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20688"/>
            <a:ext cx="7920880" cy="5505475"/>
          </a:xfrm>
        </p:spPr>
        <p:txBody>
          <a:bodyPr/>
          <a:lstStyle/>
          <a:p>
            <a:pPr marL="0" marR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id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Pemberdayaan Masyarakat:</a:t>
            </a:r>
            <a:r>
              <a:rPr lang="id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d-ID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Peningkatan Keterampilan: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Masyarakat dapat mengembangkan keterampilan baru yang relevan dengan industri pariwisata.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Peningkatan Kepercayaan Diri: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Terlibat dalam pariwisata dapat meningkatkan rasa percaya diri dan harga diri masyarakat.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Penguatan Identitas Lokal:</a:t>
            </a:r>
            <a:r>
              <a:rPr lang="id-ID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Interaksi dengan wisatawan dapat memperkuat identitas dan kebanggaan terhadap budaya dan potensi daerah.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9579713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283B318-B78E-441D-61FD-59D34B79E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692696"/>
            <a:ext cx="4172272" cy="5433467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9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b="1" kern="0" dirty="0">
                <a:effectLst/>
              </a:rPr>
              <a:t>7.  </a:t>
            </a:r>
            <a:r>
              <a:rPr lang="id-ID" sz="2400" b="1" kern="0" dirty="0">
                <a:effectLst/>
              </a:rPr>
              <a:t>Pertukaran Budaya dan Pengetahuan:</a:t>
            </a:r>
            <a:r>
              <a:rPr lang="id-ID" sz="2400" kern="0" dirty="0">
                <a:effectLst/>
              </a:rPr>
              <a:t> </a:t>
            </a:r>
            <a:endParaRPr lang="id-ID" sz="2400" kern="100" dirty="0">
              <a:effectLst/>
            </a:endParaRPr>
          </a:p>
          <a:p>
            <a:pPr marL="742950" marR="0" lvl="1" indent="-285750">
              <a:lnSpc>
                <a:spcPct val="9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id-ID" b="1" kern="0" dirty="0">
                <a:effectLst/>
              </a:rPr>
              <a:t>Interaksi dengan Wisatawan:</a:t>
            </a:r>
            <a:r>
              <a:rPr lang="id-ID" kern="0" dirty="0">
                <a:effectLst/>
              </a:rPr>
              <a:t> Masyarakat berkesempatan berinteraksi dengan orang dari berbagai latar belakang, memperluas wawasan dan pemahaman antar budaya.</a:t>
            </a:r>
            <a:endParaRPr lang="id-ID" kern="100" dirty="0">
              <a:effectLst/>
            </a:endParaRPr>
          </a:p>
          <a:p>
            <a:pPr>
              <a:lnSpc>
                <a:spcPct val="90000"/>
              </a:lnSpc>
            </a:pPr>
            <a:endParaRPr lang="id-ID" sz="2400" dirty="0"/>
          </a:p>
        </p:txBody>
      </p:sp>
      <p:pic>
        <p:nvPicPr>
          <p:cNvPr id="1026" name="Picture 2" descr="Lestari Moerdijat // Pustaka Lestari - Dampak Pariwisata Terhadap  Perekonomian Indonesia">
            <a:extLst>
              <a:ext uri="{FF2B5EF4-FFF2-40B4-BE49-F238E27FC236}">
                <a16:creationId xmlns:a16="http://schemas.microsoft.com/office/drawing/2014/main" id="{30FA5F71-D0D3-49DE-8C58-F35F0A622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742839"/>
            <a:ext cx="4038600" cy="2240685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50446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52E850B-F670-76AB-70F8-0FC5F169A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332656"/>
            <a:ext cx="7776864" cy="612068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3300" b="1" dirty="0"/>
              <a:t>DAMPAK NEGATIF</a:t>
            </a:r>
          </a:p>
          <a:p>
            <a:pPr marL="342900" marR="0" lvl="0" indent="-342900">
              <a:lnSpc>
                <a:spcPct val="150000"/>
              </a:lnSpc>
              <a:spcAft>
                <a:spcPts val="300"/>
              </a:spcAft>
              <a:buFont typeface="+mj-lt"/>
              <a:buAutoNum type="arabicPeriod"/>
            </a:pPr>
            <a:r>
              <a:rPr lang="id-ID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 Sosial Budaya</a:t>
            </a:r>
            <a:endParaRPr lang="id-ID" kern="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Masuknya budaya asing 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 mengikis nilai-nilai tradisional (misalnya, gaya hidup konsumtif atau perubahan norma).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Komersialisasi Budaya: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Tradisi dan budaya lokal dapat dikomersialisasikan dan kehilangan makna aslinya, di mana upacara adat atau kesenian hanya dipertunjukkan untuk turis, bukan lagi sebagai bagian dari kehidupan asli.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 Nilai dan Norma: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Masuknya budaya asing dapat mempengaruhi nilai dan norma sosial masyarakat.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Peningkatan Kriminalitas: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beberapa kasus, pariwisata dapat dikaitkan dengan peningkatan kriminalitas.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 Gaya Hidup: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Masyarakat lokal dapat terpengaruh gaya hidup konsumtif.</a:t>
            </a:r>
            <a:endParaRPr lang="id-ID" sz="1800" kern="100" dirty="0">
              <a:solidFill>
                <a:srgbClr val="40404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Komersialisasi budaya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,Tradisi menjadi tontonan, kehilangan makna sakral.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Budaya lokal bisa dimodifikasi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demi menarik wisatawan, mengorbankan keaslian.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7622770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8944ABF-1627-784E-0EC4-B25B6F988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704856" cy="5505475"/>
          </a:xfrm>
        </p:spPr>
        <p:txBody>
          <a:bodyPr>
            <a:normAutofit fontScale="92500"/>
          </a:bodyPr>
          <a:lstStyle/>
          <a:p>
            <a:pPr marL="0" marR="0" lvl="0" indent="0">
              <a:lnSpc>
                <a:spcPts val="2145"/>
              </a:lnSpc>
              <a:spcAft>
                <a:spcPts val="300"/>
              </a:spcAft>
              <a:buNone/>
            </a:pPr>
            <a:r>
              <a:rPr lang="en-US" sz="24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id-ID" sz="26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Ketimpangan Ekonomi</a:t>
            </a:r>
            <a:endParaRPr lang="id-ID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Keuntungan pariwisata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sering dinikmati oleh investor besar, sementara masyarakat lokal hanya mendapat bagian kecil.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 tanah dan kebutuhan hidup melambung tinggi</a:t>
            </a:r>
            <a:r>
              <a:rPr lang="id-ID" sz="1800" kern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menyulitkan warga asli.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Kesenjangan Pendapatan: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Manfaat ekonomi pariwisata tidak selalu merata.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Ketergantungan pada Pariwisata: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Ekonomi lokal menjadi rentan terhadap fluktuasi pariwisata.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Kenaikan Harga: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Peningkatan permintaan dapat menaikkan harga barang dan jasa.</a:t>
            </a:r>
            <a:endParaRPr lang="en-US" sz="1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Hanya sebagian kecil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masyarakat (biasanya yang punya modal) yang menikmati keuntungan besar.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 muncul konflik</a:t>
            </a:r>
            <a:r>
              <a:rPr lang="id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kepemilikan lahan dan monopoli bisnis oleh investor luar.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775430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3679</TotalTime>
  <Words>958</Words>
  <Application>Microsoft Office PowerPoint</Application>
  <PresentationFormat>Tampilan Layar (4:3)</PresentationFormat>
  <Paragraphs>71</Paragraphs>
  <Slides>14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8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14</vt:i4>
      </vt:variant>
    </vt:vector>
  </HeadingPairs>
  <TitlesOfParts>
    <vt:vector size="23" baseType="lpstr">
      <vt:lpstr>Aptos</vt:lpstr>
      <vt:lpstr>Arial</vt:lpstr>
      <vt:lpstr>Calibri</vt:lpstr>
      <vt:lpstr>Cambria</vt:lpstr>
      <vt:lpstr>Courier New</vt:lpstr>
      <vt:lpstr>Symbol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2025-05-13T01:02:07Z</dcterms:modified>
</cp:coreProperties>
</file>