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76" r:id="rId4"/>
    <p:sldId id="277" r:id="rId5"/>
    <p:sldId id="278" r:id="rId6"/>
    <p:sldId id="293" r:id="rId7"/>
    <p:sldId id="292" r:id="rId8"/>
    <p:sldId id="280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3FC3A5-43DB-445C-9E6D-CA7E4B728DD3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95C9FB-9406-4BCC-8424-C7981EAAC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209B48-21D7-4DA4-B712-3A33EA67BFDB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2D3AF6-ED7D-4726-AFEF-32CC65F8A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1E69D-949E-4EFB-9E73-1DF92DA9B814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6FE21-DBB7-419E-A88F-737D38558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9DE8-7D8E-445A-A74C-2015D452B6CB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5CB16-AF97-4137-B27C-2887E3F4F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BEEA9-5970-4FCF-91BC-AFF0459F5482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C3B26-FE80-460C-BFD9-7B1049E69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7DCEC-74EB-4DBC-8E73-7D5C38534CD3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B2FC7-9451-4CCF-BE38-119876963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ACDE2-926D-454A-BAD9-8D3FF55350CA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832FD-64AD-4A9F-BEB1-3AC71F8B8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5CD31-4BC6-45FC-AB88-A4DB0B07B2E4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4C4C6-7980-49DA-A53F-8C4BCBFBD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F00B2-7769-42D6-BBBF-FB14EB0F912F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9FCB0-8333-4570-91DB-B82987E12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2911-C6AA-4B97-B7ED-8661FD80282A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E4237-8367-4246-BF92-50AADEECE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5960B-BFD5-47BC-90FA-8BEDE9F11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4FA4D-3CEE-4216-B415-978055E983DD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C68A6-9AFD-4BE0-B5FF-0D340563E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DABB6-6D87-4648-90FE-9EE2CA8F168D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E2486-68FC-4CE5-B99F-358C4A356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B34915-9D9E-44F4-A68D-A0E7BBDEEE87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7C44E1-3850-4E4D-AEC3-3325D4F94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2286000"/>
            <a:ext cx="8643938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ke-12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GEOSTRATEGI INDONESIA</a:t>
            </a: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DDB7EB1-4945-4476-9DEF-A783113AECBA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F306D-0083-466E-9833-A7956B137FC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pic>
        <p:nvPicPr>
          <p:cNvPr id="1026" name="Picture 2" descr="F:\LAMPUNG\GALERY\PKN\GEOPOLSTRA\geo-strategi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71670" y="838892"/>
            <a:ext cx="2786082" cy="25996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2130160" y="5000636"/>
            <a:ext cx="50850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Ketahanan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Nasional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16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E041448-AA9B-4A10-B492-3EF5F12B7595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559B3C-26D6-4794-85D6-087E0B8E372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642910" y="428604"/>
            <a:ext cx="815340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id-ID" sz="4000" b="1" dirty="0" smtClean="0">
                <a:solidFill>
                  <a:srgbClr val="FFFF66"/>
                </a:solidFill>
                <a:latin typeface="Cambria" pitchFamily="18" charset="0"/>
              </a:rPr>
              <a:t>Pengertian</a:t>
            </a:r>
            <a:r>
              <a:rPr lang="en-US" sz="4000" b="1" dirty="0" smtClean="0">
                <a:solidFill>
                  <a:srgbClr val="FFFF66"/>
                </a:solidFill>
                <a:latin typeface="Cambria" pitchFamily="18" charset="0"/>
              </a:rPr>
              <a:t> </a:t>
            </a:r>
            <a:r>
              <a:rPr lang="en-US" sz="4000" b="1" dirty="0" err="1" smtClean="0">
                <a:solidFill>
                  <a:srgbClr val="FFFF66"/>
                </a:solidFill>
                <a:latin typeface="Cambria" pitchFamily="18" charset="0"/>
              </a:rPr>
              <a:t>Geostrategi</a:t>
            </a:r>
            <a:endParaRPr lang="en-US" sz="40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714348" y="1428736"/>
            <a:ext cx="7829576" cy="206210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Suatu strategi untuk mewujudkan cita-cita bangsa melalui berbagai metode dengan berdasarkan pada wawasan geografis.</a:t>
            </a:r>
            <a:endParaRPr lang="en-US" sz="32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785786" y="4000504"/>
            <a:ext cx="7848600" cy="107721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Geostrategi adalah upaya mewujudkan ketahanan nasional</a:t>
            </a:r>
            <a:endParaRPr lang="en-US" sz="32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4429124" y="3357562"/>
            <a:ext cx="428628" cy="5715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24702-10D0-49CE-9F49-CCD37093D75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E75C7E8-671F-4AEA-8958-6A4EDCF34B88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B65CF37-6B88-406C-B54D-43BC717213A2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0" name="WordArt 12"/>
          <p:cNvSpPr>
            <a:spLocks noChangeArrowheads="1" noChangeShapeType="1" noTextEdit="1"/>
          </p:cNvSpPr>
          <p:nvPr/>
        </p:nvSpPr>
        <p:spPr bwMode="auto">
          <a:xfrm>
            <a:off x="1142976" y="642918"/>
            <a:ext cx="6500858" cy="92869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E6DCAC"/>
                    </a:gs>
                    <a:gs pos="12000">
                      <a:srgbClr val="E6D78A"/>
                    </a:gs>
                    <a:gs pos="30000">
                      <a:srgbClr val="C7AC4C"/>
                    </a:gs>
                    <a:gs pos="45000">
                      <a:srgbClr val="E6D78A"/>
                    </a:gs>
                    <a:gs pos="77000">
                      <a:srgbClr val="C7AC4C"/>
                    </a:gs>
                    <a:gs pos="100000">
                      <a:srgbClr val="E6DCAC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Cambria" pitchFamily="18" charset="0"/>
              </a:rPr>
              <a:t>Ketahanan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E6DCAC"/>
                    </a:gs>
                    <a:gs pos="12000">
                      <a:srgbClr val="E6D78A"/>
                    </a:gs>
                    <a:gs pos="30000">
                      <a:srgbClr val="C7AC4C"/>
                    </a:gs>
                    <a:gs pos="45000">
                      <a:srgbClr val="E6D78A"/>
                    </a:gs>
                    <a:gs pos="77000">
                      <a:srgbClr val="C7AC4C"/>
                    </a:gs>
                    <a:gs pos="100000">
                      <a:srgbClr val="E6DCAC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Cambria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E6DCAC"/>
                    </a:gs>
                    <a:gs pos="12000">
                      <a:srgbClr val="E6D78A"/>
                    </a:gs>
                    <a:gs pos="30000">
                      <a:srgbClr val="C7AC4C"/>
                    </a:gs>
                    <a:gs pos="45000">
                      <a:srgbClr val="E6D78A"/>
                    </a:gs>
                    <a:gs pos="77000">
                      <a:srgbClr val="C7AC4C"/>
                    </a:gs>
                    <a:gs pos="100000">
                      <a:srgbClr val="E6DCAC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Cambria" pitchFamily="18" charset="0"/>
              </a:rPr>
              <a:t>Nasional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E6DCAC"/>
                  </a:gs>
                  <a:gs pos="12000">
                    <a:srgbClr val="E6D78A"/>
                  </a:gs>
                  <a:gs pos="30000">
                    <a:srgbClr val="C7AC4C"/>
                  </a:gs>
                  <a:gs pos="45000">
                    <a:srgbClr val="E6D78A"/>
                  </a:gs>
                  <a:gs pos="77000">
                    <a:srgbClr val="C7AC4C"/>
                  </a:gs>
                  <a:gs pos="100000">
                    <a:srgbClr val="E6DCAC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Cambria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57158" y="2133600"/>
            <a:ext cx="8382000" cy="2227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66"/>
                </a:solidFill>
                <a:latin typeface="Cambria" pitchFamily="18" charset="0"/>
              </a:rPr>
              <a:t>Kondisi dinamis suatu bangsa / negara yang berupa keuletan dan ketangguhan dalam menghadapi ancaman, tantangan, hambatan, dan gangguan, baik datang dari dalam maupun luar untuk mewujudkan cita-cita.</a:t>
            </a:r>
            <a:endParaRPr lang="en-US" sz="2800" b="1" dirty="0">
              <a:solidFill>
                <a:srgbClr val="FFFF66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88047-4719-4380-9362-3DAF7B916D5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2A5DBB6-607F-405F-BCBE-9F3F303E635E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0C8B9A6-9CC1-4931-BBDB-C7C1D5FA507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 Box 86"/>
          <p:cNvSpPr txBox="1">
            <a:spLocks noChangeArrowheads="1"/>
          </p:cNvSpPr>
          <p:nvPr/>
        </p:nvSpPr>
        <p:spPr bwMode="auto">
          <a:xfrm>
            <a:off x="2133600" y="787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9" name="Text Box 87"/>
          <p:cNvSpPr txBox="1">
            <a:spLocks noChangeArrowheads="1"/>
          </p:cNvSpPr>
          <p:nvPr/>
        </p:nvSpPr>
        <p:spPr bwMode="auto">
          <a:xfrm>
            <a:off x="3124200" y="266700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 i="1">
              <a:solidFill>
                <a:srgbClr val="FFFF66"/>
              </a:solidFill>
            </a:endParaRPr>
          </a:p>
        </p:txBody>
      </p:sp>
      <p:sp>
        <p:nvSpPr>
          <p:cNvPr id="10" name="Text Box 88"/>
          <p:cNvSpPr txBox="1">
            <a:spLocks noChangeArrowheads="1"/>
          </p:cNvSpPr>
          <p:nvPr/>
        </p:nvSpPr>
        <p:spPr bwMode="auto">
          <a:xfrm>
            <a:off x="3048000" y="37338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en-US"/>
          </a:p>
        </p:txBody>
      </p:sp>
      <p:sp>
        <p:nvSpPr>
          <p:cNvPr id="11" name="Text Box 91"/>
          <p:cNvSpPr txBox="1">
            <a:spLocks noChangeArrowheads="1"/>
          </p:cNvSpPr>
          <p:nvPr/>
        </p:nvSpPr>
        <p:spPr bwMode="auto">
          <a:xfrm>
            <a:off x="762000" y="571480"/>
            <a:ext cx="7924800" cy="7016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FFFF66"/>
                </a:solidFill>
                <a:latin typeface="Cambria" pitchFamily="18" charset="0"/>
              </a:rPr>
              <a:t>KETAHANAN NASIONAL</a:t>
            </a:r>
            <a:endParaRPr lang="en-US" u="sng" dirty="0">
              <a:latin typeface="Cambria" pitchFamily="18" charset="0"/>
            </a:endParaRPr>
          </a:p>
        </p:txBody>
      </p:sp>
      <p:sp>
        <p:nvSpPr>
          <p:cNvPr id="12" name="Text Box 92"/>
          <p:cNvSpPr txBox="1">
            <a:spLocks noChangeArrowheads="1"/>
          </p:cNvSpPr>
          <p:nvPr/>
        </p:nvSpPr>
        <p:spPr bwMode="auto">
          <a:xfrm>
            <a:off x="357158" y="1928802"/>
            <a:ext cx="8358214" cy="51911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FF66"/>
                </a:solidFill>
                <a:latin typeface="Cambria" pitchFamily="18" charset="0"/>
              </a:rPr>
              <a:t>KEULETAN, KETANGGUHAN </a:t>
            </a:r>
            <a:r>
              <a:rPr lang="en-US" sz="2800" b="1" dirty="0" err="1">
                <a:solidFill>
                  <a:srgbClr val="FFFF66"/>
                </a:solidFill>
                <a:latin typeface="Cambria" pitchFamily="18" charset="0"/>
              </a:rPr>
              <a:t>mengatasi</a:t>
            </a:r>
            <a:r>
              <a:rPr lang="en-US" sz="2800" b="1" dirty="0">
                <a:solidFill>
                  <a:srgbClr val="FFFF66"/>
                </a:solidFill>
                <a:latin typeface="Cambria" pitchFamily="18" charset="0"/>
              </a:rPr>
              <a:t> ATHG</a:t>
            </a:r>
          </a:p>
        </p:txBody>
      </p:sp>
      <p:sp>
        <p:nvSpPr>
          <p:cNvPr id="13" name="Oval 93"/>
          <p:cNvSpPr>
            <a:spLocks noChangeArrowheads="1"/>
          </p:cNvSpPr>
          <p:nvPr/>
        </p:nvSpPr>
        <p:spPr bwMode="auto">
          <a:xfrm>
            <a:off x="228600" y="2714620"/>
            <a:ext cx="1981200" cy="1219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/>
              <a:t>IDEOLOGI</a:t>
            </a:r>
          </a:p>
        </p:txBody>
      </p:sp>
      <p:sp>
        <p:nvSpPr>
          <p:cNvPr id="14" name="Oval 94"/>
          <p:cNvSpPr>
            <a:spLocks noChangeArrowheads="1"/>
          </p:cNvSpPr>
          <p:nvPr/>
        </p:nvSpPr>
        <p:spPr bwMode="auto">
          <a:xfrm>
            <a:off x="838200" y="4286256"/>
            <a:ext cx="1981200" cy="1219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/>
              <a:t>POLITIK</a:t>
            </a:r>
          </a:p>
        </p:txBody>
      </p:sp>
      <p:sp>
        <p:nvSpPr>
          <p:cNvPr id="15" name="Oval 95"/>
          <p:cNvSpPr>
            <a:spLocks noChangeArrowheads="1"/>
          </p:cNvSpPr>
          <p:nvPr/>
        </p:nvSpPr>
        <p:spPr bwMode="auto">
          <a:xfrm>
            <a:off x="3581400" y="4857760"/>
            <a:ext cx="1981200" cy="1219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/>
              <a:t>EKONOMI</a:t>
            </a:r>
          </a:p>
        </p:txBody>
      </p:sp>
      <p:sp>
        <p:nvSpPr>
          <p:cNvPr id="16" name="Oval 96"/>
          <p:cNvSpPr>
            <a:spLocks noChangeArrowheads="1"/>
          </p:cNvSpPr>
          <p:nvPr/>
        </p:nvSpPr>
        <p:spPr bwMode="auto">
          <a:xfrm>
            <a:off x="5943600" y="4500570"/>
            <a:ext cx="1981200" cy="1219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/>
              <a:t>SOSBUD</a:t>
            </a:r>
          </a:p>
        </p:txBody>
      </p:sp>
      <p:sp>
        <p:nvSpPr>
          <p:cNvPr id="17" name="Oval 97"/>
          <p:cNvSpPr>
            <a:spLocks noChangeArrowheads="1"/>
          </p:cNvSpPr>
          <p:nvPr/>
        </p:nvSpPr>
        <p:spPr bwMode="auto">
          <a:xfrm>
            <a:off x="6786578" y="2857496"/>
            <a:ext cx="1981200" cy="1219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/>
              <a:t>HANKAM</a:t>
            </a:r>
          </a:p>
        </p:txBody>
      </p:sp>
      <p:sp>
        <p:nvSpPr>
          <p:cNvPr id="18" name="AutoShape 98"/>
          <p:cNvSpPr>
            <a:spLocks noChangeArrowheads="1"/>
          </p:cNvSpPr>
          <p:nvPr/>
        </p:nvSpPr>
        <p:spPr bwMode="auto">
          <a:xfrm rot="20556779" flipH="1">
            <a:off x="2138363" y="2651125"/>
            <a:ext cx="2041525" cy="487363"/>
          </a:xfrm>
          <a:prstGeom prst="notchedRightArrow">
            <a:avLst>
              <a:gd name="adj1" fmla="val 29102"/>
              <a:gd name="adj2" fmla="val 146302"/>
            </a:avLst>
          </a:prstGeom>
          <a:solidFill>
            <a:srgbClr val="FF0000"/>
          </a:solidFill>
          <a:ln w="38100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99"/>
          <p:cNvSpPr>
            <a:spLocks noChangeArrowheads="1"/>
          </p:cNvSpPr>
          <p:nvPr/>
        </p:nvSpPr>
        <p:spPr bwMode="auto">
          <a:xfrm rot="19240345" flipH="1">
            <a:off x="2366963" y="3313113"/>
            <a:ext cx="2511425" cy="487362"/>
          </a:xfrm>
          <a:prstGeom prst="notchedRightArrow">
            <a:avLst>
              <a:gd name="adj1" fmla="val 31435"/>
              <a:gd name="adj2" fmla="val 175873"/>
            </a:avLst>
          </a:prstGeom>
          <a:solidFill>
            <a:srgbClr val="FF0000"/>
          </a:solidFill>
          <a:ln w="38100">
            <a:solidFill>
              <a:srgbClr val="00FFFF"/>
            </a:solidFill>
            <a:miter lim="800000"/>
            <a:headEnd/>
            <a:tailEnd/>
          </a:ln>
          <a:effectLst>
            <a:outerShdw dist="107763" dir="81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AutoShape 100"/>
          <p:cNvSpPr>
            <a:spLocks noChangeArrowheads="1"/>
          </p:cNvSpPr>
          <p:nvPr/>
        </p:nvSpPr>
        <p:spPr bwMode="auto">
          <a:xfrm rot="15933452" flipH="1">
            <a:off x="3703638" y="3705225"/>
            <a:ext cx="1722437" cy="487363"/>
          </a:xfrm>
          <a:prstGeom prst="notchedRightArrow">
            <a:avLst>
              <a:gd name="adj1" fmla="val 29102"/>
              <a:gd name="adj2" fmla="val 123435"/>
            </a:avLst>
          </a:prstGeom>
          <a:solidFill>
            <a:srgbClr val="FF0000"/>
          </a:solidFill>
          <a:ln w="38100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01"/>
          <p:cNvSpPr>
            <a:spLocks noChangeArrowheads="1"/>
          </p:cNvSpPr>
          <p:nvPr/>
        </p:nvSpPr>
        <p:spPr bwMode="auto">
          <a:xfrm rot="13980046" flipH="1">
            <a:off x="4587875" y="3446463"/>
            <a:ext cx="2255838" cy="487362"/>
          </a:xfrm>
          <a:prstGeom prst="notchedRightArrow">
            <a:avLst>
              <a:gd name="adj1" fmla="val 29102"/>
              <a:gd name="adj2" fmla="val 161661"/>
            </a:avLst>
          </a:prstGeom>
          <a:solidFill>
            <a:srgbClr val="FF0000"/>
          </a:solidFill>
          <a:ln w="38100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AutoShape 102"/>
          <p:cNvSpPr>
            <a:spLocks noChangeArrowheads="1"/>
          </p:cNvSpPr>
          <p:nvPr/>
        </p:nvSpPr>
        <p:spPr bwMode="auto">
          <a:xfrm rot="12147546" flipH="1">
            <a:off x="5211763" y="2744788"/>
            <a:ext cx="1752600" cy="487362"/>
          </a:xfrm>
          <a:prstGeom prst="notchedRightArrow">
            <a:avLst>
              <a:gd name="adj1" fmla="val 29102"/>
              <a:gd name="adj2" fmla="val 125597"/>
            </a:avLst>
          </a:prstGeom>
          <a:solidFill>
            <a:srgbClr val="FF0000"/>
          </a:solidFill>
          <a:ln w="38100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9" grpId="0" autoUpdateAnimBg="0"/>
      <p:bldP spid="10" grpId="0" autoUpdateAnimBg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A0582-C745-475F-B926-52DE2148D34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E46157-DF8A-4989-9EC8-3343C9A3C467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4137AD6-289F-4FF3-81B6-7DD82F3A6FB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381000" y="381000"/>
            <a:ext cx="8382000" cy="115416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Ketahanan Nasional diwujudkan melalui </a:t>
            </a:r>
            <a:endParaRPr lang="en-US" sz="3200" b="1" dirty="0">
              <a:solidFill>
                <a:srgbClr val="FFFF66"/>
              </a:solidFill>
              <a:latin typeface="Cambria" pitchFamily="18" charset="0"/>
            </a:endParaRPr>
          </a:p>
          <a:p>
            <a:pPr algn="ctr">
              <a:spcBef>
                <a:spcPts val="6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8 aspek (Asta Gatra )</a:t>
            </a:r>
            <a:endParaRPr lang="en-US" sz="32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2071670" y="1736725"/>
            <a:ext cx="4853006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457200" indent="-457200">
              <a:spcBef>
                <a:spcPts val="0"/>
              </a:spcBef>
              <a:buFontTx/>
              <a:buAutoNum type="alphaU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Aspek Alamiah (Tri gatra)</a:t>
            </a:r>
          </a:p>
          <a:p>
            <a:pPr marL="914400" lvl="1" indent="-457200">
              <a:spcBef>
                <a:spcPts val="0"/>
              </a:spcBef>
              <a:buFontTx/>
              <a:buAutoNum type="arabi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Geografis</a:t>
            </a:r>
          </a:p>
          <a:p>
            <a:pPr marL="914400" lvl="1" indent="-457200">
              <a:spcBef>
                <a:spcPts val="0"/>
              </a:spcBef>
              <a:buFontTx/>
              <a:buAutoNum type="arabi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Demografis</a:t>
            </a:r>
          </a:p>
          <a:p>
            <a:pPr marL="914400" lvl="1" indent="-457200">
              <a:spcBef>
                <a:spcPts val="0"/>
              </a:spcBef>
              <a:buFontTx/>
              <a:buAutoNum type="arabi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Sumber daya alam</a:t>
            </a:r>
            <a:endParaRPr lang="en-US" sz="24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2071670" y="3500438"/>
            <a:ext cx="4853006" cy="230832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457200" indent="-457200">
              <a:spcBef>
                <a:spcPts val="0"/>
              </a:spcBef>
              <a:defRPr/>
            </a:pPr>
            <a:r>
              <a:rPr lang="id-ID" sz="2000" b="1" dirty="0">
                <a:solidFill>
                  <a:srgbClr val="FFFF66"/>
                </a:solidFill>
              </a:rPr>
              <a:t>B</a:t>
            </a: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.  Aspek Sosial (Panca Gatra)</a:t>
            </a:r>
          </a:p>
          <a:p>
            <a:pPr marL="914400" lvl="1" indent="-457200">
              <a:spcBef>
                <a:spcPts val="0"/>
              </a:spcBef>
              <a:buFontTx/>
              <a:buAutoNum type="arabi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Ideologi</a:t>
            </a:r>
          </a:p>
          <a:p>
            <a:pPr marL="914400" lvl="1" indent="-457200">
              <a:spcBef>
                <a:spcPts val="0"/>
              </a:spcBef>
              <a:buFontTx/>
              <a:buAutoNum type="arabi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Politik</a:t>
            </a:r>
          </a:p>
          <a:p>
            <a:pPr marL="914400" lvl="1" indent="-457200">
              <a:spcBef>
                <a:spcPts val="0"/>
              </a:spcBef>
              <a:buFontTx/>
              <a:buAutoNum type="arabi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Ekonomi</a:t>
            </a:r>
          </a:p>
          <a:p>
            <a:pPr marL="914400" lvl="1" indent="-457200">
              <a:spcBef>
                <a:spcPts val="0"/>
              </a:spcBef>
              <a:buFontTx/>
              <a:buAutoNum type="arabi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Sosial Budaya</a:t>
            </a:r>
          </a:p>
          <a:p>
            <a:pPr marL="914400" lvl="1" indent="-457200">
              <a:spcBef>
                <a:spcPts val="0"/>
              </a:spcBef>
              <a:buFontTx/>
              <a:buAutoNum type="arabicPeriod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Hankam</a:t>
            </a:r>
            <a:endParaRPr lang="en-US" sz="2400" b="1" dirty="0">
              <a:solidFill>
                <a:srgbClr val="FFFF66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0CC601-BA15-4DA8-9E46-E3A85FB24F64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2"/>
            <a:ext cx="9026799" cy="635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2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C17396-5FCC-4082-96E2-713D36F53D5D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98EDD7-BD9A-4740-863E-C29D57304A9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577974"/>
            <a:ext cx="778674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AZAS KETAHANAN NASIONAL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4348" y="1785926"/>
            <a:ext cx="7929618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buFont typeface="Arial" pitchFamily="34" charset="0"/>
              <a:buChar char="•"/>
              <a:defRPr/>
            </a:pPr>
            <a:r>
              <a:rPr lang="en-US" sz="3200" dirty="0">
                <a:latin typeface="Cambria" pitchFamily="18" charset="0"/>
              </a:rPr>
              <a:t>   </a:t>
            </a:r>
            <a:r>
              <a:rPr lang="en-US" sz="3200" b="1" dirty="0" err="1">
                <a:latin typeface="Cambria" pitchFamily="18" charset="0"/>
              </a:rPr>
              <a:t>Kesejahteraan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dan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keamanan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2857496"/>
            <a:ext cx="8215370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buFont typeface="Arial" pitchFamily="34" charset="0"/>
              <a:buChar char="•"/>
              <a:defRPr/>
            </a:pPr>
            <a:r>
              <a:rPr lang="en-US" sz="3200" dirty="0">
                <a:latin typeface="Cambria" pitchFamily="18" charset="0"/>
              </a:rPr>
              <a:t>  </a:t>
            </a:r>
            <a:r>
              <a:rPr lang="en-US" sz="2800" dirty="0" err="1">
                <a:latin typeface="Cambria" pitchFamily="18" charset="0"/>
              </a:rPr>
              <a:t>Utuh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menyeluruh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terpadu</a:t>
            </a:r>
            <a:r>
              <a:rPr lang="en-US" sz="2800" dirty="0">
                <a:latin typeface="Cambria" pitchFamily="18" charset="0"/>
              </a:rPr>
              <a:t> (</a:t>
            </a:r>
            <a:r>
              <a:rPr lang="en-US" sz="2800" i="1" dirty="0" err="1">
                <a:latin typeface="Cambria" pitchFamily="18" charset="0"/>
              </a:rPr>
              <a:t>Komprehensif</a:t>
            </a:r>
            <a:r>
              <a:rPr lang="en-US" sz="2800" i="1" dirty="0">
                <a:latin typeface="Cambria" pitchFamily="18" charset="0"/>
              </a:rPr>
              <a:t> integral</a:t>
            </a:r>
            <a:r>
              <a:rPr lang="en-US" sz="2800" dirty="0">
                <a:latin typeface="Cambria" pitchFamily="18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3438" y="3915795"/>
            <a:ext cx="4000528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buFont typeface="Arial" pitchFamily="34" charset="0"/>
              <a:buChar char="•"/>
              <a:defRPr/>
            </a:pPr>
            <a:r>
              <a:rPr lang="en-US" dirty="0"/>
              <a:t>  </a:t>
            </a:r>
            <a:r>
              <a:rPr lang="en-US" sz="3200" b="1" dirty="0" err="1">
                <a:latin typeface="Cambria" pitchFamily="18" charset="0"/>
              </a:rPr>
              <a:t>Kekeluargaan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3438" y="4987365"/>
            <a:ext cx="4000528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buFont typeface="Arial" pitchFamily="34" charset="0"/>
              <a:buChar char="•"/>
              <a:defRPr/>
            </a:pPr>
            <a:r>
              <a:rPr lang="en-US" dirty="0"/>
              <a:t>  </a:t>
            </a:r>
            <a:r>
              <a:rPr lang="en-US" sz="3200" b="1" dirty="0" err="1">
                <a:latin typeface="Cambria" pitchFamily="18" charset="0"/>
              </a:rPr>
              <a:t>Mawas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diri</a:t>
            </a:r>
            <a:endParaRPr lang="en-US" sz="3200" b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5451B7-1544-4EC8-BB37-C1E5962C1424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281BE5-29E3-483A-B93B-0643AE91FEF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14414" y="1142984"/>
            <a:ext cx="6643734" cy="492922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NAGARA</a:t>
            </a:r>
          </a:p>
        </p:txBody>
      </p:sp>
      <p:sp>
        <p:nvSpPr>
          <p:cNvPr id="6" name="Oval 5"/>
          <p:cNvSpPr/>
          <p:nvPr/>
        </p:nvSpPr>
        <p:spPr>
          <a:xfrm>
            <a:off x="2000232" y="2428868"/>
            <a:ext cx="5357850" cy="364333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DAERAH</a:t>
            </a:r>
          </a:p>
        </p:txBody>
      </p:sp>
      <p:sp>
        <p:nvSpPr>
          <p:cNvPr id="7" name="Oval 6"/>
          <p:cNvSpPr/>
          <p:nvPr/>
        </p:nvSpPr>
        <p:spPr>
          <a:xfrm>
            <a:off x="2571736" y="3571876"/>
            <a:ext cx="4286280" cy="250033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KELUARGA</a:t>
            </a:r>
          </a:p>
        </p:txBody>
      </p:sp>
      <p:sp>
        <p:nvSpPr>
          <p:cNvPr id="8" name="Oval 7"/>
          <p:cNvSpPr/>
          <p:nvPr/>
        </p:nvSpPr>
        <p:spPr>
          <a:xfrm>
            <a:off x="3143240" y="4429132"/>
            <a:ext cx="3286148" cy="164307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DIRI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7188" y="285750"/>
            <a:ext cx="8501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UPAYA MENCIPTAKAN KETAHANAN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357554" y="2643182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60BFF7-2106-4CB8-A910-193DE772A837}" type="datetime1">
              <a:rPr lang="en-US" smtClean="0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8C698-71C4-49BC-9F70-E70FED3836E3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187</Words>
  <Application>Microsoft Office PowerPoint</Application>
  <PresentationFormat>On-screen Show (4:3)</PresentationFormat>
  <Paragraphs>70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88</cp:revision>
  <dcterms:created xsi:type="dcterms:W3CDTF">2010-04-18T12:06:30Z</dcterms:created>
  <dcterms:modified xsi:type="dcterms:W3CDTF">2015-09-10T05:54:34Z</dcterms:modified>
</cp:coreProperties>
</file>