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95" r:id="rId2"/>
    <p:sldId id="305" r:id="rId3"/>
    <p:sldId id="306" r:id="rId4"/>
    <p:sldId id="392" r:id="rId5"/>
    <p:sldId id="393" r:id="rId6"/>
    <p:sldId id="394" r:id="rId7"/>
    <p:sldId id="398" r:id="rId8"/>
    <p:sldId id="391" r:id="rId9"/>
  </p:sldIdLst>
  <p:sldSz cx="9144000" cy="6858000" type="screen4x3"/>
  <p:notesSz cx="7315200" cy="96012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B8B082"/>
    <a:srgbClr val="990000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E609F934-D067-47B7-B48A-7663D59606E7}" type="datetimeFigureOut">
              <a:rPr lang="en-US"/>
              <a:pPr>
                <a:defRPr/>
              </a:pPr>
              <a:t>1/31/2016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A94A8440-30BC-43CB-AFB2-AF9C3659C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175BEF6C-7ABB-4AB2-ABDD-E6E29510A87A}" type="datetimeFigureOut">
              <a:rPr lang="en-US"/>
              <a:pPr>
                <a:defRPr/>
              </a:pPr>
              <a:t>1/31/2016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8888" y="720725"/>
            <a:ext cx="4799012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60EF0BE6-05C2-4AB3-88A9-926AAA0BB6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62C6D-0EB4-476F-B429-46FFB7D62C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4200D-C2ED-431F-93C1-F649835D17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2C7D8-4FA3-43EB-ABED-6D887BEB5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BA897-C322-4475-8A30-8BDF859441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D82A9-E1F8-41E5-AA36-6D4CECD90B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C7007-CE93-410D-AA6D-E4EEF9D8E5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5A023-A869-4C6D-B90C-10B1BC4537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20970-1EA3-4A00-9928-5AB8D155C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22FA6-CB49-4F78-BF3F-66AE6A1281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B437F-7890-42E9-9F27-673AC50AB6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51EB9-BF68-4963-ADA4-0D909C543B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F63CAF-20C7-4343-92B1-8C6A477F01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285720" y="2819400"/>
            <a:ext cx="8572560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cs typeface="Arial" pitchFamily="34" charset="0"/>
              </a:rPr>
              <a:t>TATA KELOLA 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cs typeface="Arial" pitchFamily="34" charset="0"/>
              </a:rPr>
              <a:t>SISTEM &amp; TEKNOLOGI INFORMASI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cs typeface="Arial" pitchFamily="34" charset="0"/>
              </a:rPr>
              <a:t>PERTEMUAN </a:t>
            </a: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cs typeface="Arial" pitchFamily="34" charset="0"/>
              </a:rPr>
              <a:t>1</a:t>
            </a:r>
            <a:endParaRPr kumimoji="0" lang="en-US" sz="36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OK-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214290"/>
            <a:ext cx="1409683" cy="1409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610A7F7-7C04-4765-A1E5-48FA9576D75E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KONSEP TATA KELOLA TI</a:t>
            </a:r>
            <a:endParaRPr kumimoji="0" lang="en-US" sz="36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2442" y="1527040"/>
            <a:ext cx="8534400" cy="4616604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Materi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Pokok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: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Pengertian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Tata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Kelola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TI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Kerangka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TI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Peran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Audit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dalam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Tata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Kelola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TI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PENDAHULUAN</a:t>
            </a:r>
            <a:endParaRPr kumimoji="0" lang="en-US" sz="36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52442" y="1527040"/>
            <a:ext cx="8534400" cy="4616604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Mengapa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SI/TI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perlu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dikelola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layaknya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?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Pengelolaan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SI/TI yang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baik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mendukung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pemenuhan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informasi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Seberapa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pentingnya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tata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kelola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SI/TI?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Keselarasan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antara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SI/TI 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merupakan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Critical </a:t>
            </a:r>
            <a:r>
              <a:rPr kumimoji="0" lang="en-US" sz="2400" b="0" i="1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Succes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s Factor 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(CSF)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suatu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perusahaan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Apa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maksudnya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?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Bagaimana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Kontribusi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SI/TI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terhadap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strategi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suatu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sistem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?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PENGERTIAN TATA KELOLA TI</a:t>
            </a:r>
            <a:endParaRPr kumimoji="0" lang="en-US" sz="36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9132" y="1928802"/>
            <a:ext cx="8534400" cy="3714776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Definisi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Tata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Kelola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TI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Inklusif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Dua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P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ermasalahan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U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tama 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D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alam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T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ata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Kelola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TI (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Nilai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TI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terhapap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Penanganan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resiko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TI);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5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Fokus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Utama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Area Tata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Kelola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TI (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Penyelarasan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Strategic,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Penyampaian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Nilai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Pengelolaan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Sumber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Daya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Pengelolaan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Resiko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Pengukuran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Kinerja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);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KERANGKA TATA KELOLA TI</a:t>
            </a:r>
            <a:endParaRPr kumimoji="0" lang="en-US" sz="44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09132" y="2241420"/>
            <a:ext cx="8534400" cy="311640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Isu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utama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Tata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Kelola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TI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masa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kini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adalah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bagaimana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menyelaraskan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strategi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bisnis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Georgia" pitchFamily="18" charset="0"/>
                <a:ea typeface="+mj-ea"/>
                <a:cs typeface="+mj-cs"/>
              </a:rPr>
              <a:t>dengan</a:t>
            </a:r>
            <a:r>
              <a:rPr lang="en-US" sz="2400" dirty="0" smtClean="0">
                <a:latin typeface="Georgia" pitchFamily="18" charset="0"/>
                <a:ea typeface="+mj-ea"/>
                <a:cs typeface="+mj-cs"/>
              </a:rPr>
              <a:t> TI;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Georgia" pitchFamily="18" charset="0"/>
              <a:ea typeface="+mj-ea"/>
              <a:cs typeface="+mj-cs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Kerangka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Kerja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Tata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Kelola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TI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meliputi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: 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Information Technology Infrastructure Library (ITIL), 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(Davies, 2003)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, 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ISO 17799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(ISO, 2005), 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Control Objective for Information and Related Technology 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(COBIT) (ISACA, COBIT 4.1, 2007)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Georgia" pitchFamily="18" charset="0"/>
              <a:ea typeface="+mj-ea"/>
              <a:cs typeface="+mj-cs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ungsi-kerangka-kerja-it-governance1.jpg"/>
          <p:cNvPicPr>
            <a:picLocks noChangeAspect="1"/>
          </p:cNvPicPr>
          <p:nvPr/>
        </p:nvPicPr>
        <p:blipFill>
          <a:blip r:embed="rId3"/>
          <a:srcRect r="30812"/>
          <a:stretch>
            <a:fillRect/>
          </a:stretch>
        </p:blipFill>
        <p:spPr>
          <a:xfrm>
            <a:off x="3786182" y="1500174"/>
            <a:ext cx="4791239" cy="485778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01752" y="110616"/>
            <a:ext cx="8534400" cy="75895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Peran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Fungsi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Kerangka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Kerja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Tata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Kelola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TI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2844" y="1928802"/>
            <a:ext cx="321471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hal</a:t>
            </a:r>
            <a:r>
              <a:rPr lang="en-US" sz="2400" dirty="0" smtClean="0"/>
              <a:t> </a:t>
            </a:r>
            <a:r>
              <a:rPr lang="en-US" sz="2400" dirty="0" err="1" smtClean="0"/>
              <a:t>Utama</a:t>
            </a:r>
            <a:r>
              <a:rPr lang="en-US" sz="2400" dirty="0" smtClean="0"/>
              <a:t>, </a:t>
            </a:r>
            <a:r>
              <a:rPr lang="en-US" sz="2400" dirty="0" err="1" smtClean="0"/>
              <a:t>yaitu</a:t>
            </a:r>
            <a:r>
              <a:rPr lang="en-US" sz="2400" dirty="0" smtClean="0"/>
              <a:t> 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 smtClean="0"/>
              <a:t>Pengaturan</a:t>
            </a:r>
            <a:r>
              <a:rPr lang="en-US" sz="2400" dirty="0" smtClean="0"/>
              <a:t> (</a:t>
            </a:r>
            <a:r>
              <a:rPr lang="en-US" sz="2400" i="1" dirty="0" smtClean="0"/>
              <a:t>Govern</a:t>
            </a:r>
            <a:r>
              <a:rPr lang="en-US" sz="2400" dirty="0" smtClean="0"/>
              <a:t>);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 smtClean="0"/>
              <a:t>Pengelolaan</a:t>
            </a:r>
            <a:r>
              <a:rPr lang="en-US" sz="2400" dirty="0" smtClean="0"/>
              <a:t> (</a:t>
            </a:r>
            <a:r>
              <a:rPr lang="en-US" sz="2400" i="1" dirty="0" smtClean="0"/>
              <a:t>Manage</a:t>
            </a:r>
            <a:r>
              <a:rPr lang="en-US" sz="2400" dirty="0" smtClean="0"/>
              <a:t>);</a:t>
            </a:r>
            <a:endParaRPr lang="en-US" sz="2400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KERANGKA</a:t>
            </a:r>
            <a:r>
              <a:rPr kumimoji="0" lang="en-US" sz="44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 KERJA</a:t>
            </a:r>
            <a:r>
              <a:rPr kumimoji="0" lang="en-US" sz="44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 COBIT</a:t>
            </a:r>
            <a:endParaRPr kumimoji="0" lang="en-US" sz="44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23880" y="2000240"/>
            <a:ext cx="8534400" cy="311640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Kerangka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kerja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COBIT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dalam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aktivitas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TI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terdapat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didalam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4 (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empat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) domain,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yaitu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: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Plan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and Organize 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(PO)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Acquire and Implement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(AI)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Deliver and Support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(DS)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Monitor and Evaluate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(ME)</a:t>
            </a:r>
            <a:endParaRPr kumimoji="0" lang="en-US" sz="2400" b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7" name="Rectang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2285984" y="4357694"/>
            <a:ext cx="435771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47500" lnSpcReduction="20000"/>
          </a:bodyPr>
          <a:lstStyle>
            <a:extLst/>
          </a:lstStyle>
          <a:p>
            <a:pPr algn="ctr" fontAlgn="auto">
              <a:spcAft>
                <a:spcPts val="0"/>
              </a:spcAft>
              <a:defRPr/>
            </a:pPr>
            <a:r>
              <a:rPr lang="en-US" sz="7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Selamat</a:t>
            </a:r>
            <a:r>
              <a:rPr lang="en-US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belajar</a:t>
            </a:r>
            <a:endParaRPr lang="en-US" sz="7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3&quot;&gt;&lt;property id=&quot;20148&quot; value=&quot;5&quot;/&gt;&lt;property id=&quot;20300&quot; value=&quot;Slide 1 - &amp;quot;Chapter 9&amp;#x0D;&amp;#x0A;B2B (Business-to-Business)&amp;quot;&quot;/&gt;&lt;property id=&quot;20307&quot; value=&quot;258&quot;/&gt;&lt;property id=&quot;20309&quot; value=&quot;-1&quot;/&gt;&lt;/object&gt;&lt;object type=&quot;3&quot; unique_id=&quot;11578&quot;&gt;&lt;property id=&quot;20148&quot; value=&quot;5&quot;/&gt;&lt;property id=&quot;20300&quot; value=&quot;Slide 10&quot;/&gt;&lt;property id=&quot;20307&quot; value=&quot;275&quot;/&gt;&lt;property id=&quot;20309&quot; value=&quot;-1&quot;/&gt;&lt;/object&gt;&lt;object type=&quot;3&quot; unique_id=&quot;11666&quot;&gt;&lt;property id=&quot;20148&quot; value=&quot;5&quot;/&gt;&lt;property id=&quot;20300&quot; value=&quot;Slide 2 - &amp;quot;1. Definisi B2B&amp;quot;&quot;/&gt;&lt;property id=&quot;20307&quot; value=&quot;295&quot;/&gt;&lt;/object&gt;&lt;object type=&quot;3&quot; unique_id=&quot;11667&quot;&gt;&lt;property id=&quot;20148&quot; value=&quot;5&quot;/&gt;&lt;property id=&quot;20300&quot; value=&quot;Slide 3 - &amp;quot;2. Konsep B2B&amp;quot;&quot;/&gt;&lt;property id=&quot;20307&quot; value=&quot;296&quot;/&gt;&lt;/object&gt;&lt;object type=&quot;3&quot; unique_id=&quot;11668&quot;&gt;&lt;property id=&quot;20148&quot; value=&quot;5&quot;/&gt;&lt;property id=&quot;20300&quot; value=&quot;Slide 4 - &amp;quot;3. Karateristik B2B&amp;quot;&quot;/&gt;&lt;property id=&quot;20307&quot; value=&quot;297&quot;/&gt;&lt;/object&gt;&lt;object type=&quot;3&quot; unique_id=&quot;11669&quot;&gt;&lt;property id=&quot;20148&quot; value=&quot;5&quot;/&gt;&lt;property id=&quot;20300&quot; value=&quot;Slide 5 - &amp;quot;3. Karateristik B2B&amp;quot;&quot;/&gt;&lt;property id=&quot;20307&quot; value=&quot;298&quot;/&gt;&lt;/object&gt;&lt;object type=&quot;3&quot; unique_id=&quot;11670&quot;&gt;&lt;property id=&quot;20148&quot; value=&quot;5&quot;/&gt;&lt;property id=&quot;20300&quot; value=&quot;Slide 6 - &amp;quot;4. Model B2B &amp;quot;&quot;/&gt;&lt;property id=&quot;20307&quot; value=&quot;299&quot;/&gt;&lt;/object&gt;&lt;object type=&quot;3&quot; unique_id=&quot;11671&quot;&gt;&lt;property id=&quot;20148&quot; value=&quot;5&quot;/&gt;&lt;property id=&quot;20300&quot; value=&quot;Slide 7 - &amp;quot;4. B2C Exchange&amp;quot;&quot;/&gt;&lt;property id=&quot;20307&quot; value=&quot;300&quot;/&gt;&lt;/object&gt;&lt;object type=&quot;3&quot; unique_id=&quot;11672&quot;&gt;&lt;property id=&quot;20148&quot; value=&quot;5&quot;/&gt;&lt;property id=&quot;20300&quot; value=&quot;Slide 8 - &amp;quot;5. Klasifikasi B2C Exchange&amp;quot;&quot;/&gt;&lt;property id=&quot;20307&quot; value=&quot;301&quot;/&gt;&lt;/object&gt;&lt;object type=&quot;3&quot; unique_id=&quot;11673&quot;&gt;&lt;property id=&quot;20148&quot; value=&quot;5&quot;/&gt;&lt;property id=&quot;20300&quot; value=&quot;Slide 9 - &amp;quot;5. Klasifikasi B2C Exchange&amp;quot;&quot;/&gt;&lt;property id=&quot;20307&quot; value=&quot;303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</TotalTime>
  <Words>264</Words>
  <Application>Microsoft Office PowerPoint</Application>
  <PresentationFormat>On-screen Show (4:3)</PresentationFormat>
  <Paragraphs>38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Microsoft</cp:lastModifiedBy>
  <cp:revision>106</cp:revision>
  <dcterms:created xsi:type="dcterms:W3CDTF">2010-04-18T12:06:30Z</dcterms:created>
  <dcterms:modified xsi:type="dcterms:W3CDTF">2016-01-31T14:29:58Z</dcterms:modified>
</cp:coreProperties>
</file>