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99" r:id="rId3"/>
    <p:sldId id="302" r:id="rId4"/>
    <p:sldId id="303" r:id="rId5"/>
    <p:sldId id="301" r:id="rId6"/>
    <p:sldId id="304" r:id="rId7"/>
    <p:sldId id="305" r:id="rId8"/>
    <p:sldId id="306" r:id="rId9"/>
    <p:sldId id="307" r:id="rId10"/>
    <p:sldId id="308" r:id="rId11"/>
    <p:sldId id="309" r:id="rId12"/>
    <p:sldId id="310" r:id="rId13"/>
    <p:sldId id="311" r:id="rId14"/>
    <p:sldId id="312" r:id="rId15"/>
    <p:sldId id="313" r:id="rId16"/>
    <p:sldId id="300" r:id="rId17"/>
  </p:sldIdLst>
  <p:sldSz cx="9144000" cy="6858000" type="screen4x3"/>
  <p:notesSz cx="7045325" cy="9345613"/>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2" autoAdjust="0"/>
    <p:restoredTop sz="93030" autoAdjust="0"/>
  </p:normalViewPr>
  <p:slideViewPr>
    <p:cSldViewPr>
      <p:cViewPr varScale="1">
        <p:scale>
          <a:sx n="52" d="100"/>
          <a:sy n="52" d="100"/>
        </p:scale>
        <p:origin x="160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C8EAA-4315-2A08-0CB3-061FE92321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1C41B8-1F89-FE3C-0D2A-324F897FE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24D5EB-D669-E185-361A-56C7A9BD4A5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a:t>
            </a:r>
            <a:r>
              <a:rPr lang="id-ID" dirty="0"/>
              <a:t>Sebagai contoh, dalam proyek pengembangan kawasan wisata pantai, pemerintah menyediakan infrastruktur dasar seperti akses jalan, masyarakat lokal mengelola homestay dan usaha kuliner, sementara investor membangun fasilitas rekreasi. Dengan koordinasi yang baik antara ketiga pihak ini, proyek dapat berjalan lebih lancar, meningkatkan daya tarik wisata, serta memberikan manfaat ekonomi bagi semua pemangku kepentingan.</a:t>
            </a:r>
          </a:p>
          <a:p>
            <a:endParaRPr lang="id-ID" dirty="0"/>
          </a:p>
        </p:txBody>
      </p:sp>
      <p:sp>
        <p:nvSpPr>
          <p:cNvPr id="4" name="Date Placeholder 3">
            <a:extLst>
              <a:ext uri="{FF2B5EF4-FFF2-40B4-BE49-F238E27FC236}">
                <a16:creationId xmlns:a16="http://schemas.microsoft.com/office/drawing/2014/main" id="{DC63CFB0-965A-B761-7CF3-8A02C101DD3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283150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4A38F-2BC2-8C9E-CDD4-B1BE099F6B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8B5D84-E1E6-0B23-19C9-CFA9D5258D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83DD56-D534-77D2-8D98-A996481CD1F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a:t>Sebagai contoh, proyek pengembangan agrowisata di daerah pedesaan dapat membuka peluang kerja bagi masyarakat setempat sebagai pemandu wisata, pengelola fasilitas, atau pelaku usaha kuliner berbasis produk lokal. Selain itu, peningkatan kunjungan wisatawan akan mendorong pertumbuhan ekonomi daerah serta memperkuat daya saing sektor pariwisata nasional.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id-ID" dirty="0"/>
              <a:t>Contoh agrowisata terkenal di Indonesia antara lain Kampung Wisata Cinangneng di Bogor, yang menawarkan pengalaman bertani dan budaya Sunda, serta Kusuma Agrowisata di Batu, Malang, yang memungkinkan wisatawan untuk memetik buah langsung dari kebun.</a:t>
            </a:r>
          </a:p>
          <a:p>
            <a:endParaRPr lang="id-ID" dirty="0"/>
          </a:p>
        </p:txBody>
      </p:sp>
      <p:sp>
        <p:nvSpPr>
          <p:cNvPr id="4" name="Date Placeholder 3">
            <a:extLst>
              <a:ext uri="{FF2B5EF4-FFF2-40B4-BE49-F238E27FC236}">
                <a16:creationId xmlns:a16="http://schemas.microsoft.com/office/drawing/2014/main" id="{1F7EEB5D-3353-3205-7550-D69651622D8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700360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A72E4-4D81-468E-F7E6-37F6BE80C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224B98-345F-5AB3-7361-041500615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899D1D-9886-7653-126C-F4DDEC464D57}"/>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168FF8C0-160E-7962-F885-A4B38FD303F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863455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dirty="0">
                <a:solidFill>
                  <a:schemeClr val="tx1"/>
                </a:solidFill>
                <a:latin typeface="Cambria" panose="02040503050406030204" pitchFamily="18" charset="0"/>
                <a:cs typeface="Arial" panose="020B0604020202020204" pitchFamily="34" charset="0"/>
              </a:rPr>
              <a:t>Proyek wisata dapat berupa pembangunan destinasi wisata baru, pengembangan fasilitas pariwisata, penyelenggaraan event wisata, serta inovasi dalam layanan wisata.</a:t>
            </a:r>
            <a:endParaRPr lang="id-ID"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485598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3B06E-2AD6-90D7-05F2-E31CC4EB15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80CB8D-D444-9FF0-406A-5182694860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7D6FA1-EA62-F9B9-FD71-9860E9DFBA93}"/>
              </a:ext>
            </a:extLst>
          </p:cNvPr>
          <p:cNvSpPr>
            <a:spLocks noGrp="1"/>
          </p:cNvSpPr>
          <p:nvPr>
            <p:ph type="body" idx="1"/>
          </p:nvPr>
        </p:nvSpPr>
        <p:spPr/>
        <p:txBody>
          <a:bodyPr/>
          <a:lstStyle/>
          <a:p>
            <a:r>
              <a:rPr lang="en-US" dirty="0" err="1"/>
              <a:t>Contoh</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id-ID" dirty="0"/>
              <a:t>seperti pembangunan resort ekowisata di Raja Ampat yang fokus pada konservasi laut, berbeda dengan proyek pengembangan desa wisata di Yogyakarta yang menekankan pada pengalaman budaya dan edukasi.</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id-ID" dirty="0"/>
              <a:t>dalam proyek pengembangan desa wisata, anggaran yang terbatas dapat diatasi dengan pemberdayaan masyarakat setempat sebagai pemandu wisata dan pengelola fasilitas homestay, sehingga proyek tetap berjalan tanpa memerlukan biaya besar untuk tenaga kerja eksternal.</a:t>
            </a:r>
          </a:p>
          <a:p>
            <a:endParaRPr lang="id-ID" dirty="0"/>
          </a:p>
        </p:txBody>
      </p:sp>
      <p:sp>
        <p:nvSpPr>
          <p:cNvPr id="4" name="Date Placeholder 3">
            <a:extLst>
              <a:ext uri="{FF2B5EF4-FFF2-40B4-BE49-F238E27FC236}">
                <a16:creationId xmlns:a16="http://schemas.microsoft.com/office/drawing/2014/main" id="{112E28E6-80C9-ACE0-94A6-B04A31BAAD18}"/>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408887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95432-C9D6-51F1-84C2-79A668FDC2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4D9561-FCBF-E9F8-0960-926312DF34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A5CFC1-9EA7-6A05-A45C-737C33C6001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t>
            </a:r>
            <a:r>
              <a:rPr lang="id-ID" dirty="0"/>
              <a:t>dalam proyek pembangunan taman ekowisata, tahap perencanaan mencakup studi kelayakan dan perancangan konsep wisata berbasis lingkungan, tahap pelaksanaan melibatkan pembangunan infrastruktur ramah lingkungan dan pelibatan masyarakat lokal, sementara tahap penyelesaian meliputi evaluasi dampak proyek terhadap lingkungan dan ekonomi masyarakat sekitar.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id-ID" dirty="0"/>
              <a:t>Sebagai contoh, dalam proyek pengembangan wisata bahari, pemerintah bertanggung jawab dalam regulasi dan infrastruktur, masyarakat lokal berperan dalam pengelolaan usaha wisata seperti penyewaan perahu atau pemandu wisata, sementara investor menyediakan pendanaan untuk pembangunan fasilitas pendukung seperti resort dan restoran. Dengan koordinasi yang baik antara ketiga pihak ini, proyek dapat berjalan lancar dan memberikan manfaat bagi semua pihak.</a:t>
            </a:r>
          </a:p>
          <a:p>
            <a:endParaRPr lang="id-ID" dirty="0"/>
          </a:p>
        </p:txBody>
      </p:sp>
      <p:sp>
        <p:nvSpPr>
          <p:cNvPr id="4" name="Date Placeholder 3">
            <a:extLst>
              <a:ext uri="{FF2B5EF4-FFF2-40B4-BE49-F238E27FC236}">
                <a16:creationId xmlns:a16="http://schemas.microsoft.com/office/drawing/2014/main" id="{73772B25-B47E-5EF9-EC48-DFA53DD4AE4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68589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Contoh</a:t>
            </a:r>
            <a:r>
              <a:rPr lang="en-US" dirty="0"/>
              <a:t> : </a:t>
            </a:r>
            <a:r>
              <a:rPr lang="id-ID" dirty="0"/>
              <a:t>Sebagai contoh, dalam pembangunan sebuah eco-resort di kawasan pesisir, manajemen proyek yang baik memungkinkan pengalokasian dana secara efisien untuk infrastruktur utama, seperti akomodasi dan akses jalan, sehingga dapat mengurangi risiko keterlambatan akibat keterbatasan anggaran atau kendala logistik.</a:t>
            </a:r>
          </a:p>
          <a:p>
            <a:endParaRPr lang="id-ID"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1390638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a:t>Sebagai contoh, pengembangan desa wisata berbasis budaya lokal dapat dilakukan dengan perencanaan proyek yang matang, seperti pembangunan homestay ramah lingkungan, pelatihan masyarakat dalam pelayanan wisata, dan promosi digital. Dengan pendekatan ini, desa wisata tidak hanya menarik wisatawan domestik tetapi juga mampu bersaing di pasar internasional.</a:t>
            </a:r>
          </a:p>
          <a:p>
            <a:endParaRPr lang="id-ID" dirty="0"/>
          </a:p>
        </p:txBody>
      </p:sp>
      <p:sp>
        <p:nvSpPr>
          <p:cNvPr id="4" name="Date Placeholder 3"/>
          <p:cNvSpPr>
            <a:spLocks noGrp="1"/>
          </p:cNvSpPr>
          <p:nvPr>
            <p:ph type="dt" idx="1"/>
          </p:nvPr>
        </p:nvSpPr>
        <p:spPr/>
        <p:txBody>
          <a:bodyPr/>
          <a:lstStyle/>
          <a:p>
            <a:endParaRPr lang="en-US"/>
          </a:p>
        </p:txBody>
      </p:sp>
    </p:spTree>
    <p:extLst>
      <p:ext uri="{BB962C8B-B14F-4D97-AF65-F5344CB8AC3E}">
        <p14:creationId xmlns:p14="http://schemas.microsoft.com/office/powerpoint/2010/main" val="838217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AEDB9-6662-4D54-6BB9-2E3EB8D571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B0F298-53F3-74C3-9E4B-094A09EC8F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789F84-149C-E370-3905-7115BAABC7A3}"/>
              </a:ext>
            </a:extLst>
          </p:cNvPr>
          <p:cNvSpPr>
            <a:spLocks noGrp="1"/>
          </p:cNvSpPr>
          <p:nvPr>
            <p:ph type="body" idx="1"/>
          </p:nvPr>
        </p:nvSpPr>
        <p:spPr/>
        <p:txBody>
          <a:bodyPr/>
          <a:lstStyle/>
          <a:p>
            <a:endParaRPr lang="id-ID" dirty="0"/>
          </a:p>
        </p:txBody>
      </p:sp>
      <p:sp>
        <p:nvSpPr>
          <p:cNvPr id="4" name="Date Placeholder 3">
            <a:extLst>
              <a:ext uri="{FF2B5EF4-FFF2-40B4-BE49-F238E27FC236}">
                <a16:creationId xmlns:a16="http://schemas.microsoft.com/office/drawing/2014/main" id="{24ECDE18-796F-EFDA-280C-365FD661BE6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560451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60BBD-74E3-18C2-948E-A01CB5F85C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826658-E619-CD22-584D-27946DCE97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E307B9-6E18-7FB7-E9C9-6F815E0B84A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a:t>Sebagai contoh, dalam proyek pembangunan kawasan wisata terpadu, penggunaan anggaran dapat dioptimalkan dengan sistem pengadaan barang dan jasa yang transparan, pemanfaatan sumber daya lokal untuk mengurangi biaya logistik, serta penerapan teknologi dalam monitoring anggaran untuk mencegah penyimpangan dana.</a:t>
            </a:r>
          </a:p>
          <a:p>
            <a:endParaRPr lang="id-ID" dirty="0"/>
          </a:p>
        </p:txBody>
      </p:sp>
      <p:sp>
        <p:nvSpPr>
          <p:cNvPr id="4" name="Date Placeholder 3">
            <a:extLst>
              <a:ext uri="{FF2B5EF4-FFF2-40B4-BE49-F238E27FC236}">
                <a16:creationId xmlns:a16="http://schemas.microsoft.com/office/drawing/2014/main" id="{AD3AC0A3-3D17-EC5B-91A9-12C96299D01F}"/>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852106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7EEB1-086C-9667-6319-42937538E6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C0F865-2A26-17BA-44E7-ED4A71E6D5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787B85-C852-96AC-7239-2583DE59707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d-ID" dirty="0"/>
              <a:t>Sebagai contoh, dalam proyek pembangunan taman wisata alam, analisis risiko dapat mengidentifikasi potensi masalah seperti bencana alam, ketidaksesuaian regulasi lingkungan, atau kurangnya dukungan masyarakat setempat. Dengan mengantisipasi risiko ini sejak awal, pihak pengelola dapat mengambil langkah mitigasi seperti melakukan kajian dampak lingkungan, berkoordinasi dengan pemerintah daerah, dan mengadakan sosialisasi kepada masyarakat agar proyek dapat berjalan dengan lancar.</a:t>
            </a:r>
          </a:p>
          <a:p>
            <a:endParaRPr lang="id-ID" dirty="0"/>
          </a:p>
        </p:txBody>
      </p:sp>
      <p:sp>
        <p:nvSpPr>
          <p:cNvPr id="4" name="Date Placeholder 3">
            <a:extLst>
              <a:ext uri="{FF2B5EF4-FFF2-40B4-BE49-F238E27FC236}">
                <a16:creationId xmlns:a16="http://schemas.microsoft.com/office/drawing/2014/main" id="{F93138B9-46E2-23B4-FCA9-002277A7C15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260439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PAR23427 – Manajemen Proyek Wisata</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PAR23427 – Manajemen Proyek Wisata</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PAR23427 – Manajemen Proyek Wisata</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PAR23427 – Manajemen Proyek Wisata</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Studi%20Kasus%20minggu%201.doc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571744"/>
            <a:ext cx="9144000" cy="1261884"/>
          </a:xfrm>
          <a:prstGeom prst="rect">
            <a:avLst/>
          </a:prstGeom>
          <a:noFill/>
        </p:spPr>
        <p:txBody>
          <a:bodyPr wrap="square" lIns="91440" tIns="45720" rIns="91440" bIns="45720">
            <a:spAutoFit/>
          </a:bodyPr>
          <a:lstStyle/>
          <a:p>
            <a:pPr algn="ctr"/>
            <a:r>
              <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MANAJEMEN PROYEK PARIWISATA</a:t>
            </a:r>
            <a:endPar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1</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5">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CAF4C-414A-E165-F0E4-36B68BF59767}"/>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00000D3-1E2D-0736-9468-5F38EA942BE6}"/>
              </a:ext>
            </a:extLst>
          </p:cNvPr>
          <p:cNvSpPr txBox="1">
            <a:spLocks/>
          </p:cNvSpPr>
          <p:nvPr/>
        </p:nvSpPr>
        <p:spPr>
          <a:xfrm>
            <a:off x="611560" y="836712"/>
            <a:ext cx="8136904" cy="528945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d-ID" sz="2600" b="1" dirty="0">
                <a:solidFill>
                  <a:schemeClr val="tx1"/>
                </a:solidFill>
                <a:latin typeface="Cambria" panose="02040503050406030204" pitchFamily="18" charset="0"/>
                <a:cs typeface="Arial" panose="020B0604020202020204" pitchFamily="34" charset="0"/>
              </a:rPr>
              <a:t>Mengoptimalkan Penggunaan Anggaran</a:t>
            </a:r>
            <a:endParaRPr lang="en-US" sz="2600" b="1" dirty="0">
              <a:solidFill>
                <a:schemeClr val="tx1"/>
              </a:solidFill>
              <a:latin typeface="Cambria" panose="02040503050406030204" pitchFamily="18" charset="0"/>
              <a:cs typeface="Arial" panose="020B0604020202020204" pitchFamily="34" charset="0"/>
            </a:endParaRPr>
          </a:p>
          <a:p>
            <a:pPr algn="l"/>
            <a:endParaRPr lang="en-US" sz="2600" dirty="0">
              <a:solidFill>
                <a:schemeClr val="tx1"/>
              </a:solidFill>
              <a:latin typeface="Cambria" panose="02040503050406030204" pitchFamily="18" charset="0"/>
              <a:cs typeface="Arial" panose="020B0604020202020204" pitchFamily="34" charset="0"/>
            </a:endParaRPr>
          </a:p>
          <a:p>
            <a:pPr algn="l"/>
            <a:r>
              <a:rPr lang="id-ID" sz="2600" dirty="0">
                <a:solidFill>
                  <a:schemeClr val="tx1"/>
                </a:solidFill>
                <a:latin typeface="Cambria" panose="02040503050406030204" pitchFamily="18" charset="0"/>
                <a:cs typeface="Arial" panose="020B0604020202020204" pitchFamily="34" charset="0"/>
              </a:rPr>
              <a:t>Dengan perencanaan dan pengawasan yang ketat, proyek dapat menghindari pemborosan anggaran dan memastikan dana digunakan secara efektif.</a:t>
            </a:r>
          </a:p>
        </p:txBody>
      </p:sp>
    </p:spTree>
    <p:extLst>
      <p:ext uri="{BB962C8B-B14F-4D97-AF65-F5344CB8AC3E}">
        <p14:creationId xmlns:p14="http://schemas.microsoft.com/office/powerpoint/2010/main" val="45742898"/>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59396-4CBE-3295-28CA-3F00CAC63637}"/>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EE10DE8-F07D-542E-75C9-FD8382B38CDC}"/>
              </a:ext>
            </a:extLst>
          </p:cNvPr>
          <p:cNvSpPr txBox="1">
            <a:spLocks/>
          </p:cNvSpPr>
          <p:nvPr/>
        </p:nvSpPr>
        <p:spPr>
          <a:xfrm>
            <a:off x="611560" y="836712"/>
            <a:ext cx="8136904" cy="528945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d-ID" sz="2600" b="1" dirty="0">
                <a:solidFill>
                  <a:schemeClr val="tx1"/>
                </a:solidFill>
                <a:latin typeface="Cambria" panose="02040503050406030204" pitchFamily="18" charset="0"/>
                <a:cs typeface="Arial" panose="020B0604020202020204" pitchFamily="34" charset="0"/>
              </a:rPr>
              <a:t>Meminimalkan Risiko dan Hambatan</a:t>
            </a:r>
            <a:endParaRPr lang="en-US" sz="2600" b="1" dirty="0">
              <a:solidFill>
                <a:schemeClr val="tx1"/>
              </a:solidFill>
              <a:latin typeface="Cambria" panose="02040503050406030204" pitchFamily="18" charset="0"/>
              <a:cs typeface="Arial" panose="020B0604020202020204" pitchFamily="34" charset="0"/>
            </a:endParaRPr>
          </a:p>
          <a:p>
            <a:pPr algn="l"/>
            <a:endParaRPr lang="en-US" sz="2600" dirty="0">
              <a:solidFill>
                <a:schemeClr val="tx1"/>
              </a:solidFill>
              <a:latin typeface="Cambria" panose="02040503050406030204" pitchFamily="18" charset="0"/>
              <a:cs typeface="Arial" panose="020B0604020202020204" pitchFamily="34" charset="0"/>
            </a:endParaRPr>
          </a:p>
          <a:p>
            <a:pPr algn="l"/>
            <a:r>
              <a:rPr lang="id-ID" sz="2600" dirty="0">
                <a:solidFill>
                  <a:schemeClr val="tx1"/>
                </a:solidFill>
                <a:latin typeface="Cambria" panose="02040503050406030204" pitchFamily="18" charset="0"/>
                <a:cs typeface="Arial" panose="020B0604020202020204" pitchFamily="34" charset="0"/>
              </a:rPr>
              <a:t>Melalui analisis risiko yang baik, berbagai potensi masalah dapat diidentifikasi dan diatasi sejak dini untuk mencegah kendala yang dapat menghambat jalannya proyek.</a:t>
            </a:r>
          </a:p>
        </p:txBody>
      </p:sp>
    </p:spTree>
    <p:extLst>
      <p:ext uri="{BB962C8B-B14F-4D97-AF65-F5344CB8AC3E}">
        <p14:creationId xmlns:p14="http://schemas.microsoft.com/office/powerpoint/2010/main" val="2308933796"/>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32600-B00D-0634-2D18-A49EE824D8AB}"/>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8268826-DF73-3874-7224-937D374513C3}"/>
              </a:ext>
            </a:extLst>
          </p:cNvPr>
          <p:cNvSpPr txBox="1">
            <a:spLocks/>
          </p:cNvSpPr>
          <p:nvPr/>
        </p:nvSpPr>
        <p:spPr>
          <a:xfrm>
            <a:off x="611560" y="836712"/>
            <a:ext cx="8136904" cy="5289451"/>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d-ID" sz="2600" b="1" dirty="0">
                <a:solidFill>
                  <a:schemeClr val="tx1"/>
                </a:solidFill>
                <a:latin typeface="Cambria" panose="02040503050406030204" pitchFamily="18" charset="0"/>
                <a:cs typeface="Arial" panose="020B0604020202020204" pitchFamily="34" charset="0"/>
              </a:rPr>
              <a:t>Meningkatkan Kualitas Proyek Wisata</a:t>
            </a:r>
            <a:endParaRPr lang="en-US" sz="2600" b="1" dirty="0">
              <a:solidFill>
                <a:schemeClr val="tx1"/>
              </a:solidFill>
              <a:latin typeface="Cambria" panose="02040503050406030204" pitchFamily="18" charset="0"/>
              <a:cs typeface="Arial" panose="020B0604020202020204" pitchFamily="34" charset="0"/>
            </a:endParaRPr>
          </a:p>
          <a:p>
            <a:pPr algn="l"/>
            <a:endParaRPr lang="en-US" sz="2600" dirty="0">
              <a:solidFill>
                <a:schemeClr val="tx1"/>
              </a:solidFill>
              <a:latin typeface="Cambria" panose="02040503050406030204" pitchFamily="18" charset="0"/>
              <a:cs typeface="Arial" panose="020B0604020202020204" pitchFamily="34" charset="0"/>
            </a:endParaRPr>
          </a:p>
          <a:p>
            <a:pPr algn="l"/>
            <a:r>
              <a:rPr lang="id-ID" sz="2600" dirty="0">
                <a:solidFill>
                  <a:schemeClr val="tx1"/>
                </a:solidFill>
                <a:latin typeface="Cambria" panose="02040503050406030204" pitchFamily="18" charset="0"/>
                <a:cs typeface="Arial" panose="020B0604020202020204" pitchFamily="34" charset="0"/>
              </a:rPr>
              <a:t>Manajemen proyek memastikan standar kualitas yang tinggi dalam infrastruktur, layanan, dan pengalaman wisatawan.</a:t>
            </a:r>
            <a:endParaRPr lang="en-US" sz="2600" dirty="0">
              <a:solidFill>
                <a:schemeClr val="tx1"/>
              </a:solidFill>
              <a:latin typeface="Cambria" panose="02040503050406030204" pitchFamily="18" charset="0"/>
              <a:cs typeface="Arial" panose="020B0604020202020204" pitchFamily="34" charset="0"/>
            </a:endParaRPr>
          </a:p>
          <a:p>
            <a:pPr algn="l"/>
            <a:endParaRPr lang="en-US" sz="2600" dirty="0">
              <a:solidFill>
                <a:schemeClr val="tx1"/>
              </a:solidFill>
              <a:latin typeface="Cambria" panose="02040503050406030204" pitchFamily="18" charset="0"/>
              <a:cs typeface="Arial" panose="020B0604020202020204" pitchFamily="34" charset="0"/>
            </a:endParaRPr>
          </a:p>
          <a:p>
            <a:r>
              <a:rPr lang="id-ID" sz="2600" b="1" dirty="0">
                <a:solidFill>
                  <a:schemeClr val="tx1"/>
                </a:solidFill>
                <a:latin typeface="Cambria" panose="02040503050406030204" pitchFamily="18" charset="0"/>
                <a:cs typeface="Arial" panose="020B0604020202020204" pitchFamily="34" charset="0"/>
              </a:rPr>
              <a:t>Meningkatkan Kolaborasi dan Komunikasi</a:t>
            </a:r>
            <a:endParaRPr lang="en-US" sz="2600" b="1" dirty="0">
              <a:solidFill>
                <a:schemeClr val="tx1"/>
              </a:solidFill>
              <a:latin typeface="Cambria" panose="02040503050406030204" pitchFamily="18" charset="0"/>
              <a:cs typeface="Arial" panose="020B0604020202020204" pitchFamily="34" charset="0"/>
            </a:endParaRPr>
          </a:p>
          <a:p>
            <a:pPr algn="l"/>
            <a:endParaRPr lang="en-US" sz="2600" dirty="0">
              <a:solidFill>
                <a:schemeClr val="tx1"/>
              </a:solidFill>
              <a:latin typeface="Cambria" panose="02040503050406030204" pitchFamily="18" charset="0"/>
              <a:cs typeface="Arial" panose="020B0604020202020204" pitchFamily="34" charset="0"/>
            </a:endParaRPr>
          </a:p>
          <a:p>
            <a:pPr algn="l"/>
            <a:r>
              <a:rPr lang="id-ID" sz="2600" dirty="0">
                <a:solidFill>
                  <a:schemeClr val="tx1"/>
                </a:solidFill>
                <a:latin typeface="Cambria" panose="02040503050406030204" pitchFamily="18" charset="0"/>
                <a:cs typeface="Arial" panose="020B0604020202020204" pitchFamily="34" charset="0"/>
              </a:rPr>
              <a:t>Manajemen proyek wisata melibatkan berbagai pemangku kepentingan, termasuk pemerintah, masyarakat lokal, dan investor. Dengan koordinasi yang baik, proyek dapat berjalan lebih lancar dan efektif.</a:t>
            </a:r>
          </a:p>
        </p:txBody>
      </p:sp>
    </p:spTree>
    <p:extLst>
      <p:ext uri="{BB962C8B-B14F-4D97-AF65-F5344CB8AC3E}">
        <p14:creationId xmlns:p14="http://schemas.microsoft.com/office/powerpoint/2010/main" val="2982389639"/>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7FA11-D3A6-5CF7-1DFC-F2A8F19FC5F0}"/>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A66480D-CACF-3193-3503-C29707B6D1FB}"/>
              </a:ext>
            </a:extLst>
          </p:cNvPr>
          <p:cNvSpPr txBox="1">
            <a:spLocks/>
          </p:cNvSpPr>
          <p:nvPr/>
        </p:nvSpPr>
        <p:spPr>
          <a:xfrm>
            <a:off x="611560" y="836712"/>
            <a:ext cx="8136904" cy="528945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sv-SE" sz="2600" b="1" dirty="0">
                <a:solidFill>
                  <a:schemeClr val="tx1"/>
                </a:solidFill>
                <a:latin typeface="Cambria" panose="02040503050406030204" pitchFamily="18" charset="0"/>
                <a:cs typeface="Arial" panose="020B0604020202020204" pitchFamily="34" charset="0"/>
              </a:rPr>
              <a:t>Memberikan Dampak Ekonomi Positif</a:t>
            </a:r>
          </a:p>
          <a:p>
            <a:pPr algn="l"/>
            <a:endParaRPr lang="sv-SE" sz="2600" dirty="0">
              <a:solidFill>
                <a:schemeClr val="tx1"/>
              </a:solidFill>
              <a:latin typeface="Cambria" panose="02040503050406030204" pitchFamily="18" charset="0"/>
              <a:cs typeface="Arial" panose="020B0604020202020204" pitchFamily="34" charset="0"/>
            </a:endParaRPr>
          </a:p>
          <a:p>
            <a:pPr algn="l"/>
            <a:r>
              <a:rPr lang="sv-SE" sz="2600" dirty="0">
                <a:solidFill>
                  <a:schemeClr val="tx1"/>
                </a:solidFill>
                <a:latin typeface="Cambria" panose="02040503050406030204" pitchFamily="18" charset="0"/>
                <a:cs typeface="Arial" panose="020B0604020202020204" pitchFamily="34" charset="0"/>
              </a:rPr>
              <a:t>Proyek wisata yang sukses dapat menciptakan lapangan kerja, meningkatkan pendapatan masyarakat lokal, dan memperkuat sektor pariwisata nasional.</a:t>
            </a:r>
            <a:endParaRPr lang="en-US" sz="2600" dirty="0">
              <a:solidFill>
                <a:schemeClr val="tx1"/>
              </a:solidFill>
              <a:latin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161993170"/>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9F3E2-BF6A-3E86-7520-BF1417A68981}"/>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F55027D-4D3F-00A5-3404-876D9BA57361}"/>
              </a:ext>
            </a:extLst>
          </p:cNvPr>
          <p:cNvSpPr txBox="1">
            <a:spLocks/>
          </p:cNvSpPr>
          <p:nvPr/>
        </p:nvSpPr>
        <p:spPr>
          <a:xfrm>
            <a:off x="611560" y="836712"/>
            <a:ext cx="8136904" cy="528945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600" b="1" dirty="0">
                <a:solidFill>
                  <a:schemeClr val="tx1"/>
                </a:solidFill>
                <a:latin typeface="Cambria" panose="02040503050406030204" pitchFamily="18" charset="0"/>
                <a:cs typeface="Arial" panose="020B0604020202020204" pitchFamily="34" charset="0"/>
              </a:rPr>
              <a:t>Kesimpulan</a:t>
            </a:r>
          </a:p>
          <a:p>
            <a:pPr algn="l"/>
            <a:r>
              <a:rPr lang="en-US" sz="2600" dirty="0" err="1">
                <a:solidFill>
                  <a:schemeClr val="tx1"/>
                </a:solidFill>
                <a:latin typeface="Cambria" panose="02040503050406030204" pitchFamily="18" charset="0"/>
                <a:cs typeface="Arial" panose="020B0604020202020204" pitchFamily="34" charset="0"/>
              </a:rPr>
              <a:t>Manajemen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proyek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wisata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adalah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elemen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penting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dalam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pengembangan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industri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pariwisata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perencanaan</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baik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proyek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wisata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dapat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berjalan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efisien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memberikan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manfaat</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ekonomi</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sosial</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serta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mendukung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keberlanjutan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destinasi</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wisata</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Pemahaman</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mendalam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tentang</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manajemen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proyek</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membantu</a:t>
            </a:r>
            <a:r>
              <a:rPr lang="en-US" sz="2600" dirty="0">
                <a:solidFill>
                  <a:schemeClr val="tx1"/>
                </a:solidFill>
                <a:latin typeface="Cambria" panose="02040503050406030204" pitchFamily="18" charset="0"/>
                <a:cs typeface="Arial" panose="020B0604020202020204" pitchFamily="34" charset="0"/>
              </a:rPr>
              <a:t> para </a:t>
            </a:r>
            <a:r>
              <a:rPr lang="en-US" sz="2600" dirty="0" err="1">
                <a:solidFill>
                  <a:schemeClr val="tx1"/>
                </a:solidFill>
                <a:latin typeface="Cambria" panose="02040503050406030204" pitchFamily="18" charset="0"/>
                <a:cs typeface="Arial" panose="020B0604020202020204" pitchFamily="34" charset="0"/>
              </a:rPr>
              <a:t>pemangku</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kepentingan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dalam</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menciptakan</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destinasi</a:t>
            </a:r>
            <a:r>
              <a:rPr lang="en-US" sz="2600" dirty="0">
                <a:solidFill>
                  <a:schemeClr val="tx1"/>
                </a:solidFill>
                <a:latin typeface="Cambria" panose="02040503050406030204" pitchFamily="18" charset="0"/>
                <a:cs typeface="Arial" panose="020B0604020202020204" pitchFamily="34" charset="0"/>
              </a:rPr>
              <a:t> yang </a:t>
            </a:r>
            <a:r>
              <a:rPr lang="en-US" sz="2600" dirty="0" err="1">
                <a:solidFill>
                  <a:schemeClr val="tx1"/>
                </a:solidFill>
                <a:latin typeface="Cambria" panose="02040503050406030204" pitchFamily="18" charset="0"/>
                <a:cs typeface="Arial" panose="020B0604020202020204" pitchFamily="34" charset="0"/>
              </a:rPr>
              <a:t>lebih</a:t>
            </a:r>
            <a:r>
              <a:rPr lang="en-US" sz="2600" dirty="0">
                <a:solidFill>
                  <a:schemeClr val="tx1"/>
                </a:solidFill>
                <a:latin typeface="Cambria" panose="02040503050406030204" pitchFamily="18" charset="0"/>
                <a:cs typeface="Arial" panose="020B0604020202020204" pitchFamily="34" charset="0"/>
              </a:rPr>
              <a:t> </a:t>
            </a:r>
            <a:r>
              <a:rPr lang="en-US" sz="2600" dirty="0" err="1">
                <a:solidFill>
                  <a:schemeClr val="tx1"/>
                </a:solidFill>
                <a:latin typeface="Cambria" panose="02040503050406030204" pitchFamily="18" charset="0"/>
                <a:cs typeface="Arial" panose="020B0604020202020204" pitchFamily="34" charset="0"/>
              </a:rPr>
              <a:t>menarik</a:t>
            </a:r>
            <a:r>
              <a:rPr lang="en-US" sz="2600" dirty="0">
                <a:solidFill>
                  <a:schemeClr val="tx1"/>
                </a:solidFill>
                <a:latin typeface="Cambria" panose="02040503050406030204" pitchFamily="18" charset="0"/>
                <a:cs typeface="Arial" panose="020B0604020202020204" pitchFamily="34" charset="0"/>
              </a:rPr>
              <a:t> dan </a:t>
            </a:r>
            <a:r>
              <a:rPr lang="en-US" sz="2600" dirty="0" err="1">
                <a:solidFill>
                  <a:schemeClr val="tx1"/>
                </a:solidFill>
                <a:latin typeface="Cambria" panose="02040503050406030204" pitchFamily="18" charset="0"/>
                <a:cs typeface="Arial" panose="020B0604020202020204" pitchFamily="34" charset="0"/>
              </a:rPr>
              <a:t>kompetitif</a:t>
            </a:r>
            <a:r>
              <a:rPr lang="en-US" sz="2600" dirty="0">
                <a:solidFill>
                  <a:schemeClr val="tx1"/>
                </a:solidFill>
                <a:latin typeface="Cambria" panose="02040503050406030204" pitchFamily="18" charset="0"/>
                <a:cs typeface="Arial" panose="020B0604020202020204" pitchFamily="34" charset="0"/>
              </a:rPr>
              <a:t>.</a:t>
            </a:r>
          </a:p>
        </p:txBody>
      </p:sp>
    </p:spTree>
    <p:extLst>
      <p:ext uri="{BB962C8B-B14F-4D97-AF65-F5344CB8AC3E}">
        <p14:creationId xmlns:p14="http://schemas.microsoft.com/office/powerpoint/2010/main" val="4263198228"/>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582DF13-25C2-7A18-D730-7E41C5E4B3ED}"/>
              </a:ext>
            </a:extLst>
          </p:cNvPr>
          <p:cNvSpPr>
            <a:spLocks noGrp="1"/>
          </p:cNvSpPr>
          <p:nvPr>
            <p:ph type="subTitle" idx="1"/>
          </p:nvPr>
        </p:nvSpPr>
        <p:spPr>
          <a:xfrm>
            <a:off x="215516" y="1628800"/>
            <a:ext cx="8712968" cy="2736304"/>
          </a:xfrm>
        </p:spPr>
        <p:txBody>
          <a:bodyPr/>
          <a:lstStyle/>
          <a:p>
            <a:r>
              <a:rPr lang="en-US" b="1" dirty="0">
                <a:solidFill>
                  <a:schemeClr val="tx1"/>
                </a:solidFill>
              </a:rPr>
              <a:t>Studi Kasus</a:t>
            </a:r>
          </a:p>
          <a:p>
            <a:r>
              <a:rPr lang="en-US" dirty="0" err="1">
                <a:solidFill>
                  <a:schemeClr val="tx1"/>
                </a:solidFill>
              </a:rPr>
              <a:t>Judul</a:t>
            </a:r>
            <a:r>
              <a:rPr lang="en-US" dirty="0">
                <a:solidFill>
                  <a:schemeClr val="tx1"/>
                </a:solidFill>
              </a:rPr>
              <a:t>: </a:t>
            </a:r>
            <a:r>
              <a:rPr lang="en-US" dirty="0" err="1">
                <a:solidFill>
                  <a:schemeClr val="tx1"/>
                </a:solidFill>
              </a:rPr>
              <a:t>Pengembangan</a:t>
            </a:r>
            <a:r>
              <a:rPr lang="en-US" dirty="0">
                <a:solidFill>
                  <a:schemeClr val="tx1"/>
                </a:solidFill>
              </a:rPr>
              <a:t> Desa </a:t>
            </a:r>
            <a:r>
              <a:rPr lang="en-US" dirty="0" err="1">
                <a:solidFill>
                  <a:schemeClr val="tx1"/>
                </a:solidFill>
              </a:rPr>
              <a:t>Wisata</a:t>
            </a:r>
            <a:r>
              <a:rPr lang="en-US" dirty="0">
                <a:solidFill>
                  <a:schemeClr val="tx1"/>
                </a:solidFill>
              </a:rPr>
              <a:t> </a:t>
            </a:r>
            <a:r>
              <a:rPr lang="en-US" dirty="0" err="1">
                <a:solidFill>
                  <a:schemeClr val="tx1"/>
                </a:solidFill>
              </a:rPr>
              <a:t>Berbasis</a:t>
            </a:r>
            <a:r>
              <a:rPr lang="en-US" dirty="0">
                <a:solidFill>
                  <a:schemeClr val="tx1"/>
                </a:solidFill>
              </a:rPr>
              <a:t> </a:t>
            </a:r>
            <a:r>
              <a:rPr lang="en-US" dirty="0" err="1">
                <a:solidFill>
                  <a:schemeClr val="tx1"/>
                </a:solidFill>
              </a:rPr>
              <a:t>Ekowisata</a:t>
            </a:r>
            <a:r>
              <a:rPr lang="en-US" dirty="0">
                <a:solidFill>
                  <a:schemeClr val="tx1"/>
                </a:solidFill>
              </a:rPr>
              <a:t> di Banyuwangi</a:t>
            </a:r>
          </a:p>
          <a:p>
            <a:r>
              <a:rPr lang="en-US" dirty="0">
                <a:solidFill>
                  <a:schemeClr val="tx1"/>
                </a:solidFill>
                <a:hlinkClick r:id="rId2" action="ppaction://hlinkfile"/>
              </a:rPr>
              <a:t>Studi Kasus </a:t>
            </a:r>
            <a:r>
              <a:rPr lang="en-US" dirty="0" err="1">
                <a:solidFill>
                  <a:schemeClr val="tx1"/>
                </a:solidFill>
                <a:hlinkClick r:id="rId2" action="ppaction://hlinkfile"/>
              </a:rPr>
              <a:t>minggu</a:t>
            </a:r>
            <a:r>
              <a:rPr lang="en-US" dirty="0">
                <a:solidFill>
                  <a:schemeClr val="tx1"/>
                </a:solidFill>
                <a:hlinkClick r:id="rId2" action="ppaction://hlinkfile"/>
              </a:rPr>
              <a:t> 1.docx</a:t>
            </a:r>
            <a:endParaRPr lang="en-US" dirty="0">
              <a:solidFill>
                <a:schemeClr val="tx1"/>
              </a:solidFill>
            </a:endParaRPr>
          </a:p>
          <a:p>
            <a:pPr algn="l"/>
            <a:endParaRPr lang="id-ID" dirty="0">
              <a:solidFill>
                <a:schemeClr val="tx1"/>
              </a:solidFill>
            </a:endParaRPr>
          </a:p>
        </p:txBody>
      </p:sp>
    </p:spTree>
    <p:extLst>
      <p:ext uri="{BB962C8B-B14F-4D97-AF65-F5344CB8AC3E}">
        <p14:creationId xmlns:p14="http://schemas.microsoft.com/office/powerpoint/2010/main" val="3673616750"/>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DEFINISI MANAJEMEN PROYEK WISATA</a:t>
            </a:r>
          </a:p>
        </p:txBody>
      </p:sp>
      <p:sp>
        <p:nvSpPr>
          <p:cNvPr id="4" name="Content Placeholder 2"/>
          <p:cNvSpPr txBox="1">
            <a:spLocks/>
          </p:cNvSpPr>
          <p:nvPr/>
        </p:nvSpPr>
        <p:spPr>
          <a:xfrm>
            <a:off x="4572000" y="1844824"/>
            <a:ext cx="4114800" cy="4281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d-ID" b="1" dirty="0">
                <a:solidFill>
                  <a:schemeClr val="tx1"/>
                </a:solidFill>
                <a:latin typeface="Cambria" panose="02040503050406030204" pitchFamily="18" charset="0"/>
                <a:cs typeface="Arial" panose="020B0604020202020204" pitchFamily="34" charset="0"/>
              </a:rPr>
              <a:t>Pengertian Manajemen Proyek Wisata</a:t>
            </a:r>
            <a:endParaRPr lang="en-US" b="1" dirty="0">
              <a:solidFill>
                <a:schemeClr val="tx1"/>
              </a:solidFill>
              <a:latin typeface="Cambria" panose="02040503050406030204" pitchFamily="18" charset="0"/>
              <a:cs typeface="Arial" panose="020B0604020202020204" pitchFamily="34" charset="0"/>
            </a:endParaRPr>
          </a:p>
          <a:p>
            <a:pPr algn="l"/>
            <a:endParaRPr lang="en-US" sz="2600" dirty="0">
              <a:solidFill>
                <a:schemeClr val="tx1"/>
              </a:solidFill>
              <a:latin typeface="Cambria" panose="02040503050406030204" pitchFamily="18" charset="0"/>
              <a:cs typeface="Arial" panose="020B0604020202020204" pitchFamily="34" charset="0"/>
            </a:endParaRPr>
          </a:p>
          <a:p>
            <a:pPr algn="l"/>
            <a:r>
              <a:rPr lang="id-ID" sz="2600" dirty="0">
                <a:solidFill>
                  <a:schemeClr val="tx1"/>
                </a:solidFill>
                <a:latin typeface="Cambria" panose="02040503050406030204" pitchFamily="18" charset="0"/>
                <a:cs typeface="Arial" panose="020B0604020202020204" pitchFamily="34" charset="0"/>
              </a:rPr>
              <a:t>Manajemen proyek wisata adalah suatu pendekatan sistematis dalam perencanaan, pelaksanaan, pengawasan, dan evaluasi proyek-proyek dalam industri pariwisata. </a:t>
            </a:r>
          </a:p>
        </p:txBody>
      </p:sp>
      <p:pic>
        <p:nvPicPr>
          <p:cNvPr id="6" name="Picture 5">
            <a:extLst>
              <a:ext uri="{FF2B5EF4-FFF2-40B4-BE49-F238E27FC236}">
                <a16:creationId xmlns:a16="http://schemas.microsoft.com/office/drawing/2014/main" id="{0C78BBB1-D762-B29D-ED50-0BB861015BA9}"/>
              </a:ext>
            </a:extLst>
          </p:cNvPr>
          <p:cNvPicPr>
            <a:picLocks noChangeAspect="1"/>
          </p:cNvPicPr>
          <p:nvPr/>
        </p:nvPicPr>
        <p:blipFill>
          <a:blip r:embed="rId3"/>
          <a:stretch>
            <a:fillRect/>
          </a:stretch>
        </p:blipFill>
        <p:spPr>
          <a:xfrm>
            <a:off x="611560" y="2901194"/>
            <a:ext cx="3528392" cy="2168597"/>
          </a:xfrm>
          <a:prstGeom prst="rect">
            <a:avLst/>
          </a:prstGeom>
        </p:spPr>
      </p:pic>
    </p:spTree>
    <p:extLst>
      <p:ext uri="{BB962C8B-B14F-4D97-AF65-F5344CB8AC3E}">
        <p14:creationId xmlns:p14="http://schemas.microsoft.com/office/powerpoint/2010/main" val="2691362876"/>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0D8A5-74A4-C902-A127-654DD35A85E5}"/>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71D937A-D320-4F5C-E0BC-1B2A1FD9FD20}"/>
              </a:ext>
            </a:extLst>
          </p:cNvPr>
          <p:cNvSpPr txBox="1">
            <a:spLocks/>
          </p:cNvSpPr>
          <p:nvPr/>
        </p:nvSpPr>
        <p:spPr>
          <a:xfrm>
            <a:off x="457200" y="692696"/>
            <a:ext cx="4978896" cy="543346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d-ID" b="1" dirty="0">
                <a:solidFill>
                  <a:schemeClr val="tx1"/>
                </a:solidFill>
                <a:latin typeface="Cambria" panose="02040503050406030204" pitchFamily="18" charset="0"/>
                <a:cs typeface="Arial" panose="020B0604020202020204" pitchFamily="34" charset="0"/>
              </a:rPr>
              <a:t>Karakteristik Proyek Wisata</a:t>
            </a:r>
            <a:endParaRPr lang="en-US" b="1" dirty="0">
              <a:solidFill>
                <a:schemeClr val="tx1"/>
              </a:solidFill>
              <a:latin typeface="Cambria" panose="02040503050406030204" pitchFamily="18" charset="0"/>
              <a:cs typeface="Arial" panose="020B0604020202020204" pitchFamily="34" charset="0"/>
            </a:endParaRPr>
          </a:p>
          <a:p>
            <a:endParaRPr lang="en-US" sz="2600" dirty="0">
              <a:solidFill>
                <a:schemeClr val="tx1"/>
              </a:solidFill>
              <a:latin typeface="Cambria" panose="02040503050406030204" pitchFamily="18" charset="0"/>
              <a:cs typeface="Arial" panose="020B0604020202020204" pitchFamily="34" charset="0"/>
            </a:endParaRPr>
          </a:p>
          <a:p>
            <a:pPr marL="457200" indent="-457200" algn="l">
              <a:buFont typeface="Arial" panose="020B0604020202020204" pitchFamily="34" charset="0"/>
              <a:buChar char="•"/>
            </a:pPr>
            <a:r>
              <a:rPr lang="id-ID" sz="2600" b="1" dirty="0">
                <a:solidFill>
                  <a:schemeClr val="tx1"/>
                </a:solidFill>
                <a:latin typeface="Cambria" panose="02040503050406030204" pitchFamily="18" charset="0"/>
                <a:cs typeface="Arial" panose="020B0604020202020204" pitchFamily="34" charset="0"/>
              </a:rPr>
              <a:t>Bersifat Unik </a:t>
            </a:r>
            <a:r>
              <a:rPr lang="id-ID" sz="2600" dirty="0">
                <a:solidFill>
                  <a:schemeClr val="tx1"/>
                </a:solidFill>
                <a:latin typeface="Cambria" panose="02040503050406030204" pitchFamily="18" charset="0"/>
                <a:cs typeface="Arial" panose="020B0604020202020204" pitchFamily="34" charset="0"/>
              </a:rPr>
              <a:t>– Setiap proyek wisata memiliki tujuan spesifik dan berbeda dari proyek lainnya.</a:t>
            </a:r>
            <a:endParaRPr lang="en-US" sz="2600" dirty="0">
              <a:solidFill>
                <a:schemeClr val="tx1"/>
              </a:solidFill>
              <a:latin typeface="Cambria" panose="02040503050406030204" pitchFamily="18" charset="0"/>
              <a:cs typeface="Arial" panose="020B0604020202020204" pitchFamily="34" charset="0"/>
            </a:endParaRPr>
          </a:p>
          <a:p>
            <a:pPr marL="457200" indent="-457200" algn="l">
              <a:buFont typeface="Arial" panose="020B0604020202020204" pitchFamily="34" charset="0"/>
              <a:buChar char="•"/>
            </a:pPr>
            <a:endParaRPr lang="en-US" sz="2600" dirty="0">
              <a:solidFill>
                <a:schemeClr val="tx1"/>
              </a:solidFill>
              <a:latin typeface="Cambria" panose="02040503050406030204" pitchFamily="18" charset="0"/>
              <a:cs typeface="Arial" panose="020B0604020202020204" pitchFamily="34" charset="0"/>
            </a:endParaRPr>
          </a:p>
          <a:p>
            <a:pPr marL="457200" indent="-457200" algn="l">
              <a:buFont typeface="Arial" panose="020B0604020202020204" pitchFamily="34" charset="0"/>
              <a:buChar char="•"/>
            </a:pPr>
            <a:r>
              <a:rPr lang="id-ID" sz="2600" b="1" dirty="0">
                <a:solidFill>
                  <a:schemeClr val="tx1"/>
                </a:solidFill>
                <a:latin typeface="Cambria" panose="02040503050406030204" pitchFamily="18" charset="0"/>
                <a:cs typeface="Arial" panose="020B0604020202020204" pitchFamily="34" charset="0"/>
              </a:rPr>
              <a:t>Memiliki Sumber Daya Terbatas </a:t>
            </a:r>
            <a:r>
              <a:rPr lang="id-ID" sz="2600" dirty="0">
                <a:solidFill>
                  <a:schemeClr val="tx1"/>
                </a:solidFill>
                <a:latin typeface="Cambria" panose="02040503050406030204" pitchFamily="18" charset="0"/>
                <a:cs typeface="Arial" panose="020B0604020202020204" pitchFamily="34" charset="0"/>
              </a:rPr>
              <a:t>– Anggaran, tenaga kerja, dan waktu harus dikelola secara efektif.</a:t>
            </a:r>
            <a:endParaRPr lang="en-US" sz="2600" dirty="0">
              <a:solidFill>
                <a:schemeClr val="tx1"/>
              </a:solidFill>
              <a:latin typeface="Cambria" panose="02040503050406030204" pitchFamily="18" charset="0"/>
              <a:cs typeface="Arial" panose="020B0604020202020204" pitchFamily="34" charset="0"/>
            </a:endParaRPr>
          </a:p>
        </p:txBody>
      </p:sp>
      <p:pic>
        <p:nvPicPr>
          <p:cNvPr id="5" name="Picture 4">
            <a:extLst>
              <a:ext uri="{FF2B5EF4-FFF2-40B4-BE49-F238E27FC236}">
                <a16:creationId xmlns:a16="http://schemas.microsoft.com/office/drawing/2014/main" id="{EF3F3E48-053C-010C-C7E8-7BEB9C4B3F15}"/>
              </a:ext>
            </a:extLst>
          </p:cNvPr>
          <p:cNvPicPr>
            <a:picLocks noChangeAspect="1"/>
          </p:cNvPicPr>
          <p:nvPr/>
        </p:nvPicPr>
        <p:blipFill>
          <a:blip r:embed="rId3"/>
          <a:stretch>
            <a:fillRect/>
          </a:stretch>
        </p:blipFill>
        <p:spPr>
          <a:xfrm>
            <a:off x="5940152" y="1484784"/>
            <a:ext cx="2572365" cy="2147906"/>
          </a:xfrm>
          <a:prstGeom prst="rect">
            <a:avLst/>
          </a:prstGeom>
        </p:spPr>
      </p:pic>
      <p:pic>
        <p:nvPicPr>
          <p:cNvPr id="7" name="Picture 6">
            <a:extLst>
              <a:ext uri="{FF2B5EF4-FFF2-40B4-BE49-F238E27FC236}">
                <a16:creationId xmlns:a16="http://schemas.microsoft.com/office/drawing/2014/main" id="{433312D4-9E66-4405-31D1-E43BE6662A22}"/>
              </a:ext>
            </a:extLst>
          </p:cNvPr>
          <p:cNvPicPr>
            <a:picLocks noChangeAspect="1"/>
          </p:cNvPicPr>
          <p:nvPr/>
        </p:nvPicPr>
        <p:blipFill>
          <a:blip r:embed="rId4"/>
          <a:stretch>
            <a:fillRect/>
          </a:stretch>
        </p:blipFill>
        <p:spPr>
          <a:xfrm>
            <a:off x="5621129" y="3717032"/>
            <a:ext cx="3210409" cy="2147906"/>
          </a:xfrm>
          <a:prstGeom prst="rect">
            <a:avLst/>
          </a:prstGeom>
        </p:spPr>
      </p:pic>
    </p:spTree>
    <p:extLst>
      <p:ext uri="{BB962C8B-B14F-4D97-AF65-F5344CB8AC3E}">
        <p14:creationId xmlns:p14="http://schemas.microsoft.com/office/powerpoint/2010/main" val="4128900949"/>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5A9F8-E197-92CF-165C-536468E00878}"/>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F36D7AC-68A0-D923-BE79-18BC0C1816D0}"/>
              </a:ext>
            </a:extLst>
          </p:cNvPr>
          <p:cNvSpPr txBox="1">
            <a:spLocks/>
          </p:cNvSpPr>
          <p:nvPr/>
        </p:nvSpPr>
        <p:spPr>
          <a:xfrm>
            <a:off x="4427984" y="692696"/>
            <a:ext cx="4258816" cy="5433467"/>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d-ID" b="1" dirty="0">
                <a:solidFill>
                  <a:schemeClr val="tx1"/>
                </a:solidFill>
                <a:latin typeface="Cambria" panose="02040503050406030204" pitchFamily="18" charset="0"/>
                <a:cs typeface="Arial" panose="020B0604020202020204" pitchFamily="34" charset="0"/>
              </a:rPr>
              <a:t>Karakteristik Proyek Wisata</a:t>
            </a:r>
            <a:endParaRPr lang="en-US" b="1" dirty="0">
              <a:solidFill>
                <a:schemeClr val="tx1"/>
              </a:solidFill>
              <a:latin typeface="Cambria" panose="02040503050406030204" pitchFamily="18" charset="0"/>
              <a:cs typeface="Arial" panose="020B0604020202020204" pitchFamily="34" charset="0"/>
            </a:endParaRPr>
          </a:p>
          <a:p>
            <a:endParaRPr lang="en-US" sz="2600" dirty="0">
              <a:solidFill>
                <a:schemeClr val="tx1"/>
              </a:solidFill>
              <a:latin typeface="Cambria" panose="02040503050406030204" pitchFamily="18" charset="0"/>
              <a:cs typeface="Arial" panose="020B0604020202020204" pitchFamily="34" charset="0"/>
            </a:endParaRPr>
          </a:p>
          <a:p>
            <a:pPr marL="457200" indent="-457200" algn="l">
              <a:buFont typeface="Arial" panose="020B0604020202020204" pitchFamily="34" charset="0"/>
              <a:buChar char="•"/>
            </a:pPr>
            <a:r>
              <a:rPr lang="id-ID" sz="2600" b="1" dirty="0">
                <a:solidFill>
                  <a:schemeClr val="tx1"/>
                </a:solidFill>
                <a:latin typeface="Cambria" panose="02040503050406030204" pitchFamily="18" charset="0"/>
                <a:cs typeface="Arial" panose="020B0604020202020204" pitchFamily="34" charset="0"/>
              </a:rPr>
              <a:t>Memiliki Siklus Hidup </a:t>
            </a:r>
            <a:r>
              <a:rPr lang="id-ID" sz="2600" dirty="0">
                <a:solidFill>
                  <a:schemeClr val="tx1"/>
                </a:solidFill>
                <a:latin typeface="Cambria" panose="02040503050406030204" pitchFamily="18" charset="0"/>
                <a:cs typeface="Arial" panose="020B0604020202020204" pitchFamily="34" charset="0"/>
              </a:rPr>
              <a:t>– Dari perencanaan hingga penyelesaian proyek.</a:t>
            </a:r>
            <a:endParaRPr lang="en-US" sz="2600" dirty="0">
              <a:solidFill>
                <a:schemeClr val="tx1"/>
              </a:solidFill>
              <a:latin typeface="Cambria" panose="02040503050406030204" pitchFamily="18" charset="0"/>
              <a:cs typeface="Arial" panose="020B0604020202020204" pitchFamily="34" charset="0"/>
            </a:endParaRPr>
          </a:p>
          <a:p>
            <a:pPr marL="457200" indent="-457200" algn="l">
              <a:buFont typeface="Arial" panose="020B0604020202020204" pitchFamily="34" charset="0"/>
              <a:buChar char="•"/>
            </a:pPr>
            <a:endParaRPr lang="en-US" sz="2600" dirty="0">
              <a:solidFill>
                <a:schemeClr val="tx1"/>
              </a:solidFill>
              <a:latin typeface="Cambria" panose="02040503050406030204" pitchFamily="18" charset="0"/>
              <a:cs typeface="Arial" panose="020B0604020202020204" pitchFamily="34" charset="0"/>
            </a:endParaRPr>
          </a:p>
          <a:p>
            <a:pPr marL="457200" indent="-457200" algn="l">
              <a:buFont typeface="Arial" panose="020B0604020202020204" pitchFamily="34" charset="0"/>
              <a:buChar char="•"/>
            </a:pPr>
            <a:r>
              <a:rPr lang="id-ID" sz="2600" b="1" dirty="0">
                <a:solidFill>
                  <a:schemeClr val="tx1"/>
                </a:solidFill>
                <a:latin typeface="Cambria" panose="02040503050406030204" pitchFamily="18" charset="0"/>
                <a:cs typeface="Arial" panose="020B0604020202020204" pitchFamily="34" charset="0"/>
              </a:rPr>
              <a:t>Memerlukan Koordinasi yang Kompleks </a:t>
            </a:r>
            <a:r>
              <a:rPr lang="id-ID" sz="2600" dirty="0">
                <a:solidFill>
                  <a:schemeClr val="tx1"/>
                </a:solidFill>
                <a:latin typeface="Cambria" panose="02040503050406030204" pitchFamily="18" charset="0"/>
                <a:cs typeface="Arial" panose="020B0604020202020204" pitchFamily="34" charset="0"/>
              </a:rPr>
              <a:t>– Melibatkan berbagai pemangku kepentingan, seperti pemerintah, masyarakat, dan investor.</a:t>
            </a:r>
          </a:p>
        </p:txBody>
      </p:sp>
      <p:pic>
        <p:nvPicPr>
          <p:cNvPr id="5" name="Picture 4">
            <a:extLst>
              <a:ext uri="{FF2B5EF4-FFF2-40B4-BE49-F238E27FC236}">
                <a16:creationId xmlns:a16="http://schemas.microsoft.com/office/drawing/2014/main" id="{D0D974F2-7360-F1B7-B4FE-4E19FA1B8DB2}"/>
              </a:ext>
            </a:extLst>
          </p:cNvPr>
          <p:cNvPicPr>
            <a:picLocks noChangeAspect="1"/>
          </p:cNvPicPr>
          <p:nvPr/>
        </p:nvPicPr>
        <p:blipFill>
          <a:blip r:embed="rId3"/>
          <a:stretch>
            <a:fillRect/>
          </a:stretch>
        </p:blipFill>
        <p:spPr>
          <a:xfrm>
            <a:off x="683568" y="1124744"/>
            <a:ext cx="3394719" cy="2415753"/>
          </a:xfrm>
          <a:prstGeom prst="rect">
            <a:avLst/>
          </a:prstGeom>
        </p:spPr>
      </p:pic>
      <p:pic>
        <p:nvPicPr>
          <p:cNvPr id="7" name="Picture 6">
            <a:extLst>
              <a:ext uri="{FF2B5EF4-FFF2-40B4-BE49-F238E27FC236}">
                <a16:creationId xmlns:a16="http://schemas.microsoft.com/office/drawing/2014/main" id="{E13AEF70-9460-1985-2F96-AB9DD5ED3D39}"/>
              </a:ext>
            </a:extLst>
          </p:cNvPr>
          <p:cNvPicPr>
            <a:picLocks noChangeAspect="1"/>
          </p:cNvPicPr>
          <p:nvPr/>
        </p:nvPicPr>
        <p:blipFill>
          <a:blip r:embed="rId4"/>
          <a:stretch>
            <a:fillRect/>
          </a:stretch>
        </p:blipFill>
        <p:spPr>
          <a:xfrm>
            <a:off x="673340" y="3861048"/>
            <a:ext cx="3404947" cy="2265115"/>
          </a:xfrm>
          <a:prstGeom prst="rect">
            <a:avLst/>
          </a:prstGeom>
        </p:spPr>
      </p:pic>
    </p:spTree>
    <p:extLst>
      <p:ext uri="{BB962C8B-B14F-4D97-AF65-F5344CB8AC3E}">
        <p14:creationId xmlns:p14="http://schemas.microsoft.com/office/powerpoint/2010/main" val="3088393785"/>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444912-5F2A-BB50-B1DC-8515697F2387}"/>
              </a:ext>
            </a:extLst>
          </p:cNvPr>
          <p:cNvPicPr>
            <a:picLocks noChangeAspect="1"/>
          </p:cNvPicPr>
          <p:nvPr/>
        </p:nvPicPr>
        <p:blipFill>
          <a:blip r:embed="rId3">
            <a:alphaModFix amt="20000"/>
          </a:blip>
          <a:stretch>
            <a:fillRect/>
          </a:stretch>
        </p:blipFill>
        <p:spPr>
          <a:xfrm>
            <a:off x="-17310" y="122878"/>
            <a:ext cx="9248424" cy="6675120"/>
          </a:xfrm>
          <a:prstGeom prst="rect">
            <a:avLst/>
          </a:prstGeom>
        </p:spPr>
      </p:pic>
      <p:sp>
        <p:nvSpPr>
          <p:cNvPr id="3" name="Title 1"/>
          <p:cNvSpPr txBox="1">
            <a:spLocks/>
          </p:cNvSpPr>
          <p:nvPr/>
        </p:nvSpPr>
        <p:spPr>
          <a:xfrm>
            <a:off x="457200" y="55780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id-ID" dirty="0">
                <a:latin typeface="Cambria" panose="02040503050406030204" pitchFamily="18" charset="0"/>
              </a:rPr>
              <a:t>TUJUAN MANAJEMEN PROYEK WISATA</a:t>
            </a:r>
            <a:endParaRPr lang="id-ID" dirty="0"/>
          </a:p>
        </p:txBody>
      </p:sp>
      <p:sp>
        <p:nvSpPr>
          <p:cNvPr id="4" name="Content Placeholder 2"/>
          <p:cNvSpPr txBox="1">
            <a:spLocks/>
          </p:cNvSpPr>
          <p:nvPr/>
        </p:nvSpPr>
        <p:spPr>
          <a:xfrm>
            <a:off x="611560" y="1844824"/>
            <a:ext cx="8075240" cy="398904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id-ID" b="1" dirty="0">
                <a:solidFill>
                  <a:schemeClr val="tx1"/>
                </a:solidFill>
                <a:latin typeface="Cambria" panose="02040503050406030204" pitchFamily="18" charset="0"/>
                <a:cs typeface="Arial" panose="020B0604020202020204" pitchFamily="34" charset="0"/>
              </a:rPr>
              <a:t>Meningkatkan Efisiensi dan Efektivitas Pengelolaan Proyek</a:t>
            </a:r>
            <a:endParaRPr lang="en-US" b="1" dirty="0">
              <a:solidFill>
                <a:schemeClr val="tx1"/>
              </a:solidFill>
              <a:latin typeface="Cambria" panose="02040503050406030204" pitchFamily="18" charset="0"/>
              <a:cs typeface="Arial" panose="020B0604020202020204" pitchFamily="34" charset="0"/>
            </a:endParaRPr>
          </a:p>
          <a:p>
            <a:pPr algn="l"/>
            <a:endParaRPr lang="en-US" dirty="0">
              <a:solidFill>
                <a:schemeClr val="tx1"/>
              </a:solidFill>
              <a:latin typeface="Cambria" panose="02040503050406030204" pitchFamily="18" charset="0"/>
              <a:cs typeface="Arial" panose="020B0604020202020204" pitchFamily="34" charset="0"/>
            </a:endParaRPr>
          </a:p>
          <a:p>
            <a:pPr algn="l"/>
            <a:r>
              <a:rPr lang="id-ID" dirty="0">
                <a:solidFill>
                  <a:schemeClr val="tx1"/>
                </a:solidFill>
                <a:latin typeface="Cambria" panose="02040503050406030204" pitchFamily="18" charset="0"/>
                <a:cs typeface="Arial" panose="020B0604020202020204" pitchFamily="34" charset="0"/>
              </a:rPr>
              <a:t>Dengan manajemen proyek yang baik, sumber daya dapat dimanfaatkan secara optimal, meminimalkan risiko keterlambatan dan pembengkakan biaya.</a:t>
            </a:r>
            <a:endParaRPr lang="id-ID"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7567083"/>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DD4AC-E342-C0B2-5B5E-DF2644822AAC}"/>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3668687-ED91-F167-87E4-A651AA4861E0}"/>
              </a:ext>
            </a:extLst>
          </p:cNvPr>
          <p:cNvSpPr txBox="1">
            <a:spLocks/>
          </p:cNvSpPr>
          <p:nvPr/>
        </p:nvSpPr>
        <p:spPr>
          <a:xfrm>
            <a:off x="611560" y="692696"/>
            <a:ext cx="8075240" cy="514116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d-ID" b="1" dirty="0">
                <a:solidFill>
                  <a:schemeClr val="tx1"/>
                </a:solidFill>
                <a:latin typeface="Cambria" panose="02040503050406030204" pitchFamily="18" charset="0"/>
                <a:cs typeface="Arial" panose="020B0604020202020204" pitchFamily="34" charset="0"/>
              </a:rPr>
              <a:t>Menjamin Keberhasilan Proyek Pariwisata</a:t>
            </a:r>
            <a:endParaRPr lang="en-US" b="1" dirty="0">
              <a:solidFill>
                <a:schemeClr val="tx1"/>
              </a:solidFill>
              <a:latin typeface="Cambria" panose="02040503050406030204" pitchFamily="18" charset="0"/>
              <a:cs typeface="Arial" panose="020B0604020202020204" pitchFamily="34" charset="0"/>
            </a:endParaRPr>
          </a:p>
          <a:p>
            <a:pPr algn="l"/>
            <a:endParaRPr lang="en-US" dirty="0">
              <a:solidFill>
                <a:schemeClr val="tx1"/>
              </a:solidFill>
              <a:latin typeface="Cambria" panose="02040503050406030204" pitchFamily="18" charset="0"/>
              <a:cs typeface="Arial" panose="020B0604020202020204" pitchFamily="34" charset="0"/>
            </a:endParaRPr>
          </a:p>
          <a:p>
            <a:pPr algn="l"/>
            <a:r>
              <a:rPr lang="id-ID" dirty="0">
                <a:solidFill>
                  <a:schemeClr val="tx1"/>
                </a:solidFill>
                <a:latin typeface="Cambria" panose="02040503050406030204" pitchFamily="18" charset="0"/>
                <a:cs typeface="Arial" panose="020B0604020202020204" pitchFamily="34" charset="0"/>
              </a:rPr>
              <a:t>Manajemen proyek bertujuan untuk memastikan proyek berjalan sesuai dengan rencana, memenuhi standar kualitas, dan mencapai target yang telah ditetapkan.</a:t>
            </a:r>
            <a:endParaRPr lang="id-ID"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9685595"/>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97123-7CAD-0B85-2C2D-3E1CC5C4149E}"/>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87AE968-A978-83E2-134E-852B5ACADB1A}"/>
              </a:ext>
            </a:extLst>
          </p:cNvPr>
          <p:cNvSpPr txBox="1">
            <a:spLocks/>
          </p:cNvSpPr>
          <p:nvPr/>
        </p:nvSpPr>
        <p:spPr>
          <a:xfrm>
            <a:off x="611560" y="692696"/>
            <a:ext cx="8075240" cy="514116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d-ID" b="1" dirty="0">
                <a:solidFill>
                  <a:schemeClr val="tx1"/>
                </a:solidFill>
                <a:latin typeface="Cambria" panose="02040503050406030204" pitchFamily="18" charset="0"/>
                <a:cs typeface="Arial" panose="020B0604020202020204" pitchFamily="34" charset="0"/>
              </a:rPr>
              <a:t>Mendukung Keberlanjutan Pariwisata</a:t>
            </a:r>
            <a:endParaRPr lang="en-US" b="1" dirty="0">
              <a:solidFill>
                <a:schemeClr val="tx1"/>
              </a:solidFill>
              <a:latin typeface="Cambria" panose="02040503050406030204" pitchFamily="18" charset="0"/>
              <a:cs typeface="Arial" panose="020B0604020202020204" pitchFamily="34" charset="0"/>
            </a:endParaRPr>
          </a:p>
          <a:p>
            <a:pPr algn="l"/>
            <a:endParaRPr lang="en-US" dirty="0">
              <a:solidFill>
                <a:schemeClr val="tx1"/>
              </a:solidFill>
              <a:latin typeface="Cambria" panose="02040503050406030204" pitchFamily="18" charset="0"/>
              <a:cs typeface="Arial" panose="020B0604020202020204" pitchFamily="34" charset="0"/>
            </a:endParaRPr>
          </a:p>
          <a:p>
            <a:pPr algn="l"/>
            <a:r>
              <a:rPr lang="id-ID" dirty="0">
                <a:solidFill>
                  <a:schemeClr val="tx1"/>
                </a:solidFill>
                <a:latin typeface="Cambria" panose="02040503050406030204" pitchFamily="18" charset="0"/>
                <a:cs typeface="Arial" panose="020B0604020202020204" pitchFamily="34" charset="0"/>
              </a:rPr>
              <a:t>Proyek wisata yang dikelola dengan baik akan memberikan dampak positif jangka panjang bagi lingkungan, sosial, dan ekonomi lokal.</a:t>
            </a:r>
            <a:endParaRPr lang="en-US" dirty="0">
              <a:solidFill>
                <a:schemeClr val="tx1"/>
              </a:solidFill>
              <a:latin typeface="Cambria" panose="02040503050406030204" pitchFamily="18" charset="0"/>
              <a:cs typeface="Arial" panose="020B0604020202020204" pitchFamily="34" charset="0"/>
            </a:endParaRPr>
          </a:p>
          <a:p>
            <a:pPr algn="l"/>
            <a:endParaRPr lang="id-ID"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3607269"/>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D095B-617C-6430-8C4C-A4EB7FC7E571}"/>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C943F75-C0E9-B4D9-83B3-D540B43CC6DF}"/>
              </a:ext>
            </a:extLst>
          </p:cNvPr>
          <p:cNvSpPr txBox="1">
            <a:spLocks/>
          </p:cNvSpPr>
          <p:nvPr/>
        </p:nvSpPr>
        <p:spPr>
          <a:xfrm>
            <a:off x="611560" y="692696"/>
            <a:ext cx="8075240" cy="514116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dirty="0" err="1">
                <a:solidFill>
                  <a:schemeClr val="tx1"/>
                </a:solidFill>
                <a:latin typeface="Cambria" panose="02040503050406030204" pitchFamily="18" charset="0"/>
                <a:cs typeface="Arial" panose="020B0604020202020204" pitchFamily="34" charset="0"/>
              </a:rPr>
              <a:t>Mengembangkan</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Destinasi</a:t>
            </a:r>
            <a:r>
              <a:rPr lang="en-US" b="1" dirty="0">
                <a:solidFill>
                  <a:schemeClr val="tx1"/>
                </a:solidFill>
                <a:latin typeface="Cambria" panose="02040503050406030204" pitchFamily="18" charset="0"/>
                <a:cs typeface="Arial" panose="020B0604020202020204" pitchFamily="34" charset="0"/>
              </a:rPr>
              <a:t> </a:t>
            </a:r>
            <a:r>
              <a:rPr lang="en-US" b="1" dirty="0" err="1">
                <a:solidFill>
                  <a:schemeClr val="tx1"/>
                </a:solidFill>
                <a:latin typeface="Cambria" panose="02040503050406030204" pitchFamily="18" charset="0"/>
                <a:cs typeface="Arial" panose="020B0604020202020204" pitchFamily="34" charset="0"/>
              </a:rPr>
              <a:t>Wisata</a:t>
            </a:r>
            <a:r>
              <a:rPr lang="en-US" b="1" dirty="0">
                <a:solidFill>
                  <a:schemeClr val="tx1"/>
                </a:solidFill>
                <a:latin typeface="Cambria" panose="02040503050406030204" pitchFamily="18" charset="0"/>
                <a:cs typeface="Arial" panose="020B0604020202020204" pitchFamily="34" charset="0"/>
              </a:rPr>
              <a:t> yang </a:t>
            </a:r>
            <a:r>
              <a:rPr lang="en-US" b="1" dirty="0" err="1">
                <a:solidFill>
                  <a:schemeClr val="tx1"/>
                </a:solidFill>
                <a:latin typeface="Cambria" panose="02040503050406030204" pitchFamily="18" charset="0"/>
                <a:cs typeface="Arial" panose="020B0604020202020204" pitchFamily="34" charset="0"/>
              </a:rPr>
              <a:t>Kompetitif</a:t>
            </a:r>
            <a:endParaRPr lang="en-US" b="1" dirty="0">
              <a:solidFill>
                <a:schemeClr val="tx1"/>
              </a:solidFill>
              <a:latin typeface="Cambria" panose="02040503050406030204" pitchFamily="18" charset="0"/>
              <a:cs typeface="Arial" panose="020B0604020202020204" pitchFamily="34" charset="0"/>
            </a:endParaRPr>
          </a:p>
          <a:p>
            <a:pPr algn="l"/>
            <a:endParaRPr lang="en-US" dirty="0">
              <a:solidFill>
                <a:schemeClr val="tx1"/>
              </a:solidFill>
              <a:latin typeface="Cambria" panose="02040503050406030204" pitchFamily="18" charset="0"/>
              <a:cs typeface="Arial" panose="020B0604020202020204" pitchFamily="34" charset="0"/>
            </a:endParaRPr>
          </a:p>
          <a:p>
            <a:pPr algn="l"/>
            <a:r>
              <a:rPr lang="en-US" dirty="0" err="1">
                <a:solidFill>
                  <a:schemeClr val="tx1"/>
                </a:solidFill>
                <a:latin typeface="Cambria" panose="02040503050406030204" pitchFamily="18" charset="0"/>
                <a:cs typeface="Arial" panose="020B0604020202020204" pitchFamily="34" charset="0"/>
              </a:rPr>
              <a:t>Dengan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manajemen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proyek</a:t>
            </a:r>
            <a:r>
              <a:rPr lang="en-US" dirty="0">
                <a:solidFill>
                  <a:schemeClr val="tx1"/>
                </a:solidFill>
                <a:latin typeface="Cambria" panose="02040503050406030204" pitchFamily="18" charset="0"/>
                <a:cs typeface="Arial" panose="020B0604020202020204" pitchFamily="34" charset="0"/>
              </a:rPr>
              <a:t> yang </a:t>
            </a:r>
            <a:r>
              <a:rPr lang="en-US" dirty="0" err="1">
                <a:solidFill>
                  <a:schemeClr val="tx1"/>
                </a:solidFill>
                <a:latin typeface="Cambria" panose="02040503050406030204" pitchFamily="18" charset="0"/>
                <a:cs typeface="Arial" panose="020B0604020202020204" pitchFamily="34" charset="0"/>
              </a:rPr>
              <a:t>baik</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destinasi</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wisata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dapat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dikembangkan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secara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inovatif</a:t>
            </a:r>
            <a:r>
              <a:rPr lang="en-US" dirty="0">
                <a:solidFill>
                  <a:schemeClr val="tx1"/>
                </a:solidFill>
                <a:latin typeface="Cambria" panose="02040503050406030204" pitchFamily="18" charset="0"/>
                <a:cs typeface="Arial" panose="020B0604020202020204" pitchFamily="34" charset="0"/>
              </a:rPr>
              <a:t> dan </a:t>
            </a:r>
            <a:r>
              <a:rPr lang="en-US" dirty="0" err="1">
                <a:solidFill>
                  <a:schemeClr val="tx1"/>
                </a:solidFill>
                <a:latin typeface="Cambria" panose="02040503050406030204" pitchFamily="18" charset="0"/>
                <a:cs typeface="Arial" panose="020B0604020202020204" pitchFamily="34" charset="0"/>
              </a:rPr>
              <a:t>berdaya</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saing</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tinggi</a:t>
            </a:r>
            <a:r>
              <a:rPr lang="en-US" dirty="0">
                <a:solidFill>
                  <a:schemeClr val="tx1"/>
                </a:solidFill>
                <a:latin typeface="Cambria" panose="02040503050406030204" pitchFamily="18" charset="0"/>
                <a:cs typeface="Arial" panose="020B0604020202020204" pitchFamily="34" charset="0"/>
              </a:rPr>
              <a:t> di </a:t>
            </a:r>
            <a:r>
              <a:rPr lang="en-US" dirty="0" err="1">
                <a:solidFill>
                  <a:schemeClr val="tx1"/>
                </a:solidFill>
                <a:latin typeface="Cambria" panose="02040503050406030204" pitchFamily="18" charset="0"/>
                <a:cs typeface="Arial" panose="020B0604020202020204" pitchFamily="34" charset="0"/>
              </a:rPr>
              <a:t>tingkat</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nasional</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maupun</a:t>
            </a:r>
            <a:r>
              <a:rPr lang="en-US" dirty="0">
                <a:solidFill>
                  <a:schemeClr val="tx1"/>
                </a:solidFill>
                <a:latin typeface="Cambria" panose="02040503050406030204" pitchFamily="18" charset="0"/>
                <a:cs typeface="Arial" panose="020B0604020202020204" pitchFamily="34" charset="0"/>
              </a:rPr>
              <a:t> </a:t>
            </a:r>
            <a:r>
              <a:rPr lang="en-US" dirty="0" err="1">
                <a:solidFill>
                  <a:schemeClr val="tx1"/>
                </a:solidFill>
                <a:latin typeface="Cambria" panose="02040503050406030204" pitchFamily="18" charset="0"/>
                <a:cs typeface="Arial" panose="020B0604020202020204" pitchFamily="34" charset="0"/>
              </a:rPr>
              <a:t>internasional</a:t>
            </a:r>
            <a:endParaRPr lang="id-ID"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8404108"/>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24452-5809-DEE9-7F6F-1AB4637B27C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A9BAA1E-CD61-CF38-DFC5-B04F0E263F4A}"/>
              </a:ext>
            </a:extLst>
          </p:cNvPr>
          <p:cNvSpPr txBox="1">
            <a:spLocks/>
          </p:cNvSpPr>
          <p:nvPr/>
        </p:nvSpPr>
        <p:spPr>
          <a:xfrm>
            <a:off x="457200" y="55780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MANFAAT MANAJEMEN PROYEK WISATA</a:t>
            </a:r>
          </a:p>
        </p:txBody>
      </p:sp>
      <p:sp>
        <p:nvSpPr>
          <p:cNvPr id="4" name="Content Placeholder 2">
            <a:extLst>
              <a:ext uri="{FF2B5EF4-FFF2-40B4-BE49-F238E27FC236}">
                <a16:creationId xmlns:a16="http://schemas.microsoft.com/office/drawing/2014/main" id="{6C31A65D-4530-52F9-A6E6-A4D1747C890F}"/>
              </a:ext>
            </a:extLst>
          </p:cNvPr>
          <p:cNvSpPr txBox="1">
            <a:spLocks/>
          </p:cNvSpPr>
          <p:nvPr/>
        </p:nvSpPr>
        <p:spPr>
          <a:xfrm>
            <a:off x="611560" y="1844824"/>
            <a:ext cx="8075240" cy="42813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id-ID" sz="2600" b="1" dirty="0">
                <a:solidFill>
                  <a:schemeClr val="tx1"/>
                </a:solidFill>
                <a:latin typeface="Cambria" panose="02040503050406030204" pitchFamily="18" charset="0"/>
                <a:cs typeface="Arial" panose="020B0604020202020204" pitchFamily="34" charset="0"/>
              </a:rPr>
              <a:t>Meningkatkan Perencanaan dan Pengorganisasia</a:t>
            </a:r>
            <a:r>
              <a:rPr lang="en-US" sz="2600" b="1" dirty="0">
                <a:solidFill>
                  <a:schemeClr val="tx1"/>
                </a:solidFill>
                <a:latin typeface="Cambria" panose="02040503050406030204" pitchFamily="18" charset="0"/>
                <a:cs typeface="Arial" panose="020B0604020202020204" pitchFamily="34" charset="0"/>
              </a:rPr>
              <a:t>n</a:t>
            </a:r>
          </a:p>
          <a:p>
            <a:pPr algn="l"/>
            <a:endParaRPr lang="en-US" sz="2600" dirty="0">
              <a:solidFill>
                <a:schemeClr val="tx1"/>
              </a:solidFill>
              <a:latin typeface="Cambria" panose="02040503050406030204" pitchFamily="18" charset="0"/>
              <a:cs typeface="Arial" panose="020B0604020202020204" pitchFamily="34" charset="0"/>
            </a:endParaRPr>
          </a:p>
          <a:p>
            <a:pPr algn="l"/>
            <a:r>
              <a:rPr lang="id-ID" sz="2600" dirty="0">
                <a:solidFill>
                  <a:schemeClr val="tx1"/>
                </a:solidFill>
                <a:latin typeface="Cambria" panose="02040503050406030204" pitchFamily="18" charset="0"/>
                <a:cs typeface="Arial" panose="020B0604020202020204" pitchFamily="34" charset="0"/>
              </a:rPr>
              <a:t>Manajemen proyek membantu dalam menyusun rencana kerja yang sistematis, mengalokasikan sumber daya dengan efisien, dan memastikan setiap tahap proyek berjalan sesuai jadwal.</a:t>
            </a:r>
          </a:p>
        </p:txBody>
      </p:sp>
    </p:spTree>
    <p:extLst>
      <p:ext uri="{BB962C8B-B14F-4D97-AF65-F5344CB8AC3E}">
        <p14:creationId xmlns:p14="http://schemas.microsoft.com/office/powerpoint/2010/main" val="3776633399"/>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3116</TotalTime>
  <Words>1009</Words>
  <Application>Microsoft Office PowerPoint</Application>
  <PresentationFormat>On-screen Show (4:3)</PresentationFormat>
  <Paragraphs>73</Paragraphs>
  <Slides>16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Rionaldi Ali</cp:lastModifiedBy>
  <cp:revision>451</cp:revision>
  <cp:lastPrinted>2017-08-29T02:54:51Z</cp:lastPrinted>
  <dcterms:created xsi:type="dcterms:W3CDTF">2010-04-18T12:06:30Z</dcterms:created>
  <dcterms:modified xsi:type="dcterms:W3CDTF">2025-03-13T04:34:29Z</dcterms:modified>
</cp:coreProperties>
</file>