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80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5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136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88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9469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3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35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6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6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57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3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3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8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5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0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BD21B-4BE0-4A52-B2F5-C89DE2820AC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D41E74A-1A2B-495D-83EE-ED1051D29C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5704" y="2968486"/>
            <a:ext cx="86805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PENGANTAR DATA MINING  (LANJUTAN)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058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7566" y="152400"/>
            <a:ext cx="8991600" cy="9144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/>
              <a:t>Structure and Network Analysis</a:t>
            </a:r>
            <a:endParaRPr lang="en-US" altLang="en-US" sz="32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11018" y="1295400"/>
            <a:ext cx="8458200" cy="5251174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000" dirty="0" smtClean="0"/>
              <a:t>Graph mining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Finding frequent </a:t>
            </a:r>
            <a:r>
              <a:rPr lang="en-US" altLang="en-US" sz="2000" dirty="0" err="1" smtClean="0"/>
              <a:t>subgraphs</a:t>
            </a:r>
            <a:r>
              <a:rPr lang="en-US" altLang="en-US" sz="2000" dirty="0" smtClean="0"/>
              <a:t> (e.g., chemical compounds), trees (XML), substructures (web fragments)</a:t>
            </a:r>
          </a:p>
          <a:p>
            <a:pPr>
              <a:lnSpc>
                <a:spcPct val="100000"/>
              </a:lnSpc>
            </a:pPr>
            <a:r>
              <a:rPr lang="en-US" altLang="en-US" sz="2000" dirty="0" smtClean="0"/>
              <a:t>Information network analysis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Social networks: actors (objects, nodes) and relationships (edges)</a:t>
            </a:r>
          </a:p>
          <a:p>
            <a:pPr lvl="2">
              <a:lnSpc>
                <a:spcPct val="100000"/>
              </a:lnSpc>
            </a:pPr>
            <a:r>
              <a:rPr lang="en-US" altLang="en-US" dirty="0" smtClean="0"/>
              <a:t>e.g., author networks in CS, terrorist networks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Multiple heterogeneous networks</a:t>
            </a:r>
          </a:p>
          <a:p>
            <a:pPr lvl="2">
              <a:lnSpc>
                <a:spcPct val="100000"/>
              </a:lnSpc>
            </a:pPr>
            <a:r>
              <a:rPr lang="en-US" altLang="en-US" dirty="0" smtClean="0"/>
              <a:t>A person could be multiple information networks: friends, family, classmates, …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Links carry a lot of semantic information: Link mining</a:t>
            </a:r>
          </a:p>
          <a:p>
            <a:pPr>
              <a:lnSpc>
                <a:spcPct val="100000"/>
              </a:lnSpc>
            </a:pPr>
            <a:r>
              <a:rPr lang="en-US" altLang="en-US" sz="2000" dirty="0" smtClean="0"/>
              <a:t>Web mining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Web is a big information network: from PageRank to Google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Analysis of Web information networks</a:t>
            </a:r>
          </a:p>
          <a:p>
            <a:pPr lvl="2">
              <a:lnSpc>
                <a:spcPct val="100000"/>
              </a:lnSpc>
            </a:pPr>
            <a:r>
              <a:rPr lang="en-US" altLang="en-US" dirty="0" smtClean="0"/>
              <a:t>Web community discovery, opinion mining, usage mining, …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19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26972" y="228600"/>
            <a:ext cx="7716838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 smtClean="0"/>
              <a:t>Evaluation of Knowledge</a:t>
            </a:r>
            <a:endParaRPr lang="en-US" altLang="en-US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45972" y="1295400"/>
            <a:ext cx="8458200" cy="5257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400" dirty="0" smtClean="0"/>
              <a:t>Are all mined knowledge interesting?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One can mine tremendous amount of “patterns” and knowledge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Some may fit only certain dimension space (time, location, …)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Some may not be representative, may be transient, …</a:t>
            </a:r>
          </a:p>
          <a:p>
            <a:pPr>
              <a:lnSpc>
                <a:spcPct val="120000"/>
              </a:lnSpc>
            </a:pPr>
            <a:r>
              <a:rPr lang="en-US" altLang="en-US" sz="2400" dirty="0" smtClean="0"/>
              <a:t>Evaluation of mined knowledge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→ directly mine only interesting knowledge?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Descriptive vs. predictive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Coverage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Typicality vs. novelty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Accuracy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Timeliness</a:t>
            </a:r>
          </a:p>
          <a:p>
            <a:pPr lvl="1">
              <a:lnSpc>
                <a:spcPct val="120000"/>
              </a:lnSpc>
            </a:pPr>
            <a:r>
              <a:rPr lang="en-US" altLang="en-US" sz="2000" dirty="0" smtClean="0"/>
              <a:t>…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528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3207" y="304800"/>
            <a:ext cx="8610600" cy="7620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 smtClean="0"/>
              <a:t>Data Mining: Confluence of Multiple Disciplines</a:t>
            </a:r>
            <a:r>
              <a:rPr lang="en-US" altLang="en-US" sz="3200" b="1" dirty="0" smtClean="0"/>
              <a:t> </a:t>
            </a:r>
            <a:endParaRPr lang="en-US" altLang="en-US" sz="3200" b="1" dirty="0"/>
          </a:p>
        </p:txBody>
      </p:sp>
      <p:sp>
        <p:nvSpPr>
          <p:cNvPr id="3" name="Oval 19"/>
          <p:cNvSpPr>
            <a:spLocks noChangeArrowheads="1"/>
          </p:cNvSpPr>
          <p:nvPr/>
        </p:nvSpPr>
        <p:spPr bwMode="auto">
          <a:xfrm>
            <a:off x="4701207" y="3200400"/>
            <a:ext cx="2286000" cy="1066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b="1"/>
              <a:t>Data Mining</a:t>
            </a:r>
          </a:p>
        </p:txBody>
      </p:sp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3634407" y="36576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>
            <a:off x="3558207" y="2438400"/>
            <a:ext cx="1905000" cy="762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" name="Line 15"/>
          <p:cNvSpPr>
            <a:spLocks noChangeShapeType="1"/>
          </p:cNvSpPr>
          <p:nvPr/>
        </p:nvSpPr>
        <p:spPr bwMode="auto">
          <a:xfrm flipH="1">
            <a:off x="6149007" y="2362200"/>
            <a:ext cx="1905000" cy="8382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" name="Line 16"/>
          <p:cNvSpPr>
            <a:spLocks noChangeShapeType="1"/>
          </p:cNvSpPr>
          <p:nvPr/>
        </p:nvSpPr>
        <p:spPr bwMode="auto">
          <a:xfrm flipH="1">
            <a:off x="6987207" y="36576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" name="Line 17"/>
          <p:cNvSpPr>
            <a:spLocks noChangeShapeType="1"/>
          </p:cNvSpPr>
          <p:nvPr/>
        </p:nvSpPr>
        <p:spPr bwMode="auto">
          <a:xfrm flipH="1" flipV="1">
            <a:off x="6301407" y="4191000"/>
            <a:ext cx="1981200" cy="762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" name="Line 18"/>
          <p:cNvSpPr>
            <a:spLocks noChangeShapeType="1"/>
          </p:cNvSpPr>
          <p:nvPr/>
        </p:nvSpPr>
        <p:spPr bwMode="auto">
          <a:xfrm flipV="1">
            <a:off x="3710607" y="4191000"/>
            <a:ext cx="1600200" cy="762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Oval 21"/>
          <p:cNvSpPr>
            <a:spLocks noChangeArrowheads="1"/>
          </p:cNvSpPr>
          <p:nvPr/>
        </p:nvSpPr>
        <p:spPr bwMode="auto">
          <a:xfrm>
            <a:off x="2339007" y="16002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Machine</a:t>
            </a:r>
          </a:p>
          <a:p>
            <a:pPr algn="ctr" eaLnBrk="1" hangingPunct="1"/>
            <a:r>
              <a:rPr lang="en-US" altLang="en-US" sz="2400"/>
              <a:t>Learning</a:t>
            </a:r>
          </a:p>
        </p:txBody>
      </p:sp>
      <p:sp>
        <p:nvSpPr>
          <p:cNvPr id="11" name="Oval 22"/>
          <p:cNvSpPr>
            <a:spLocks noChangeArrowheads="1"/>
          </p:cNvSpPr>
          <p:nvPr/>
        </p:nvSpPr>
        <p:spPr bwMode="auto">
          <a:xfrm>
            <a:off x="7139607" y="1600200"/>
            <a:ext cx="20574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Statistics</a:t>
            </a:r>
          </a:p>
        </p:txBody>
      </p:sp>
      <p:sp>
        <p:nvSpPr>
          <p:cNvPr id="12" name="Oval 23"/>
          <p:cNvSpPr>
            <a:spLocks noChangeArrowheads="1"/>
          </p:cNvSpPr>
          <p:nvPr/>
        </p:nvSpPr>
        <p:spPr bwMode="auto">
          <a:xfrm>
            <a:off x="1577007" y="32766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Applications</a:t>
            </a:r>
          </a:p>
        </p:txBody>
      </p:sp>
      <p:sp>
        <p:nvSpPr>
          <p:cNvPr id="13" name="Oval 24"/>
          <p:cNvSpPr>
            <a:spLocks noChangeArrowheads="1"/>
          </p:cNvSpPr>
          <p:nvPr/>
        </p:nvSpPr>
        <p:spPr bwMode="auto">
          <a:xfrm>
            <a:off x="1805607" y="47244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Algorithm</a:t>
            </a:r>
          </a:p>
        </p:txBody>
      </p:sp>
      <p:sp>
        <p:nvSpPr>
          <p:cNvPr id="14" name="Oval 25"/>
          <p:cNvSpPr>
            <a:spLocks noChangeArrowheads="1"/>
          </p:cNvSpPr>
          <p:nvPr/>
        </p:nvSpPr>
        <p:spPr bwMode="auto">
          <a:xfrm>
            <a:off x="4777407" y="16002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Pattern</a:t>
            </a:r>
          </a:p>
          <a:p>
            <a:pPr algn="ctr" eaLnBrk="1" hangingPunct="1"/>
            <a:r>
              <a:rPr lang="en-US" altLang="en-US" sz="2400"/>
              <a:t>Recognition</a:t>
            </a:r>
          </a:p>
        </p:txBody>
      </p:sp>
      <p:sp>
        <p:nvSpPr>
          <p:cNvPr id="15" name="Oval 26"/>
          <p:cNvSpPr>
            <a:spLocks noChangeArrowheads="1"/>
          </p:cNvSpPr>
          <p:nvPr/>
        </p:nvSpPr>
        <p:spPr bwMode="auto">
          <a:xfrm>
            <a:off x="7673007" y="48768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1800"/>
              <a:t>High-Performance</a:t>
            </a:r>
          </a:p>
          <a:p>
            <a:pPr algn="ctr" eaLnBrk="1" hangingPunct="1"/>
            <a:r>
              <a:rPr lang="en-US" altLang="en-US" sz="1800"/>
              <a:t>Computing</a:t>
            </a:r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>
            <a:off x="8054007" y="32004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2400"/>
              <a:t>Visualization</a:t>
            </a:r>
            <a:endParaRPr lang="en-US" altLang="en-US" sz="2000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 flipH="1" flipV="1">
            <a:off x="5768007" y="42672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Oval 30"/>
          <p:cNvSpPr>
            <a:spLocks noChangeArrowheads="1"/>
          </p:cNvSpPr>
          <p:nvPr/>
        </p:nvSpPr>
        <p:spPr bwMode="auto">
          <a:xfrm>
            <a:off x="4777407" y="4800600"/>
            <a:ext cx="20574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Database </a:t>
            </a:r>
          </a:p>
          <a:p>
            <a:pPr algn="ctr" eaLnBrk="1" hangingPunct="1"/>
            <a:r>
              <a:rPr lang="en-US" altLang="en-US" sz="2400"/>
              <a:t>Technology</a:t>
            </a:r>
          </a:p>
        </p:txBody>
      </p:sp>
      <p:sp>
        <p:nvSpPr>
          <p:cNvPr id="19" name="Line 31"/>
          <p:cNvSpPr>
            <a:spLocks noChangeShapeType="1"/>
          </p:cNvSpPr>
          <p:nvPr/>
        </p:nvSpPr>
        <p:spPr bwMode="auto">
          <a:xfrm>
            <a:off x="5768007" y="24384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04730" y="304800"/>
            <a:ext cx="9144000" cy="6858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Why Confluence of Multiple Disciplines?</a:t>
            </a:r>
            <a:endParaRPr lang="en-US" altLang="en-US" sz="3200" b="1" u="sng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85730" y="1295400"/>
            <a:ext cx="8610600" cy="51816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smtClean="0"/>
              <a:t>Tremendous amount of data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Algorithms must be highly scalable to handle such as tera-bytes of data</a:t>
            </a:r>
          </a:p>
          <a:p>
            <a:pPr>
              <a:lnSpc>
                <a:spcPct val="100000"/>
              </a:lnSpc>
            </a:pPr>
            <a:r>
              <a:rPr lang="en-US" altLang="en-US" sz="2400" smtClean="0"/>
              <a:t>High-dimensionality of data 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Micro-array may have tens of thousands of dimensions</a:t>
            </a:r>
          </a:p>
          <a:p>
            <a:pPr>
              <a:lnSpc>
                <a:spcPct val="100000"/>
              </a:lnSpc>
            </a:pPr>
            <a:r>
              <a:rPr lang="en-US" altLang="en-US" sz="2400" smtClean="0"/>
              <a:t>High complexity of data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Data streams and sensor data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Time-series data, temporal data, sequence data 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Structure data, graphs, social networks and multi-linked data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Heterogeneous databases and legacy databases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Spatial, spatiotemporal, multimedia, text and Web data</a:t>
            </a:r>
          </a:p>
          <a:p>
            <a:pPr lvl="1">
              <a:lnSpc>
                <a:spcPct val="100000"/>
              </a:lnSpc>
            </a:pPr>
            <a:r>
              <a:rPr lang="en-US" altLang="en-US" sz="2000" smtClean="0"/>
              <a:t>Software programs, scientific simulations</a:t>
            </a:r>
          </a:p>
          <a:p>
            <a:pPr>
              <a:lnSpc>
                <a:spcPct val="100000"/>
              </a:lnSpc>
            </a:pPr>
            <a:r>
              <a:rPr lang="en-US" altLang="en-US" sz="2400" smtClean="0"/>
              <a:t>New and sophisticated applications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427705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40223" y="228600"/>
            <a:ext cx="7716838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 smtClean="0"/>
              <a:t>Applications of Data Mining</a:t>
            </a:r>
            <a:endParaRPr lang="en-US" altLang="en-US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59223" y="1371600"/>
            <a:ext cx="8458200" cy="518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000" dirty="0" smtClean="0"/>
              <a:t>Web page analysis: from web page classification, clustering to PageRank &amp; HITS algorithms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Collaborative analysis &amp; recommender systems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Basket data analysis to targeted marketing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Biological and medical data analysis: classification, cluster analysis (microarray data analysis),  biological sequence analysis, biological network analysis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Data mining and software engineering (e.g., IEEE Computer, Aug. 2009 issue)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From major dedicated data mining systems/tools (e.g., SAS, MS SQL-Server Analysis Manager, Oracle Data Mining Tools) to invisible data mining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708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51044" y="304800"/>
            <a:ext cx="7239000" cy="585788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Major Issues in Data Mining (1)</a:t>
            </a:r>
            <a:endParaRPr lang="en-US" altLang="en-US" sz="3200" b="1" u="sng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65244" y="1447800"/>
            <a:ext cx="8382000" cy="50292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000" smtClean="0"/>
              <a:t>Mining Methodology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Mining various and new kinds of knowledge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Mining knowledge in multi-dimensional space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Data mining: An interdisciplinary effort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Boosting the power of discovery in a networked environment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Handling noise, uncertainty, and incompleteness of data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Pattern evaluation and pattern- or constraint-guided mining</a:t>
            </a:r>
          </a:p>
          <a:p>
            <a:pPr>
              <a:lnSpc>
                <a:spcPct val="120000"/>
              </a:lnSpc>
            </a:pPr>
            <a:r>
              <a:rPr lang="en-US" altLang="en-US" sz="2000" smtClean="0"/>
              <a:t>User Interaction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Interactive mining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Incorporation of background knowledge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Presentation and visualization of data mining results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9041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617302" y="304800"/>
            <a:ext cx="7239000" cy="585788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Major Issues in Data Mining (2)</a:t>
            </a:r>
            <a:endParaRPr lang="en-US" altLang="en-US" sz="3200" b="1" u="sng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31502" y="1524000"/>
            <a:ext cx="8382000" cy="45720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000" smtClean="0"/>
              <a:t>Efficiency and Scalability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Efficiency and scalability of data mining algorithms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Parallel, distributed, stream, and incremental mining methods</a:t>
            </a:r>
          </a:p>
          <a:p>
            <a:pPr>
              <a:lnSpc>
                <a:spcPct val="120000"/>
              </a:lnSpc>
            </a:pPr>
            <a:r>
              <a:rPr lang="en-US" altLang="en-US" sz="2000" smtClean="0"/>
              <a:t>Diversity of data types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Handling complex types of data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Mining dynamic, networked, and global data repositories</a:t>
            </a:r>
          </a:p>
          <a:p>
            <a:pPr>
              <a:lnSpc>
                <a:spcPct val="120000"/>
              </a:lnSpc>
            </a:pPr>
            <a:r>
              <a:rPr lang="en-US" altLang="en-US" sz="2000" smtClean="0"/>
              <a:t>Data mining and society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Social impacts of data mining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Privacy-preserving data mining</a:t>
            </a:r>
          </a:p>
          <a:p>
            <a:pPr lvl="1">
              <a:lnSpc>
                <a:spcPct val="120000"/>
              </a:lnSpc>
            </a:pPr>
            <a:r>
              <a:rPr lang="en-US" altLang="en-US" sz="2000" smtClean="0"/>
              <a:t>Invisible data mining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8024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29067" y="304800"/>
            <a:ext cx="7315200" cy="7620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 smtClean="0"/>
              <a:t>A Brief History of Data Mining Society</a:t>
            </a:r>
            <a:endParaRPr lang="en-US" altLang="en-U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19467" y="1295400"/>
            <a:ext cx="8458200" cy="52578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1800" smtClean="0"/>
              <a:t>1989 IJCAI Workshop on Knowledge Discovery in Databases </a:t>
            </a:r>
          </a:p>
          <a:p>
            <a:pPr lvl="1">
              <a:lnSpc>
                <a:spcPct val="120000"/>
              </a:lnSpc>
            </a:pPr>
            <a:r>
              <a:rPr lang="en-US" altLang="en-US" sz="1800" smtClean="0"/>
              <a:t>Knowledge Discovery in Databases (G. Piatetsky-Shapiro and W. Frawley, 1991)</a:t>
            </a:r>
          </a:p>
          <a:p>
            <a:pPr>
              <a:lnSpc>
                <a:spcPct val="120000"/>
              </a:lnSpc>
            </a:pPr>
            <a:r>
              <a:rPr lang="en-US" altLang="en-US" sz="1800" smtClean="0"/>
              <a:t>1991-1994 Workshops on Knowledge Discovery in Databases</a:t>
            </a:r>
          </a:p>
          <a:p>
            <a:pPr lvl="1">
              <a:lnSpc>
                <a:spcPct val="120000"/>
              </a:lnSpc>
            </a:pPr>
            <a:r>
              <a:rPr lang="en-US" altLang="en-US" sz="1800" smtClean="0"/>
              <a:t>Advances in Knowledge Discovery and Data Mining (U. Fayyad, G. Piatetsky-Shapiro, P. Smyth, and R. Uthurusamy, 1996)</a:t>
            </a:r>
          </a:p>
          <a:p>
            <a:pPr>
              <a:lnSpc>
                <a:spcPct val="120000"/>
              </a:lnSpc>
            </a:pPr>
            <a:r>
              <a:rPr lang="en-US" altLang="en-US" sz="1800" smtClean="0"/>
              <a:t>1995-1998 International Conferences on Knowledge Discovery in Databases and Data Mining (KDD’95-98)</a:t>
            </a:r>
          </a:p>
          <a:p>
            <a:pPr lvl="1">
              <a:lnSpc>
                <a:spcPct val="120000"/>
              </a:lnSpc>
            </a:pPr>
            <a:r>
              <a:rPr lang="en-US" altLang="en-US" sz="1800" smtClean="0"/>
              <a:t>Journal of Data Mining and Knowledge Discovery (1997)</a:t>
            </a:r>
          </a:p>
          <a:p>
            <a:pPr>
              <a:lnSpc>
                <a:spcPct val="120000"/>
              </a:lnSpc>
            </a:pPr>
            <a:r>
              <a:rPr lang="en-US" altLang="en-US" sz="1800" smtClean="0"/>
              <a:t>ACM SIGKDD conferences since 1998 and SIGKDD Explorations</a:t>
            </a:r>
          </a:p>
          <a:p>
            <a:pPr>
              <a:lnSpc>
                <a:spcPct val="120000"/>
              </a:lnSpc>
            </a:pPr>
            <a:r>
              <a:rPr lang="en-US" altLang="en-US" sz="1800" smtClean="0"/>
              <a:t>More conferences on data mining</a:t>
            </a:r>
          </a:p>
          <a:p>
            <a:pPr lvl="1">
              <a:lnSpc>
                <a:spcPct val="120000"/>
              </a:lnSpc>
            </a:pPr>
            <a:r>
              <a:rPr lang="en-US" altLang="en-US" sz="1800" smtClean="0"/>
              <a:t>PAKDD (1997), PKDD (1997), SIAM-Data Mining (2001), (IEEE) ICDM (2001), WSDM (2008), etc.</a:t>
            </a:r>
          </a:p>
          <a:p>
            <a:pPr>
              <a:lnSpc>
                <a:spcPct val="120000"/>
              </a:lnSpc>
            </a:pPr>
            <a:r>
              <a:rPr lang="en-US" altLang="en-US" sz="1800" smtClean="0"/>
              <a:t>ACM Transactions on KDD (2007)</a:t>
            </a: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7640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24538" y="404813"/>
            <a:ext cx="7010400" cy="528637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Summary</a:t>
            </a:r>
            <a:endParaRPr lang="en-US" altLang="en-U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38738" y="1295400"/>
            <a:ext cx="8418513" cy="51054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000" dirty="0" smtClean="0"/>
              <a:t>Data mining: Discovering interesting patterns and knowledge from massive amount of data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A natural evolution of science and information technology, in great demand, with wide applications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A KDD process includes data cleaning, data integration, data selection, transformation, data mining, pattern evaluation, and knowledge presentation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Mining can be performed in a variety of data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Data mining functionalities: characterization, discrimination, association, classification, clustering, trend and outlier analysis, etc.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Data mining technologies and applications</a:t>
            </a:r>
          </a:p>
          <a:p>
            <a:pPr>
              <a:lnSpc>
                <a:spcPct val="120000"/>
              </a:lnSpc>
            </a:pPr>
            <a:r>
              <a:rPr lang="en-US" altLang="en-US" sz="2000" dirty="0" smtClean="0"/>
              <a:t>Major issues in data mining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7486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22782" y="159028"/>
            <a:ext cx="8458200" cy="6858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Multi-Dimensional View of Data Mining</a:t>
            </a:r>
            <a:endParaRPr lang="en-US" altLang="en-US" sz="32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22782" y="844828"/>
            <a:ext cx="8686800" cy="57150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000" b="1" u="sng" dirty="0" smtClean="0"/>
              <a:t>Data to be mined</a:t>
            </a:r>
            <a:endParaRPr lang="en-US" altLang="en-US" sz="2000" dirty="0" smtClean="0"/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Database data (extended-relational, object-oriented, heterogeneous, legacy), data warehouse, transactional data, stream, spatiotemporal, time-series, sequence, text and web, multi-media, graphs &amp; social and information networks</a:t>
            </a:r>
          </a:p>
          <a:p>
            <a:pPr>
              <a:lnSpc>
                <a:spcPct val="100000"/>
              </a:lnSpc>
            </a:pPr>
            <a:r>
              <a:rPr lang="en-US" altLang="en-US" sz="2000" b="1" u="sng" dirty="0" smtClean="0"/>
              <a:t>Knowledge to be mined (or: Data mining functions)</a:t>
            </a:r>
            <a:endParaRPr lang="en-US" altLang="en-US" sz="2000" dirty="0" smtClean="0"/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Characterization, discrimination, association, classification, clustering, trend/deviation, outlier analysis, etc.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Descriptive vs. predictive data mining 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Multiple/integrated functions and mining at multiple levels</a:t>
            </a:r>
          </a:p>
          <a:p>
            <a:pPr>
              <a:lnSpc>
                <a:spcPct val="100000"/>
              </a:lnSpc>
            </a:pPr>
            <a:r>
              <a:rPr lang="en-US" altLang="en-US" sz="2000" b="1" u="sng" dirty="0" smtClean="0"/>
              <a:t>Techniques utilized</a:t>
            </a:r>
            <a:endParaRPr lang="en-US" altLang="en-US" sz="2000" b="1" dirty="0" smtClean="0"/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Data-intensive, data warehouse (OLAP), machine learning, statistics, pattern recognition, visualization, high-performance, etc.</a:t>
            </a:r>
          </a:p>
          <a:p>
            <a:pPr>
              <a:lnSpc>
                <a:spcPct val="100000"/>
              </a:lnSpc>
            </a:pPr>
            <a:r>
              <a:rPr lang="en-US" altLang="en-US" sz="2000" b="1" u="sng" dirty="0" smtClean="0"/>
              <a:t>Applications adapted</a:t>
            </a:r>
          </a:p>
          <a:p>
            <a:pPr lvl="1">
              <a:lnSpc>
                <a:spcPct val="100000"/>
              </a:lnSpc>
            </a:pPr>
            <a:r>
              <a:rPr lang="en-US" altLang="en-US" sz="2000" dirty="0" smtClean="0"/>
              <a:t>Retail, telecommunication, banking, fraud analysis, bio-data mining, stock market analysis, text mining, Web mining, etc.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286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26976" y="304800"/>
            <a:ext cx="8229600" cy="6858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Data Mining: On What Kinds of Data?</a:t>
            </a:r>
            <a:endParaRPr lang="en-US" altLang="en-US" sz="3200" b="1" u="sng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50776" y="1295400"/>
            <a:ext cx="8610600" cy="51816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800" smtClean="0"/>
              <a:t>Database-oriented data sets and applications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Relational database, data warehouse, transactional database</a:t>
            </a:r>
          </a:p>
          <a:p>
            <a:pPr>
              <a:lnSpc>
                <a:spcPct val="130000"/>
              </a:lnSpc>
            </a:pPr>
            <a:r>
              <a:rPr lang="en-US" altLang="en-US" sz="1800" smtClean="0"/>
              <a:t>Advanced data sets and advanced applications 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Data streams and sensor data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Time-series data, temporal data, sequence data (incl. bio-sequences) 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Structure data, graphs, social networks and multi-linked data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Object-relational databases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Heterogeneous databases and legacy databases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Spatial data and spatiotemporal data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Multimedia database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Text databases</a:t>
            </a:r>
          </a:p>
          <a:p>
            <a:pPr lvl="1">
              <a:lnSpc>
                <a:spcPct val="130000"/>
              </a:lnSpc>
            </a:pPr>
            <a:r>
              <a:rPr lang="en-US" altLang="en-US" sz="1800" smtClean="0"/>
              <a:t>The World-Wide Web</a:t>
            </a: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352765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50508" y="381000"/>
            <a:ext cx="9144000" cy="561975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Data Mining Function: (1) Generalization</a:t>
            </a:r>
            <a:endParaRPr lang="en-US" altLang="en-U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31508" y="1295400"/>
            <a:ext cx="8305800" cy="51054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2400" smtClean="0"/>
              <a:t>Information integration and data warehouse construction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Data cleaning, transformation, integration, and multidimensional data model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Data cube technology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Scalable methods for computing (i.e., materializing) multidimensional aggregates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OLAP (online analytical processing)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Multidimensional concept description: Characterization and discrimination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Generalize, summarize, and contrast data characteristics, e.g., dry vs. wet region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26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52598" y="152400"/>
            <a:ext cx="8763000" cy="9906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/>
              <a:t>Data Mining Function: </a:t>
            </a:r>
          </a:p>
          <a:p>
            <a:pPr algn="ctr"/>
            <a:r>
              <a:rPr lang="en-US" altLang="en-US" sz="3200" b="1" dirty="0" smtClean="0"/>
              <a:t>(2) Association and Correlation Analysis</a:t>
            </a:r>
            <a:endParaRPr lang="en-US" altLang="en-U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04998" y="1295400"/>
            <a:ext cx="8305800" cy="51054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2400" smtClean="0"/>
              <a:t>Frequent patterns (or frequent itemsets)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What items are frequently purchased together in your Walmart?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Association, correlation vs. causality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A typical association rule</a:t>
            </a:r>
          </a:p>
          <a:p>
            <a:pPr lvl="2">
              <a:lnSpc>
                <a:spcPct val="110000"/>
              </a:lnSpc>
            </a:pPr>
            <a:r>
              <a:rPr lang="en-US" altLang="en-US" smtClean="0"/>
              <a:t>Diaper </a:t>
            </a:r>
            <a:r>
              <a:rPr lang="en-US" altLang="en-US" smtClean="0">
                <a:sym typeface="Wingdings" panose="05000000000000000000" pitchFamily="2" charset="2"/>
              </a:rPr>
              <a:t></a:t>
            </a:r>
            <a:r>
              <a:rPr lang="en-US" altLang="en-US" smtClean="0"/>
              <a:t> Beer [0.5%, 75%]  (support, confidence)</a:t>
            </a:r>
          </a:p>
          <a:p>
            <a:pPr lvl="1">
              <a:lnSpc>
                <a:spcPct val="110000"/>
              </a:lnSpc>
            </a:pPr>
            <a:r>
              <a:rPr lang="en-US" altLang="en-US" smtClean="0"/>
              <a:t>Are strongly associated items also strongly correlated?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How to mine such patterns and rules efficiently in large datasets?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How to use such patterns for classification, clustering, and other applications?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73914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85126" y="152400"/>
            <a:ext cx="8763000" cy="9144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Data Mining Function: (3) Classification</a:t>
            </a:r>
            <a:endParaRPr lang="en-US" altLang="en-US" sz="28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37526" y="1371600"/>
            <a:ext cx="8458200" cy="51816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2000" smtClean="0"/>
              <a:t>Classification and label prediction  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Construct models (functions) based on some training examples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Describe and distinguish classes or concepts for future prediction</a:t>
            </a:r>
          </a:p>
          <a:p>
            <a:pPr lvl="2">
              <a:lnSpc>
                <a:spcPct val="110000"/>
              </a:lnSpc>
            </a:pPr>
            <a:r>
              <a:rPr lang="en-US" altLang="en-US" smtClean="0"/>
              <a:t>E.g., classify countries based on (climate), or classify cars based on (gas mileage)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Predict some unknown class labels</a:t>
            </a:r>
          </a:p>
          <a:p>
            <a:pPr>
              <a:lnSpc>
                <a:spcPct val="110000"/>
              </a:lnSpc>
            </a:pPr>
            <a:r>
              <a:rPr lang="en-US" altLang="en-US" sz="2000" smtClean="0"/>
              <a:t>Typical methods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Decision trees, naïve Bayesian classification, support vector machines, neural networks, rule-based classification, pattern-based classification, logistic regression, …</a:t>
            </a:r>
          </a:p>
          <a:p>
            <a:pPr>
              <a:lnSpc>
                <a:spcPct val="110000"/>
              </a:lnSpc>
            </a:pPr>
            <a:r>
              <a:rPr lang="en-US" altLang="en-US" sz="2000" smtClean="0"/>
              <a:t>Typical applications: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Credit card fraud detection, direct marketing, classifying stars, diseases,  web-pages, …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32578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43272" y="304800"/>
            <a:ext cx="8991600" cy="6350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Data Mining Function: (4) Cluster Analysis</a:t>
            </a:r>
            <a:endParaRPr lang="en-US" altLang="en-US" sz="32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48072" y="1295400"/>
            <a:ext cx="8534400" cy="52578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2400" smtClean="0"/>
              <a:t>Unsupervised learning (i.e., Class label is unknown)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Group data to form new categories (i.e., clusters), e.g., cluster houses to find distribution patterns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Principle: Maximizing intra-class similarity &amp; minimizing interclass similarity</a:t>
            </a:r>
          </a:p>
          <a:p>
            <a:pPr>
              <a:lnSpc>
                <a:spcPct val="110000"/>
              </a:lnSpc>
            </a:pPr>
            <a:r>
              <a:rPr lang="en-US" altLang="en-US" sz="2400" smtClean="0"/>
              <a:t>Many methods and applications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1809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63756" y="304800"/>
            <a:ext cx="8991600" cy="6350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/>
              <a:t>Data Mining Function: (5) Outlier Analysis</a:t>
            </a:r>
            <a:endParaRPr lang="en-US" altLang="en-US" sz="32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68556" y="1295400"/>
            <a:ext cx="8534400" cy="52578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2000" smtClean="0"/>
              <a:t>Outlier analysis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Outlier: A data object that does not comply with the general behavior of the data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Noise or exception? </a:t>
            </a:r>
            <a:r>
              <a:rPr lang="en-US" altLang="en-US" sz="2000" smtClean="0">
                <a:cs typeface="Tahoma" panose="020B0604030504040204" pitchFamily="34" charset="0"/>
              </a:rPr>
              <a:t>― One person’s garbage could be another person’s treasure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Methods: by product of clustering or regression analysis, …</a:t>
            </a:r>
          </a:p>
          <a:p>
            <a:pPr lvl="1">
              <a:lnSpc>
                <a:spcPct val="110000"/>
              </a:lnSpc>
            </a:pPr>
            <a:r>
              <a:rPr lang="en-US" altLang="en-US" sz="2000" smtClean="0"/>
              <a:t>Useful in fraud detection, rare events analysis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13673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5531" y="337929"/>
            <a:ext cx="9660837" cy="914400"/>
          </a:xfrm>
          <a:prstGeom prst="rect">
            <a:avLst/>
          </a:prstGeom>
          <a:noFill/>
        </p:spPr>
        <p:txBody>
          <a:bodyPr lIns="92075" tIns="46038" rIns="92075" bIns="46038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/>
              <a:t>Time and Ordering: </a:t>
            </a:r>
          </a:p>
          <a:p>
            <a:pPr algn="ctr"/>
            <a:r>
              <a:rPr lang="en-US" altLang="en-US" sz="3200" b="1" dirty="0" smtClean="0"/>
              <a:t>Sequential Pattern, Trend and Evolution Analysis</a:t>
            </a:r>
            <a:endParaRPr lang="en-US" altLang="en-US" sz="3200" b="1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152942" y="1477616"/>
            <a:ext cx="8534400" cy="4953000"/>
          </a:xfrm>
          <a:prstGeom prst="rect">
            <a:avLst/>
          </a:prstGeom>
          <a:noFill/>
        </p:spPr>
        <p:txBody>
          <a:bodyPr lIns="92075" tIns="46038" rIns="92075" bIns="4603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400" dirty="0" smtClean="0"/>
              <a:t>Sequence, trend and evolution analysis</a:t>
            </a:r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Trend, time-series, and deviation analysis: e.g., regression and value prediction</a:t>
            </a:r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Sequential pattern mining</a:t>
            </a:r>
          </a:p>
          <a:p>
            <a:pPr lvl="2">
              <a:lnSpc>
                <a:spcPct val="100000"/>
              </a:lnSpc>
            </a:pPr>
            <a:r>
              <a:rPr lang="en-US" altLang="en-US" dirty="0" smtClean="0"/>
              <a:t>e.g., first buy digital camera, then buy </a:t>
            </a:r>
            <a:r>
              <a:rPr lang="en-US" altLang="en-US" dirty="0" smtClean="0">
                <a:sym typeface="Wingdings" panose="05000000000000000000" pitchFamily="2" charset="2"/>
              </a:rPr>
              <a:t>large SD memory cards</a:t>
            </a:r>
            <a:endParaRPr lang="en-US" altLang="en-US" dirty="0" smtClean="0"/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Periodicity analysis</a:t>
            </a:r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Motifs and biological sequence analysis</a:t>
            </a:r>
          </a:p>
          <a:p>
            <a:pPr lvl="2">
              <a:lnSpc>
                <a:spcPct val="100000"/>
              </a:lnSpc>
            </a:pPr>
            <a:r>
              <a:rPr lang="en-US" altLang="en-US" dirty="0" smtClean="0"/>
              <a:t>Approximate and consecutive motifs</a:t>
            </a:r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Similarity-based analysis</a:t>
            </a:r>
          </a:p>
          <a:p>
            <a:pPr>
              <a:lnSpc>
                <a:spcPct val="100000"/>
              </a:lnSpc>
            </a:pPr>
            <a:r>
              <a:rPr lang="en-US" altLang="en-US" sz="2400" dirty="0" smtClean="0"/>
              <a:t>Mining data streams</a:t>
            </a:r>
          </a:p>
          <a:p>
            <a:pPr lvl="1">
              <a:lnSpc>
                <a:spcPct val="100000"/>
              </a:lnSpc>
            </a:pPr>
            <a:r>
              <a:rPr lang="en-US" altLang="en-US" dirty="0" smtClean="0"/>
              <a:t>Ordered, time-varying, potentially infinite, data streams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02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1380</Words>
  <Application>Microsoft Office PowerPoint</Application>
  <PresentationFormat>Widescreen</PresentationFormat>
  <Paragraphs>177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Tahoma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6</cp:revision>
  <dcterms:created xsi:type="dcterms:W3CDTF">2020-03-30T11:33:29Z</dcterms:created>
  <dcterms:modified xsi:type="dcterms:W3CDTF">2020-03-30T11:47:19Z</dcterms:modified>
</cp:coreProperties>
</file>