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5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57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BD21B-4BE0-4A52-B2F5-C89DE2820AC0}" type="datetimeFigureOut">
              <a:rPr lang="en-US" smtClean="0"/>
              <a:t>3/30/2020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1E74A-1A2B-495D-83EE-ED1051D29C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880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BD21B-4BE0-4A52-B2F5-C89DE2820AC0}" type="datetimeFigureOut">
              <a:rPr lang="en-US" smtClean="0"/>
              <a:t>3/30/2020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1E74A-1A2B-495D-83EE-ED1051D29C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8520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BD21B-4BE0-4A52-B2F5-C89DE2820AC0}" type="datetimeFigureOut">
              <a:rPr lang="en-US" smtClean="0"/>
              <a:t>3/30/2020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1E74A-1A2B-495D-83EE-ED1051D29C4F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81361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BD21B-4BE0-4A52-B2F5-C89DE2820AC0}" type="datetimeFigureOut">
              <a:rPr lang="en-US" smtClean="0"/>
              <a:t>3/30/2020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1E74A-1A2B-495D-83EE-ED1051D29C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9886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BD21B-4BE0-4A52-B2F5-C89DE2820AC0}" type="datetimeFigureOut">
              <a:rPr lang="en-US" smtClean="0"/>
              <a:t>3/30/2020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1E74A-1A2B-495D-83EE-ED1051D29C4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594693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BD21B-4BE0-4A52-B2F5-C89DE2820AC0}" type="datetimeFigureOut">
              <a:rPr lang="en-US" smtClean="0"/>
              <a:t>3/30/2020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1E74A-1A2B-495D-83EE-ED1051D29C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5370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BD21B-4BE0-4A52-B2F5-C89DE2820AC0}" type="datetimeFigureOut">
              <a:rPr lang="en-US" smtClean="0"/>
              <a:t>3/30/2020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1E74A-1A2B-495D-83EE-ED1051D29C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3357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BD21B-4BE0-4A52-B2F5-C89DE2820AC0}" type="datetimeFigureOut">
              <a:rPr lang="en-US" smtClean="0"/>
              <a:t>3/30/2020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1E74A-1A2B-495D-83EE-ED1051D29C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662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BD21B-4BE0-4A52-B2F5-C89DE2820AC0}" type="datetimeFigureOut">
              <a:rPr lang="en-US" smtClean="0"/>
              <a:t>3/30/2020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1E74A-1A2B-495D-83EE-ED1051D29C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8692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BD21B-4BE0-4A52-B2F5-C89DE2820AC0}" type="datetimeFigureOut">
              <a:rPr lang="en-US" smtClean="0"/>
              <a:t>3/30/2020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1E74A-1A2B-495D-83EE-ED1051D29C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6576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BD21B-4BE0-4A52-B2F5-C89DE2820AC0}" type="datetimeFigureOut">
              <a:rPr lang="en-US" smtClean="0"/>
              <a:t>3/30/2020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1E74A-1A2B-495D-83EE-ED1051D29C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634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BD21B-4BE0-4A52-B2F5-C89DE2820AC0}" type="datetimeFigureOut">
              <a:rPr lang="en-US" smtClean="0"/>
              <a:t>3/30/2020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1E74A-1A2B-495D-83EE-ED1051D29C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535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BD21B-4BE0-4A52-B2F5-C89DE2820AC0}" type="datetimeFigureOut">
              <a:rPr lang="en-US" smtClean="0"/>
              <a:t>3/30/2020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1E74A-1A2B-495D-83EE-ED1051D29C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388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BD21B-4BE0-4A52-B2F5-C89DE2820AC0}" type="datetimeFigureOut">
              <a:rPr lang="en-US" smtClean="0"/>
              <a:t>3/30/2020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1E74A-1A2B-495D-83EE-ED1051D29C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7590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BD21B-4BE0-4A52-B2F5-C89DE2820AC0}" type="datetimeFigureOut">
              <a:rPr lang="en-US" smtClean="0"/>
              <a:t>3/30/2020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1E74A-1A2B-495D-83EE-ED1051D29C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908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BD21B-4BE0-4A52-B2F5-C89DE2820AC0}" type="datetimeFigureOut">
              <a:rPr lang="en-US" smtClean="0"/>
              <a:t>3/30/2020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1E74A-1A2B-495D-83EE-ED1051D29C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105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CBD21B-4BE0-4A52-B2F5-C89DE2820AC0}" type="datetimeFigureOut">
              <a:rPr lang="en-US" smtClean="0"/>
              <a:t>3/30/2020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D41E74A-1A2B-495D-83EE-ED1051D29C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56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45704" y="2968486"/>
            <a:ext cx="868058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/>
              <a:t>PENGANTAR DATA MINING  (LANJUTAN)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905845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397566" y="152400"/>
            <a:ext cx="8991600" cy="914400"/>
          </a:xfrm>
          <a:prstGeom prst="rect">
            <a:avLst/>
          </a:prstGeom>
          <a:noFill/>
        </p:spPr>
        <p:txBody>
          <a:bodyPr lIns="92075" tIns="46038" rIns="92075" bIns="46038"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en-US" sz="3200" b="1" dirty="0" smtClean="0"/>
              <a:t>Structure and Network Analysis</a:t>
            </a:r>
            <a:endParaRPr lang="en-US" altLang="en-US" sz="3200" b="1" dirty="0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2011018" y="1295400"/>
            <a:ext cx="8458200" cy="5251174"/>
          </a:xfrm>
          <a:prstGeom prst="rect">
            <a:avLst/>
          </a:prstGeom>
          <a:noFill/>
        </p:spPr>
        <p:txBody>
          <a:bodyPr lIns="92075" tIns="46038" rIns="92075" bIns="46038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2000" dirty="0" smtClean="0"/>
              <a:t>Graph mining</a:t>
            </a:r>
          </a:p>
          <a:p>
            <a:pPr lvl="1">
              <a:lnSpc>
                <a:spcPct val="100000"/>
              </a:lnSpc>
            </a:pPr>
            <a:r>
              <a:rPr lang="en-US" altLang="en-US" sz="2000" dirty="0" smtClean="0"/>
              <a:t>Finding frequent </a:t>
            </a:r>
            <a:r>
              <a:rPr lang="en-US" altLang="en-US" sz="2000" dirty="0" err="1" smtClean="0"/>
              <a:t>subgraphs</a:t>
            </a:r>
            <a:r>
              <a:rPr lang="en-US" altLang="en-US" sz="2000" dirty="0" smtClean="0"/>
              <a:t> (e.g., chemical compounds), trees (XML), substructures (web fragments)</a:t>
            </a:r>
          </a:p>
          <a:p>
            <a:pPr>
              <a:lnSpc>
                <a:spcPct val="100000"/>
              </a:lnSpc>
            </a:pPr>
            <a:r>
              <a:rPr lang="en-US" altLang="en-US" sz="2000" dirty="0" smtClean="0"/>
              <a:t>Information network analysis</a:t>
            </a:r>
          </a:p>
          <a:p>
            <a:pPr lvl="1">
              <a:lnSpc>
                <a:spcPct val="100000"/>
              </a:lnSpc>
            </a:pPr>
            <a:r>
              <a:rPr lang="en-US" altLang="en-US" sz="2000" dirty="0" smtClean="0"/>
              <a:t>Social networks: actors (objects, nodes) and relationships (edges)</a:t>
            </a:r>
          </a:p>
          <a:p>
            <a:pPr lvl="2">
              <a:lnSpc>
                <a:spcPct val="100000"/>
              </a:lnSpc>
            </a:pPr>
            <a:r>
              <a:rPr lang="en-US" altLang="en-US" dirty="0" smtClean="0"/>
              <a:t>e.g., author networks in CS, terrorist networks</a:t>
            </a:r>
          </a:p>
          <a:p>
            <a:pPr lvl="1">
              <a:lnSpc>
                <a:spcPct val="100000"/>
              </a:lnSpc>
            </a:pPr>
            <a:r>
              <a:rPr lang="en-US" altLang="en-US" sz="2000" dirty="0" smtClean="0"/>
              <a:t>Multiple heterogeneous networks</a:t>
            </a:r>
          </a:p>
          <a:p>
            <a:pPr lvl="2">
              <a:lnSpc>
                <a:spcPct val="100000"/>
              </a:lnSpc>
            </a:pPr>
            <a:r>
              <a:rPr lang="en-US" altLang="en-US" dirty="0" smtClean="0"/>
              <a:t>A person could be multiple information networks: friends, family, classmates, …</a:t>
            </a:r>
          </a:p>
          <a:p>
            <a:pPr lvl="1">
              <a:lnSpc>
                <a:spcPct val="100000"/>
              </a:lnSpc>
            </a:pPr>
            <a:r>
              <a:rPr lang="en-US" altLang="en-US" sz="2000" dirty="0" smtClean="0"/>
              <a:t>Links carry a lot of semantic information: Link mining</a:t>
            </a:r>
          </a:p>
          <a:p>
            <a:pPr>
              <a:lnSpc>
                <a:spcPct val="100000"/>
              </a:lnSpc>
            </a:pPr>
            <a:r>
              <a:rPr lang="en-US" altLang="en-US" sz="2000" dirty="0" smtClean="0"/>
              <a:t>Web mining</a:t>
            </a:r>
          </a:p>
          <a:p>
            <a:pPr lvl="1">
              <a:lnSpc>
                <a:spcPct val="100000"/>
              </a:lnSpc>
            </a:pPr>
            <a:r>
              <a:rPr lang="en-US" altLang="en-US" sz="2000" dirty="0" smtClean="0"/>
              <a:t>Web is a big information network: from PageRank to Google</a:t>
            </a:r>
          </a:p>
          <a:p>
            <a:pPr lvl="1">
              <a:lnSpc>
                <a:spcPct val="100000"/>
              </a:lnSpc>
            </a:pPr>
            <a:r>
              <a:rPr lang="en-US" altLang="en-US" sz="2000" dirty="0" smtClean="0"/>
              <a:t>Analysis of Web information networks</a:t>
            </a:r>
          </a:p>
          <a:p>
            <a:pPr lvl="2">
              <a:lnSpc>
                <a:spcPct val="100000"/>
              </a:lnSpc>
            </a:pPr>
            <a:r>
              <a:rPr lang="en-US" altLang="en-US" dirty="0" smtClean="0"/>
              <a:t>Web community discovery, opinion mining, usage mining, …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01190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2126972" y="228600"/>
            <a:ext cx="7716838" cy="7620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b="1" dirty="0" smtClean="0"/>
              <a:t>Evaluation of Knowledge</a:t>
            </a:r>
            <a:endParaRPr lang="en-US" altLang="en-US" b="1" dirty="0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1745972" y="1295400"/>
            <a:ext cx="8458200" cy="525780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r>
              <a:rPr lang="en-US" altLang="en-US" sz="2400" dirty="0" smtClean="0"/>
              <a:t>Are all mined knowledge interesting?</a:t>
            </a:r>
          </a:p>
          <a:p>
            <a:pPr lvl="1">
              <a:lnSpc>
                <a:spcPct val="120000"/>
              </a:lnSpc>
            </a:pPr>
            <a:r>
              <a:rPr lang="en-US" altLang="en-US" sz="2000" dirty="0" smtClean="0"/>
              <a:t>One can mine tremendous amount of “patterns” and knowledge</a:t>
            </a:r>
          </a:p>
          <a:p>
            <a:pPr lvl="1">
              <a:lnSpc>
                <a:spcPct val="120000"/>
              </a:lnSpc>
            </a:pPr>
            <a:r>
              <a:rPr lang="en-US" altLang="en-US" sz="2000" dirty="0" smtClean="0"/>
              <a:t>Some may fit only certain dimension space (time, location, …)</a:t>
            </a:r>
          </a:p>
          <a:p>
            <a:pPr lvl="1">
              <a:lnSpc>
                <a:spcPct val="120000"/>
              </a:lnSpc>
            </a:pPr>
            <a:r>
              <a:rPr lang="en-US" altLang="en-US" sz="2000" dirty="0" smtClean="0"/>
              <a:t>Some may not be representative, may be transient, …</a:t>
            </a:r>
          </a:p>
          <a:p>
            <a:pPr>
              <a:lnSpc>
                <a:spcPct val="120000"/>
              </a:lnSpc>
            </a:pPr>
            <a:r>
              <a:rPr lang="en-US" altLang="en-US" sz="2400" dirty="0" smtClean="0"/>
              <a:t>Evaluation of mined knowledge </a:t>
            </a:r>
            <a:r>
              <a:rPr lang="en-US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→ directly mine only interesting knowledge?</a:t>
            </a:r>
          </a:p>
          <a:p>
            <a:pPr lvl="1">
              <a:lnSpc>
                <a:spcPct val="120000"/>
              </a:lnSpc>
            </a:pPr>
            <a:r>
              <a:rPr lang="en-US" altLang="en-US" sz="2000" dirty="0" smtClean="0"/>
              <a:t>Descriptive vs. predictive</a:t>
            </a:r>
          </a:p>
          <a:p>
            <a:pPr lvl="1">
              <a:lnSpc>
                <a:spcPct val="120000"/>
              </a:lnSpc>
            </a:pPr>
            <a:r>
              <a:rPr lang="en-US" altLang="en-US" sz="2000" dirty="0" smtClean="0"/>
              <a:t>Coverage</a:t>
            </a:r>
          </a:p>
          <a:p>
            <a:pPr lvl="1">
              <a:lnSpc>
                <a:spcPct val="120000"/>
              </a:lnSpc>
            </a:pPr>
            <a:r>
              <a:rPr lang="en-US" altLang="en-US" sz="2000" dirty="0" smtClean="0"/>
              <a:t>Typicality vs. novelty</a:t>
            </a:r>
          </a:p>
          <a:p>
            <a:pPr lvl="1">
              <a:lnSpc>
                <a:spcPct val="120000"/>
              </a:lnSpc>
            </a:pPr>
            <a:r>
              <a:rPr lang="en-US" altLang="en-US" sz="2000" dirty="0" smtClean="0"/>
              <a:t>Accuracy</a:t>
            </a:r>
          </a:p>
          <a:p>
            <a:pPr lvl="1">
              <a:lnSpc>
                <a:spcPct val="120000"/>
              </a:lnSpc>
            </a:pPr>
            <a:r>
              <a:rPr lang="en-US" altLang="en-US" sz="2000" dirty="0" smtClean="0"/>
              <a:t>Timeliness</a:t>
            </a:r>
          </a:p>
          <a:p>
            <a:pPr lvl="1">
              <a:lnSpc>
                <a:spcPct val="120000"/>
              </a:lnSpc>
            </a:pPr>
            <a:r>
              <a:rPr lang="en-US" altLang="en-US" sz="2000" dirty="0" smtClean="0"/>
              <a:t>…</a:t>
            </a:r>
            <a:endParaRPr lang="en-US" altLang="en-US" sz="2000" dirty="0"/>
          </a:p>
        </p:txBody>
      </p:sp>
    </p:spTree>
    <p:extLst>
      <p:ext uri="{BB962C8B-B14F-4D97-AF65-F5344CB8AC3E}">
        <p14:creationId xmlns:p14="http://schemas.microsoft.com/office/powerpoint/2010/main" val="552828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1653207" y="304800"/>
            <a:ext cx="8610600" cy="762000"/>
          </a:xfrm>
          <a:prstGeom prst="rect">
            <a:avLst/>
          </a:prstGeom>
          <a:noFill/>
        </p:spPr>
        <p:txBody>
          <a:bodyPr lIns="92075" tIns="46038" rIns="92075" bIns="46038"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2800" b="1" dirty="0" smtClean="0"/>
              <a:t>Data Mining: Confluence of Multiple Disciplines</a:t>
            </a:r>
            <a:r>
              <a:rPr lang="en-US" altLang="en-US" sz="3200" b="1" dirty="0" smtClean="0"/>
              <a:t> </a:t>
            </a:r>
            <a:endParaRPr lang="en-US" altLang="en-US" sz="3200" b="1" dirty="0"/>
          </a:p>
        </p:txBody>
      </p:sp>
      <p:sp>
        <p:nvSpPr>
          <p:cNvPr id="3" name="Oval 19"/>
          <p:cNvSpPr>
            <a:spLocks noChangeArrowheads="1"/>
          </p:cNvSpPr>
          <p:nvPr/>
        </p:nvSpPr>
        <p:spPr bwMode="auto">
          <a:xfrm>
            <a:off x="4701207" y="3200400"/>
            <a:ext cx="2286000" cy="10668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en-US" altLang="en-US" b="1"/>
              <a:t>Data Mining</a:t>
            </a:r>
          </a:p>
        </p:txBody>
      </p:sp>
      <p:sp>
        <p:nvSpPr>
          <p:cNvPr id="4" name="Line 13"/>
          <p:cNvSpPr>
            <a:spLocks noChangeShapeType="1"/>
          </p:cNvSpPr>
          <p:nvPr/>
        </p:nvSpPr>
        <p:spPr bwMode="auto">
          <a:xfrm>
            <a:off x="3634407" y="3657600"/>
            <a:ext cx="1066800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" name="Line 14"/>
          <p:cNvSpPr>
            <a:spLocks noChangeShapeType="1"/>
          </p:cNvSpPr>
          <p:nvPr/>
        </p:nvSpPr>
        <p:spPr bwMode="auto">
          <a:xfrm>
            <a:off x="3558207" y="2438400"/>
            <a:ext cx="1905000" cy="7620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" name="Line 15"/>
          <p:cNvSpPr>
            <a:spLocks noChangeShapeType="1"/>
          </p:cNvSpPr>
          <p:nvPr/>
        </p:nvSpPr>
        <p:spPr bwMode="auto">
          <a:xfrm flipH="1">
            <a:off x="6149007" y="2362200"/>
            <a:ext cx="1905000" cy="8382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" name="Line 16"/>
          <p:cNvSpPr>
            <a:spLocks noChangeShapeType="1"/>
          </p:cNvSpPr>
          <p:nvPr/>
        </p:nvSpPr>
        <p:spPr bwMode="auto">
          <a:xfrm flipH="1">
            <a:off x="6987207" y="3657600"/>
            <a:ext cx="1066800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" name="Line 17"/>
          <p:cNvSpPr>
            <a:spLocks noChangeShapeType="1"/>
          </p:cNvSpPr>
          <p:nvPr/>
        </p:nvSpPr>
        <p:spPr bwMode="auto">
          <a:xfrm flipH="1" flipV="1">
            <a:off x="6301407" y="4191000"/>
            <a:ext cx="1981200" cy="7620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" name="Line 18"/>
          <p:cNvSpPr>
            <a:spLocks noChangeShapeType="1"/>
          </p:cNvSpPr>
          <p:nvPr/>
        </p:nvSpPr>
        <p:spPr bwMode="auto">
          <a:xfrm flipV="1">
            <a:off x="3710607" y="4191000"/>
            <a:ext cx="1600200" cy="7620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" name="Oval 21"/>
          <p:cNvSpPr>
            <a:spLocks noChangeArrowheads="1"/>
          </p:cNvSpPr>
          <p:nvPr/>
        </p:nvSpPr>
        <p:spPr bwMode="auto">
          <a:xfrm>
            <a:off x="2339007" y="1600200"/>
            <a:ext cx="2057400" cy="838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en-US" altLang="en-US" sz="2400"/>
              <a:t>Machine</a:t>
            </a:r>
          </a:p>
          <a:p>
            <a:pPr algn="ctr" eaLnBrk="1" hangingPunct="1"/>
            <a:r>
              <a:rPr lang="en-US" altLang="en-US" sz="2400"/>
              <a:t>Learning</a:t>
            </a:r>
          </a:p>
        </p:txBody>
      </p:sp>
      <p:sp>
        <p:nvSpPr>
          <p:cNvPr id="11" name="Oval 22"/>
          <p:cNvSpPr>
            <a:spLocks noChangeArrowheads="1"/>
          </p:cNvSpPr>
          <p:nvPr/>
        </p:nvSpPr>
        <p:spPr bwMode="auto">
          <a:xfrm>
            <a:off x="7139607" y="1600200"/>
            <a:ext cx="2057400" cy="762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en-US" altLang="en-US" sz="2400"/>
              <a:t>Statistics</a:t>
            </a:r>
          </a:p>
        </p:txBody>
      </p:sp>
      <p:sp>
        <p:nvSpPr>
          <p:cNvPr id="12" name="Oval 23"/>
          <p:cNvSpPr>
            <a:spLocks noChangeArrowheads="1"/>
          </p:cNvSpPr>
          <p:nvPr/>
        </p:nvSpPr>
        <p:spPr bwMode="auto">
          <a:xfrm>
            <a:off x="1577007" y="3276600"/>
            <a:ext cx="2057400" cy="838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en-US" altLang="en-US" sz="2400"/>
              <a:t>Applications</a:t>
            </a:r>
          </a:p>
        </p:txBody>
      </p:sp>
      <p:sp>
        <p:nvSpPr>
          <p:cNvPr id="13" name="Oval 24"/>
          <p:cNvSpPr>
            <a:spLocks noChangeArrowheads="1"/>
          </p:cNvSpPr>
          <p:nvPr/>
        </p:nvSpPr>
        <p:spPr bwMode="auto">
          <a:xfrm>
            <a:off x="1805607" y="4724400"/>
            <a:ext cx="2057400" cy="838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en-US" altLang="en-US" sz="2400"/>
              <a:t>Algorithm</a:t>
            </a:r>
          </a:p>
        </p:txBody>
      </p:sp>
      <p:sp>
        <p:nvSpPr>
          <p:cNvPr id="14" name="Oval 25"/>
          <p:cNvSpPr>
            <a:spLocks noChangeArrowheads="1"/>
          </p:cNvSpPr>
          <p:nvPr/>
        </p:nvSpPr>
        <p:spPr bwMode="auto">
          <a:xfrm>
            <a:off x="4777407" y="1600200"/>
            <a:ext cx="2057400" cy="838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en-US" altLang="en-US" sz="2400"/>
              <a:t>Pattern</a:t>
            </a:r>
          </a:p>
          <a:p>
            <a:pPr algn="ctr" eaLnBrk="1" hangingPunct="1"/>
            <a:r>
              <a:rPr lang="en-US" altLang="en-US" sz="2400"/>
              <a:t>Recognition</a:t>
            </a:r>
          </a:p>
        </p:txBody>
      </p:sp>
      <p:sp>
        <p:nvSpPr>
          <p:cNvPr id="15" name="Oval 26"/>
          <p:cNvSpPr>
            <a:spLocks noChangeArrowheads="1"/>
          </p:cNvSpPr>
          <p:nvPr/>
        </p:nvSpPr>
        <p:spPr bwMode="auto">
          <a:xfrm>
            <a:off x="7673007" y="4876800"/>
            <a:ext cx="2057400" cy="838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en-US" altLang="en-US" sz="1800"/>
              <a:t>High-Performance</a:t>
            </a:r>
          </a:p>
          <a:p>
            <a:pPr algn="ctr" eaLnBrk="1" hangingPunct="1"/>
            <a:r>
              <a:rPr lang="en-US" altLang="en-US" sz="1800"/>
              <a:t>Computing</a:t>
            </a:r>
          </a:p>
        </p:txBody>
      </p:sp>
      <p:sp>
        <p:nvSpPr>
          <p:cNvPr id="16" name="Oval 27"/>
          <p:cNvSpPr>
            <a:spLocks noChangeArrowheads="1"/>
          </p:cNvSpPr>
          <p:nvPr/>
        </p:nvSpPr>
        <p:spPr bwMode="auto">
          <a:xfrm>
            <a:off x="8054007" y="3200400"/>
            <a:ext cx="2057400" cy="838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en-US" sz="2400"/>
              <a:t>Visualization</a:t>
            </a:r>
            <a:endParaRPr lang="en-US" altLang="en-US" sz="2000"/>
          </a:p>
        </p:txBody>
      </p:sp>
      <p:sp>
        <p:nvSpPr>
          <p:cNvPr id="17" name="Line 28"/>
          <p:cNvSpPr>
            <a:spLocks noChangeShapeType="1"/>
          </p:cNvSpPr>
          <p:nvPr/>
        </p:nvSpPr>
        <p:spPr bwMode="auto">
          <a:xfrm flipH="1" flipV="1">
            <a:off x="5768007" y="4267200"/>
            <a:ext cx="0" cy="8382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8" name="Oval 30"/>
          <p:cNvSpPr>
            <a:spLocks noChangeArrowheads="1"/>
          </p:cNvSpPr>
          <p:nvPr/>
        </p:nvSpPr>
        <p:spPr bwMode="auto">
          <a:xfrm>
            <a:off x="4777407" y="4800600"/>
            <a:ext cx="2057400" cy="838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en-US" altLang="en-US" sz="2400"/>
              <a:t>Database </a:t>
            </a:r>
          </a:p>
          <a:p>
            <a:pPr algn="ctr" eaLnBrk="1" hangingPunct="1"/>
            <a:r>
              <a:rPr lang="en-US" altLang="en-US" sz="2400"/>
              <a:t>Technology</a:t>
            </a:r>
          </a:p>
        </p:txBody>
      </p:sp>
      <p:sp>
        <p:nvSpPr>
          <p:cNvPr id="19" name="Line 31"/>
          <p:cNvSpPr>
            <a:spLocks noChangeShapeType="1"/>
          </p:cNvSpPr>
          <p:nvPr/>
        </p:nvSpPr>
        <p:spPr bwMode="auto">
          <a:xfrm>
            <a:off x="5768007" y="2438400"/>
            <a:ext cx="0" cy="7620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12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1404730" y="304800"/>
            <a:ext cx="9144000" cy="685800"/>
          </a:xfrm>
          <a:prstGeom prst="rect">
            <a:avLst/>
          </a:prstGeom>
          <a:noFill/>
        </p:spPr>
        <p:txBody>
          <a:bodyPr lIns="92075" tIns="46038" rIns="92075" bIns="46038"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 b="1" dirty="0" smtClean="0"/>
              <a:t>Why Confluence of Multiple Disciplines?</a:t>
            </a:r>
            <a:endParaRPr lang="en-US" altLang="en-US" sz="3200" b="1" u="sng" dirty="0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1785730" y="1295400"/>
            <a:ext cx="8610600" cy="5181600"/>
          </a:xfrm>
          <a:prstGeom prst="rect">
            <a:avLst/>
          </a:prstGeom>
          <a:noFill/>
        </p:spPr>
        <p:txBody>
          <a:bodyPr lIns="92075" tIns="46038" rIns="92075" bIns="46038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2400" smtClean="0"/>
              <a:t>Tremendous amount of data</a:t>
            </a:r>
          </a:p>
          <a:p>
            <a:pPr lvl="1">
              <a:lnSpc>
                <a:spcPct val="100000"/>
              </a:lnSpc>
            </a:pPr>
            <a:r>
              <a:rPr lang="en-US" altLang="en-US" sz="2000" smtClean="0"/>
              <a:t>Algorithms must be highly scalable to handle such as tera-bytes of data</a:t>
            </a:r>
          </a:p>
          <a:p>
            <a:pPr>
              <a:lnSpc>
                <a:spcPct val="100000"/>
              </a:lnSpc>
            </a:pPr>
            <a:r>
              <a:rPr lang="en-US" altLang="en-US" sz="2400" smtClean="0"/>
              <a:t>High-dimensionality of data </a:t>
            </a:r>
          </a:p>
          <a:p>
            <a:pPr lvl="1">
              <a:lnSpc>
                <a:spcPct val="100000"/>
              </a:lnSpc>
            </a:pPr>
            <a:r>
              <a:rPr lang="en-US" altLang="en-US" sz="2000" smtClean="0"/>
              <a:t>Micro-array may have tens of thousands of dimensions</a:t>
            </a:r>
          </a:p>
          <a:p>
            <a:pPr>
              <a:lnSpc>
                <a:spcPct val="100000"/>
              </a:lnSpc>
            </a:pPr>
            <a:r>
              <a:rPr lang="en-US" altLang="en-US" sz="2400" smtClean="0"/>
              <a:t>High complexity of data</a:t>
            </a:r>
          </a:p>
          <a:p>
            <a:pPr lvl="1">
              <a:lnSpc>
                <a:spcPct val="100000"/>
              </a:lnSpc>
            </a:pPr>
            <a:r>
              <a:rPr lang="en-US" altLang="en-US" sz="2000" smtClean="0"/>
              <a:t>Data streams and sensor data</a:t>
            </a:r>
          </a:p>
          <a:p>
            <a:pPr lvl="1">
              <a:lnSpc>
                <a:spcPct val="100000"/>
              </a:lnSpc>
            </a:pPr>
            <a:r>
              <a:rPr lang="en-US" altLang="en-US" sz="2000" smtClean="0"/>
              <a:t>Time-series data, temporal data, sequence data </a:t>
            </a:r>
          </a:p>
          <a:p>
            <a:pPr lvl="1">
              <a:lnSpc>
                <a:spcPct val="100000"/>
              </a:lnSpc>
            </a:pPr>
            <a:r>
              <a:rPr lang="en-US" altLang="en-US" sz="2000" smtClean="0"/>
              <a:t>Structure data, graphs, social networks and multi-linked data</a:t>
            </a:r>
          </a:p>
          <a:p>
            <a:pPr lvl="1">
              <a:lnSpc>
                <a:spcPct val="100000"/>
              </a:lnSpc>
            </a:pPr>
            <a:r>
              <a:rPr lang="en-US" altLang="en-US" sz="2000" smtClean="0"/>
              <a:t>Heterogeneous databases and legacy databases</a:t>
            </a:r>
          </a:p>
          <a:p>
            <a:pPr lvl="1">
              <a:lnSpc>
                <a:spcPct val="100000"/>
              </a:lnSpc>
            </a:pPr>
            <a:r>
              <a:rPr lang="en-US" altLang="en-US" sz="2000" smtClean="0"/>
              <a:t>Spatial, spatiotemporal, multimedia, text and Web data</a:t>
            </a:r>
          </a:p>
          <a:p>
            <a:pPr lvl="1">
              <a:lnSpc>
                <a:spcPct val="100000"/>
              </a:lnSpc>
            </a:pPr>
            <a:r>
              <a:rPr lang="en-US" altLang="en-US" sz="2000" smtClean="0"/>
              <a:t>Software programs, scientific simulations</a:t>
            </a:r>
          </a:p>
          <a:p>
            <a:pPr>
              <a:lnSpc>
                <a:spcPct val="100000"/>
              </a:lnSpc>
            </a:pPr>
            <a:r>
              <a:rPr lang="en-US" altLang="en-US" sz="2400" smtClean="0"/>
              <a:t>New and sophisticated applications</a:t>
            </a:r>
            <a:endParaRPr lang="en-US" altLang="en-US" sz="2400"/>
          </a:p>
        </p:txBody>
      </p:sp>
    </p:spTree>
    <p:extLst>
      <p:ext uri="{BB962C8B-B14F-4D97-AF65-F5344CB8AC3E}">
        <p14:creationId xmlns:p14="http://schemas.microsoft.com/office/powerpoint/2010/main" val="4277058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2140223" y="228600"/>
            <a:ext cx="7716838" cy="7620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b="1" dirty="0" smtClean="0"/>
              <a:t>Applications of Data Mining</a:t>
            </a:r>
            <a:endParaRPr lang="en-US" altLang="en-US" b="1" dirty="0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1759223" y="1371600"/>
            <a:ext cx="8458200" cy="518160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r>
              <a:rPr lang="en-US" altLang="en-US" sz="2000" dirty="0" smtClean="0"/>
              <a:t>Web page analysis: from web page classification, clustering to PageRank &amp; HITS algorithms</a:t>
            </a:r>
          </a:p>
          <a:p>
            <a:pPr>
              <a:lnSpc>
                <a:spcPct val="120000"/>
              </a:lnSpc>
            </a:pPr>
            <a:r>
              <a:rPr lang="en-US" altLang="en-US" sz="2000" dirty="0" smtClean="0"/>
              <a:t>Collaborative analysis &amp; recommender systems</a:t>
            </a:r>
          </a:p>
          <a:p>
            <a:pPr>
              <a:lnSpc>
                <a:spcPct val="120000"/>
              </a:lnSpc>
            </a:pPr>
            <a:r>
              <a:rPr lang="en-US" altLang="en-US" sz="2000" dirty="0" smtClean="0"/>
              <a:t>Basket data analysis to targeted marketing</a:t>
            </a:r>
          </a:p>
          <a:p>
            <a:pPr>
              <a:lnSpc>
                <a:spcPct val="120000"/>
              </a:lnSpc>
            </a:pPr>
            <a:r>
              <a:rPr lang="en-US" altLang="en-US" sz="2000" dirty="0" smtClean="0"/>
              <a:t>Biological and medical data analysis: classification, cluster analysis (microarray data analysis),  biological sequence analysis, biological network analysis</a:t>
            </a:r>
          </a:p>
          <a:p>
            <a:pPr>
              <a:lnSpc>
                <a:spcPct val="120000"/>
              </a:lnSpc>
            </a:pPr>
            <a:r>
              <a:rPr lang="en-US" altLang="en-US" sz="2000" dirty="0" smtClean="0"/>
              <a:t>Data mining and software engineering (e.g., IEEE Computer, Aug. 2009 issue)</a:t>
            </a:r>
          </a:p>
          <a:p>
            <a:pPr>
              <a:lnSpc>
                <a:spcPct val="120000"/>
              </a:lnSpc>
            </a:pPr>
            <a:r>
              <a:rPr lang="en-US" altLang="en-US" sz="2000" dirty="0" smtClean="0"/>
              <a:t>From major dedicated data mining systems/tools (e.g., SAS, MS SQL-Server Analysis Manager, Oracle Data Mining Tools) to invisible data mining</a:t>
            </a:r>
            <a:endParaRPr lang="en-US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87084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2551044" y="304800"/>
            <a:ext cx="7239000" cy="585788"/>
          </a:xfrm>
          <a:prstGeom prst="rect">
            <a:avLst/>
          </a:prstGeom>
          <a:noFill/>
        </p:spPr>
        <p:txBody>
          <a:bodyPr lIns="92075" tIns="46038" rIns="92075" bIns="46038"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 b="1" dirty="0" smtClean="0"/>
              <a:t>Major Issues in Data Mining (1)</a:t>
            </a:r>
            <a:endParaRPr lang="en-US" altLang="en-US" sz="3200" b="1" u="sng" dirty="0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1865244" y="1447800"/>
            <a:ext cx="8382000" cy="5029200"/>
          </a:xfrm>
          <a:prstGeom prst="rect">
            <a:avLst/>
          </a:prstGeom>
          <a:noFill/>
        </p:spPr>
        <p:txBody>
          <a:bodyPr lIns="92075" tIns="46038" rIns="92075" bIns="46038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r>
              <a:rPr lang="en-US" altLang="en-US" sz="2000" smtClean="0"/>
              <a:t>Mining Methodology</a:t>
            </a:r>
          </a:p>
          <a:p>
            <a:pPr lvl="1">
              <a:lnSpc>
                <a:spcPct val="120000"/>
              </a:lnSpc>
            </a:pPr>
            <a:r>
              <a:rPr lang="en-US" altLang="en-US" sz="2000" smtClean="0"/>
              <a:t>Mining various and new kinds of knowledge</a:t>
            </a:r>
          </a:p>
          <a:p>
            <a:pPr lvl="1">
              <a:lnSpc>
                <a:spcPct val="120000"/>
              </a:lnSpc>
            </a:pPr>
            <a:r>
              <a:rPr lang="en-US" altLang="en-US" sz="2000" smtClean="0"/>
              <a:t>Mining knowledge in multi-dimensional space</a:t>
            </a:r>
          </a:p>
          <a:p>
            <a:pPr lvl="1">
              <a:lnSpc>
                <a:spcPct val="120000"/>
              </a:lnSpc>
            </a:pPr>
            <a:r>
              <a:rPr lang="en-US" altLang="en-US" sz="2000" smtClean="0"/>
              <a:t>Data mining: An interdisciplinary effort</a:t>
            </a:r>
          </a:p>
          <a:p>
            <a:pPr lvl="1">
              <a:lnSpc>
                <a:spcPct val="120000"/>
              </a:lnSpc>
            </a:pPr>
            <a:r>
              <a:rPr lang="en-US" altLang="en-US" sz="2000" smtClean="0"/>
              <a:t>Boosting the power of discovery in a networked environment</a:t>
            </a:r>
          </a:p>
          <a:p>
            <a:pPr lvl="1">
              <a:lnSpc>
                <a:spcPct val="120000"/>
              </a:lnSpc>
            </a:pPr>
            <a:r>
              <a:rPr lang="en-US" altLang="en-US" sz="2000" smtClean="0"/>
              <a:t>Handling noise, uncertainty, and incompleteness of data</a:t>
            </a:r>
          </a:p>
          <a:p>
            <a:pPr lvl="1">
              <a:lnSpc>
                <a:spcPct val="120000"/>
              </a:lnSpc>
            </a:pPr>
            <a:r>
              <a:rPr lang="en-US" altLang="en-US" sz="2000" smtClean="0"/>
              <a:t>Pattern evaluation and pattern- or constraint-guided mining</a:t>
            </a:r>
          </a:p>
          <a:p>
            <a:pPr>
              <a:lnSpc>
                <a:spcPct val="120000"/>
              </a:lnSpc>
            </a:pPr>
            <a:r>
              <a:rPr lang="en-US" altLang="en-US" sz="2000" smtClean="0"/>
              <a:t>User Interaction</a:t>
            </a:r>
          </a:p>
          <a:p>
            <a:pPr lvl="1">
              <a:lnSpc>
                <a:spcPct val="120000"/>
              </a:lnSpc>
            </a:pPr>
            <a:r>
              <a:rPr lang="en-US" altLang="en-US" sz="2000" smtClean="0"/>
              <a:t>Interactive mining</a:t>
            </a:r>
          </a:p>
          <a:p>
            <a:pPr lvl="1">
              <a:lnSpc>
                <a:spcPct val="120000"/>
              </a:lnSpc>
            </a:pPr>
            <a:r>
              <a:rPr lang="en-US" altLang="en-US" sz="2000" smtClean="0"/>
              <a:t>Incorporation of background knowledge</a:t>
            </a:r>
          </a:p>
          <a:p>
            <a:pPr lvl="1">
              <a:lnSpc>
                <a:spcPct val="120000"/>
              </a:lnSpc>
            </a:pPr>
            <a:r>
              <a:rPr lang="en-US" altLang="en-US" sz="2000" smtClean="0"/>
              <a:t>Presentation and visualization of data mining results</a:t>
            </a:r>
            <a:endParaRPr lang="en-US" altLang="en-US" sz="2000"/>
          </a:p>
        </p:txBody>
      </p:sp>
    </p:spTree>
    <p:extLst>
      <p:ext uri="{BB962C8B-B14F-4D97-AF65-F5344CB8AC3E}">
        <p14:creationId xmlns:p14="http://schemas.microsoft.com/office/powerpoint/2010/main" val="2904196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2617302" y="304800"/>
            <a:ext cx="7239000" cy="585788"/>
          </a:xfrm>
          <a:prstGeom prst="rect">
            <a:avLst/>
          </a:prstGeom>
          <a:noFill/>
        </p:spPr>
        <p:txBody>
          <a:bodyPr lIns="92075" tIns="46038" rIns="92075" bIns="46038"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 b="1" dirty="0" smtClean="0"/>
              <a:t>Major Issues in Data Mining (2)</a:t>
            </a:r>
            <a:endParaRPr lang="en-US" altLang="en-US" sz="3200" b="1" u="sng" dirty="0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1931502" y="1524000"/>
            <a:ext cx="8382000" cy="4572000"/>
          </a:xfrm>
          <a:prstGeom prst="rect">
            <a:avLst/>
          </a:prstGeom>
          <a:noFill/>
        </p:spPr>
        <p:txBody>
          <a:bodyPr lIns="92075" tIns="46038" rIns="92075" bIns="46038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r>
              <a:rPr lang="en-US" altLang="en-US" sz="2000" smtClean="0"/>
              <a:t>Efficiency and Scalability</a:t>
            </a:r>
          </a:p>
          <a:p>
            <a:pPr lvl="1">
              <a:lnSpc>
                <a:spcPct val="120000"/>
              </a:lnSpc>
            </a:pPr>
            <a:r>
              <a:rPr lang="en-US" altLang="en-US" sz="2000" smtClean="0"/>
              <a:t>Efficiency and scalability of data mining algorithms</a:t>
            </a:r>
          </a:p>
          <a:p>
            <a:pPr lvl="1">
              <a:lnSpc>
                <a:spcPct val="120000"/>
              </a:lnSpc>
            </a:pPr>
            <a:r>
              <a:rPr lang="en-US" altLang="en-US" sz="2000" smtClean="0"/>
              <a:t>Parallel, distributed, stream, and incremental mining methods</a:t>
            </a:r>
          </a:p>
          <a:p>
            <a:pPr>
              <a:lnSpc>
                <a:spcPct val="120000"/>
              </a:lnSpc>
            </a:pPr>
            <a:r>
              <a:rPr lang="en-US" altLang="en-US" sz="2000" smtClean="0"/>
              <a:t>Diversity of data types</a:t>
            </a:r>
          </a:p>
          <a:p>
            <a:pPr lvl="1">
              <a:lnSpc>
                <a:spcPct val="120000"/>
              </a:lnSpc>
            </a:pPr>
            <a:r>
              <a:rPr lang="en-US" altLang="en-US" sz="2000" smtClean="0"/>
              <a:t>Handling complex types of data</a:t>
            </a:r>
          </a:p>
          <a:p>
            <a:pPr lvl="1">
              <a:lnSpc>
                <a:spcPct val="120000"/>
              </a:lnSpc>
            </a:pPr>
            <a:r>
              <a:rPr lang="en-US" altLang="en-US" sz="2000" smtClean="0"/>
              <a:t>Mining dynamic, networked, and global data repositories</a:t>
            </a:r>
          </a:p>
          <a:p>
            <a:pPr>
              <a:lnSpc>
                <a:spcPct val="120000"/>
              </a:lnSpc>
            </a:pPr>
            <a:r>
              <a:rPr lang="en-US" altLang="en-US" sz="2000" smtClean="0"/>
              <a:t>Data mining and society</a:t>
            </a:r>
          </a:p>
          <a:p>
            <a:pPr lvl="1">
              <a:lnSpc>
                <a:spcPct val="120000"/>
              </a:lnSpc>
            </a:pPr>
            <a:r>
              <a:rPr lang="en-US" altLang="en-US" sz="2000" smtClean="0"/>
              <a:t>Social impacts of data mining</a:t>
            </a:r>
          </a:p>
          <a:p>
            <a:pPr lvl="1">
              <a:lnSpc>
                <a:spcPct val="120000"/>
              </a:lnSpc>
            </a:pPr>
            <a:r>
              <a:rPr lang="en-US" altLang="en-US" sz="2000" smtClean="0"/>
              <a:t>Privacy-preserving data mining</a:t>
            </a:r>
          </a:p>
          <a:p>
            <a:pPr lvl="1">
              <a:lnSpc>
                <a:spcPct val="120000"/>
              </a:lnSpc>
            </a:pPr>
            <a:r>
              <a:rPr lang="en-US" altLang="en-US" sz="2000" smtClean="0"/>
              <a:t>Invisible data mining</a:t>
            </a:r>
            <a:endParaRPr lang="en-US" altLang="en-US" sz="2000"/>
          </a:p>
        </p:txBody>
      </p:sp>
    </p:spTree>
    <p:extLst>
      <p:ext uri="{BB962C8B-B14F-4D97-AF65-F5344CB8AC3E}">
        <p14:creationId xmlns:p14="http://schemas.microsoft.com/office/powerpoint/2010/main" val="2802400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2329067" y="304800"/>
            <a:ext cx="7315200" cy="762000"/>
          </a:xfrm>
          <a:prstGeom prst="rect">
            <a:avLst/>
          </a:prstGeom>
          <a:noFill/>
        </p:spPr>
        <p:txBody>
          <a:bodyPr lIns="92075" tIns="46038" rIns="92075" bIns="46038"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2800" b="1" dirty="0" smtClean="0"/>
              <a:t>A Brief History of Data Mining Society</a:t>
            </a:r>
            <a:endParaRPr lang="en-US" altLang="en-US" sz="2800" b="1" dirty="0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1719467" y="1295400"/>
            <a:ext cx="8458200" cy="5257800"/>
          </a:xfrm>
          <a:prstGeom prst="rect">
            <a:avLst/>
          </a:prstGeom>
          <a:noFill/>
        </p:spPr>
        <p:txBody>
          <a:bodyPr lIns="92075" tIns="46038" rIns="92075" bIns="46038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r>
              <a:rPr lang="en-US" altLang="en-US" sz="1800" smtClean="0"/>
              <a:t>1989 IJCAI Workshop on Knowledge Discovery in Databases </a:t>
            </a:r>
          </a:p>
          <a:p>
            <a:pPr lvl="1">
              <a:lnSpc>
                <a:spcPct val="120000"/>
              </a:lnSpc>
            </a:pPr>
            <a:r>
              <a:rPr lang="en-US" altLang="en-US" sz="1800" smtClean="0"/>
              <a:t>Knowledge Discovery in Databases (G. Piatetsky-Shapiro and W. Frawley, 1991)</a:t>
            </a:r>
          </a:p>
          <a:p>
            <a:pPr>
              <a:lnSpc>
                <a:spcPct val="120000"/>
              </a:lnSpc>
            </a:pPr>
            <a:r>
              <a:rPr lang="en-US" altLang="en-US" sz="1800" smtClean="0"/>
              <a:t>1991-1994 Workshops on Knowledge Discovery in Databases</a:t>
            </a:r>
          </a:p>
          <a:p>
            <a:pPr lvl="1">
              <a:lnSpc>
                <a:spcPct val="120000"/>
              </a:lnSpc>
            </a:pPr>
            <a:r>
              <a:rPr lang="en-US" altLang="en-US" sz="1800" smtClean="0"/>
              <a:t>Advances in Knowledge Discovery and Data Mining (U. Fayyad, G. Piatetsky-Shapiro, P. Smyth, and R. Uthurusamy, 1996)</a:t>
            </a:r>
          </a:p>
          <a:p>
            <a:pPr>
              <a:lnSpc>
                <a:spcPct val="120000"/>
              </a:lnSpc>
            </a:pPr>
            <a:r>
              <a:rPr lang="en-US" altLang="en-US" sz="1800" smtClean="0"/>
              <a:t>1995-1998 International Conferences on Knowledge Discovery in Databases and Data Mining (KDD’95-98)</a:t>
            </a:r>
          </a:p>
          <a:p>
            <a:pPr lvl="1">
              <a:lnSpc>
                <a:spcPct val="120000"/>
              </a:lnSpc>
            </a:pPr>
            <a:r>
              <a:rPr lang="en-US" altLang="en-US" sz="1800" smtClean="0"/>
              <a:t>Journal of Data Mining and Knowledge Discovery (1997)</a:t>
            </a:r>
          </a:p>
          <a:p>
            <a:pPr>
              <a:lnSpc>
                <a:spcPct val="120000"/>
              </a:lnSpc>
            </a:pPr>
            <a:r>
              <a:rPr lang="en-US" altLang="en-US" sz="1800" smtClean="0"/>
              <a:t>ACM SIGKDD conferences since 1998 and SIGKDD Explorations</a:t>
            </a:r>
          </a:p>
          <a:p>
            <a:pPr>
              <a:lnSpc>
                <a:spcPct val="120000"/>
              </a:lnSpc>
            </a:pPr>
            <a:r>
              <a:rPr lang="en-US" altLang="en-US" sz="1800" smtClean="0"/>
              <a:t>More conferences on data mining</a:t>
            </a:r>
          </a:p>
          <a:p>
            <a:pPr lvl="1">
              <a:lnSpc>
                <a:spcPct val="120000"/>
              </a:lnSpc>
            </a:pPr>
            <a:r>
              <a:rPr lang="en-US" altLang="en-US" sz="1800" smtClean="0"/>
              <a:t>PAKDD (1997), PKDD (1997), SIAM-Data Mining (2001), (IEEE) ICDM (2001), WSDM (2008), etc.</a:t>
            </a:r>
          </a:p>
          <a:p>
            <a:pPr>
              <a:lnSpc>
                <a:spcPct val="120000"/>
              </a:lnSpc>
            </a:pPr>
            <a:r>
              <a:rPr lang="en-US" altLang="en-US" sz="1800" smtClean="0"/>
              <a:t>ACM Transactions on KDD (2007)</a:t>
            </a:r>
            <a:endParaRPr lang="en-US" altLang="en-US" sz="1800"/>
          </a:p>
        </p:txBody>
      </p:sp>
    </p:spTree>
    <p:extLst>
      <p:ext uri="{BB962C8B-B14F-4D97-AF65-F5344CB8AC3E}">
        <p14:creationId xmlns:p14="http://schemas.microsoft.com/office/powerpoint/2010/main" val="764041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2524538" y="404813"/>
            <a:ext cx="7010400" cy="528637"/>
          </a:xfrm>
          <a:prstGeom prst="rect">
            <a:avLst/>
          </a:prstGeom>
          <a:noFill/>
        </p:spPr>
        <p:txBody>
          <a:bodyPr lIns="92075" tIns="46038" rIns="92075" bIns="46038"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 b="1" dirty="0" smtClean="0"/>
              <a:t>Summary</a:t>
            </a:r>
            <a:endParaRPr lang="en-US" altLang="en-US" sz="2800" b="1" dirty="0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1838738" y="1295400"/>
            <a:ext cx="8418513" cy="5105400"/>
          </a:xfrm>
          <a:prstGeom prst="rect">
            <a:avLst/>
          </a:prstGeom>
          <a:noFill/>
        </p:spPr>
        <p:txBody>
          <a:bodyPr lIns="92075" tIns="46038" rIns="92075" bIns="46038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r>
              <a:rPr lang="en-US" altLang="en-US" sz="2000" dirty="0" smtClean="0"/>
              <a:t>Data mining: Discovering interesting patterns and knowledge from massive amount of data</a:t>
            </a:r>
          </a:p>
          <a:p>
            <a:pPr>
              <a:lnSpc>
                <a:spcPct val="120000"/>
              </a:lnSpc>
            </a:pPr>
            <a:r>
              <a:rPr lang="en-US" altLang="en-US" sz="2000" dirty="0" smtClean="0"/>
              <a:t>A natural evolution of science and information technology, in great demand, with wide applications</a:t>
            </a:r>
          </a:p>
          <a:p>
            <a:pPr>
              <a:lnSpc>
                <a:spcPct val="120000"/>
              </a:lnSpc>
            </a:pPr>
            <a:r>
              <a:rPr lang="en-US" altLang="en-US" sz="2000" dirty="0" smtClean="0"/>
              <a:t>A KDD process includes data cleaning, data integration, data selection, transformation, data mining, pattern evaluation, and knowledge presentation</a:t>
            </a:r>
          </a:p>
          <a:p>
            <a:pPr>
              <a:lnSpc>
                <a:spcPct val="120000"/>
              </a:lnSpc>
            </a:pPr>
            <a:r>
              <a:rPr lang="en-US" altLang="en-US" sz="2000" dirty="0" smtClean="0"/>
              <a:t>Mining can be performed in a variety of data</a:t>
            </a:r>
          </a:p>
          <a:p>
            <a:pPr>
              <a:lnSpc>
                <a:spcPct val="120000"/>
              </a:lnSpc>
            </a:pPr>
            <a:r>
              <a:rPr lang="en-US" altLang="en-US" sz="2000" dirty="0" smtClean="0"/>
              <a:t>Data mining functionalities: characterization, discrimination, association, classification, clustering, trend and outlier analysis, etc.</a:t>
            </a:r>
          </a:p>
          <a:p>
            <a:pPr>
              <a:lnSpc>
                <a:spcPct val="120000"/>
              </a:lnSpc>
            </a:pPr>
            <a:r>
              <a:rPr lang="en-US" altLang="en-US" sz="2000" dirty="0" smtClean="0"/>
              <a:t>Data mining technologies and applications</a:t>
            </a:r>
          </a:p>
          <a:p>
            <a:pPr>
              <a:lnSpc>
                <a:spcPct val="120000"/>
              </a:lnSpc>
            </a:pPr>
            <a:r>
              <a:rPr lang="en-US" altLang="en-US" sz="2000" dirty="0" smtClean="0"/>
              <a:t>Major issues in data mining</a:t>
            </a:r>
            <a:endParaRPr lang="en-US" altLang="en-US" sz="2000" dirty="0"/>
          </a:p>
        </p:txBody>
      </p:sp>
    </p:spTree>
    <p:extLst>
      <p:ext uri="{BB962C8B-B14F-4D97-AF65-F5344CB8AC3E}">
        <p14:creationId xmlns:p14="http://schemas.microsoft.com/office/powerpoint/2010/main" val="4074869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1722782" y="159028"/>
            <a:ext cx="8458200" cy="685800"/>
          </a:xfrm>
          <a:prstGeom prst="rect">
            <a:avLst/>
          </a:prstGeom>
          <a:noFill/>
        </p:spPr>
        <p:txBody>
          <a:bodyPr lIns="92075" tIns="46038" rIns="92075" bIns="46038"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 b="1" dirty="0" smtClean="0"/>
              <a:t>Multi-Dimensional View of Data Mining</a:t>
            </a:r>
            <a:endParaRPr lang="en-US" altLang="en-US" sz="3200" b="1" dirty="0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1722782" y="844828"/>
            <a:ext cx="8686800" cy="5715000"/>
          </a:xfrm>
          <a:prstGeom prst="rect">
            <a:avLst/>
          </a:prstGeom>
          <a:noFill/>
        </p:spPr>
        <p:txBody>
          <a:bodyPr lIns="92075" tIns="46038" rIns="92075" bIns="46038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2000" b="1" u="sng" dirty="0" smtClean="0"/>
              <a:t>Data to be mined</a:t>
            </a:r>
            <a:endParaRPr lang="en-US" altLang="en-US" sz="2000" dirty="0" smtClean="0"/>
          </a:p>
          <a:p>
            <a:pPr lvl="1">
              <a:lnSpc>
                <a:spcPct val="100000"/>
              </a:lnSpc>
            </a:pPr>
            <a:r>
              <a:rPr lang="en-US" altLang="en-US" sz="2000" dirty="0" smtClean="0"/>
              <a:t>Database data (extended-relational, object-oriented, heterogeneous, legacy), data warehouse, transactional data, stream, spatiotemporal, time-series, sequence, text and web, multi-media, graphs &amp; social and information networks</a:t>
            </a:r>
          </a:p>
          <a:p>
            <a:pPr>
              <a:lnSpc>
                <a:spcPct val="100000"/>
              </a:lnSpc>
            </a:pPr>
            <a:r>
              <a:rPr lang="en-US" altLang="en-US" sz="2000" b="1" u="sng" dirty="0" smtClean="0"/>
              <a:t>Knowledge to be mined (or: Data mining functions)</a:t>
            </a:r>
            <a:endParaRPr lang="en-US" altLang="en-US" sz="2000" dirty="0" smtClean="0"/>
          </a:p>
          <a:p>
            <a:pPr lvl="1">
              <a:lnSpc>
                <a:spcPct val="100000"/>
              </a:lnSpc>
            </a:pPr>
            <a:r>
              <a:rPr lang="en-US" altLang="en-US" sz="2000" dirty="0" smtClean="0"/>
              <a:t>Characterization, discrimination, association, classification, clustering, trend/deviation, outlier analysis, etc.</a:t>
            </a:r>
          </a:p>
          <a:p>
            <a:pPr lvl="1">
              <a:lnSpc>
                <a:spcPct val="100000"/>
              </a:lnSpc>
            </a:pPr>
            <a:r>
              <a:rPr lang="en-US" altLang="en-US" sz="2000" dirty="0" smtClean="0"/>
              <a:t>Descriptive vs. predictive data mining </a:t>
            </a:r>
          </a:p>
          <a:p>
            <a:pPr lvl="1">
              <a:lnSpc>
                <a:spcPct val="100000"/>
              </a:lnSpc>
            </a:pPr>
            <a:r>
              <a:rPr lang="en-US" altLang="en-US" sz="2000" dirty="0" smtClean="0"/>
              <a:t>Multiple/integrated functions and mining at multiple levels</a:t>
            </a:r>
          </a:p>
          <a:p>
            <a:pPr>
              <a:lnSpc>
                <a:spcPct val="100000"/>
              </a:lnSpc>
            </a:pPr>
            <a:r>
              <a:rPr lang="en-US" altLang="en-US" sz="2000" b="1" u="sng" dirty="0" smtClean="0"/>
              <a:t>Techniques utilized</a:t>
            </a:r>
            <a:endParaRPr lang="en-US" altLang="en-US" sz="2000" b="1" dirty="0" smtClean="0"/>
          </a:p>
          <a:p>
            <a:pPr lvl="1">
              <a:lnSpc>
                <a:spcPct val="100000"/>
              </a:lnSpc>
            </a:pPr>
            <a:r>
              <a:rPr lang="en-US" altLang="en-US" sz="2000" dirty="0" smtClean="0"/>
              <a:t>Data-intensive, data warehouse (OLAP), machine learning, statistics, pattern recognition, visualization, high-performance, etc.</a:t>
            </a:r>
          </a:p>
          <a:p>
            <a:pPr>
              <a:lnSpc>
                <a:spcPct val="100000"/>
              </a:lnSpc>
            </a:pPr>
            <a:r>
              <a:rPr lang="en-US" altLang="en-US" sz="2000" b="1" u="sng" dirty="0" smtClean="0"/>
              <a:t>Applications adapted</a:t>
            </a:r>
          </a:p>
          <a:p>
            <a:pPr lvl="1">
              <a:lnSpc>
                <a:spcPct val="100000"/>
              </a:lnSpc>
            </a:pPr>
            <a:r>
              <a:rPr lang="en-US" altLang="en-US" sz="2000" dirty="0" smtClean="0"/>
              <a:t>Retail, telecommunication, banking, fraud analysis, bio-data mining, stock market analysis, text mining, Web mining, etc.</a:t>
            </a:r>
            <a:endParaRPr lang="en-US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328615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2126976" y="304800"/>
            <a:ext cx="8229600" cy="685800"/>
          </a:xfrm>
          <a:prstGeom prst="rect">
            <a:avLst/>
          </a:prstGeom>
          <a:noFill/>
        </p:spPr>
        <p:txBody>
          <a:bodyPr lIns="92075" tIns="46038" rIns="92075" bIns="46038"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 b="1" dirty="0" smtClean="0"/>
              <a:t>Data Mining: On What Kinds of Data?</a:t>
            </a:r>
            <a:endParaRPr lang="en-US" altLang="en-US" sz="3200" b="1" u="sng" dirty="0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2050776" y="1295400"/>
            <a:ext cx="8610600" cy="5181600"/>
          </a:xfrm>
          <a:prstGeom prst="rect">
            <a:avLst/>
          </a:prstGeom>
          <a:noFill/>
        </p:spPr>
        <p:txBody>
          <a:bodyPr lIns="92075" tIns="46038" rIns="92075" bIns="46038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30000"/>
              </a:lnSpc>
            </a:pPr>
            <a:r>
              <a:rPr lang="en-US" altLang="en-US" sz="1800" smtClean="0"/>
              <a:t>Database-oriented data sets and applications</a:t>
            </a:r>
          </a:p>
          <a:p>
            <a:pPr lvl="1">
              <a:lnSpc>
                <a:spcPct val="130000"/>
              </a:lnSpc>
            </a:pPr>
            <a:r>
              <a:rPr lang="en-US" altLang="en-US" sz="1800" smtClean="0"/>
              <a:t>Relational database, data warehouse, transactional database</a:t>
            </a:r>
          </a:p>
          <a:p>
            <a:pPr>
              <a:lnSpc>
                <a:spcPct val="130000"/>
              </a:lnSpc>
            </a:pPr>
            <a:r>
              <a:rPr lang="en-US" altLang="en-US" sz="1800" smtClean="0"/>
              <a:t>Advanced data sets and advanced applications </a:t>
            </a:r>
          </a:p>
          <a:p>
            <a:pPr lvl="1">
              <a:lnSpc>
                <a:spcPct val="130000"/>
              </a:lnSpc>
            </a:pPr>
            <a:r>
              <a:rPr lang="en-US" altLang="en-US" sz="1800" smtClean="0"/>
              <a:t>Data streams and sensor data</a:t>
            </a:r>
          </a:p>
          <a:p>
            <a:pPr lvl="1">
              <a:lnSpc>
                <a:spcPct val="130000"/>
              </a:lnSpc>
            </a:pPr>
            <a:r>
              <a:rPr lang="en-US" altLang="en-US" sz="1800" smtClean="0"/>
              <a:t>Time-series data, temporal data, sequence data (incl. bio-sequences) </a:t>
            </a:r>
          </a:p>
          <a:p>
            <a:pPr lvl="1">
              <a:lnSpc>
                <a:spcPct val="130000"/>
              </a:lnSpc>
            </a:pPr>
            <a:r>
              <a:rPr lang="en-US" altLang="en-US" sz="1800" smtClean="0"/>
              <a:t>Structure data, graphs, social networks and multi-linked data</a:t>
            </a:r>
          </a:p>
          <a:p>
            <a:pPr lvl="1">
              <a:lnSpc>
                <a:spcPct val="130000"/>
              </a:lnSpc>
            </a:pPr>
            <a:r>
              <a:rPr lang="en-US" altLang="en-US" sz="1800" smtClean="0"/>
              <a:t>Object-relational databases</a:t>
            </a:r>
          </a:p>
          <a:p>
            <a:pPr lvl="1">
              <a:lnSpc>
                <a:spcPct val="130000"/>
              </a:lnSpc>
            </a:pPr>
            <a:r>
              <a:rPr lang="en-US" altLang="en-US" sz="1800" smtClean="0"/>
              <a:t>Heterogeneous databases and legacy databases</a:t>
            </a:r>
          </a:p>
          <a:p>
            <a:pPr lvl="1">
              <a:lnSpc>
                <a:spcPct val="130000"/>
              </a:lnSpc>
            </a:pPr>
            <a:r>
              <a:rPr lang="en-US" altLang="en-US" sz="1800" smtClean="0"/>
              <a:t>Spatial data and spatiotemporal data</a:t>
            </a:r>
          </a:p>
          <a:p>
            <a:pPr lvl="1">
              <a:lnSpc>
                <a:spcPct val="130000"/>
              </a:lnSpc>
            </a:pPr>
            <a:r>
              <a:rPr lang="en-US" altLang="en-US" sz="1800" smtClean="0"/>
              <a:t>Multimedia database</a:t>
            </a:r>
          </a:p>
          <a:p>
            <a:pPr lvl="1">
              <a:lnSpc>
                <a:spcPct val="130000"/>
              </a:lnSpc>
            </a:pPr>
            <a:r>
              <a:rPr lang="en-US" altLang="en-US" sz="1800" smtClean="0"/>
              <a:t>Text databases</a:t>
            </a:r>
          </a:p>
          <a:p>
            <a:pPr lvl="1">
              <a:lnSpc>
                <a:spcPct val="130000"/>
              </a:lnSpc>
            </a:pPr>
            <a:r>
              <a:rPr lang="en-US" altLang="en-US" sz="1800" smtClean="0"/>
              <a:t>The World-Wide Web</a:t>
            </a:r>
            <a:endParaRPr lang="en-US" altLang="en-US" sz="1800"/>
          </a:p>
        </p:txBody>
      </p:sp>
    </p:spTree>
    <p:extLst>
      <p:ext uri="{BB962C8B-B14F-4D97-AF65-F5344CB8AC3E}">
        <p14:creationId xmlns:p14="http://schemas.microsoft.com/office/powerpoint/2010/main" val="3527652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1550508" y="381000"/>
            <a:ext cx="9144000" cy="561975"/>
          </a:xfrm>
          <a:prstGeom prst="rect">
            <a:avLst/>
          </a:prstGeom>
          <a:noFill/>
        </p:spPr>
        <p:txBody>
          <a:bodyPr lIns="92075" tIns="46038" rIns="92075" bIns="46038"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 b="1" dirty="0" smtClean="0"/>
              <a:t>Data Mining Function: (1) Generalization</a:t>
            </a:r>
            <a:endParaRPr lang="en-US" altLang="en-US" sz="2800" b="1" dirty="0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1931508" y="1295400"/>
            <a:ext cx="8305800" cy="5105400"/>
          </a:xfrm>
          <a:prstGeom prst="rect">
            <a:avLst/>
          </a:prstGeom>
          <a:noFill/>
        </p:spPr>
        <p:txBody>
          <a:bodyPr lIns="92075" tIns="46038" rIns="92075" bIns="46038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</a:pPr>
            <a:r>
              <a:rPr lang="en-US" altLang="en-US" sz="2400" smtClean="0"/>
              <a:t>Information integration and data warehouse construction</a:t>
            </a:r>
          </a:p>
          <a:p>
            <a:pPr lvl="1">
              <a:lnSpc>
                <a:spcPct val="110000"/>
              </a:lnSpc>
            </a:pPr>
            <a:r>
              <a:rPr lang="en-US" altLang="en-US" smtClean="0"/>
              <a:t>Data cleaning, transformation, integration, and multidimensional data model</a:t>
            </a:r>
          </a:p>
          <a:p>
            <a:pPr>
              <a:lnSpc>
                <a:spcPct val="110000"/>
              </a:lnSpc>
            </a:pPr>
            <a:r>
              <a:rPr lang="en-US" altLang="en-US" sz="2400" smtClean="0"/>
              <a:t>Data cube technology</a:t>
            </a:r>
          </a:p>
          <a:p>
            <a:pPr lvl="1">
              <a:lnSpc>
                <a:spcPct val="110000"/>
              </a:lnSpc>
            </a:pPr>
            <a:r>
              <a:rPr lang="en-US" altLang="en-US" smtClean="0"/>
              <a:t>Scalable methods for computing (i.e., materializing) multidimensional aggregates</a:t>
            </a:r>
          </a:p>
          <a:p>
            <a:pPr lvl="1">
              <a:lnSpc>
                <a:spcPct val="110000"/>
              </a:lnSpc>
            </a:pPr>
            <a:r>
              <a:rPr lang="en-US" altLang="en-US" smtClean="0"/>
              <a:t>OLAP (online analytical processing)</a:t>
            </a:r>
          </a:p>
          <a:p>
            <a:pPr>
              <a:lnSpc>
                <a:spcPct val="110000"/>
              </a:lnSpc>
            </a:pPr>
            <a:r>
              <a:rPr lang="en-US" altLang="en-US" sz="2400" smtClean="0"/>
              <a:t>Multidimensional concept description: Characterization and discrimination</a:t>
            </a:r>
          </a:p>
          <a:p>
            <a:pPr lvl="1">
              <a:lnSpc>
                <a:spcPct val="110000"/>
              </a:lnSpc>
            </a:pPr>
            <a:r>
              <a:rPr lang="en-US" altLang="en-US" smtClean="0"/>
              <a:t>Generalize, summarize, and contrast data characteristics, e.g., dry vs. wet region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12686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1752598" y="152400"/>
            <a:ext cx="8763000" cy="990600"/>
          </a:xfrm>
          <a:prstGeom prst="rect">
            <a:avLst/>
          </a:prstGeom>
          <a:noFill/>
        </p:spPr>
        <p:txBody>
          <a:bodyPr lIns="92075" tIns="46038" rIns="92075" bIns="46038"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en-US" sz="3200" b="1" dirty="0" smtClean="0"/>
              <a:t>Data Mining Function: </a:t>
            </a:r>
          </a:p>
          <a:p>
            <a:pPr algn="ctr"/>
            <a:r>
              <a:rPr lang="en-US" altLang="en-US" sz="3200" b="1" dirty="0" smtClean="0"/>
              <a:t>(2) Association and Correlation Analysis</a:t>
            </a:r>
            <a:endParaRPr lang="en-US" altLang="en-US" sz="2800" b="1" dirty="0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1904998" y="1295400"/>
            <a:ext cx="8305800" cy="5105400"/>
          </a:xfrm>
          <a:prstGeom prst="rect">
            <a:avLst/>
          </a:prstGeom>
          <a:noFill/>
        </p:spPr>
        <p:txBody>
          <a:bodyPr lIns="92075" tIns="46038" rIns="92075" bIns="46038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</a:pPr>
            <a:r>
              <a:rPr lang="en-US" altLang="en-US" sz="2400" smtClean="0"/>
              <a:t>Frequent patterns (or frequent itemsets)</a:t>
            </a:r>
          </a:p>
          <a:p>
            <a:pPr lvl="1">
              <a:lnSpc>
                <a:spcPct val="110000"/>
              </a:lnSpc>
            </a:pPr>
            <a:r>
              <a:rPr lang="en-US" altLang="en-US" smtClean="0"/>
              <a:t>What items are frequently purchased together in your Walmart?</a:t>
            </a:r>
          </a:p>
          <a:p>
            <a:pPr>
              <a:lnSpc>
                <a:spcPct val="110000"/>
              </a:lnSpc>
            </a:pPr>
            <a:r>
              <a:rPr lang="en-US" altLang="en-US" sz="2400" smtClean="0"/>
              <a:t>Association, correlation vs. causality</a:t>
            </a:r>
          </a:p>
          <a:p>
            <a:pPr lvl="1">
              <a:lnSpc>
                <a:spcPct val="110000"/>
              </a:lnSpc>
            </a:pPr>
            <a:r>
              <a:rPr lang="en-US" altLang="en-US" smtClean="0"/>
              <a:t>A typical association rule</a:t>
            </a:r>
          </a:p>
          <a:p>
            <a:pPr lvl="2">
              <a:lnSpc>
                <a:spcPct val="110000"/>
              </a:lnSpc>
            </a:pPr>
            <a:r>
              <a:rPr lang="en-US" altLang="en-US" smtClean="0"/>
              <a:t>Diaper </a:t>
            </a:r>
            <a:r>
              <a:rPr lang="en-US" altLang="en-US" smtClean="0">
                <a:sym typeface="Wingdings" panose="05000000000000000000" pitchFamily="2" charset="2"/>
              </a:rPr>
              <a:t></a:t>
            </a:r>
            <a:r>
              <a:rPr lang="en-US" altLang="en-US" smtClean="0"/>
              <a:t> Beer [0.5%, 75%]  (support, confidence)</a:t>
            </a:r>
          </a:p>
          <a:p>
            <a:pPr lvl="1">
              <a:lnSpc>
                <a:spcPct val="110000"/>
              </a:lnSpc>
            </a:pPr>
            <a:r>
              <a:rPr lang="en-US" altLang="en-US" smtClean="0"/>
              <a:t>Are strongly associated items also strongly correlated?</a:t>
            </a:r>
          </a:p>
          <a:p>
            <a:pPr>
              <a:lnSpc>
                <a:spcPct val="110000"/>
              </a:lnSpc>
            </a:pPr>
            <a:r>
              <a:rPr lang="en-US" altLang="en-US" sz="2400" smtClean="0"/>
              <a:t>How to mine such patterns and rules efficiently in large datasets?</a:t>
            </a:r>
          </a:p>
          <a:p>
            <a:pPr>
              <a:lnSpc>
                <a:spcPct val="110000"/>
              </a:lnSpc>
            </a:pPr>
            <a:r>
              <a:rPr lang="en-US" altLang="en-US" sz="2400" smtClean="0"/>
              <a:t>How to use such patterns for classification, clustering, and other applications?</a:t>
            </a:r>
            <a:endParaRPr lang="en-US" altLang="en-US" sz="2400"/>
          </a:p>
        </p:txBody>
      </p:sp>
    </p:spTree>
    <p:extLst>
      <p:ext uri="{BB962C8B-B14F-4D97-AF65-F5344CB8AC3E}">
        <p14:creationId xmlns:p14="http://schemas.microsoft.com/office/powerpoint/2010/main" val="2739142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1885126" y="152400"/>
            <a:ext cx="8763000" cy="914400"/>
          </a:xfrm>
          <a:prstGeom prst="rect">
            <a:avLst/>
          </a:prstGeom>
          <a:noFill/>
        </p:spPr>
        <p:txBody>
          <a:bodyPr lIns="92075" tIns="46038" rIns="92075" bIns="46038"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 b="1" dirty="0" smtClean="0"/>
              <a:t>Data Mining Function: (3) Classification</a:t>
            </a:r>
            <a:endParaRPr lang="en-US" altLang="en-US" sz="2800" b="1" dirty="0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2037526" y="1371600"/>
            <a:ext cx="8458200" cy="5181600"/>
          </a:xfrm>
          <a:prstGeom prst="rect">
            <a:avLst/>
          </a:prstGeom>
          <a:noFill/>
        </p:spPr>
        <p:txBody>
          <a:bodyPr lIns="92075" tIns="46038" rIns="92075" bIns="46038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</a:pPr>
            <a:r>
              <a:rPr lang="en-US" altLang="en-US" sz="2000" smtClean="0"/>
              <a:t>Classification and label prediction  </a:t>
            </a:r>
          </a:p>
          <a:p>
            <a:pPr lvl="1">
              <a:lnSpc>
                <a:spcPct val="110000"/>
              </a:lnSpc>
            </a:pPr>
            <a:r>
              <a:rPr lang="en-US" altLang="en-US" sz="2000" smtClean="0"/>
              <a:t>Construct models (functions) based on some training examples</a:t>
            </a:r>
          </a:p>
          <a:p>
            <a:pPr lvl="1">
              <a:lnSpc>
                <a:spcPct val="110000"/>
              </a:lnSpc>
            </a:pPr>
            <a:r>
              <a:rPr lang="en-US" altLang="en-US" sz="2000" smtClean="0"/>
              <a:t>Describe and distinguish classes or concepts for future prediction</a:t>
            </a:r>
          </a:p>
          <a:p>
            <a:pPr lvl="2">
              <a:lnSpc>
                <a:spcPct val="110000"/>
              </a:lnSpc>
            </a:pPr>
            <a:r>
              <a:rPr lang="en-US" altLang="en-US" smtClean="0"/>
              <a:t>E.g., classify countries based on (climate), or classify cars based on (gas mileage)</a:t>
            </a:r>
          </a:p>
          <a:p>
            <a:pPr lvl="1">
              <a:lnSpc>
                <a:spcPct val="110000"/>
              </a:lnSpc>
            </a:pPr>
            <a:r>
              <a:rPr lang="en-US" altLang="en-US" sz="2000" smtClean="0"/>
              <a:t>Predict some unknown class labels</a:t>
            </a:r>
          </a:p>
          <a:p>
            <a:pPr>
              <a:lnSpc>
                <a:spcPct val="110000"/>
              </a:lnSpc>
            </a:pPr>
            <a:r>
              <a:rPr lang="en-US" altLang="en-US" sz="2000" smtClean="0"/>
              <a:t>Typical methods</a:t>
            </a:r>
          </a:p>
          <a:p>
            <a:pPr lvl="1">
              <a:lnSpc>
                <a:spcPct val="110000"/>
              </a:lnSpc>
            </a:pPr>
            <a:r>
              <a:rPr lang="en-US" altLang="en-US" sz="2000" smtClean="0"/>
              <a:t>Decision trees, naïve Bayesian classification, support vector machines, neural networks, rule-based classification, pattern-based classification, logistic regression, …</a:t>
            </a:r>
          </a:p>
          <a:p>
            <a:pPr>
              <a:lnSpc>
                <a:spcPct val="110000"/>
              </a:lnSpc>
            </a:pPr>
            <a:r>
              <a:rPr lang="en-US" altLang="en-US" sz="2000" smtClean="0"/>
              <a:t>Typical applications:</a:t>
            </a:r>
          </a:p>
          <a:p>
            <a:pPr lvl="1">
              <a:lnSpc>
                <a:spcPct val="110000"/>
              </a:lnSpc>
            </a:pPr>
            <a:r>
              <a:rPr lang="en-US" altLang="en-US" sz="2000" smtClean="0"/>
              <a:t>Credit card fraud detection, direct marketing, classifying stars, diseases,  web-pages, …</a:t>
            </a:r>
            <a:endParaRPr lang="en-US" altLang="en-US" sz="2000"/>
          </a:p>
        </p:txBody>
      </p:sp>
    </p:spTree>
    <p:extLst>
      <p:ext uri="{BB962C8B-B14F-4D97-AF65-F5344CB8AC3E}">
        <p14:creationId xmlns:p14="http://schemas.microsoft.com/office/powerpoint/2010/main" val="3257894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1643272" y="304800"/>
            <a:ext cx="8991600" cy="635000"/>
          </a:xfrm>
          <a:prstGeom prst="rect">
            <a:avLst/>
          </a:prstGeom>
          <a:noFill/>
        </p:spPr>
        <p:txBody>
          <a:bodyPr lIns="92075" tIns="46038" rIns="92075" bIns="46038"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 b="1" dirty="0" smtClean="0"/>
              <a:t>Data Mining Function: (4) Cluster Analysis</a:t>
            </a:r>
            <a:endParaRPr lang="en-US" altLang="en-US" sz="3200" b="1" dirty="0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1948072" y="1295400"/>
            <a:ext cx="8534400" cy="5257800"/>
          </a:xfrm>
          <a:prstGeom prst="rect">
            <a:avLst/>
          </a:prstGeom>
          <a:noFill/>
        </p:spPr>
        <p:txBody>
          <a:bodyPr lIns="92075" tIns="46038" rIns="92075" bIns="46038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</a:pPr>
            <a:r>
              <a:rPr lang="en-US" altLang="en-US" sz="2400" smtClean="0"/>
              <a:t>Unsupervised learning (i.e., Class label is unknown)</a:t>
            </a:r>
          </a:p>
          <a:p>
            <a:pPr>
              <a:lnSpc>
                <a:spcPct val="110000"/>
              </a:lnSpc>
            </a:pPr>
            <a:r>
              <a:rPr lang="en-US" altLang="en-US" sz="2400" smtClean="0"/>
              <a:t>Group data to form new categories (i.e., clusters), e.g., cluster houses to find distribution patterns</a:t>
            </a:r>
          </a:p>
          <a:p>
            <a:pPr>
              <a:lnSpc>
                <a:spcPct val="110000"/>
              </a:lnSpc>
            </a:pPr>
            <a:r>
              <a:rPr lang="en-US" altLang="en-US" sz="2400" smtClean="0"/>
              <a:t>Principle: Maximizing intra-class similarity &amp; minimizing interclass similarity</a:t>
            </a:r>
          </a:p>
          <a:p>
            <a:pPr>
              <a:lnSpc>
                <a:spcPct val="110000"/>
              </a:lnSpc>
            </a:pPr>
            <a:r>
              <a:rPr lang="en-US" altLang="en-US" sz="2400" smtClean="0"/>
              <a:t>Many methods and applications</a:t>
            </a:r>
            <a:endParaRPr lang="en-US" altLang="en-US" sz="2400"/>
          </a:p>
        </p:txBody>
      </p:sp>
    </p:spTree>
    <p:extLst>
      <p:ext uri="{BB962C8B-B14F-4D97-AF65-F5344CB8AC3E}">
        <p14:creationId xmlns:p14="http://schemas.microsoft.com/office/powerpoint/2010/main" val="3180945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1563756" y="304800"/>
            <a:ext cx="8991600" cy="635000"/>
          </a:xfrm>
          <a:prstGeom prst="rect">
            <a:avLst/>
          </a:prstGeom>
          <a:noFill/>
        </p:spPr>
        <p:txBody>
          <a:bodyPr lIns="92075" tIns="46038" rIns="92075" bIns="46038"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 b="1" dirty="0" smtClean="0"/>
              <a:t>Data Mining Function: (5) Outlier Analysis</a:t>
            </a:r>
            <a:endParaRPr lang="en-US" altLang="en-US" sz="3200" b="1" dirty="0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1868556" y="1295400"/>
            <a:ext cx="8534400" cy="5257800"/>
          </a:xfrm>
          <a:prstGeom prst="rect">
            <a:avLst/>
          </a:prstGeom>
          <a:noFill/>
        </p:spPr>
        <p:txBody>
          <a:bodyPr lIns="92075" tIns="46038" rIns="92075" bIns="46038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</a:pPr>
            <a:r>
              <a:rPr lang="en-US" altLang="en-US" sz="2000" smtClean="0"/>
              <a:t>Outlier analysis</a:t>
            </a:r>
          </a:p>
          <a:p>
            <a:pPr lvl="1">
              <a:lnSpc>
                <a:spcPct val="110000"/>
              </a:lnSpc>
            </a:pPr>
            <a:r>
              <a:rPr lang="en-US" altLang="en-US" sz="2000" smtClean="0"/>
              <a:t>Outlier: A data object that does not comply with the general behavior of the data</a:t>
            </a:r>
          </a:p>
          <a:p>
            <a:pPr lvl="1">
              <a:lnSpc>
                <a:spcPct val="110000"/>
              </a:lnSpc>
            </a:pPr>
            <a:r>
              <a:rPr lang="en-US" altLang="en-US" sz="2000" smtClean="0"/>
              <a:t>Noise or exception? </a:t>
            </a:r>
            <a:r>
              <a:rPr lang="en-US" altLang="en-US" sz="2000" smtClean="0">
                <a:cs typeface="Tahoma" panose="020B0604030504040204" pitchFamily="34" charset="0"/>
              </a:rPr>
              <a:t>― One person’s garbage could be another person’s treasure</a:t>
            </a:r>
          </a:p>
          <a:p>
            <a:pPr lvl="1">
              <a:lnSpc>
                <a:spcPct val="110000"/>
              </a:lnSpc>
            </a:pPr>
            <a:r>
              <a:rPr lang="en-US" altLang="en-US" sz="2000" smtClean="0"/>
              <a:t>Methods: by product of clustering or regression analysis, …</a:t>
            </a:r>
          </a:p>
          <a:p>
            <a:pPr lvl="1">
              <a:lnSpc>
                <a:spcPct val="110000"/>
              </a:lnSpc>
            </a:pPr>
            <a:r>
              <a:rPr lang="en-US" altLang="en-US" sz="2000" smtClean="0"/>
              <a:t>Useful in fraud detection, rare events analysis</a:t>
            </a:r>
            <a:endParaRPr lang="en-US" altLang="en-US" sz="2000"/>
          </a:p>
        </p:txBody>
      </p:sp>
    </p:spTree>
    <p:extLst>
      <p:ext uri="{BB962C8B-B14F-4D97-AF65-F5344CB8AC3E}">
        <p14:creationId xmlns:p14="http://schemas.microsoft.com/office/powerpoint/2010/main" val="1367393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185531" y="337929"/>
            <a:ext cx="9660837" cy="914400"/>
          </a:xfrm>
          <a:prstGeom prst="rect">
            <a:avLst/>
          </a:prstGeom>
          <a:noFill/>
        </p:spPr>
        <p:txBody>
          <a:bodyPr lIns="92075" tIns="46038" rIns="92075" bIns="46038"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en-US" sz="3200" b="1" dirty="0" smtClean="0"/>
              <a:t>Time and Ordering: </a:t>
            </a:r>
          </a:p>
          <a:p>
            <a:pPr algn="ctr"/>
            <a:r>
              <a:rPr lang="en-US" altLang="en-US" sz="3200" b="1" dirty="0" smtClean="0"/>
              <a:t>Sequential Pattern, Trend and Evolution Analysis</a:t>
            </a:r>
            <a:endParaRPr lang="en-US" altLang="en-US" sz="3200" b="1" dirty="0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1152942" y="1477616"/>
            <a:ext cx="8534400" cy="4953000"/>
          </a:xfrm>
          <a:prstGeom prst="rect">
            <a:avLst/>
          </a:prstGeom>
          <a:noFill/>
        </p:spPr>
        <p:txBody>
          <a:bodyPr lIns="92075" tIns="46038" rIns="92075" bIns="46038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2400" dirty="0" smtClean="0"/>
              <a:t>Sequence, trend and evolution analysis</a:t>
            </a:r>
          </a:p>
          <a:p>
            <a:pPr lvl="1">
              <a:lnSpc>
                <a:spcPct val="100000"/>
              </a:lnSpc>
            </a:pPr>
            <a:r>
              <a:rPr lang="en-US" altLang="en-US" dirty="0" smtClean="0"/>
              <a:t>Trend, time-series, and deviation analysis: e.g., regression and value prediction</a:t>
            </a:r>
          </a:p>
          <a:p>
            <a:pPr lvl="1">
              <a:lnSpc>
                <a:spcPct val="100000"/>
              </a:lnSpc>
            </a:pPr>
            <a:r>
              <a:rPr lang="en-US" altLang="en-US" dirty="0" smtClean="0"/>
              <a:t>Sequential pattern mining</a:t>
            </a:r>
          </a:p>
          <a:p>
            <a:pPr lvl="2">
              <a:lnSpc>
                <a:spcPct val="100000"/>
              </a:lnSpc>
            </a:pPr>
            <a:r>
              <a:rPr lang="en-US" altLang="en-US" dirty="0" smtClean="0"/>
              <a:t>e.g., first buy digital camera, then buy </a:t>
            </a:r>
            <a:r>
              <a:rPr lang="en-US" altLang="en-US" dirty="0" smtClean="0">
                <a:sym typeface="Wingdings" panose="05000000000000000000" pitchFamily="2" charset="2"/>
              </a:rPr>
              <a:t>large SD memory cards</a:t>
            </a:r>
            <a:endParaRPr lang="en-US" altLang="en-US" dirty="0" smtClean="0"/>
          </a:p>
          <a:p>
            <a:pPr lvl="1">
              <a:lnSpc>
                <a:spcPct val="100000"/>
              </a:lnSpc>
            </a:pPr>
            <a:r>
              <a:rPr lang="en-US" altLang="en-US" dirty="0" smtClean="0"/>
              <a:t>Periodicity analysis</a:t>
            </a:r>
          </a:p>
          <a:p>
            <a:pPr lvl="1">
              <a:lnSpc>
                <a:spcPct val="100000"/>
              </a:lnSpc>
            </a:pPr>
            <a:r>
              <a:rPr lang="en-US" altLang="en-US" dirty="0" smtClean="0"/>
              <a:t>Motifs and biological sequence analysis</a:t>
            </a:r>
          </a:p>
          <a:p>
            <a:pPr lvl="2">
              <a:lnSpc>
                <a:spcPct val="100000"/>
              </a:lnSpc>
            </a:pPr>
            <a:r>
              <a:rPr lang="en-US" altLang="en-US" dirty="0" smtClean="0"/>
              <a:t>Approximate and consecutive motifs</a:t>
            </a:r>
          </a:p>
          <a:p>
            <a:pPr lvl="1">
              <a:lnSpc>
                <a:spcPct val="100000"/>
              </a:lnSpc>
            </a:pPr>
            <a:r>
              <a:rPr lang="en-US" altLang="en-US" dirty="0" smtClean="0"/>
              <a:t>Similarity-based analysis</a:t>
            </a:r>
          </a:p>
          <a:p>
            <a:pPr>
              <a:lnSpc>
                <a:spcPct val="100000"/>
              </a:lnSpc>
            </a:pPr>
            <a:r>
              <a:rPr lang="en-US" altLang="en-US" sz="2400" dirty="0" smtClean="0"/>
              <a:t>Mining data streams</a:t>
            </a:r>
          </a:p>
          <a:p>
            <a:pPr lvl="1">
              <a:lnSpc>
                <a:spcPct val="100000"/>
              </a:lnSpc>
            </a:pPr>
            <a:r>
              <a:rPr lang="en-US" altLang="en-US" dirty="0" smtClean="0"/>
              <a:t>Ordered, time-varying, potentially infinite, data streams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320233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13</TotalTime>
  <Words>1380</Words>
  <Application>Microsoft Office PowerPoint</Application>
  <PresentationFormat>Widescreen</PresentationFormat>
  <Paragraphs>177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Tahoma</vt:lpstr>
      <vt:lpstr>Trebuchet MS</vt:lpstr>
      <vt:lpstr>Wingdings</vt:lpstr>
      <vt:lpstr>Wingdings 3</vt:lpstr>
      <vt:lpstr>Facet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asus</cp:lastModifiedBy>
  <cp:revision>6</cp:revision>
  <dcterms:created xsi:type="dcterms:W3CDTF">2020-03-30T11:33:29Z</dcterms:created>
  <dcterms:modified xsi:type="dcterms:W3CDTF">2020-03-30T11:47:19Z</dcterms:modified>
</cp:coreProperties>
</file>