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4"/>
  </p:notesMasterIdLst>
  <p:handoutMasterIdLst>
    <p:handoutMasterId r:id="rId25"/>
  </p:handoutMasterIdLst>
  <p:sldIdLst>
    <p:sldId id="257" r:id="rId5"/>
    <p:sldId id="275" r:id="rId6"/>
    <p:sldId id="274" r:id="rId7"/>
    <p:sldId id="276" r:id="rId8"/>
    <p:sldId id="277" r:id="rId9"/>
    <p:sldId id="278" r:id="rId10"/>
    <p:sldId id="279" r:id="rId11"/>
    <p:sldId id="280" r:id="rId12"/>
    <p:sldId id="256" r:id="rId13"/>
    <p:sldId id="282" r:id="rId14"/>
    <p:sldId id="283" r:id="rId15"/>
    <p:sldId id="284" r:id="rId16"/>
    <p:sldId id="267" r:id="rId17"/>
    <p:sldId id="270" r:id="rId18"/>
    <p:sldId id="272" r:id="rId19"/>
    <p:sldId id="259" r:id="rId20"/>
    <p:sldId id="260" r:id="rId21"/>
    <p:sldId id="265" r:id="rId22"/>
    <p:sldId id="26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C1F"/>
    <a:srgbClr val="903163"/>
    <a:srgbClr val="E1E1E1"/>
    <a:srgbClr val="AA2C71"/>
    <a:srgbClr val="A62C6F"/>
    <a:srgbClr val="F9E7F1"/>
    <a:srgbClr val="852359"/>
    <a:srgbClr val="969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B538F6-AC32-4C48-A241-2C319D94E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BACE3-EC2D-4898-B64D-08C196DE61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4D88D5-0AB9-479B-891B-76FAA2CC9968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CC0CC-D9A9-4658-833D-7168A941E9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6B70F4-8768-4C94-98DC-BDBE0D5884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20114-DE68-48DB-98CA-3A246173CE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31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95F94-0189-4A23-9895-35FA752439AB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E1C88-3939-4832-BAAB-091D6FA96E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00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Delete this slide when you finish preparing the other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E1C88-3939-4832-BAAB-091D6FA96EB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9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464567" y="3085765"/>
            <a:ext cx="11262866" cy="33048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8000">
                <a:schemeClr val="accent2">
                  <a:lumMod val="7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226" y="1020431"/>
            <a:ext cx="10993549" cy="1475013"/>
          </a:xfrm>
          <a:effectLst/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D86AA0-B889-4FC0-8908-A1A591CF11C0}" type="datetime8">
              <a:rPr lang="en-US" noProof="0" smtClean="0"/>
              <a:pPr/>
              <a:t>11/28/2024 7:15 PM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6884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white">
          <a:xfrm>
            <a:off x="447817" y="5141973"/>
            <a:ext cx="11298200" cy="127470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59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9E538E-6783-48BF-9DAA-8D73DA1DF735}" type="datetime8">
              <a:rPr lang="en-US" noProof="0" smtClean="0"/>
              <a:pPr/>
              <a:t>11/28/2024 7:15 PM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1697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CD03-0ACB-4458-BBFE-1F9AEE665C1A}" type="datetime8">
              <a:rPr lang="en-US" noProof="0" smtClean="0"/>
              <a:t>11/28/2024 7:15 PM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3056E-1632-4A65-A24F-3F10A1450A6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921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C994CB-2BC6-164B-80D4-304B4CB6D8C3}"/>
              </a:ext>
            </a:extLst>
          </p:cNvPr>
          <p:cNvSpPr>
            <a:spLocks noChangeAspect="1"/>
          </p:cNvSpPr>
          <p:nvPr userDrawn="1"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4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11B3-3F18-4FD1-BAEF-D15CC2EE16C2}" type="datetime8">
              <a:rPr lang="en-US" noProof="0" smtClean="0"/>
              <a:t>11/28/2024 7:15 PM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5C3056E-1632-4A65-A24F-3F10A1450A6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5BE0FDB-DB48-E242-8A1F-5B06F79B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665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5655714" cy="5244392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5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5292" y="773724"/>
            <a:ext cx="5315516" cy="4958862"/>
          </a:xfrm>
        </p:spPr>
        <p:txBody>
          <a:bodyPr anchor="ctr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773724"/>
            <a:ext cx="5388785" cy="49588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304F6-55F4-45F8-BBB4-727BFFEADAA0}" type="datetime8">
              <a:rPr lang="en-US" noProof="0" smtClean="0"/>
              <a:t>11/28/2024 7:15 PM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5C3056E-1632-4A65-A24F-3F10A1450A6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82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7817" y="5141974"/>
            <a:ext cx="11290860" cy="1258827"/>
          </a:xfrm>
          <a:prstGeom prst="rect">
            <a:avLst/>
          </a:prstGeom>
          <a:gradFill flip="none" rotWithShape="1">
            <a:gsLst>
              <a:gs pos="100000">
                <a:srgbClr val="903163"/>
              </a:gs>
              <a:gs pos="60000">
                <a:schemeClr val="accent1">
                  <a:lumMod val="95000"/>
                  <a:lumOff val="5000"/>
                </a:schemeClr>
              </a:gs>
              <a:gs pos="1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20C59B-4134-42ED-BEFA-FCBF7FC8D035}" type="datetime8">
              <a:rPr lang="en-US" noProof="0" smtClean="0"/>
              <a:pPr/>
              <a:t>11/28/2024 7:15 PM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924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2A5-5D3B-4ECC-9A5D-868F6C887DEE}" type="datetime8">
              <a:rPr lang="en-US" noProof="0" smtClean="0"/>
              <a:t>11/28/2024 7:15 PM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3056E-1632-4A65-A24F-3F10A1450A6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3696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96" y="2023139"/>
            <a:ext cx="3198328" cy="536005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714624"/>
            <a:ext cx="3378403" cy="3194051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fld id="{4551DAFA-20BD-4111-8F90-24432E23573D}" type="datetime8">
              <a:rPr lang="en-US" noProof="0" smtClean="0"/>
              <a:pPr/>
              <a:t>11/28/2024 7:15 PM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D289ABA-BA71-41AF-AA30-58CB8F426F6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145430" y="2714624"/>
            <a:ext cx="3378403" cy="3194051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06DFC81-3912-4844-B25C-E1D7CBCD80A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0414" y="2714624"/>
            <a:ext cx="3378403" cy="3194051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11556C46-FD2A-4916-B30C-DB066CAEA471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241852" y="2023139"/>
            <a:ext cx="3198328" cy="536005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2328988-0888-4C1A-8F73-17D455B6F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80115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1892BA-72AB-4029-BF58-4D6F90C4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62123" y="2714625"/>
            <a:ext cx="0" cy="319405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8E232301-6803-418F-8637-ABBAC64416D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96836" y="2023139"/>
            <a:ext cx="3198328" cy="536005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119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 bwMode="white">
          <a:xfrm>
            <a:off x="445982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2250892"/>
            <a:ext cx="5393102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707" y="2250892"/>
            <a:ext cx="5393102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fld id="{4551DAFA-20BD-4111-8F90-24432E23573D}" type="datetime8">
              <a:rPr lang="en-US" noProof="0" smtClean="0"/>
              <a:pPr/>
              <a:t>11/28/2024 7:15 PM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1669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white">
          <a:xfrm>
            <a:off x="440683" y="606554"/>
            <a:ext cx="11300036" cy="1258827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60000">
                <a:schemeClr val="accent1">
                  <a:lumMod val="95000"/>
                  <a:lumOff val="5000"/>
                </a:schemeClr>
              </a:gs>
              <a:gs pos="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1812-3FD3-44A5-B738-8F3425664C1B}" type="datetime8">
              <a:rPr lang="en-US" noProof="0" smtClean="0"/>
              <a:t>11/28/2024 7:15 PM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3056E-1632-4A65-A24F-3F10A1450A6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CEC16FA-81A4-6F41-9FCE-6262A453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5445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fld id="{E2E361C1-C0E3-47DF-8509-372F2F8B74E4}" type="datetime8">
              <a:rPr lang="en-US" noProof="0" smtClean="0"/>
              <a:pPr/>
              <a:t>11/28/2024 7:15 PM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03163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BB0525-CFF9-4A39-B5EA-57925399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8586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flip="none"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E4BA81B-A36E-46D5-918F-749D311F4B4A}" type="datetime8">
              <a:rPr lang="en-US" noProof="0" smtClean="0"/>
              <a:t>11/28/2024 7:15 PM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5C3056E-1632-4A65-A24F-3F10A1450A6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073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73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incondelemprendedor.es/5-consejos-para-un-emprendedor-que-no-debes-pasar-por-alt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itle">
            <a:extLst>
              <a:ext uri="{FF2B5EF4-FFF2-40B4-BE49-F238E27FC236}">
                <a16:creationId xmlns:a16="http://schemas.microsoft.com/office/drawing/2014/main" id="{1CF94250-8D97-401F-A36C-5B5DB39DDD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STRATEGIC MANAGEMENT ACCOUNTING TOOLS</a:t>
            </a:r>
          </a:p>
        </p:txBody>
      </p:sp>
      <p:sp>
        <p:nvSpPr>
          <p:cNvPr id="3" name="Subtitle 2" descr="subtitle">
            <a:extLst>
              <a:ext uri="{FF2B5EF4-FFF2-40B4-BE49-F238E27FC236}">
                <a16:creationId xmlns:a16="http://schemas.microsoft.com/office/drawing/2014/main" id="{6D55F7CC-C3DE-41F7-8BE1-39A9489FC0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/>
              <a:t>Pendahuluan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DDB4CE-25E4-4544-A541-3477FD39E8F5}"/>
              </a:ext>
            </a:extLst>
          </p:cNvPr>
          <p:cNvSpPr txBox="1"/>
          <p:nvPr/>
        </p:nvSpPr>
        <p:spPr>
          <a:xfrm>
            <a:off x="979024" y="3212024"/>
            <a:ext cx="101978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Membahas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tentang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berbagai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alat</a:t>
            </a:r>
            <a:r>
              <a:rPr lang="en-US" sz="2400" dirty="0">
                <a:solidFill>
                  <a:schemeClr val="bg1"/>
                </a:solidFill>
              </a:rPr>
              <a:t> dan </a:t>
            </a:r>
            <a:r>
              <a:rPr lang="en-US" sz="2400" dirty="0" err="1">
                <a:solidFill>
                  <a:schemeClr val="bg1"/>
                </a:solidFill>
              </a:rPr>
              <a:t>teknik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i="1" dirty="0">
                <a:solidFill>
                  <a:schemeClr val="bg1"/>
                </a:solidFill>
              </a:rPr>
              <a:t>Strategic Management Accounting</a:t>
            </a:r>
            <a:r>
              <a:rPr lang="en-US" sz="2400" dirty="0">
                <a:solidFill>
                  <a:schemeClr val="bg1"/>
                </a:solidFill>
              </a:rPr>
              <a:t> (SMA) yang </a:t>
            </a:r>
            <a:r>
              <a:rPr lang="en-US" sz="2400" dirty="0" err="1">
                <a:solidFill>
                  <a:schemeClr val="bg1"/>
                </a:solidFill>
              </a:rPr>
              <a:t>mendukung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perusahaan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analisis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biaya</a:t>
            </a:r>
            <a:r>
              <a:rPr lang="en-US" sz="2400" dirty="0">
                <a:solidFill>
                  <a:schemeClr val="bg1"/>
                </a:solidFill>
              </a:rPr>
              <a:t> dan </a:t>
            </a:r>
            <a:r>
              <a:rPr lang="en-US" sz="2400" dirty="0" err="1">
                <a:solidFill>
                  <a:schemeClr val="bg1"/>
                </a:solidFill>
              </a:rPr>
              <a:t>kinerja</a:t>
            </a:r>
            <a:r>
              <a:rPr lang="en-US" sz="2400" dirty="0">
                <a:solidFill>
                  <a:schemeClr val="bg1"/>
                </a:solidFill>
              </a:rPr>
              <a:t> untuk </a:t>
            </a:r>
            <a:r>
              <a:rPr lang="en-US" sz="2400" dirty="0" err="1">
                <a:solidFill>
                  <a:schemeClr val="bg1"/>
                </a:solidFill>
              </a:rPr>
              <a:t>mencapai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tujuan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strategis</a:t>
            </a:r>
            <a:r>
              <a:rPr lang="en-US" sz="2400" dirty="0">
                <a:solidFill>
                  <a:schemeClr val="bg1"/>
                </a:solidFill>
              </a:rPr>
              <a:t>. Alat-</a:t>
            </a:r>
            <a:r>
              <a:rPr lang="en-US" sz="2400" dirty="0" err="1">
                <a:solidFill>
                  <a:schemeClr val="bg1"/>
                </a:solidFill>
              </a:rPr>
              <a:t>alat</a:t>
            </a:r>
            <a:r>
              <a:rPr lang="en-US" sz="2400" dirty="0">
                <a:solidFill>
                  <a:schemeClr val="bg1"/>
                </a:solidFill>
              </a:rPr>
              <a:t> dan </a:t>
            </a:r>
            <a:r>
              <a:rPr lang="en-US" sz="2400" dirty="0" err="1">
                <a:solidFill>
                  <a:schemeClr val="bg1"/>
                </a:solidFill>
              </a:rPr>
              <a:t>teknik</a:t>
            </a:r>
            <a:r>
              <a:rPr lang="en-US" sz="2400" dirty="0">
                <a:solidFill>
                  <a:schemeClr val="bg1"/>
                </a:solidFill>
              </a:rPr>
              <a:t> SMA ini </a:t>
            </a:r>
            <a:r>
              <a:rPr lang="en-US" sz="2400" dirty="0" err="1">
                <a:solidFill>
                  <a:schemeClr val="bg1"/>
                </a:solidFill>
              </a:rPr>
              <a:t>bertujuan</a:t>
            </a:r>
            <a:r>
              <a:rPr lang="en-US" sz="2400" dirty="0">
                <a:solidFill>
                  <a:schemeClr val="bg1"/>
                </a:solidFill>
              </a:rPr>
              <a:t> untuk </a:t>
            </a:r>
            <a:r>
              <a:rPr lang="en-US" sz="2400" dirty="0" err="1">
                <a:solidFill>
                  <a:schemeClr val="bg1"/>
                </a:solidFill>
              </a:rPr>
              <a:t>memberikan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pemahaman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menyeluruh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mengenai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kinerja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organisasi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baik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aspek</a:t>
            </a:r>
            <a:r>
              <a:rPr lang="en-US" sz="2400" dirty="0">
                <a:solidFill>
                  <a:schemeClr val="bg1"/>
                </a:solidFill>
              </a:rPr>
              <a:t> internal </a:t>
            </a:r>
            <a:r>
              <a:rPr lang="en-US" sz="2400" dirty="0" err="1">
                <a:solidFill>
                  <a:schemeClr val="bg1"/>
                </a:solidFill>
              </a:rPr>
              <a:t>maupun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eksternal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sehingga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manajemen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dapat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membuat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keputusan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lebih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tepat</a:t>
            </a:r>
            <a:r>
              <a:rPr lang="en-US" sz="2400" dirty="0">
                <a:solidFill>
                  <a:schemeClr val="bg1"/>
                </a:solidFill>
              </a:rPr>
              <a:t> dan </a:t>
            </a:r>
            <a:r>
              <a:rPr lang="en-US" sz="2400" dirty="0" err="1">
                <a:solidFill>
                  <a:schemeClr val="bg1"/>
                </a:solidFill>
              </a:rPr>
              <a:t>strategis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4075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34F5E-8DA3-AB89-391E-C154170CA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Teacher">
            <a:extLst>
              <a:ext uri="{FF2B5EF4-FFF2-40B4-BE49-F238E27FC236}">
                <a16:creationId xmlns:a16="http://schemas.microsoft.com/office/drawing/2014/main" id="{F23AD03B-5494-4342-7C0F-98238D6B4A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3925" y="633056"/>
            <a:ext cx="1152000" cy="1152000"/>
          </a:xfrm>
          <a:prstGeom prst="rect">
            <a:avLst/>
          </a:prstGeom>
        </p:spPr>
      </p:pic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DC6FFB85-A463-0BFF-91C2-EB02F3EF70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75212" y="1893795"/>
            <a:ext cx="6364776" cy="24508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7DF312-081B-8B6B-AE99-FD7FC66639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005" y="4377567"/>
            <a:ext cx="6364776" cy="248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286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A16B7-FDB2-C955-4B3F-995E5690A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Teacher">
            <a:extLst>
              <a:ext uri="{FF2B5EF4-FFF2-40B4-BE49-F238E27FC236}">
                <a16:creationId xmlns:a16="http://schemas.microsoft.com/office/drawing/2014/main" id="{3CE43068-1D13-3E8B-71B9-6F215CC994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3925" y="633056"/>
            <a:ext cx="1152000" cy="1152000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FF380F9-D47B-1B8B-870C-9B0683110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02948" y="1881153"/>
            <a:ext cx="6924171" cy="2611334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EFD616C-2A0E-A5DF-D703-F7187BEF73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0623" y="4588585"/>
            <a:ext cx="6997117" cy="215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600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0714F-E29B-7DBC-B27D-01B21B622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Teacher">
            <a:extLst>
              <a:ext uri="{FF2B5EF4-FFF2-40B4-BE49-F238E27FC236}">
                <a16:creationId xmlns:a16="http://schemas.microsoft.com/office/drawing/2014/main" id="{C5C82EDD-86D7-65E7-6CFC-4EB097256CF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3925" y="633056"/>
            <a:ext cx="1152000" cy="11520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2B890C-8925-02C0-5FFC-C89262C73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04825" y="1891506"/>
            <a:ext cx="7521018" cy="2402198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0383BF-ACD1-FAB2-880E-4292F0F361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7562" y="4400154"/>
            <a:ext cx="7196894" cy="240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852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2561E7-B63F-4B79-9C54-B4681C54F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en-US" b="1" dirty="0" err="1"/>
              <a:t>Mengukur</a:t>
            </a:r>
            <a:r>
              <a:rPr lang="en-US" b="1" dirty="0"/>
              <a:t> </a:t>
            </a:r>
            <a:r>
              <a:rPr lang="en-US" b="1" dirty="0" err="1"/>
              <a:t>Loyalitas</a:t>
            </a:r>
            <a:r>
              <a:rPr lang="en-US" b="1" dirty="0"/>
              <a:t> </a:t>
            </a:r>
            <a:r>
              <a:rPr lang="en-US" b="1" dirty="0" err="1"/>
              <a:t>Pelanggan</a:t>
            </a:r>
            <a:r>
              <a:rPr lang="en-US" b="1" dirty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Alat seperti CPA dan brand tracking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bagaimana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berkontribusi</a:t>
            </a:r>
            <a:r>
              <a:rPr lang="en-US" dirty="0"/>
              <a:t> terhadap </a:t>
            </a:r>
            <a:r>
              <a:rPr lang="en-US" dirty="0" err="1"/>
              <a:t>pendapatan</a:t>
            </a:r>
            <a:r>
              <a:rPr lang="en-US" dirty="0"/>
              <a:t> dan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 mereka.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Mengidentifikasi</a:t>
            </a:r>
            <a:r>
              <a:rPr lang="en-US" b="1" dirty="0"/>
              <a:t> </a:t>
            </a:r>
            <a:r>
              <a:rPr lang="en-US" b="1" dirty="0" err="1"/>
              <a:t>Segmen</a:t>
            </a:r>
            <a:r>
              <a:rPr lang="en-US" b="1" dirty="0"/>
              <a:t> Pasar: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Customer behavior analysis </a:t>
            </a:r>
            <a:r>
              <a:rPr lang="en-US" dirty="0" err="1"/>
              <a:t>digunakan</a:t>
            </a:r>
            <a:r>
              <a:rPr lang="en-US" dirty="0"/>
              <a:t> untuk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segmen-segmen</a:t>
            </a:r>
            <a:r>
              <a:rPr lang="en-US" dirty="0"/>
              <a:t> yang lebih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preferensi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, atau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Peningkatan</a:t>
            </a:r>
            <a:r>
              <a:rPr lang="en-US" b="1" dirty="0"/>
              <a:t> Strategi </a:t>
            </a:r>
            <a:r>
              <a:rPr lang="en-US" b="1" dirty="0" err="1"/>
              <a:t>Pemasaran</a:t>
            </a:r>
            <a:r>
              <a:rPr lang="en-US" b="1" dirty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Dengan menggunakan customer value map,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strategi </a:t>
            </a:r>
            <a:r>
              <a:rPr lang="en-US" dirty="0" err="1"/>
              <a:t>pemasaran</a:t>
            </a:r>
            <a:r>
              <a:rPr lang="en-US" dirty="0"/>
              <a:t> untuk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lebih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Mengantisipasi</a:t>
            </a:r>
            <a:r>
              <a:rPr lang="en-US" b="1" dirty="0"/>
              <a:t> Perubahan </a:t>
            </a: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Pelanggan</a:t>
            </a:r>
            <a:r>
              <a:rPr lang="en-US" b="1" dirty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dirty="0" err="1"/>
              <a:t>Analisis</a:t>
            </a:r>
            <a:r>
              <a:rPr lang="en-US" dirty="0"/>
              <a:t> seperti dipstick surveys dan TOMA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merespons</a:t>
            </a:r>
            <a:r>
              <a:rPr lang="en-US" dirty="0"/>
              <a:t> perubahan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9D1F34-6E12-4EB7-A214-47A3B8A6D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88684"/>
            <a:ext cx="11029616" cy="661820"/>
          </a:xfrm>
        </p:spPr>
        <p:txBody>
          <a:bodyPr>
            <a:normAutofit fontScale="90000"/>
          </a:bodyPr>
          <a:lstStyle/>
          <a:p>
            <a:br>
              <a:rPr lang="en-US" sz="2700" b="1" dirty="0"/>
            </a:br>
            <a:r>
              <a:rPr lang="en-US" sz="2700" b="1" dirty="0" err="1"/>
              <a:t>Fungsi</a:t>
            </a:r>
            <a:r>
              <a:rPr lang="en-US" sz="2700" b="1" dirty="0"/>
              <a:t> Alat-Alat Ini dalam </a:t>
            </a:r>
            <a:r>
              <a:rPr lang="en-US" sz="2700" b="1" dirty="0" err="1"/>
              <a:t>Perspektif</a:t>
            </a:r>
            <a:r>
              <a:rPr lang="en-US" sz="2700" b="1" dirty="0"/>
              <a:t> </a:t>
            </a:r>
            <a:r>
              <a:rPr lang="en-US" sz="2700" b="1" dirty="0" err="1"/>
              <a:t>Pelanggan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919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05980C-1B51-4D9A-9742-AF7C87DB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b="1" dirty="0"/>
            </a:br>
            <a:r>
              <a:rPr lang="sv-SE" sz="2700" b="1" dirty="0" err="1"/>
              <a:t>Contoh</a:t>
            </a:r>
            <a:r>
              <a:rPr lang="sv-SE" sz="2700" b="1" dirty="0"/>
              <a:t> Kasus </a:t>
            </a:r>
            <a:r>
              <a:rPr lang="sv-SE" sz="2700" b="1" dirty="0" err="1"/>
              <a:t>Penggunaan</a:t>
            </a:r>
            <a:r>
              <a:rPr lang="sv-SE" sz="2700" b="1" dirty="0"/>
              <a:t> </a:t>
            </a:r>
            <a:r>
              <a:rPr lang="sv-SE" sz="2700" b="1" dirty="0" err="1"/>
              <a:t>Alat</a:t>
            </a:r>
            <a:r>
              <a:rPr lang="sv-SE" sz="2700" b="1" dirty="0"/>
              <a:t> SMA dari </a:t>
            </a:r>
            <a:r>
              <a:rPr lang="sv-SE" sz="2700" b="1" dirty="0" err="1"/>
              <a:t>Perspektif</a:t>
            </a:r>
            <a:r>
              <a:rPr lang="sv-SE" sz="2700" b="1" dirty="0"/>
              <a:t> </a:t>
            </a:r>
            <a:r>
              <a:rPr lang="sv-SE" sz="2700" b="1" dirty="0" err="1"/>
              <a:t>Pelanggan</a:t>
            </a:r>
            <a:br>
              <a:rPr lang="sv-SE" b="1" dirty="0"/>
            </a:b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320A32B-1558-DB1C-9BA0-688553C041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575" y="1930434"/>
            <a:ext cx="5686425" cy="2288052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B580F10-805D-5F4C-FDF1-F669CBC49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759" y="1930434"/>
            <a:ext cx="5734050" cy="22880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C8A3474-73D5-4418-F472-E6DEC5934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2501" y="4474852"/>
            <a:ext cx="6281742" cy="228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664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6E4571-7638-4645-B2FB-C72F3E69A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05980C-1B51-4D9A-9742-AF7C87DB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6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 descr="Lightbulb">
            <a:extLst>
              <a:ext uri="{FF2B5EF4-FFF2-40B4-BE49-F238E27FC236}">
                <a16:creationId xmlns:a16="http://schemas.microsoft.com/office/drawing/2014/main" id="{E9661DC4-D526-4678-A1C8-58A8BEB68D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66900" y="1939155"/>
            <a:ext cx="2628000" cy="2628000"/>
          </a:xfrm>
          <a:prstGeom prst="rect">
            <a:avLst/>
          </a:prstGeom>
        </p:spPr>
      </p:pic>
      <p:sp>
        <p:nvSpPr>
          <p:cNvPr id="2" name="Title 1" descr="content">
            <a:extLst>
              <a:ext uri="{FF2B5EF4-FFF2-40B4-BE49-F238E27FC236}">
                <a16:creationId xmlns:a16="http://schemas.microsoft.com/office/drawing/2014/main" id="{B6FA4435-3751-4780-9A9B-F91171E79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5292" y="773724"/>
            <a:ext cx="5315516" cy="4958862"/>
          </a:xfrm>
        </p:spPr>
        <p:txBody>
          <a:bodyPr/>
          <a:lstStyle/>
          <a:p>
            <a:r>
              <a:rPr lang="en-US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What will today’s lesson look like?</a:t>
            </a:r>
            <a:br>
              <a:rPr lang="en-US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What will today’s lesson sound like?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8514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Checklist">
            <a:extLst>
              <a:ext uri="{FF2B5EF4-FFF2-40B4-BE49-F238E27FC236}">
                <a16:creationId xmlns:a16="http://schemas.microsoft.com/office/drawing/2014/main" id="{DEF978AA-586E-4790-8E74-51E8F5CE421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1192" y="751856"/>
            <a:ext cx="914400" cy="914400"/>
          </a:xfrm>
          <a:prstGeom prst="rect">
            <a:avLst/>
          </a:prstGeom>
        </p:spPr>
      </p:pic>
      <p:sp>
        <p:nvSpPr>
          <p:cNvPr id="2" name="Title 1" descr="title">
            <a:extLst>
              <a:ext uri="{FF2B5EF4-FFF2-40B4-BE49-F238E27FC236}">
                <a16:creationId xmlns:a16="http://schemas.microsoft.com/office/drawing/2014/main" id="{524E7AA8-036D-4F28-96BA-A52B66A33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Norms</a:t>
            </a:r>
          </a:p>
        </p:txBody>
      </p:sp>
      <p:sp>
        <p:nvSpPr>
          <p:cNvPr id="3" name="Content Placeholder 2" descr="content">
            <a:extLst>
              <a:ext uri="{FF2B5EF4-FFF2-40B4-BE49-F238E27FC236}">
                <a16:creationId xmlns:a16="http://schemas.microsoft.com/office/drawing/2014/main" id="{46EBE25F-EA7E-41D8-8362-014D6953C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some norms for student’s “Looks Like – Sounds Like” discussion; examples include </a:t>
            </a:r>
          </a:p>
          <a:p>
            <a:pPr lvl="2"/>
            <a:r>
              <a:rPr lang="en-US" dirty="0"/>
              <a:t>listen to each other, </a:t>
            </a:r>
          </a:p>
          <a:p>
            <a:pPr lvl="2"/>
            <a:r>
              <a:rPr lang="en-US" dirty="0"/>
              <a:t>take turns talking, </a:t>
            </a:r>
          </a:p>
          <a:p>
            <a:pPr lvl="2"/>
            <a:r>
              <a:rPr lang="en-US" dirty="0"/>
              <a:t>a time limit, etc.</a:t>
            </a:r>
          </a:p>
        </p:txBody>
      </p:sp>
    </p:spTree>
    <p:extLst>
      <p:ext uri="{BB962C8B-B14F-4D97-AF65-F5344CB8AC3E}">
        <p14:creationId xmlns:p14="http://schemas.microsoft.com/office/powerpoint/2010/main" val="2931083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 descr="Head with Gears">
            <a:extLst>
              <a:ext uri="{FF2B5EF4-FFF2-40B4-BE49-F238E27FC236}">
                <a16:creationId xmlns:a16="http://schemas.microsoft.com/office/drawing/2014/main" id="{753F3215-AE85-4BAC-BB66-27697DDC57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666" y="766624"/>
            <a:ext cx="972000" cy="972000"/>
          </a:xfrm>
          <a:prstGeom prst="rect">
            <a:avLst/>
          </a:prstGeom>
        </p:spPr>
      </p:pic>
      <p:sp>
        <p:nvSpPr>
          <p:cNvPr id="2" name="Title 1" descr="title">
            <a:extLst>
              <a:ext uri="{FF2B5EF4-FFF2-40B4-BE49-F238E27FC236}">
                <a16:creationId xmlns:a16="http://schemas.microsoft.com/office/drawing/2014/main" id="{A614F641-0AA4-46DF-B52D-011067E28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 Group(s)</a:t>
            </a:r>
          </a:p>
        </p:txBody>
      </p:sp>
      <p:sp>
        <p:nvSpPr>
          <p:cNvPr id="3" name="Text Placeholder 2" descr="Brainstorm Grouping 1">
            <a:extLst>
              <a:ext uri="{FF2B5EF4-FFF2-40B4-BE49-F238E27FC236}">
                <a16:creationId xmlns:a16="http://schemas.microsoft.com/office/drawing/2014/main" id="{75767446-11AA-4C25-B44F-42C94FDE4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Brainstorm Grouping</a:t>
            </a:r>
          </a:p>
        </p:txBody>
      </p:sp>
      <p:sp>
        <p:nvSpPr>
          <p:cNvPr id="8" name="Text Placeholder 7" descr="Brainstorm Grouping 2">
            <a:extLst>
              <a:ext uri="{FF2B5EF4-FFF2-40B4-BE49-F238E27FC236}">
                <a16:creationId xmlns:a16="http://schemas.microsoft.com/office/drawing/2014/main" id="{24E329E0-8BAF-4C0F-8C29-DF88C1BCBBB8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/>
              <a:t>Brainstorm Grouping</a:t>
            </a:r>
          </a:p>
        </p:txBody>
      </p:sp>
      <p:sp>
        <p:nvSpPr>
          <p:cNvPr id="7" name="Text Placeholder 6" descr="Brainstorm Grouping 3">
            <a:extLst>
              <a:ext uri="{FF2B5EF4-FFF2-40B4-BE49-F238E27FC236}">
                <a16:creationId xmlns:a16="http://schemas.microsoft.com/office/drawing/2014/main" id="{FA377D8F-60B0-418E-A7EC-DBDFDF5E28AF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r>
              <a:rPr lang="en-US" dirty="0"/>
              <a:t>Brainstorm Grouping</a:t>
            </a:r>
          </a:p>
        </p:txBody>
      </p:sp>
      <p:sp>
        <p:nvSpPr>
          <p:cNvPr id="4" name="Content Placeholder 3" descr="expectations 1">
            <a:extLst>
              <a:ext uri="{FF2B5EF4-FFF2-40B4-BE49-F238E27FC236}">
                <a16:creationId xmlns:a16="http://schemas.microsoft.com/office/drawing/2014/main" id="{C86B75F4-ECF0-452D-BB80-1416C7E14B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6" name="Content Placeholder 5" descr="expectations 2">
            <a:extLst>
              <a:ext uri="{FF2B5EF4-FFF2-40B4-BE49-F238E27FC236}">
                <a16:creationId xmlns:a16="http://schemas.microsoft.com/office/drawing/2014/main" id="{E2A3EC13-9EA6-4C20-BA5C-D7D92AFF848B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  <a:p>
            <a:endParaRPr lang="en-US" dirty="0"/>
          </a:p>
        </p:txBody>
      </p:sp>
      <p:sp>
        <p:nvSpPr>
          <p:cNvPr id="5" name="Content Placeholder 4" descr="expectations 3">
            <a:extLst>
              <a:ext uri="{FF2B5EF4-FFF2-40B4-BE49-F238E27FC236}">
                <a16:creationId xmlns:a16="http://schemas.microsoft.com/office/drawing/2014/main" id="{9743281F-51FF-4F76-8197-3F6219E35965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599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Stopwatch">
            <a:extLst>
              <a:ext uri="{FF2B5EF4-FFF2-40B4-BE49-F238E27FC236}">
                <a16:creationId xmlns:a16="http://schemas.microsoft.com/office/drawing/2014/main" id="{EDECF593-A2F8-4D73-A987-C3F058D1F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1192" y="751856"/>
            <a:ext cx="914400" cy="914400"/>
          </a:xfrm>
          <a:prstGeom prst="rect">
            <a:avLst/>
          </a:prstGeom>
        </p:spPr>
      </p:pic>
      <p:sp>
        <p:nvSpPr>
          <p:cNvPr id="2" name="Title 1" descr="title">
            <a:extLst>
              <a:ext uri="{FF2B5EF4-FFF2-40B4-BE49-F238E27FC236}">
                <a16:creationId xmlns:a16="http://schemas.microsoft.com/office/drawing/2014/main" id="{2D951106-A246-4D28-94E0-0BCD20C7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</a:t>
            </a:r>
          </a:p>
        </p:txBody>
      </p:sp>
      <p:sp>
        <p:nvSpPr>
          <p:cNvPr id="3" name="Content Placeholder 2" descr="content">
            <a:extLst>
              <a:ext uri="{FF2B5EF4-FFF2-40B4-BE49-F238E27FC236}">
                <a16:creationId xmlns:a16="http://schemas.microsoft.com/office/drawing/2014/main" id="{68B9C974-1FBD-45F1-9D81-5427101D1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 a timer here for the amount of time you would like students to brainstorm as you walk around, listen, and discuss ideas with them</a:t>
            </a:r>
          </a:p>
          <a:p>
            <a:r>
              <a:rPr lang="en-US" dirty="0"/>
              <a:t>See the notes section for ideas on what a lesson could look/sound like</a:t>
            </a:r>
          </a:p>
        </p:txBody>
      </p:sp>
    </p:spTree>
    <p:extLst>
      <p:ext uri="{BB962C8B-B14F-4D97-AF65-F5344CB8AC3E}">
        <p14:creationId xmlns:p14="http://schemas.microsoft.com/office/powerpoint/2010/main" val="323928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052083-18DB-389A-C4FA-A0D278C4C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2688" y="2180496"/>
            <a:ext cx="5058119" cy="3678303"/>
          </a:xfrm>
        </p:spPr>
        <p:txBody>
          <a:bodyPr/>
          <a:lstStyle/>
          <a:p>
            <a:r>
              <a:rPr lang="en-US" dirty="0"/>
              <a:t>Strategic Management Accounting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dan </a:t>
            </a:r>
            <a:r>
              <a:rPr lang="en-US" dirty="0" err="1"/>
              <a:t>analisis</a:t>
            </a:r>
            <a:r>
              <a:rPr lang="en-US" dirty="0"/>
              <a:t> data akuntansi untuk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dan </a:t>
            </a:r>
            <a:r>
              <a:rPr lang="en-US" dirty="0" err="1"/>
              <a:t>pengawasan</a:t>
            </a:r>
            <a:r>
              <a:rPr lang="en-US" dirty="0"/>
              <a:t> strategi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dengan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seperti </a:t>
            </a:r>
            <a:r>
              <a:rPr lang="en-US" dirty="0" err="1"/>
              <a:t>kompetitor</a:t>
            </a:r>
            <a:r>
              <a:rPr lang="en-US" dirty="0"/>
              <a:t> dan pasar.</a:t>
            </a:r>
          </a:p>
          <a:p>
            <a:r>
              <a:rPr lang="en-US" dirty="0"/>
              <a:t>Alat-</a:t>
            </a:r>
            <a:r>
              <a:rPr lang="en-US" dirty="0" err="1"/>
              <a:t>alat</a:t>
            </a:r>
            <a:r>
              <a:rPr lang="en-US" dirty="0"/>
              <a:t> ini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pengumpulan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, dan </a:t>
            </a:r>
            <a:r>
              <a:rPr lang="en-US" dirty="0" err="1"/>
              <a:t>interpretasi</a:t>
            </a:r>
            <a:r>
              <a:rPr lang="en-US" dirty="0"/>
              <a:t> data yang tidak hanya </a:t>
            </a:r>
            <a:r>
              <a:rPr lang="en-US" dirty="0" err="1"/>
              <a:t>bersifat</a:t>
            </a:r>
            <a:r>
              <a:rPr lang="en-US" dirty="0"/>
              <a:t> internal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, seperti </a:t>
            </a:r>
            <a:r>
              <a:rPr lang="en-US" dirty="0" err="1"/>
              <a:t>pesaing</a:t>
            </a:r>
            <a:r>
              <a:rPr lang="en-US" dirty="0"/>
              <a:t>, pasar, dan </a:t>
            </a:r>
            <a:r>
              <a:rPr lang="en-US" dirty="0" err="1"/>
              <a:t>pelanggan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0D1577-A286-77C1-C003-C7E558C8F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BEECFA-3231-8304-7246-EE4DF3A84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3082" y="2180496"/>
            <a:ext cx="6239606" cy="41618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0ADE0D-4484-474F-6622-75B9F778ECE6}"/>
              </a:ext>
            </a:extLst>
          </p:cNvPr>
          <p:cNvSpPr txBox="1"/>
          <p:nvPr/>
        </p:nvSpPr>
        <p:spPr>
          <a:xfrm>
            <a:off x="313082" y="6461209"/>
            <a:ext cx="4107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rincondelemprendedor.es/5-consejos-para-un-emprendedor-que-no-debes-pasar-por-alto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/3.0/"/>
              </a:rPr>
              <a:t>CC BY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6898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44A7A9-85CA-D469-CE3D-B7315646F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Alat SMA </a:t>
            </a:r>
            <a:r>
              <a:rPr lang="en-US" sz="2000" dirty="0" err="1"/>
              <a:t>dikelompokkan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Perspektif</a:t>
            </a:r>
            <a:r>
              <a:rPr lang="en-US" sz="2000" b="1" dirty="0"/>
              <a:t> </a:t>
            </a:r>
            <a:r>
              <a:rPr lang="en-US" sz="2000" b="1" dirty="0" err="1"/>
              <a:t>Pelanggan</a:t>
            </a:r>
            <a:r>
              <a:rPr lang="en-US" sz="2000" b="1" dirty="0"/>
              <a:t> (Customer Perspective):</a:t>
            </a:r>
            <a:endParaRPr lang="en-US" sz="2000" dirty="0"/>
          </a:p>
          <a:p>
            <a:pPr marL="914400" lvl="1" indent="-457200">
              <a:buFont typeface="+mj-lt"/>
              <a:buAutoNum type="alphaLcPeriod"/>
            </a:pPr>
            <a:r>
              <a:rPr lang="en-US" sz="2000" b="1" dirty="0"/>
              <a:t>Customer Profitability Analysis (CPA):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profitabilitas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atau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000" b="1" dirty="0"/>
              <a:t>Customer Value Map:</a:t>
            </a:r>
            <a:r>
              <a:rPr lang="en-US" sz="2000" dirty="0"/>
              <a:t>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yang </a:t>
            </a:r>
            <a:r>
              <a:rPr lang="en-US" sz="2000" dirty="0" err="1"/>
              <a:t>dirasakan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 terhadap </a:t>
            </a:r>
            <a:r>
              <a:rPr lang="en-US" sz="2000" dirty="0" err="1"/>
              <a:t>produk</a:t>
            </a:r>
            <a:r>
              <a:rPr lang="en-US" sz="2000" dirty="0"/>
              <a:t> atau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pesaing</a:t>
            </a:r>
            <a:r>
              <a:rPr lang="en-US" sz="2000" dirty="0"/>
              <a:t>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000" b="1" dirty="0"/>
              <a:t>Brand Tracking:</a:t>
            </a:r>
            <a:r>
              <a:rPr lang="en-US" sz="2000" dirty="0"/>
              <a:t> </a:t>
            </a:r>
            <a:r>
              <a:rPr lang="en-US" sz="2000" dirty="0" err="1"/>
              <a:t>Melacak</a:t>
            </a:r>
            <a:r>
              <a:rPr lang="en-US" sz="2000" dirty="0"/>
              <a:t> </a:t>
            </a:r>
            <a:r>
              <a:rPr lang="en-US" sz="2000" dirty="0" err="1"/>
              <a:t>performa</a:t>
            </a:r>
            <a:r>
              <a:rPr lang="en-US" sz="2000" dirty="0"/>
              <a:t> </a:t>
            </a:r>
            <a:r>
              <a:rPr lang="en-US" sz="2000" dirty="0" err="1"/>
              <a:t>merek</a:t>
            </a:r>
            <a:r>
              <a:rPr lang="en-US" sz="2000" dirty="0"/>
              <a:t> di pasar.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9426B6-8445-BC67-CB23-2BCF0C55C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Alat SMA</a:t>
            </a:r>
          </a:p>
        </p:txBody>
      </p:sp>
    </p:spTree>
    <p:extLst>
      <p:ext uri="{BB962C8B-B14F-4D97-AF65-F5344CB8AC3E}">
        <p14:creationId xmlns:p14="http://schemas.microsoft.com/office/powerpoint/2010/main" val="2903994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6536F-F68B-BE0D-3279-BE89F3F26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0DF347-9415-897D-6C53-4866E62E7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Alat SMA </a:t>
            </a:r>
            <a:r>
              <a:rPr lang="en-US" sz="2000" dirty="0" err="1"/>
              <a:t>dikelompokkan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b="1" dirty="0" err="1"/>
              <a:t>Perspektif</a:t>
            </a:r>
            <a:r>
              <a:rPr lang="en-US" sz="2000" b="1" dirty="0"/>
              <a:t> </a:t>
            </a:r>
            <a:r>
              <a:rPr lang="en-US" sz="2000" b="1" dirty="0" err="1"/>
              <a:t>Pesaing</a:t>
            </a:r>
            <a:r>
              <a:rPr lang="en-US" sz="2000" b="1" dirty="0"/>
              <a:t> (Competitor Perspective):</a:t>
            </a:r>
            <a:endParaRPr lang="en-US" sz="2000" dirty="0"/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Competitor Financial Statements Analysis: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laporan keuangan </a:t>
            </a:r>
            <a:r>
              <a:rPr lang="en-US" sz="2000" dirty="0" err="1"/>
              <a:t>pesaing</a:t>
            </a:r>
            <a:r>
              <a:rPr lang="en-US" sz="2000" dirty="0"/>
              <a:t> untuk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keuangan mereka.</a:t>
            </a:r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Market Position Analysis:</a:t>
            </a:r>
            <a:r>
              <a:rPr lang="en-US" sz="2000" dirty="0"/>
              <a:t> </a:t>
            </a: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pasar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pesaing</a:t>
            </a:r>
            <a:r>
              <a:rPr lang="en-US" sz="2000" dirty="0"/>
              <a:t>.</a:t>
            </a:r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Competitor Cost Analysis:</a:t>
            </a:r>
            <a:r>
              <a:rPr lang="en-US" sz="2000" dirty="0"/>
              <a:t> </a:t>
            </a:r>
            <a:r>
              <a:rPr lang="en-US" sz="2000" dirty="0" err="1"/>
              <a:t>Membandingkan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dengan </a:t>
            </a:r>
            <a:r>
              <a:rPr lang="en-US" sz="2000" dirty="0" err="1"/>
              <a:t>pesaing</a:t>
            </a:r>
            <a:r>
              <a:rPr lang="en-US" sz="20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B35EF9-937E-244B-DCFF-AB823FAB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Alat SMA</a:t>
            </a:r>
          </a:p>
        </p:txBody>
      </p:sp>
    </p:spTree>
    <p:extLst>
      <p:ext uri="{BB962C8B-B14F-4D97-AF65-F5344CB8AC3E}">
        <p14:creationId xmlns:p14="http://schemas.microsoft.com/office/powerpoint/2010/main" val="307686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C5E9D-DD5A-025F-9D81-B7CAA524F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8F2943-3A9F-3026-3329-CFF8D5E10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Alat SMA </a:t>
            </a:r>
            <a:r>
              <a:rPr lang="en-US" sz="2000" dirty="0" err="1"/>
              <a:t>dikelompokkan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b="1" dirty="0" err="1"/>
              <a:t>Perspektif</a:t>
            </a:r>
            <a:r>
              <a:rPr lang="en-US" sz="2000" b="1" dirty="0"/>
              <a:t> </a:t>
            </a:r>
            <a:r>
              <a:rPr lang="en-US" sz="2000" b="1" dirty="0" err="1"/>
              <a:t>Biaya</a:t>
            </a:r>
            <a:r>
              <a:rPr lang="en-US" sz="2000" b="1" dirty="0"/>
              <a:t> (Cost Perspective):</a:t>
            </a:r>
            <a:endParaRPr lang="en-US" sz="2000" dirty="0"/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Activity-Based Costing (ABC):</a:t>
            </a:r>
            <a:r>
              <a:rPr lang="en-US" sz="2000" dirty="0"/>
              <a:t> </a:t>
            </a:r>
            <a:r>
              <a:rPr lang="en-US" sz="2000" dirty="0" err="1"/>
              <a:t>Mengalokasikan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spesifik</a:t>
            </a:r>
            <a:r>
              <a:rPr lang="en-US" sz="2000" dirty="0"/>
              <a:t> untuk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profitabilitas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atau </a:t>
            </a:r>
            <a:r>
              <a:rPr lang="en-US" sz="2000" dirty="0" err="1"/>
              <a:t>jasa</a:t>
            </a:r>
            <a:r>
              <a:rPr lang="en-US" sz="2000" dirty="0"/>
              <a:t>.</a:t>
            </a:r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Life Cycle Costing (LCC):</a:t>
            </a:r>
            <a:r>
              <a:rPr lang="en-US" sz="2000" dirty="0"/>
              <a:t> </a:t>
            </a:r>
            <a:r>
              <a:rPr lang="en-US" sz="2000" dirty="0" err="1"/>
              <a:t>Memperkirakan</a:t>
            </a:r>
            <a:r>
              <a:rPr lang="en-US" sz="2000" dirty="0"/>
              <a:t> total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siklus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.</a:t>
            </a:r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Target Costing:</a:t>
            </a:r>
            <a:r>
              <a:rPr lang="en-US" sz="2000" dirty="0"/>
              <a:t> </a:t>
            </a:r>
            <a:r>
              <a:rPr lang="en-US" sz="2000" dirty="0" err="1"/>
              <a:t>Menetapkan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target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pasar yang </a:t>
            </a:r>
            <a:r>
              <a:rPr lang="en-US" sz="2000" dirty="0" err="1"/>
              <a:t>diharapkan</a:t>
            </a:r>
            <a:r>
              <a:rPr lang="en-US" sz="2000" dirty="0"/>
              <a:t> dan margin </a:t>
            </a:r>
            <a:r>
              <a:rPr lang="en-US" sz="2000" dirty="0" err="1"/>
              <a:t>laba</a:t>
            </a:r>
            <a:r>
              <a:rPr lang="en-US" sz="2000" dirty="0"/>
              <a:t> yang </a:t>
            </a:r>
            <a:r>
              <a:rPr lang="en-US" sz="2000" dirty="0" err="1"/>
              <a:t>diinginkan</a:t>
            </a:r>
            <a:r>
              <a:rPr lang="en-US" sz="20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FDB026-74BC-3A8C-A164-4120531E9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Alat SMA</a:t>
            </a:r>
          </a:p>
        </p:txBody>
      </p:sp>
    </p:spTree>
    <p:extLst>
      <p:ext uri="{BB962C8B-B14F-4D97-AF65-F5344CB8AC3E}">
        <p14:creationId xmlns:p14="http://schemas.microsoft.com/office/powerpoint/2010/main" val="2479961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97EBF-F310-C6C7-61A8-D4231FB49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4DE9F4-C49E-2BA2-6848-367C6104F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Alat SMA </a:t>
            </a:r>
            <a:r>
              <a:rPr lang="en-US" sz="2000" dirty="0" err="1"/>
              <a:t>dikelompokkan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000" b="1" dirty="0" err="1"/>
              <a:t>Perspektif</a:t>
            </a:r>
            <a:r>
              <a:rPr lang="en-US" sz="2000" b="1" dirty="0"/>
              <a:t> Kinerja (Performance Perspective):</a:t>
            </a:r>
            <a:endParaRPr lang="en-US" sz="2000" dirty="0"/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Balanced Scorecard (BSC):</a:t>
            </a:r>
            <a:r>
              <a:rPr lang="en-US" sz="2000" dirty="0"/>
              <a:t> </a:t>
            </a:r>
            <a:r>
              <a:rPr lang="en-US" sz="2000" dirty="0" err="1"/>
              <a:t>Kerangka</a:t>
            </a:r>
            <a:r>
              <a:rPr lang="en-US" sz="2000" dirty="0"/>
              <a:t> kerja yang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: keuangan, </a:t>
            </a:r>
            <a:r>
              <a:rPr lang="en-US" sz="2000" dirty="0" err="1"/>
              <a:t>pelanggan</a:t>
            </a:r>
            <a:r>
              <a:rPr lang="en-US" sz="2000" dirty="0"/>
              <a:t>, proses internal, dan </a:t>
            </a:r>
            <a:r>
              <a:rPr lang="en-US" sz="2000" dirty="0" err="1"/>
              <a:t>pembelajaran</a:t>
            </a:r>
            <a:r>
              <a:rPr lang="en-US" sz="2000" dirty="0"/>
              <a:t> &amp; </a:t>
            </a:r>
            <a:r>
              <a:rPr lang="en-US" sz="2000" dirty="0" err="1"/>
              <a:t>pertumbuhan</a:t>
            </a:r>
            <a:r>
              <a:rPr lang="en-US" sz="2000" dirty="0"/>
              <a:t>.</a:t>
            </a:r>
          </a:p>
          <a:p>
            <a:pPr marL="781200" lvl="1" indent="-457200">
              <a:buFont typeface="+mj-lt"/>
              <a:buAutoNum type="alphaLcPeriod"/>
            </a:pPr>
            <a:r>
              <a:rPr lang="en-US" sz="2000" b="1" dirty="0"/>
              <a:t>Benchmarking:</a:t>
            </a:r>
            <a:r>
              <a:rPr lang="en-US" sz="2000" dirty="0"/>
              <a:t> </a:t>
            </a:r>
            <a:r>
              <a:rPr lang="en-US" sz="2000" dirty="0" err="1"/>
              <a:t>Membandingkan</a:t>
            </a:r>
            <a:r>
              <a:rPr lang="en-US" sz="2000" dirty="0"/>
              <a:t> </a:t>
            </a:r>
            <a:r>
              <a:rPr lang="en-US" sz="1800" dirty="0" err="1"/>
              <a:t>kinerja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 dengan </a:t>
            </a:r>
            <a:r>
              <a:rPr lang="en-US" sz="1800" dirty="0" err="1"/>
              <a:t>pesaing</a:t>
            </a:r>
            <a:r>
              <a:rPr lang="en-US" sz="1800" dirty="0"/>
              <a:t> atau </a:t>
            </a:r>
            <a:r>
              <a:rPr lang="en-US" sz="1800" dirty="0" err="1"/>
              <a:t>standar</a:t>
            </a:r>
            <a:r>
              <a:rPr lang="en-US" sz="1800" dirty="0"/>
              <a:t> </a:t>
            </a:r>
            <a:r>
              <a:rPr lang="en-US" sz="1800" dirty="0" err="1"/>
              <a:t>industri</a:t>
            </a:r>
            <a:r>
              <a:rPr lang="en-US" sz="1800" dirty="0"/>
              <a:t> </a:t>
            </a:r>
            <a:r>
              <a:rPr lang="en-US" sz="1800" dirty="0" err="1"/>
              <a:t>terbaik</a:t>
            </a:r>
            <a:r>
              <a:rPr lang="en-US" sz="18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E6AE3E-109F-5EDE-9216-3A93AEC18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Alat SMA</a:t>
            </a:r>
          </a:p>
        </p:txBody>
      </p:sp>
    </p:spTree>
    <p:extLst>
      <p:ext uri="{BB962C8B-B14F-4D97-AF65-F5344CB8AC3E}">
        <p14:creationId xmlns:p14="http://schemas.microsoft.com/office/powerpoint/2010/main" val="77104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F3A52D-1C17-9908-C59F-CA891F186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5426" y="2180496"/>
            <a:ext cx="5965381" cy="4273313"/>
          </a:xfrm>
        </p:spPr>
        <p:txBody>
          <a:bodyPr/>
          <a:lstStyle/>
          <a:p>
            <a:r>
              <a:rPr lang="en-US" sz="2000" b="1" dirty="0" err="1"/>
              <a:t>Pengambilan</a:t>
            </a:r>
            <a:r>
              <a:rPr lang="en-US" sz="2000" b="1" dirty="0"/>
              <a:t> Keputusan </a:t>
            </a:r>
            <a:r>
              <a:rPr lang="en-US" sz="2000" b="1" dirty="0" err="1"/>
              <a:t>Strategis</a:t>
            </a:r>
            <a:r>
              <a:rPr lang="en-US" sz="2000" b="1" dirty="0"/>
              <a:t>: </a:t>
            </a:r>
            <a:r>
              <a:rPr lang="en-US" sz="2000" dirty="0" err="1"/>
              <a:t>Memberikan</a:t>
            </a:r>
            <a:r>
              <a:rPr lang="en-US" sz="2000" dirty="0"/>
              <a:t> data yang </a:t>
            </a:r>
            <a:r>
              <a:rPr lang="en-US" sz="2000" dirty="0" err="1"/>
              <a:t>relevan</a:t>
            </a:r>
            <a:r>
              <a:rPr lang="en-US" sz="2000" dirty="0"/>
              <a:t> untuk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terhadap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.</a:t>
            </a:r>
          </a:p>
          <a:p>
            <a:r>
              <a:rPr lang="en-US" sz="2000" b="1" dirty="0" err="1"/>
              <a:t>Pengelolaan</a:t>
            </a:r>
            <a:r>
              <a:rPr lang="en-US" sz="2000" b="1" dirty="0"/>
              <a:t> </a:t>
            </a: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Strategis</a:t>
            </a:r>
            <a:r>
              <a:rPr lang="en-US" sz="2000" dirty="0"/>
              <a:t>: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r>
              <a:rPr lang="en-US" sz="2000" dirty="0"/>
              <a:t> untuk </a:t>
            </a: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mengorbankan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atau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.</a:t>
            </a:r>
          </a:p>
          <a:p>
            <a:r>
              <a:rPr lang="en-US" sz="2000" b="1" dirty="0" err="1"/>
              <a:t>Analisis</a:t>
            </a:r>
            <a:r>
              <a:rPr lang="en-US" sz="2000" b="1" dirty="0"/>
              <a:t> </a:t>
            </a:r>
            <a:r>
              <a:rPr lang="en-US" sz="2000" b="1" dirty="0" err="1"/>
              <a:t>Kompetitif</a:t>
            </a:r>
            <a:r>
              <a:rPr lang="en-US" sz="2000" dirty="0"/>
              <a:t>: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</a:t>
            </a:r>
            <a:r>
              <a:rPr lang="en-US" sz="2000" dirty="0" err="1"/>
              <a:t>kompetitif</a:t>
            </a:r>
            <a:r>
              <a:rPr lang="en-US" sz="2000" dirty="0"/>
              <a:t> mereka di pasar.</a:t>
            </a:r>
          </a:p>
          <a:p>
            <a:r>
              <a:rPr lang="en-US" sz="2000" b="1" dirty="0" err="1"/>
              <a:t>Perencanaan</a:t>
            </a:r>
            <a:r>
              <a:rPr lang="en-US" sz="2000" b="1" dirty="0"/>
              <a:t> dan </a:t>
            </a:r>
            <a:r>
              <a:rPr lang="en-US" sz="2000" b="1" dirty="0" err="1"/>
              <a:t>Pengendalian</a:t>
            </a:r>
            <a:r>
              <a:rPr lang="en-US" sz="2000" dirty="0"/>
              <a:t>: </a:t>
            </a:r>
            <a:r>
              <a:rPr lang="en-US" sz="2000" dirty="0" err="1"/>
              <a:t>Memastikan</a:t>
            </a:r>
            <a:r>
              <a:rPr lang="en-US" sz="2000" dirty="0"/>
              <a:t> strategi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selaras</a:t>
            </a:r>
            <a:r>
              <a:rPr lang="en-US" sz="2000" dirty="0"/>
              <a:t> dengan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aktual</a:t>
            </a:r>
            <a:r>
              <a:rPr lang="en-US" sz="2000" dirty="0"/>
              <a:t> melalui </a:t>
            </a:r>
            <a:r>
              <a:rPr lang="en-US" sz="2000" dirty="0" err="1"/>
              <a:t>pengukuran</a:t>
            </a:r>
            <a:r>
              <a:rPr lang="en-US" sz="2000" dirty="0"/>
              <a:t> dan </a:t>
            </a:r>
            <a:r>
              <a:rPr lang="en-US" sz="2000" dirty="0" err="1"/>
              <a:t>evaluasi</a:t>
            </a:r>
            <a:r>
              <a:rPr lang="en-US" sz="2000" dirty="0"/>
              <a:t> yang </a:t>
            </a:r>
            <a:r>
              <a:rPr lang="en-US" sz="2000" dirty="0" err="1"/>
              <a:t>terstruktur</a:t>
            </a:r>
            <a:r>
              <a:rPr lang="en-US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25798E-466E-357E-C193-8FE9BD63E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Alat SMA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7900818-F845-2A1C-FEA6-CBB8617F0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15" y="2988879"/>
            <a:ext cx="5064233" cy="295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59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FA6C65-1322-AA4D-7522-BAD4B3E35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Fokus</a:t>
            </a:r>
            <a:r>
              <a:rPr lang="en-US" b="1" dirty="0"/>
              <a:t> </a:t>
            </a:r>
            <a:r>
              <a:rPr lang="en-US" b="1" dirty="0" err="1"/>
              <a:t>Eksternal</a:t>
            </a:r>
            <a:r>
              <a:rPr lang="en-US" dirty="0"/>
              <a:t>: Alat SMA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, </a:t>
            </a:r>
            <a:r>
              <a:rPr lang="en-US" dirty="0" err="1"/>
              <a:t>pelanggan</a:t>
            </a:r>
            <a:r>
              <a:rPr lang="en-US" dirty="0"/>
              <a:t>, dan pasar,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data keuangan internal.</a:t>
            </a:r>
          </a:p>
          <a:p>
            <a:r>
              <a:rPr lang="en-US" b="1" dirty="0" err="1"/>
              <a:t>Orientasi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dirty="0"/>
              <a:t>: </a:t>
            </a:r>
            <a:r>
              <a:rPr lang="en-US" dirty="0" err="1"/>
              <a:t>Berkontribusi</a:t>
            </a:r>
            <a:r>
              <a:rPr lang="en-US" dirty="0"/>
              <a:t> pada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r>
              <a:rPr lang="en-US" b="1" dirty="0" err="1"/>
              <a:t>Kombinasi</a:t>
            </a:r>
            <a:r>
              <a:rPr lang="en-US" b="1" dirty="0"/>
              <a:t> Data Keuangan dan Non-Keuangan</a:t>
            </a:r>
            <a:r>
              <a:rPr lang="en-US" dirty="0"/>
              <a:t>: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tentang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49F6E3-7243-9DEF-8F7C-84E987CB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Keunggulan</a:t>
            </a:r>
            <a:r>
              <a:rPr lang="en-US" dirty="0"/>
              <a:t> Alat SMA</a:t>
            </a:r>
          </a:p>
        </p:txBody>
      </p:sp>
    </p:spTree>
    <p:extLst>
      <p:ext uri="{BB962C8B-B14F-4D97-AF65-F5344CB8AC3E}">
        <p14:creationId xmlns:p14="http://schemas.microsoft.com/office/powerpoint/2010/main" val="1630964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itle">
            <a:extLst>
              <a:ext uri="{FF2B5EF4-FFF2-40B4-BE49-F238E27FC236}">
                <a16:creationId xmlns:a16="http://schemas.microsoft.com/office/drawing/2014/main" id="{A6E9EA0F-FD88-464F-99D9-0E151D11E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7675" y="965199"/>
            <a:ext cx="11243732" cy="175001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/>
              <a:t>Strategic Management Accounting (SMA)TOOLS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err="1"/>
              <a:t>Perspektif</a:t>
            </a:r>
            <a:r>
              <a:rPr lang="en-US" sz="4000" dirty="0"/>
              <a:t> </a:t>
            </a:r>
            <a:r>
              <a:rPr lang="en-US" sz="4000" dirty="0" err="1"/>
              <a:t>Pelanggan</a:t>
            </a:r>
            <a:endParaRPr lang="en-US" sz="4000" dirty="0"/>
          </a:p>
        </p:txBody>
      </p:sp>
      <p:sp>
        <p:nvSpPr>
          <p:cNvPr id="3" name="Subtitle 2" descr="content">
            <a:extLst>
              <a:ext uri="{FF2B5EF4-FFF2-40B4-BE49-F238E27FC236}">
                <a16:creationId xmlns:a16="http://schemas.microsoft.com/office/drawing/2014/main" id="{7932A20C-8823-4E5C-BF21-C75BA56E76DE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black">
          <a:xfrm>
            <a:off x="742950" y="3314700"/>
            <a:ext cx="10805583" cy="2800349"/>
          </a:xfrm>
        </p:spPr>
        <p:txBody>
          <a:bodyPr anchor="ctr">
            <a:normAutofit/>
          </a:bodyPr>
          <a:lstStyle/>
          <a:p>
            <a:pPr algn="l">
              <a:spcAft>
                <a:spcPts val="3000"/>
              </a:spcAft>
            </a:pPr>
            <a:r>
              <a:rPr lang="en-US" sz="2400" cap="none" dirty="0" err="1">
                <a:solidFill>
                  <a:schemeClr val="tx1"/>
                </a:solidFill>
              </a:rPr>
              <a:t>Perspektif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pelanggan</a:t>
            </a:r>
            <a:r>
              <a:rPr lang="en-US" sz="2400" cap="none" dirty="0">
                <a:solidFill>
                  <a:schemeClr val="tx1"/>
                </a:solidFill>
              </a:rPr>
              <a:t> dalam </a:t>
            </a:r>
            <a:r>
              <a:rPr lang="en-US" sz="2400" b="1" cap="none" dirty="0">
                <a:solidFill>
                  <a:schemeClr val="tx1"/>
                </a:solidFill>
              </a:rPr>
              <a:t>strategic management accounting (SMA)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bertujuan</a:t>
            </a:r>
            <a:r>
              <a:rPr lang="en-US" sz="2400" cap="none" dirty="0">
                <a:solidFill>
                  <a:schemeClr val="tx1"/>
                </a:solidFill>
              </a:rPr>
              <a:t> untuk </a:t>
            </a:r>
            <a:r>
              <a:rPr lang="en-US" sz="2400" cap="none" dirty="0" err="1">
                <a:solidFill>
                  <a:schemeClr val="tx1"/>
                </a:solidFill>
              </a:rPr>
              <a:t>memahami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kebutuhan</a:t>
            </a:r>
            <a:r>
              <a:rPr lang="en-US" sz="2400" cap="none" dirty="0">
                <a:solidFill>
                  <a:schemeClr val="tx1"/>
                </a:solidFill>
              </a:rPr>
              <a:t>, </a:t>
            </a:r>
            <a:r>
              <a:rPr lang="en-US" sz="2400" cap="none" dirty="0" err="1">
                <a:solidFill>
                  <a:schemeClr val="tx1"/>
                </a:solidFill>
              </a:rPr>
              <a:t>perilaku</a:t>
            </a:r>
            <a:r>
              <a:rPr lang="en-US" sz="2400" cap="none" dirty="0">
                <a:solidFill>
                  <a:schemeClr val="tx1"/>
                </a:solidFill>
              </a:rPr>
              <a:t>, </a:t>
            </a:r>
            <a:r>
              <a:rPr lang="en-US" sz="2400" cap="none" dirty="0" err="1">
                <a:solidFill>
                  <a:schemeClr val="tx1"/>
                </a:solidFill>
              </a:rPr>
              <a:t>nilai</a:t>
            </a:r>
            <a:r>
              <a:rPr lang="en-US" sz="2400" cap="none" dirty="0">
                <a:solidFill>
                  <a:schemeClr val="tx1"/>
                </a:solidFill>
              </a:rPr>
              <a:t>, dan </a:t>
            </a:r>
            <a:r>
              <a:rPr lang="en-US" sz="2400" cap="none" dirty="0" err="1">
                <a:solidFill>
                  <a:schemeClr val="tx1"/>
                </a:solidFill>
              </a:rPr>
              <a:t>profitabilitas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pelanggan</a:t>
            </a:r>
            <a:r>
              <a:rPr lang="en-US" sz="2400" cap="none" dirty="0">
                <a:solidFill>
                  <a:schemeClr val="tx1"/>
                </a:solidFill>
              </a:rPr>
              <a:t>. </a:t>
            </a:r>
            <a:r>
              <a:rPr lang="en-US" sz="2400" cap="none" dirty="0" err="1">
                <a:solidFill>
                  <a:schemeClr val="tx1"/>
                </a:solidFill>
              </a:rPr>
              <a:t>Informasi</a:t>
            </a:r>
            <a:r>
              <a:rPr lang="en-US" sz="2400" cap="none" dirty="0">
                <a:solidFill>
                  <a:schemeClr val="tx1"/>
                </a:solidFill>
              </a:rPr>
              <a:t> ini </a:t>
            </a:r>
            <a:r>
              <a:rPr lang="en-US" sz="2400" cap="none" dirty="0" err="1">
                <a:solidFill>
                  <a:schemeClr val="tx1"/>
                </a:solidFill>
              </a:rPr>
              <a:t>digunakan</a:t>
            </a:r>
            <a:r>
              <a:rPr lang="en-US" sz="2400" cap="none" dirty="0">
                <a:solidFill>
                  <a:schemeClr val="tx1"/>
                </a:solidFill>
              </a:rPr>
              <a:t> untuk </a:t>
            </a:r>
            <a:r>
              <a:rPr lang="en-US" sz="2400" cap="none" dirty="0" err="1">
                <a:solidFill>
                  <a:schemeClr val="tx1"/>
                </a:solidFill>
              </a:rPr>
              <a:t>mendukung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pengambilan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keputusan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strategis</a:t>
            </a:r>
            <a:r>
              <a:rPr lang="en-US" sz="2400" cap="none" dirty="0">
                <a:solidFill>
                  <a:schemeClr val="tx1"/>
                </a:solidFill>
              </a:rPr>
              <a:t> yang </a:t>
            </a:r>
            <a:r>
              <a:rPr lang="en-US" sz="2400" cap="none" dirty="0" err="1">
                <a:solidFill>
                  <a:schemeClr val="tx1"/>
                </a:solidFill>
              </a:rPr>
              <a:t>berfokus</a:t>
            </a:r>
            <a:r>
              <a:rPr lang="en-US" sz="2400" cap="none" dirty="0">
                <a:solidFill>
                  <a:schemeClr val="tx1"/>
                </a:solidFill>
              </a:rPr>
              <a:t> pada </a:t>
            </a:r>
            <a:r>
              <a:rPr lang="en-US" sz="2400" cap="none" dirty="0" err="1">
                <a:solidFill>
                  <a:schemeClr val="tx1"/>
                </a:solidFill>
              </a:rPr>
              <a:t>peningkatan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nilai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pelanggan</a:t>
            </a:r>
            <a:r>
              <a:rPr lang="en-US" sz="2400" cap="none" dirty="0">
                <a:solidFill>
                  <a:schemeClr val="tx1"/>
                </a:solidFill>
              </a:rPr>
              <a:t>, </a:t>
            </a:r>
            <a:r>
              <a:rPr lang="en-US" sz="2400" cap="none" dirty="0" err="1">
                <a:solidFill>
                  <a:schemeClr val="tx1"/>
                </a:solidFill>
              </a:rPr>
              <a:t>memaksimalkan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profitabilitas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pelanggan</a:t>
            </a:r>
            <a:r>
              <a:rPr lang="en-US" sz="2400" cap="none" dirty="0">
                <a:solidFill>
                  <a:schemeClr val="tx1"/>
                </a:solidFill>
              </a:rPr>
              <a:t>, dan </a:t>
            </a:r>
            <a:r>
              <a:rPr lang="en-US" sz="2400" cap="none" dirty="0" err="1">
                <a:solidFill>
                  <a:schemeClr val="tx1"/>
                </a:solidFill>
              </a:rPr>
              <a:t>menciptakan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hubungan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jangka</a:t>
            </a:r>
            <a:r>
              <a:rPr lang="en-US" sz="2400" cap="none" dirty="0">
                <a:solidFill>
                  <a:schemeClr val="tx1"/>
                </a:solidFill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</a:rPr>
              <a:t>panjang</a:t>
            </a:r>
            <a:r>
              <a:rPr lang="en-US" sz="2400" cap="none" dirty="0">
                <a:solidFill>
                  <a:schemeClr val="tx1"/>
                </a:solidFill>
              </a:rPr>
              <a:t> yang </a:t>
            </a:r>
            <a:r>
              <a:rPr lang="en-US" sz="2400" cap="none" dirty="0" err="1">
                <a:solidFill>
                  <a:schemeClr val="tx1"/>
                </a:solidFill>
              </a:rPr>
              <a:t>berkelanjutan</a:t>
            </a:r>
            <a:r>
              <a:rPr lang="en-US" sz="2400" cap="none" dirty="0">
                <a:solidFill>
                  <a:schemeClr val="tx1"/>
                </a:solidFill>
              </a:rPr>
              <a:t>.</a:t>
            </a:r>
            <a:endParaRPr lang="en-US" sz="2800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037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vidend">
  <a:themeElements>
    <a:clrScheme name="Custom 11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2">
      <a:majorFont>
        <a:latin typeface="Candara"/>
        <a:ea typeface=""/>
        <a:cs typeface=""/>
      </a:majorFont>
      <a:minorFont>
        <a:latin typeface="Candar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F529A05C-9967-417B-A795-0EE2DA56A977}" vid="{B371D623-29EC-4410-98F2-D4F69349AE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31C3B7-F137-4B62-A714-55F90281BD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732F72-BAE4-4D8F-B5A8-4D4D584BF69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0B8FDF75-6DB0-420B-9CE9-4E2094004A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Looks like, sounds like</Template>
  <TotalTime>398</TotalTime>
  <Words>764</Words>
  <Application>Microsoft Office PowerPoint</Application>
  <PresentationFormat>Widescreen</PresentationFormat>
  <Paragraphs>79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Candara</vt:lpstr>
      <vt:lpstr>Wingdings 2</vt:lpstr>
      <vt:lpstr>Dividend</vt:lpstr>
      <vt:lpstr>STRATEGIC MANAGEMENT ACCOUNTING TOOLS</vt:lpstr>
      <vt:lpstr>definisi</vt:lpstr>
      <vt:lpstr>Jenis Alat SMA</vt:lpstr>
      <vt:lpstr>Jenis Alat SMA</vt:lpstr>
      <vt:lpstr>Jenis Alat SMA</vt:lpstr>
      <vt:lpstr>Jenis Alat SMA</vt:lpstr>
      <vt:lpstr>Fungsi Alat SMA</vt:lpstr>
      <vt:lpstr>Keunggulan Alat SMA</vt:lpstr>
      <vt:lpstr>Strategic Management Accounting (SMA)TOOLS dari Perspektif Pelanggan</vt:lpstr>
      <vt:lpstr>PowerPoint Presentation</vt:lpstr>
      <vt:lpstr>PowerPoint Presentation</vt:lpstr>
      <vt:lpstr>PowerPoint Presentation</vt:lpstr>
      <vt:lpstr> Fungsi Alat-Alat Ini dalam Perspektif Pelanggan </vt:lpstr>
      <vt:lpstr> Contoh Kasus Penggunaan Alat SMA dari Perspektif Pelanggan </vt:lpstr>
      <vt:lpstr>PowerPoint Presentation</vt:lpstr>
      <vt:lpstr>What will today’s lesson look like?   What will today’s lesson sound like?</vt:lpstr>
      <vt:lpstr>Norms</vt:lpstr>
      <vt:lpstr>Brainstorm Group(s)</vt:lpstr>
      <vt:lpstr>Timer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Looks Like – Sounds Like</dc:title>
  <dc:creator>user</dc:creator>
  <cp:lastModifiedBy>nolita siregar</cp:lastModifiedBy>
  <cp:revision>6</cp:revision>
  <dcterms:created xsi:type="dcterms:W3CDTF">2024-11-10T02:33:04Z</dcterms:created>
  <dcterms:modified xsi:type="dcterms:W3CDTF">2024-11-28T14:13:33Z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