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6"/>
  </p:notesMasterIdLst>
  <p:sldIdLst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6F183-9D93-49ED-880E-A3036D353FF2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3D157-3207-4485-985C-F0933B8B3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7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1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4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08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6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4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8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6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8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B739B-1D12-4A8C-A96C-B3430D7AF09D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12-10-2024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C161A-8BA0-4B55-A4AE-53330D451B1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60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google.com/" TargetMode="External"/><Relationship Id="rId3" Type="http://schemas.openxmlformats.org/officeDocument/2006/relationships/hyperlink" Target="https://www.vosviewer.com/download" TargetMode="External"/><Relationship Id="rId7" Type="http://schemas.openxmlformats.org/officeDocument/2006/relationships/hyperlink" Target="https://www.read.enago.com/" TargetMode="External"/><Relationship Id="rId2" Type="http://schemas.openxmlformats.org/officeDocument/2006/relationships/hyperlink" Target="https://harzing.com/resources/publish-or-perish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nswerthepublic.com/" TargetMode="External"/><Relationship Id="rId5" Type="http://schemas.openxmlformats.org/officeDocument/2006/relationships/hyperlink" Target="https://www.connectedpapers.com/" TargetMode="External"/><Relationship Id="rId4" Type="http://schemas.openxmlformats.org/officeDocument/2006/relationships/hyperlink" Target="https://openknowledgemaps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Tinjauan Literatur Awal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4819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Membantu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untuk</a:t>
            </a:r>
            <a:r>
              <a:rPr lang="en-US" altLang="en-US" dirty="0">
                <a:cs typeface="Liberation Sans" pitchFamily="34" charset="0"/>
              </a:rPr>
              <a:t>: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Struktur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pekerjaan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sudah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dilakukan</a:t>
            </a:r>
            <a:r>
              <a:rPr lang="en-US" altLang="en-US" dirty="0">
                <a:cs typeface="Liberation Sans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Mengembangkan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pernyataan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dengan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jelas</a:t>
            </a: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cs typeface="Liberation Sans" pitchFamily="34" charset="0"/>
              </a:rPr>
              <a:t>Bermanfaat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dalam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proyek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dasar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terapan</a:t>
            </a:r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956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Membuat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32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id-ID" sz="32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menjadi </a:t>
            </a:r>
            <a:r>
              <a:rPr lang="en-US" sz="3200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Bagus</a:t>
            </a:r>
            <a:r>
              <a:rPr lang="en-US" sz="32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Pernyataan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baik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mencakup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keduanya</a:t>
            </a:r>
            <a:r>
              <a:rPr lang="en-US" altLang="en-US" dirty="0" smtClean="0">
                <a:cs typeface="Liberation Sans" pitchFamily="34" charset="0"/>
              </a:rPr>
              <a:t>:</a:t>
            </a:r>
            <a:endParaRPr lang="id-ID" altLang="en-US" dirty="0" smtClean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Tujuan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Pertanyaan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endParaRPr lang="en-US" altLang="en-US" sz="3000" dirty="0" smtClean="0">
              <a:cs typeface="Liberation Sans" pitchFamily="34" charset="0"/>
            </a:endParaRPr>
          </a:p>
          <a:p>
            <a:pPr eaLnBrk="1" hangingPunct="1"/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3295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sz="30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sz="3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  <a:endParaRPr lang="en-US" altLang="en-US" sz="3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en-US" sz="2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fi-FI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Tujuan penelitian: alasan dilakukannya </a:t>
            </a:r>
            <a:r>
              <a:rPr lang="fi-FI" sz="2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endParaRPr lang="id-ID" sz="2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terapan</a:t>
            </a:r>
            <a:r>
              <a:rPr lang="en-US" sz="2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  <a:endParaRPr lang="id-ID" sz="2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memecahkan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tertentu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dalam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lingkungan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kerja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;</a:t>
            </a:r>
          </a:p>
          <a:p>
            <a:pPr lvl="1" eaLnBrk="1" hangingPunct="1">
              <a:defRPr/>
            </a:pP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mengubah</a:t>
            </a:r>
            <a:r>
              <a:rPr lang="en-US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sesuatu</a:t>
            </a:r>
            <a:r>
              <a:rPr lang="en-US" sz="2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  <a:endParaRPr lang="id-ID" sz="2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2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Example:</a:t>
            </a:r>
          </a:p>
          <a:p>
            <a:pPr lvl="1" eaLnBrk="1" hangingPunct="1">
              <a:defRPr/>
            </a:pP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mengetahui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meningkatkan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komitmen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pegawai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US" sz="2000" i="1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2000" i="1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organisasi</a:t>
            </a:r>
            <a:r>
              <a:rPr lang="en-US" sz="2000" i="1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;</a:t>
            </a:r>
            <a:endParaRPr lang="id-ID" sz="2000" i="1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20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sv-SE" sz="2000" dirty="0">
                <a:ea typeface="Liberation Sans" panose="020B0604020202020204" pitchFamily="34" charset="0"/>
                <a:cs typeface="Liberation Sans" panose="020B0604020202020204" pitchFamily="34" charset="0"/>
              </a:rPr>
              <a:t>Memungkinkan manajer untuk meningkatkan komitmen dan karenanya mengurangi pergantian, ketidakhadiran, dan meningkatkan tingkat kinerja.</a:t>
            </a:r>
            <a:endParaRPr lang="en-US" sz="20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553200"/>
            <a:ext cx="10668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77194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endParaRPr lang="en-GB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dari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ada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dua</a:t>
            </a:r>
            <a:r>
              <a:rPr lang="en-GB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  <a:endParaRPr lang="id-ID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en-GB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endParaRPr lang="en-GB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mengidentifikasi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penumpang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untuk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menyelidiki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kemungkinan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dampak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kepuasan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pelanggan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evaluasi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GB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layanan</a:t>
            </a:r>
            <a:r>
              <a:rPr lang="en-GB" dirty="0">
                <a:ea typeface="Liberation Sans" panose="020B0604020202020204" pitchFamily="34" charset="0"/>
                <a:cs typeface="Liberation Sans" panose="020B0604020202020204" pitchFamily="34" charset="0"/>
              </a:rPr>
              <a:t>. 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8278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 Good 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</a:t>
            </a: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roblem 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S</a:t>
            </a: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9288"/>
            <a:ext cx="8229600" cy="487531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penelitiannya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(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ingin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Anda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pelajari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?)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Menerjemahkan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menjadi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kebutuhan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spesifik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informasi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endParaRPr lang="en-US" sz="18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Terkait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Jika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tujuannya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tidak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jelas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, kami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tidak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dapat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merumuskan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endParaRPr lang="id-ID" sz="16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457200" lvl="1" indent="0" eaLnBrk="1" hangingPunct="1">
              <a:buNone/>
              <a:defRPr/>
            </a:pP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sz="1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Contoh</a:t>
            </a:r>
            <a:r>
              <a:rPr lang="en-US" sz="1800" dirty="0">
                <a:ea typeface="Liberation Sans" panose="020B0604020202020204" pitchFamily="34" charset="0"/>
                <a:cs typeface="Liberation Sans" panose="020B0604020202020204" pitchFamily="34" charset="0"/>
              </a:rPr>
              <a:t>: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saja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persepsi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penumpang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maskapai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penerbangan</a:t>
            </a:r>
            <a:endParaRPr lang="en-US" sz="16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Sejauh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faktor-faktor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persepsi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Apa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konsekuensi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afektif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dari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pengaruh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memediasi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hubungan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antara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evaluasi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layanan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</a:p>
          <a:p>
            <a:pPr lvl="1" eaLnBrk="1" hangingPunct="1">
              <a:defRPr/>
            </a:pP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Bagaimana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variabel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situasional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(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seperti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terisi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)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mempengaruhi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reaksi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pelanggan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terhadap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pengalaman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sz="1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menunggu</a:t>
            </a:r>
            <a:r>
              <a:rPr lang="en-US" sz="1600" dirty="0">
                <a:ea typeface="Liberation Sans" panose="020B0604020202020204" pitchFamily="34" charset="0"/>
                <a:cs typeface="Liberation Sans" panose="020B0604020202020204" pitchFamily="34" charset="0"/>
              </a:rPr>
              <a:t>?</a:t>
            </a:r>
            <a:endParaRPr lang="en-US" sz="16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32534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Baik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Relevan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untuk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organisasi</a:t>
            </a:r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Bisa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dilakukan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Anda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menjawab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pertanyaan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dalam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batasan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proyek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US" altLang="en-US" dirty="0" err="1">
                <a:cs typeface="Liberation Sans" pitchFamily="34" charset="0"/>
              </a:rPr>
              <a:t>Menarik</a:t>
            </a:r>
            <a:endParaRPr lang="en-US" altLang="en-US" dirty="0">
              <a:cs typeface="Liberation Sans" pitchFamily="34" charset="0"/>
            </a:endParaRPr>
          </a:p>
          <a:p>
            <a:pPr lvl="1" eaLnBrk="1" hangingPunct="1"/>
            <a:r>
              <a:rPr lang="en-US" altLang="en-US" dirty="0" err="1">
                <a:cs typeface="Liberation Sans" pitchFamily="34" charset="0"/>
              </a:rPr>
              <a:t>untukmu</a:t>
            </a:r>
            <a:r>
              <a:rPr lang="en-US" altLang="en-US" dirty="0">
                <a:cs typeface="Liberation Sans" pitchFamily="34" charset="0"/>
              </a:rPr>
              <a:t>!</a:t>
            </a:r>
            <a:endParaRPr lang="en-US" altLang="en-US" sz="28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29103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096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 smtClean="0">
                <a:cs typeface="Liberation Sans" pitchFamily="34" charset="0"/>
              </a:rPr>
              <a:t>Penyelidikan</a:t>
            </a:r>
            <a:r>
              <a:rPr lang="id-ID" altLang="en-US" sz="3600" dirty="0" smtClean="0">
                <a:cs typeface="Liberation Sans" pitchFamily="34" charset="0"/>
              </a:rPr>
              <a:t>/Exploratory</a:t>
            </a:r>
            <a:endParaRPr lang="en-US" altLang="en-US" sz="3600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>
                <a:cs typeface="Liberation Sans" pitchFamily="34" charset="0"/>
              </a:rPr>
              <a:t>Deskriptif</a:t>
            </a:r>
            <a:endParaRPr lang="en-US" altLang="en-US" sz="3600" dirty="0">
              <a:cs typeface="Liberation Sans" pitchFamily="34" charset="0"/>
            </a:endParaRPr>
          </a:p>
          <a:p>
            <a:pPr eaLnBrk="1" hangingPunct="1"/>
            <a:r>
              <a:rPr lang="en-US" altLang="en-US" sz="3600" dirty="0" err="1">
                <a:cs typeface="Liberation Sans" pitchFamily="34" charset="0"/>
              </a:rPr>
              <a:t>Kausal</a:t>
            </a:r>
            <a:endParaRPr lang="en-US" altLang="en-US" sz="36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41937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198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67544" y="1233264"/>
            <a:ext cx="8229600" cy="4572000"/>
          </a:xfrm>
        </p:spPr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Pertanyaan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eksplorasi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tidak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banyak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diketahui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mengenai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situasi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ada</a:t>
            </a:r>
            <a:r>
              <a:rPr lang="en-GB" altLang="en-US" dirty="0">
                <a:cs typeface="Liberation Sans" pitchFamily="34" charset="0"/>
              </a:rPr>
              <a:t>,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tidak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ada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informasi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tersedia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mengenai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bagaimana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permasalahan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isu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penelitian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serupa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telah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diselesaikan</a:t>
            </a:r>
            <a:r>
              <a:rPr lang="en-GB" altLang="en-US" dirty="0">
                <a:cs typeface="Liberation Sans" pitchFamily="34" charset="0"/>
              </a:rPr>
              <a:t> di </a:t>
            </a:r>
            <a:r>
              <a:rPr lang="en-GB" altLang="en-US" dirty="0" err="1">
                <a:cs typeface="Liberation Sans" pitchFamily="34" charset="0"/>
              </a:rPr>
              <a:t>masa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lalu</a:t>
            </a:r>
            <a:r>
              <a:rPr lang="en-GB" altLang="en-US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Contoh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Seorang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penyedia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layanan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ingin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mengetahui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mengapa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pelanggannya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beralih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ke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penyedia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layanan</a:t>
            </a:r>
            <a:r>
              <a:rPr lang="en-GB" altLang="en-US" dirty="0">
                <a:cs typeface="Liberation Sans" pitchFamily="34" charset="0"/>
              </a:rPr>
              <a:t> lain?</a:t>
            </a:r>
            <a:endParaRPr lang="en-US" altLang="en-US" sz="28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2616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Dasar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3011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225752"/>
          </a:xfrm>
        </p:spPr>
        <p:txBody>
          <a:bodyPr/>
          <a:lstStyle/>
          <a:p>
            <a:pPr eaLnBrk="1" hangingPunct="1"/>
            <a:r>
              <a:rPr lang="en-GB" altLang="en-US" sz="2400" dirty="0" err="1">
                <a:cs typeface="Liberation Sans" pitchFamily="34" charset="0"/>
              </a:rPr>
              <a:t>Pertanyaan</a:t>
            </a:r>
            <a:r>
              <a:rPr lang="en-GB" altLang="en-US" sz="2400" dirty="0">
                <a:cs typeface="Liberation Sans" pitchFamily="34" charset="0"/>
              </a:rPr>
              <a:t> </a:t>
            </a:r>
            <a:r>
              <a:rPr lang="en-GB" altLang="en-US" sz="2400" dirty="0" err="1">
                <a:cs typeface="Liberation Sans" pitchFamily="34" charset="0"/>
              </a:rPr>
              <a:t>deskriptif</a:t>
            </a:r>
            <a:r>
              <a:rPr lang="en-GB" altLang="en-US" sz="2400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Memungkinkan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peneliti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untuk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mendeskripsikan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karakteristik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variabel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diminati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dalam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suatu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situasi</a:t>
            </a:r>
            <a:r>
              <a:rPr lang="en-GB" altLang="en-US" sz="2200" dirty="0">
                <a:cs typeface="Liberation Sans" pitchFamily="34" charset="0"/>
              </a:rPr>
              <a:t>. </a:t>
            </a:r>
          </a:p>
          <a:p>
            <a:pPr eaLnBrk="1" hangingPunct="1"/>
            <a:r>
              <a:rPr lang="en-GB" altLang="en-US" sz="2400" dirty="0" err="1">
                <a:cs typeface="Liberation Sans" pitchFamily="34" charset="0"/>
              </a:rPr>
              <a:t>Contoh</a:t>
            </a:r>
            <a:r>
              <a:rPr lang="en-GB" altLang="en-US" sz="2400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Bagaimana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profil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individu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memiliki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tunggakan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pembayaran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pinjaman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selama</a:t>
            </a:r>
            <a:r>
              <a:rPr lang="en-GB" altLang="en-US" sz="2200" dirty="0">
                <a:cs typeface="Liberation Sans" pitchFamily="34" charset="0"/>
              </a:rPr>
              <a:t> 6 </a:t>
            </a:r>
            <a:r>
              <a:rPr lang="en-GB" altLang="en-US" sz="2200" dirty="0" err="1">
                <a:cs typeface="Liberation Sans" pitchFamily="34" charset="0"/>
              </a:rPr>
              <a:t>bulan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atau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lebih</a:t>
            </a:r>
            <a:r>
              <a:rPr lang="en-GB" altLang="en-US" sz="2200" dirty="0">
                <a:cs typeface="Liberation Sans" pitchFamily="34" charset="0"/>
              </a:rPr>
              <a:t>?</a:t>
            </a:r>
          </a:p>
          <a:p>
            <a:pPr lvl="1" eaLnBrk="1" hangingPunct="1"/>
            <a:r>
              <a:rPr lang="en-GB" altLang="en-US" sz="2200" dirty="0" err="1">
                <a:cs typeface="Liberation Sans" pitchFamily="34" charset="0"/>
              </a:rPr>
              <a:t>Profil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tersebut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mencakup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rincian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usia</a:t>
            </a:r>
            <a:r>
              <a:rPr lang="en-GB" altLang="en-US" sz="2200" dirty="0">
                <a:cs typeface="Liberation Sans" pitchFamily="34" charset="0"/>
              </a:rPr>
              <a:t> rata-rata, </a:t>
            </a:r>
            <a:r>
              <a:rPr lang="en-GB" altLang="en-US" sz="2200" dirty="0" err="1">
                <a:cs typeface="Liberation Sans" pitchFamily="34" charset="0"/>
              </a:rPr>
              <a:t>pendapatan</a:t>
            </a:r>
            <a:r>
              <a:rPr lang="en-GB" altLang="en-US" sz="2200" dirty="0">
                <a:cs typeface="Liberation Sans" pitchFamily="34" charset="0"/>
              </a:rPr>
              <a:t>, </a:t>
            </a:r>
            <a:r>
              <a:rPr lang="en-GB" altLang="en-US" sz="2200" dirty="0" err="1">
                <a:cs typeface="Liberation Sans" pitchFamily="34" charset="0"/>
              </a:rPr>
              <a:t>sifat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pekerjaan</a:t>
            </a:r>
            <a:r>
              <a:rPr lang="en-GB" altLang="en-US" sz="2200" dirty="0">
                <a:cs typeface="Liberation Sans" pitchFamily="34" charset="0"/>
              </a:rPr>
              <a:t>, status </a:t>
            </a:r>
            <a:r>
              <a:rPr lang="en-GB" altLang="en-US" sz="2200" dirty="0" err="1">
                <a:cs typeface="Liberation Sans" pitchFamily="34" charset="0"/>
              </a:rPr>
              <a:t>pekerjaan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penuh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waktu</a:t>
            </a:r>
            <a:r>
              <a:rPr lang="en-GB" altLang="en-US" sz="2200" dirty="0">
                <a:cs typeface="Liberation Sans" pitchFamily="34" charset="0"/>
              </a:rPr>
              <a:t>/</a:t>
            </a:r>
            <a:r>
              <a:rPr lang="en-GB" altLang="en-US" sz="2200" dirty="0" err="1">
                <a:cs typeface="Liberation Sans" pitchFamily="34" charset="0"/>
              </a:rPr>
              <a:t>paruh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waktu</a:t>
            </a:r>
            <a:r>
              <a:rPr lang="en-GB" altLang="en-US" sz="2200" dirty="0">
                <a:cs typeface="Liberation Sans" pitchFamily="34" charset="0"/>
              </a:rPr>
              <a:t>, </a:t>
            </a:r>
            <a:r>
              <a:rPr lang="en-GB" altLang="en-US" sz="2200" dirty="0" err="1">
                <a:cs typeface="Liberation Sans" pitchFamily="34" charset="0"/>
              </a:rPr>
              <a:t>dan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sejenisnya</a:t>
            </a:r>
            <a:r>
              <a:rPr lang="en-GB" altLang="en-US" sz="2200" dirty="0">
                <a:cs typeface="Liberation Sans" pitchFamily="34" charset="0"/>
              </a:rPr>
              <a:t>. Hal </a:t>
            </a:r>
            <a:r>
              <a:rPr lang="en-GB" altLang="en-US" sz="2200" dirty="0" err="1">
                <a:cs typeface="Liberation Sans" pitchFamily="34" charset="0"/>
              </a:rPr>
              <a:t>ini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dapat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membantunya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memperoleh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informasi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lebih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lanjut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atau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segera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memutuskan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tipe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individu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mana</a:t>
            </a:r>
            <a:r>
              <a:rPr lang="en-GB" altLang="en-US" sz="2200" dirty="0">
                <a:cs typeface="Liberation Sans" pitchFamily="34" charset="0"/>
              </a:rPr>
              <a:t> yang </a:t>
            </a:r>
            <a:r>
              <a:rPr lang="en-GB" altLang="en-US" sz="2200" dirty="0" err="1">
                <a:cs typeface="Liberation Sans" pitchFamily="34" charset="0"/>
              </a:rPr>
              <a:t>tidak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memenuhi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syarat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untuk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mendapatkan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pinjaman</a:t>
            </a:r>
            <a:r>
              <a:rPr lang="en-GB" altLang="en-US" sz="2200" dirty="0">
                <a:cs typeface="Liberation Sans" pitchFamily="34" charset="0"/>
              </a:rPr>
              <a:t> di </a:t>
            </a:r>
            <a:r>
              <a:rPr lang="en-GB" altLang="en-US" sz="2200" dirty="0" err="1">
                <a:cs typeface="Liberation Sans" pitchFamily="34" charset="0"/>
              </a:rPr>
              <a:t>masa</a:t>
            </a:r>
            <a:r>
              <a:rPr lang="en-GB" altLang="en-US" sz="2200" dirty="0">
                <a:cs typeface="Liberation Sans" pitchFamily="34" charset="0"/>
              </a:rPr>
              <a:t> </a:t>
            </a:r>
            <a:r>
              <a:rPr lang="en-GB" altLang="en-US" sz="2200" dirty="0" err="1">
                <a:cs typeface="Liberation Sans" pitchFamily="34" charset="0"/>
              </a:rPr>
              <a:t>depan</a:t>
            </a:r>
            <a:r>
              <a:rPr lang="en-GB" altLang="en-US" sz="2200" dirty="0">
                <a:cs typeface="Liberation Sans" pitchFamily="34" charset="0"/>
              </a:rPr>
              <a:t>.</a:t>
            </a:r>
            <a:endParaRPr lang="en-US" altLang="en-US" sz="22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9099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 Pertanyaan Dasar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403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>
              <a:cs typeface="Liberation Sans" pitchFamily="34" charset="0"/>
            </a:endParaRP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Pertanyaan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kausal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Menggambarkan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satu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atau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lebih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faktor</a:t>
            </a:r>
            <a:r>
              <a:rPr lang="en-GB" altLang="en-US" dirty="0">
                <a:cs typeface="Liberation Sans" pitchFamily="34" charset="0"/>
              </a:rPr>
              <a:t> yang </a:t>
            </a:r>
            <a:r>
              <a:rPr lang="en-GB" altLang="en-US" dirty="0" err="1">
                <a:cs typeface="Liberation Sans" pitchFamily="34" charset="0"/>
              </a:rPr>
              <a:t>menyebabkan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suatu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masalah</a:t>
            </a:r>
            <a:r>
              <a:rPr lang="en-GB" altLang="en-US" dirty="0">
                <a:cs typeface="Liberation Sans" pitchFamily="34" charset="0"/>
              </a:rPr>
              <a:t>.</a:t>
            </a:r>
          </a:p>
          <a:p>
            <a:pPr eaLnBrk="1" hangingPunct="1"/>
            <a:r>
              <a:rPr lang="en-GB" altLang="en-US" dirty="0" err="1">
                <a:cs typeface="Liberation Sans" pitchFamily="34" charset="0"/>
              </a:rPr>
              <a:t>Contoh</a:t>
            </a:r>
            <a:r>
              <a:rPr lang="en-GB" altLang="en-US" dirty="0">
                <a:cs typeface="Liberation Sans" pitchFamily="34" charset="0"/>
              </a:rPr>
              <a:t>:</a:t>
            </a:r>
          </a:p>
          <a:p>
            <a:pPr lvl="1" eaLnBrk="1" hangingPunct="1"/>
            <a:r>
              <a:rPr lang="en-GB" altLang="en-US" dirty="0" err="1">
                <a:cs typeface="Liberation Sans" pitchFamily="34" charset="0"/>
              </a:rPr>
              <a:t>Akankah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penjualan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produk</a:t>
            </a:r>
            <a:r>
              <a:rPr lang="en-GB" altLang="en-US" dirty="0">
                <a:cs typeface="Liberation Sans" pitchFamily="34" charset="0"/>
              </a:rPr>
              <a:t> X </a:t>
            </a:r>
            <a:r>
              <a:rPr lang="en-GB" altLang="en-US" dirty="0" err="1">
                <a:cs typeface="Liberation Sans" pitchFamily="34" charset="0"/>
              </a:rPr>
              <a:t>meningkat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jika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kita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meningkatkan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anggaran</a:t>
            </a:r>
            <a:r>
              <a:rPr lang="en-GB" altLang="en-US" dirty="0">
                <a:cs typeface="Liberation Sans" pitchFamily="34" charset="0"/>
              </a:rPr>
              <a:t> </a:t>
            </a:r>
            <a:r>
              <a:rPr lang="en-GB" altLang="en-US" dirty="0" err="1">
                <a:cs typeface="Liberation Sans" pitchFamily="34" charset="0"/>
              </a:rPr>
              <a:t>iklan</a:t>
            </a:r>
            <a:r>
              <a:rPr lang="en-GB" altLang="en-US" dirty="0">
                <a:cs typeface="Liberation Sans" pitchFamily="34" charset="0"/>
              </a:rPr>
              <a:t>?</a:t>
            </a:r>
            <a:endParaRPr lang="en-US" altLang="en-US" sz="28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47733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3</a:t>
            </a:r>
          </a:p>
        </p:txBody>
      </p:sp>
      <p:sp>
        <p:nvSpPr>
          <p:cNvPr id="26628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Defining and Refining the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0039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Proposal</a:t>
            </a:r>
            <a:r>
              <a:rPr lang="id-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Penelitian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endParaRPr lang="en-US" altLang="en-US" dirty="0">
              <a:cs typeface="Liberation Sans" pitchFamily="34" charset="0"/>
            </a:endParaRPr>
          </a:p>
          <a:p>
            <a:pPr eaLnBrk="1" hangingPunct="1"/>
            <a:r>
              <a:rPr lang="en-US" altLang="en-US" dirty="0">
                <a:cs typeface="Liberation Sans" pitchFamily="34" charset="0"/>
              </a:rPr>
              <a:t>Proposal </a:t>
            </a:r>
            <a:r>
              <a:rPr lang="en-US" altLang="en-US" dirty="0" err="1">
                <a:cs typeface="Liberation Sans" pitchFamily="34" charset="0"/>
              </a:rPr>
              <a:t>penelitian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disusun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oleh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peneliti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merupakan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hasil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usaha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terencana</a:t>
            </a:r>
            <a:r>
              <a:rPr lang="en-US" altLang="en-US" dirty="0">
                <a:cs typeface="Liberation Sans" pitchFamily="34" charset="0"/>
              </a:rPr>
              <a:t>, </a:t>
            </a:r>
            <a:r>
              <a:rPr lang="en-US" altLang="en-US" dirty="0" err="1">
                <a:cs typeface="Liberation Sans" pitchFamily="34" charset="0"/>
              </a:rPr>
              <a:t>terorganisir</a:t>
            </a:r>
            <a:r>
              <a:rPr lang="en-US" altLang="en-US" dirty="0">
                <a:cs typeface="Liberation Sans" pitchFamily="34" charset="0"/>
              </a:rPr>
              <a:t>,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cermat</a:t>
            </a:r>
            <a:r>
              <a:rPr lang="en-US" altLang="en-US" dirty="0">
                <a:cs typeface="Liberation Sans" pitchFamily="34" charset="0"/>
              </a:rPr>
              <a:t>.</a:t>
            </a:r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25221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Proposal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Berisi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Judul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Latar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belakang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lvl="1"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Pernyataan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-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Tujuan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-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Pertanyaan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Ruang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lingkup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Relevansi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70972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Proposal Penelitian Berisi </a:t>
            </a: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Desain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menawarkan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rincian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tentang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: </a:t>
            </a:r>
          </a:p>
          <a:p>
            <a:pPr marL="0" indent="0" eaLnBrk="1" hangingPunct="1">
              <a:buNone/>
              <a:defRPr/>
            </a:pP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A.</a:t>
            </a: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Jenis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studi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B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 </a:t>
            </a:r>
            <a:r>
              <a:rPr lang="en-US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Metode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pengumpulan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data </a:t>
            </a:r>
          </a:p>
          <a:p>
            <a:pPr marL="0" indent="0" eaLnBrk="1" hangingPunct="1">
              <a:buNone/>
              <a:defRPr/>
            </a:pP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C.</a:t>
            </a: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 smtClean="0">
                <a:ea typeface="Liberation Sans" panose="020B0604020202020204" pitchFamily="34" charset="0"/>
                <a:cs typeface="Liberation Sans" panose="020B0604020202020204" pitchFamily="34" charset="0"/>
              </a:rPr>
              <a:t>Desain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pengambilan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sampel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id-ID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	</a:t>
            </a:r>
            <a:r>
              <a:rPr 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D.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Analisis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data.</a:t>
            </a: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Kerangka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waktu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Anggaran</a:t>
            </a: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Bibliografi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dipilih</a:t>
            </a:r>
            <a:r>
              <a:rPr 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.</a:t>
            </a:r>
            <a:endParaRPr 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  <a:p>
            <a:pPr eaLnBrk="1" hangingPunct="1">
              <a:defRPr/>
            </a:pPr>
            <a:endParaRPr lang="en-US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3439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Mapping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harzing.com/resources/publish-or-perish</a:t>
            </a:r>
            <a:endParaRPr lang="id-ID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www.vosviewer.com/download</a:t>
            </a:r>
            <a:endParaRPr lang="id-ID" dirty="0" smtClean="0"/>
          </a:p>
          <a:p>
            <a:r>
              <a:rPr lang="en-US" dirty="0">
                <a:hlinkClick r:id="rId4"/>
              </a:rPr>
              <a:t>https://openknowledgemaps.org</a:t>
            </a:r>
            <a:r>
              <a:rPr lang="en-US" dirty="0" smtClean="0">
                <a:hlinkClick r:id="rId4"/>
              </a:rPr>
              <a:t>/</a:t>
            </a:r>
            <a:endParaRPr lang="id-ID" dirty="0" smtClean="0"/>
          </a:p>
          <a:p>
            <a:r>
              <a:rPr lang="en-US" dirty="0">
                <a:hlinkClick r:id="rId5"/>
              </a:rPr>
              <a:t>https://www.connectedpapers.com</a:t>
            </a:r>
            <a:r>
              <a:rPr lang="en-US" dirty="0" smtClean="0">
                <a:hlinkClick r:id="rId5"/>
              </a:rPr>
              <a:t>/</a:t>
            </a:r>
            <a:endParaRPr lang="id-ID" dirty="0" smtClean="0"/>
          </a:p>
          <a:p>
            <a:r>
              <a:rPr lang="en-US" dirty="0">
                <a:hlinkClick r:id="rId6"/>
              </a:rPr>
              <a:t>https://answerthepublic.com</a:t>
            </a:r>
            <a:r>
              <a:rPr lang="en-US" dirty="0" smtClean="0">
                <a:hlinkClick r:id="rId6"/>
              </a:rPr>
              <a:t>/</a:t>
            </a:r>
            <a:endParaRPr lang="id-ID" dirty="0" smtClean="0"/>
          </a:p>
          <a:p>
            <a:r>
              <a:rPr lang="en-US" dirty="0">
                <a:hlinkClick r:id="rId7"/>
              </a:rPr>
              <a:t>https://www.read.enago.com</a:t>
            </a:r>
            <a:r>
              <a:rPr lang="en-US" dirty="0" smtClean="0">
                <a:hlinkClick r:id="rId7"/>
              </a:rPr>
              <a:t>/</a:t>
            </a:r>
            <a:endParaRPr lang="id-ID" dirty="0" smtClean="0"/>
          </a:p>
          <a:p>
            <a:r>
              <a:rPr lang="id-ID" dirty="0">
                <a:hlinkClick r:id="rId8"/>
              </a:rPr>
              <a:t>https://scholar.google.com</a:t>
            </a:r>
            <a:r>
              <a:rPr lang="id-ID" dirty="0" smtClean="0">
                <a:hlinkClick r:id="rId8"/>
              </a:rPr>
              <a:t>/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14-</a:t>
            </a:r>
            <a:fld id="{25455474-B86E-48AB-8C1A-AED91F11EEB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9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First Steps Research Process</a:t>
            </a:r>
          </a:p>
        </p:txBody>
      </p:sp>
      <p:pic>
        <p:nvPicPr>
          <p:cNvPr id="2765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4770" y="2075751"/>
            <a:ext cx="6845622" cy="2937425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10595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Problem</a:t>
            </a:r>
          </a:p>
        </p:txBody>
      </p:sp>
      <p:sp>
        <p:nvSpPr>
          <p:cNvPr id="286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 smtClean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dirty="0">
              <a:cs typeface="Liberation Sans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dirty="0" err="1">
                <a:cs typeface="Liberation Sans" pitchFamily="34" charset="0"/>
              </a:rPr>
              <a:t>Masalah</a:t>
            </a:r>
            <a:r>
              <a:rPr lang="en-US" altLang="en-US" dirty="0">
                <a:cs typeface="Liberation Sans" pitchFamily="34" charset="0"/>
              </a:rPr>
              <a:t>: </a:t>
            </a:r>
            <a:r>
              <a:rPr lang="en-US" altLang="en-US" dirty="0" err="1">
                <a:cs typeface="Liberation Sans" pitchFamily="34" charset="0"/>
              </a:rPr>
              <a:t>setiap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situasi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dimana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terdapat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kesenjangan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antara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keadaan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aktual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keadaan</a:t>
            </a:r>
            <a:r>
              <a:rPr lang="en-US" altLang="en-US" dirty="0">
                <a:cs typeface="Liberation Sans" pitchFamily="34" charset="0"/>
              </a:rPr>
              <a:t> ideal yang </a:t>
            </a:r>
            <a:r>
              <a:rPr lang="en-US" altLang="en-US" dirty="0" err="1">
                <a:cs typeface="Liberation Sans" pitchFamily="34" charset="0"/>
              </a:rPr>
              <a:t>diinginkan</a:t>
            </a:r>
            <a:r>
              <a:rPr lang="en-US" altLang="en-US" dirty="0">
                <a:cs typeface="Liberation Sans" pitchFamily="34" charset="0"/>
              </a:rPr>
              <a:t>.</a:t>
            </a:r>
            <a:endParaRPr lang="en-US" altLang="en-US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3955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Ruang Lingkup Masalah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9699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449288"/>
            <a:ext cx="82296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Contoh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id-ID" altLang="en-US" sz="2400" dirty="0" smtClean="0">
                <a:cs typeface="Liberation Sans" pitchFamily="34" charset="0"/>
              </a:rPr>
              <a:t>ruang lingkup masalah </a:t>
            </a:r>
            <a:r>
              <a:rPr lang="en-US" altLang="en-US" sz="2400" dirty="0" smtClean="0">
                <a:cs typeface="Liberation Sans" pitchFamily="34" charset="0"/>
              </a:rPr>
              <a:t>yang </a:t>
            </a:r>
            <a:r>
              <a:rPr lang="en-US" altLang="en-US" sz="2400" dirty="0" err="1">
                <a:cs typeface="Liberation Sans" pitchFamily="34" charset="0"/>
              </a:rPr>
              <a:t>dapat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diamati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oleh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seorang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manajer</a:t>
            </a:r>
            <a:r>
              <a:rPr lang="en-US" altLang="en-US" sz="2400" dirty="0">
                <a:cs typeface="Liberation Sans" pitchFamily="34" charset="0"/>
              </a:rPr>
              <a:t> di </a:t>
            </a:r>
            <a:r>
              <a:rPr lang="en-US" altLang="en-US" sz="2400" dirty="0" err="1">
                <a:cs typeface="Liberation Sans" pitchFamily="34" charset="0"/>
              </a:rPr>
              <a:t>tempat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 smtClean="0">
                <a:cs typeface="Liberation Sans" pitchFamily="34" charset="0"/>
              </a:rPr>
              <a:t>kerja</a:t>
            </a:r>
            <a:r>
              <a:rPr lang="en-US" altLang="en-US" sz="2400" dirty="0" smtClean="0">
                <a:cs typeface="Liberation Sans" pitchFamily="34" charset="0"/>
              </a:rPr>
              <a:t>: </a:t>
            </a:r>
            <a:endParaRPr lang="id-ID" altLang="en-US" sz="2400" dirty="0" smtClean="0">
              <a:cs typeface="Liberation Sans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 smtClean="0">
              <a:cs typeface="Liberation Sans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cs typeface="Liberation Sans" pitchFamily="34" charset="0"/>
              </a:rPr>
              <a:t>Program </a:t>
            </a:r>
            <a:r>
              <a:rPr lang="en-US" altLang="en-US" sz="2400" dirty="0" err="1">
                <a:cs typeface="Liberation Sans" pitchFamily="34" charset="0"/>
              </a:rPr>
              <a:t>pelatihan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seefektif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diperkirakan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>
                <a:cs typeface="Liberation Sans" pitchFamily="34" charset="0"/>
              </a:rPr>
              <a:t>Volume </a:t>
            </a:r>
            <a:r>
              <a:rPr lang="en-US" altLang="en-US" sz="2400" dirty="0" err="1">
                <a:cs typeface="Liberation Sans" pitchFamily="34" charset="0"/>
              </a:rPr>
              <a:t>penjualan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suatu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produk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meningkat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Anggota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kelompok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minoritas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mengalami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kemajuan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dalam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karier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mereka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Sistem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informasi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baru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dipasang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tidak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digunakan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oleh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para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manajer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memang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dirancang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untuk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sistem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tersebut</a:t>
            </a:r>
            <a:r>
              <a:rPr lang="en-US" altLang="en-US" sz="2400" dirty="0">
                <a:cs typeface="Liberation Sans" pitchFamily="34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err="1">
                <a:cs typeface="Liberation Sans" pitchFamily="34" charset="0"/>
              </a:rPr>
              <a:t>Penerapan</a:t>
            </a:r>
            <a:r>
              <a:rPr lang="en-US" altLang="en-US" sz="2400" dirty="0">
                <a:cs typeface="Liberation Sans" pitchFamily="34" charset="0"/>
              </a:rPr>
              <a:t> jam </a:t>
            </a:r>
            <a:r>
              <a:rPr lang="en-US" altLang="en-US" sz="2400" dirty="0" err="1">
                <a:cs typeface="Liberation Sans" pitchFamily="34" charset="0"/>
              </a:rPr>
              <a:t>kerja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fleksibel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telah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menciptakan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lebih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banyak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masalah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dibandingkan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solusi</a:t>
            </a:r>
            <a:r>
              <a:rPr lang="en-US" altLang="en-US" sz="2400" dirty="0">
                <a:cs typeface="Liberation Sans" pitchFamily="34" charset="0"/>
              </a:rPr>
              <a:t> yang </a:t>
            </a:r>
            <a:r>
              <a:rPr lang="en-US" altLang="en-US" sz="2400" dirty="0" err="1">
                <a:cs typeface="Liberation Sans" pitchFamily="34" charset="0"/>
              </a:rPr>
              <a:t>dapat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diselesaikan</a:t>
            </a:r>
            <a:r>
              <a:rPr lang="en-US" altLang="en-US" sz="2400" dirty="0">
                <a:cs typeface="Liberation Sans" pitchFamily="34" charset="0"/>
              </a:rPr>
              <a:t> di </a:t>
            </a:r>
            <a:r>
              <a:rPr lang="en-US" altLang="en-US" sz="2400" dirty="0" err="1">
                <a:cs typeface="Liberation Sans" pitchFamily="34" charset="0"/>
              </a:rPr>
              <a:t>banyak</a:t>
            </a:r>
            <a:r>
              <a:rPr lang="en-US" altLang="en-US" sz="2400" dirty="0">
                <a:cs typeface="Liberation Sans" pitchFamily="34" charset="0"/>
              </a:rPr>
              <a:t> </a:t>
            </a:r>
            <a:r>
              <a:rPr lang="en-US" altLang="en-US" sz="2400" dirty="0" err="1">
                <a:cs typeface="Liberation Sans" pitchFamily="34" charset="0"/>
              </a:rPr>
              <a:t>perusahaan</a:t>
            </a:r>
            <a:r>
              <a:rPr lang="en-US" altLang="en-US" sz="2400" dirty="0">
                <a:cs typeface="Liberation Sans" pitchFamily="34" charset="0"/>
              </a:rPr>
              <a:t>.</a:t>
            </a:r>
            <a:endParaRPr lang="en-US" altLang="en-US" sz="24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6297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Gejala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versus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altLang="en-US" sz="2800" dirty="0" smtClean="0">
              <a:cs typeface="Liberation Sans" pitchFamily="34" charset="0"/>
            </a:endParaRPr>
          </a:p>
          <a:p>
            <a:pPr algn="just"/>
            <a:r>
              <a:rPr lang="en-US" altLang="en-US" sz="2800" dirty="0" err="1">
                <a:cs typeface="Liberation Sans" pitchFamily="34" charset="0"/>
              </a:rPr>
              <a:t>Penting</a:t>
            </a:r>
            <a:r>
              <a:rPr lang="en-US" altLang="en-US" sz="2800" dirty="0">
                <a:cs typeface="Liberation Sans" pitchFamily="34" charset="0"/>
              </a:rPr>
              <a:t> agar </a:t>
            </a:r>
            <a:r>
              <a:rPr lang="en-US" altLang="en-US" sz="2800" dirty="0" err="1">
                <a:cs typeface="Liberation Sans" pitchFamily="34" charset="0"/>
              </a:rPr>
              <a:t>gejala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tidak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didefinisikan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sebagai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sebenarnya</a:t>
            </a:r>
            <a:r>
              <a:rPr lang="en-US" altLang="en-US" sz="2800" dirty="0">
                <a:cs typeface="Liberation Sans" pitchFamily="34" charset="0"/>
              </a:rPr>
              <a:t>. </a:t>
            </a:r>
          </a:p>
          <a:p>
            <a:pPr algn="just"/>
            <a:r>
              <a:rPr lang="en-US" altLang="en-US" sz="2800" dirty="0">
                <a:cs typeface="Liberation Sans" pitchFamily="34" charset="0"/>
              </a:rPr>
              <a:t>Salah </a:t>
            </a:r>
            <a:r>
              <a:rPr lang="en-US" altLang="en-US" sz="2800" dirty="0" err="1">
                <a:cs typeface="Liberation Sans" pitchFamily="34" charset="0"/>
              </a:rPr>
              <a:t>satu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cara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untuk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menentukan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bahwa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masalahnya</a:t>
            </a:r>
            <a:r>
              <a:rPr lang="en-US" altLang="en-US" sz="2800" dirty="0">
                <a:cs typeface="Liberation Sans" pitchFamily="34" charset="0"/>
              </a:rPr>
              <a:t>, </a:t>
            </a:r>
            <a:r>
              <a:rPr lang="en-US" altLang="en-US" sz="2800" dirty="0" err="1">
                <a:cs typeface="Liberation Sans" pitchFamily="34" charset="0"/>
              </a:rPr>
              <a:t>bukan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gejalanya</a:t>
            </a:r>
            <a:r>
              <a:rPr lang="en-US" altLang="en-US" sz="2800" dirty="0">
                <a:cs typeface="Liberation Sans" pitchFamily="34" charset="0"/>
              </a:rPr>
              <a:t>, yang </a:t>
            </a:r>
            <a:r>
              <a:rPr lang="en-US" altLang="en-US" sz="2800" dirty="0" err="1">
                <a:cs typeface="Liberation Sans" pitchFamily="34" charset="0"/>
              </a:rPr>
              <a:t>ditangani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adalah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teknik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disebut</a:t>
            </a:r>
            <a:r>
              <a:rPr lang="en-US" altLang="en-US" sz="2800" dirty="0">
                <a:cs typeface="Liberation Sans" pitchFamily="34" charset="0"/>
              </a:rPr>
              <a:t> ‘5 Whys’ </a:t>
            </a:r>
            <a:r>
              <a:rPr lang="en-US" altLang="en-US" sz="2800" dirty="0" err="1">
                <a:cs typeface="Liberation Sans" pitchFamily="34" charset="0"/>
              </a:rPr>
              <a:t>atau</a:t>
            </a:r>
            <a:r>
              <a:rPr lang="en-US" altLang="en-US" sz="2800" dirty="0">
                <a:cs typeface="Liberation Sans" pitchFamily="34" charset="0"/>
              </a:rPr>
              <a:t> ‘5 times Why’. </a:t>
            </a:r>
          </a:p>
          <a:p>
            <a:pPr algn="just"/>
            <a:r>
              <a:rPr lang="en-US" altLang="en-US" sz="2800" dirty="0" err="1">
                <a:cs typeface="Liberation Sans" pitchFamily="34" charset="0"/>
              </a:rPr>
              <a:t>Pendekatan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ini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membantu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Anda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menemukan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akar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permasalahan</a:t>
            </a:r>
            <a:r>
              <a:rPr lang="en-US" altLang="en-US" sz="2800" dirty="0">
                <a:cs typeface="Liberation Sans" pitchFamily="34" charset="0"/>
              </a:rPr>
              <a:t> (</a:t>
            </a:r>
            <a:r>
              <a:rPr lang="en-US" altLang="en-US" sz="2800" dirty="0" err="1">
                <a:cs typeface="Liberation Sans" pitchFamily="34" charset="0"/>
              </a:rPr>
              <a:t>penyebab</a:t>
            </a:r>
            <a:r>
              <a:rPr lang="en-US" altLang="en-US" sz="2800" dirty="0">
                <a:cs typeface="Liberation Sans" pitchFamily="34" charset="0"/>
              </a:rPr>
              <a:t> paling </a:t>
            </a:r>
            <a:r>
              <a:rPr lang="en-US" altLang="en-US" sz="2800" dirty="0" err="1">
                <a:cs typeface="Liberation Sans" pitchFamily="34" charset="0"/>
              </a:rPr>
              <a:t>mendasar</a:t>
            </a:r>
            <a:r>
              <a:rPr lang="en-US" altLang="en-US" sz="2800" dirty="0">
                <a:cs typeface="Liberation Sans" pitchFamily="34" charset="0"/>
              </a:rPr>
              <a:t>) </a:t>
            </a:r>
            <a:r>
              <a:rPr lang="en-US" altLang="en-US" sz="2800" dirty="0" err="1">
                <a:cs typeface="Liberation Sans" pitchFamily="34" charset="0"/>
              </a:rPr>
              <a:t>dari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suatu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.</a:t>
            </a:r>
            <a:endParaRPr lang="en-US" altLang="en-US" sz="28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3666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Gejala</a:t>
            </a:r>
            <a:r>
              <a:rPr lang="en-US" altLang="en-US" dirty="0">
                <a:ea typeface="Liberation Sans" panose="020B0604020202020204" pitchFamily="34" charset="0"/>
                <a:cs typeface="Liberation Sans" panose="020B0604020202020204" pitchFamily="34" charset="0"/>
              </a:rPr>
              <a:t> versus </a:t>
            </a:r>
            <a:r>
              <a:rPr lang="en-US" altLang="en-US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endParaRPr lang="en-US" altLang="en-US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665312"/>
            <a:ext cx="8229600" cy="4572000"/>
          </a:xfrm>
        </p:spPr>
        <p:txBody>
          <a:bodyPr/>
          <a:lstStyle/>
          <a:p>
            <a:r>
              <a:rPr lang="en-US" altLang="en-US" sz="2200" dirty="0" err="1">
                <a:cs typeface="Liberation Sans" pitchFamily="34" charset="0"/>
              </a:rPr>
              <a:t>Teruslah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bertanya</a:t>
            </a:r>
            <a:r>
              <a:rPr lang="en-US" altLang="en-US" sz="2200" dirty="0">
                <a:cs typeface="Liberation Sans" pitchFamily="34" charset="0"/>
              </a:rPr>
              <a:t> “</a:t>
            </a:r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?” </a:t>
            </a:r>
            <a:r>
              <a:rPr lang="en-US" altLang="en-US" sz="2200" dirty="0" err="1">
                <a:cs typeface="Liberation Sans" pitchFamily="34" charset="0"/>
              </a:rPr>
              <a:t>sampai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penyebab</a:t>
            </a:r>
            <a:r>
              <a:rPr lang="en-US" altLang="en-US" sz="2200" dirty="0">
                <a:cs typeface="Liberation Sans" pitchFamily="34" charset="0"/>
              </a:rPr>
              <a:t> paling </a:t>
            </a:r>
            <a:r>
              <a:rPr lang="en-US" altLang="en-US" sz="2200" dirty="0" err="1">
                <a:cs typeface="Liberation Sans" pitchFamily="34" charset="0"/>
              </a:rPr>
              <a:t>mendasar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ditemukan</a:t>
            </a:r>
            <a:r>
              <a:rPr lang="en-US" altLang="en-US" sz="2200" dirty="0">
                <a:cs typeface="Liberation Sans" pitchFamily="34" charset="0"/>
              </a:rPr>
              <a:t>. </a:t>
            </a:r>
          </a:p>
          <a:p>
            <a:r>
              <a:rPr lang="en-US" altLang="en-US" sz="2200" dirty="0" err="1">
                <a:cs typeface="Liberation Sans" pitchFamily="34" charset="0"/>
              </a:rPr>
              <a:t>Contoh</a:t>
            </a:r>
            <a:r>
              <a:rPr lang="en-US" altLang="en-US" sz="2200" dirty="0">
                <a:cs typeface="Liberation Sans" pitchFamily="34" charset="0"/>
              </a:rPr>
              <a:t>: </a:t>
            </a:r>
            <a:r>
              <a:rPr lang="en-US" altLang="en-US" sz="2200" dirty="0" err="1">
                <a:cs typeface="Liberation Sans" pitchFamily="34" charset="0"/>
              </a:rPr>
              <a:t>Karyawan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terbaik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saya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meninggalkan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organisasi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puas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dengan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menemukan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tantangan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dalam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 smtClean="0">
                <a:cs typeface="Liberation Sans" pitchFamily="34" charset="0"/>
              </a:rPr>
              <a:t> 		</a:t>
            </a:r>
            <a:r>
              <a:rPr lang="en-US" altLang="en-US" sz="2200" dirty="0" err="1" smtClean="0">
                <a:cs typeface="Liberation Sans" pitchFamily="34" charset="0"/>
              </a:rPr>
              <a:t>pekerjaan</a:t>
            </a:r>
            <a:r>
              <a:rPr lang="en-US" altLang="en-US" sz="2200" dirty="0" smtClean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 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memiliki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kendali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atas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 smtClean="0">
                <a:cs typeface="Liberation Sans" pitchFamily="34" charset="0"/>
              </a:rPr>
              <a:t>		</a:t>
            </a:r>
            <a:r>
              <a:rPr lang="en-US" altLang="en-US" sz="2200" dirty="0" err="1" smtClean="0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tidak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memiliki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pengaruh</a:t>
            </a:r>
            <a:r>
              <a:rPr lang="en-US" altLang="en-US" sz="2200" dirty="0">
                <a:cs typeface="Liberation Sans" pitchFamily="34" charset="0"/>
              </a:rPr>
              <a:t> yang </a:t>
            </a:r>
            <a:r>
              <a:rPr lang="en-US" altLang="en-US" sz="2200" dirty="0" err="1">
                <a:cs typeface="Liberation Sans" pitchFamily="34" charset="0"/>
              </a:rPr>
              <a:t>cukup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 smtClean="0">
                <a:cs typeface="Liberation Sans" pitchFamily="34" charset="0"/>
              </a:rPr>
              <a:t>		</a:t>
            </a:r>
            <a:r>
              <a:rPr lang="en-US" altLang="en-US" sz="2200" dirty="0" err="1" smtClean="0">
                <a:cs typeface="Liberation Sans" pitchFamily="34" charset="0"/>
              </a:rPr>
              <a:t>terhadap</a:t>
            </a:r>
            <a:r>
              <a:rPr lang="en-US" altLang="en-US" sz="2200" dirty="0" smtClean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perencanaan</a:t>
            </a:r>
            <a:r>
              <a:rPr lang="en-US" altLang="en-US" sz="2200" dirty="0">
                <a:cs typeface="Liberation Sans" pitchFamily="34" charset="0"/>
              </a:rPr>
              <a:t>, </a:t>
            </a:r>
            <a:r>
              <a:rPr lang="en-US" altLang="en-US" sz="2200" dirty="0" err="1">
                <a:cs typeface="Liberation Sans" pitchFamily="34" charset="0"/>
              </a:rPr>
              <a:t>pelaksanaan</a:t>
            </a:r>
            <a:r>
              <a:rPr lang="en-US" altLang="en-US" sz="2200" dirty="0">
                <a:cs typeface="Liberation Sans" pitchFamily="34" charset="0"/>
              </a:rPr>
              <a:t>, </a:t>
            </a:r>
            <a:r>
              <a:rPr lang="en-US" altLang="en-US" sz="2200" dirty="0" err="1">
                <a:cs typeface="Liberation Sans" pitchFamily="34" charset="0"/>
              </a:rPr>
              <a:t>dan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id-ID" altLang="en-US" sz="2200" dirty="0" smtClean="0">
                <a:cs typeface="Liberation Sans" pitchFamily="34" charset="0"/>
              </a:rPr>
              <a:t>		</a:t>
            </a:r>
            <a:r>
              <a:rPr lang="en-US" altLang="en-US" sz="2200" dirty="0" err="1" smtClean="0">
                <a:cs typeface="Liberation Sans" pitchFamily="34" charset="0"/>
              </a:rPr>
              <a:t>evaluasi</a:t>
            </a:r>
            <a:r>
              <a:rPr lang="en-US" altLang="en-US" sz="2200" dirty="0" smtClean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pekerjaan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mereka</a:t>
            </a:r>
            <a:r>
              <a:rPr lang="en-US" altLang="en-US" sz="2200" dirty="0">
                <a:cs typeface="Liberation Sans" pitchFamily="34" charset="0"/>
              </a:rPr>
              <a:t>.</a:t>
            </a:r>
          </a:p>
          <a:p>
            <a:r>
              <a:rPr lang="en-US" altLang="en-US" sz="2200" dirty="0" err="1">
                <a:cs typeface="Liberation Sans" pitchFamily="34" charset="0"/>
              </a:rPr>
              <a:t>Mengapa</a:t>
            </a:r>
            <a:r>
              <a:rPr lang="en-US" altLang="en-US" sz="2200" dirty="0">
                <a:cs typeface="Liberation Sans" pitchFamily="34" charset="0"/>
              </a:rPr>
              <a:t>?	Kami </a:t>
            </a:r>
            <a:r>
              <a:rPr lang="en-US" altLang="en-US" sz="2200" dirty="0" err="1">
                <a:cs typeface="Liberation Sans" pitchFamily="34" charset="0"/>
              </a:rPr>
              <a:t>enggan</a:t>
            </a:r>
            <a:r>
              <a:rPr lang="en-US" altLang="en-US" sz="2200" dirty="0">
                <a:cs typeface="Liberation Sans" pitchFamily="34" charset="0"/>
              </a:rPr>
              <a:t> </a:t>
            </a:r>
            <a:r>
              <a:rPr lang="en-US" altLang="en-US" sz="2200" dirty="0" err="1">
                <a:cs typeface="Liberation Sans" pitchFamily="34" charset="0"/>
              </a:rPr>
              <a:t>mendelegasikan</a:t>
            </a:r>
            <a:r>
              <a:rPr lang="en-US" altLang="en-US" sz="2200" dirty="0">
                <a:cs typeface="Liberation Sans" pitchFamily="34" charset="0"/>
              </a:rPr>
              <a:t>.</a:t>
            </a:r>
            <a:endParaRPr lang="en-US" altLang="en-US" sz="22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17362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944562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Dari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Masalah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Menjadi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Topik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Penelitian</a:t>
            </a:r>
            <a:r>
              <a:rPr lang="en-US" altLang="en-US" sz="2800" dirty="0">
                <a:ea typeface="Liberation Sans" panose="020B0604020202020204" pitchFamily="34" charset="0"/>
                <a:cs typeface="Liberation Sans" panose="020B0604020202020204" pitchFamily="34" charset="0"/>
              </a:rPr>
              <a:t> yang </a:t>
            </a:r>
            <a:r>
              <a:rPr lang="en-US" altLang="en-US" sz="28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Layak</a:t>
            </a:r>
            <a:endParaRPr lang="en-US" altLang="en-US" sz="28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>
                <a:cs typeface="Liberation Sans" pitchFamily="34" charset="0"/>
              </a:rPr>
              <a:t>Kita </a:t>
            </a:r>
            <a:r>
              <a:rPr lang="en-US" altLang="en-US" sz="2800" dirty="0" err="1">
                <a:cs typeface="Liberation Sans" pitchFamily="34" charset="0"/>
              </a:rPr>
              <a:t>perlu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mengubah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masalah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luas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menjadi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topik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layak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untuk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diteliti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dengan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cara</a:t>
            </a:r>
            <a:r>
              <a:rPr lang="en-US" altLang="en-US" sz="2800" dirty="0">
                <a:cs typeface="Liberation Sans" pitchFamily="34" charset="0"/>
              </a:rPr>
              <a:t>: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a) </a:t>
            </a:r>
            <a:r>
              <a:rPr lang="en-US" altLang="en-US" sz="2800" dirty="0" err="1">
                <a:cs typeface="Liberation Sans" pitchFamily="34" charset="0"/>
              </a:rPr>
              <a:t>menjadikannya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lebih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spesifik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tepat</a:t>
            </a:r>
            <a:r>
              <a:rPr lang="en-US" altLang="en-US" sz="2800" dirty="0">
                <a:cs typeface="Liberation Sans" pitchFamily="34" charset="0"/>
              </a:rPr>
              <a:t>;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b) </a:t>
            </a:r>
            <a:r>
              <a:rPr lang="en-US" altLang="en-US" sz="2800" dirty="0" err="1">
                <a:cs typeface="Liberation Sans" pitchFamily="34" charset="0"/>
              </a:rPr>
              <a:t>menetapkan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batasan</a:t>
            </a:r>
            <a:r>
              <a:rPr lang="en-US" altLang="en-US" sz="2800" dirty="0">
                <a:cs typeface="Liberation Sans" pitchFamily="34" charset="0"/>
              </a:rPr>
              <a:t> yang </a:t>
            </a:r>
            <a:r>
              <a:rPr lang="en-US" altLang="en-US" sz="2800" dirty="0" err="1">
                <a:cs typeface="Liberation Sans" pitchFamily="34" charset="0"/>
              </a:rPr>
              <a:t>jelas</a:t>
            </a:r>
            <a:r>
              <a:rPr lang="en-US" altLang="en-US" sz="2800" dirty="0">
                <a:cs typeface="Liberation Sans" pitchFamily="34" charset="0"/>
              </a:rPr>
              <a:t>;  </a:t>
            </a:r>
          </a:p>
          <a:p>
            <a:pPr marL="0" indent="0">
              <a:buNone/>
            </a:pPr>
            <a:r>
              <a:rPr lang="en-US" altLang="en-US" sz="2800" dirty="0">
                <a:cs typeface="Liberation Sans" pitchFamily="34" charset="0"/>
              </a:rPr>
              <a:t>c) </a:t>
            </a:r>
            <a:r>
              <a:rPr lang="en-US" altLang="en-US" sz="2800" dirty="0" err="1">
                <a:cs typeface="Liberation Sans" pitchFamily="34" charset="0"/>
              </a:rPr>
              <a:t>memilih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perspektif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dari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mana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kita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id-ID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 smtClean="0">
                <a:cs typeface="Liberation Sans" pitchFamily="34" charset="0"/>
              </a:rPr>
              <a:t>menyelidiki</a:t>
            </a:r>
            <a:r>
              <a:rPr lang="en-US" altLang="en-US" sz="2800" dirty="0" smtClean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subjeknya</a:t>
            </a:r>
            <a:r>
              <a:rPr lang="en-US" altLang="en-US" sz="2800" dirty="0">
                <a:cs typeface="Liberation Sans" pitchFamily="34" charset="0"/>
              </a:rPr>
              <a:t> (</a:t>
            </a:r>
            <a:r>
              <a:rPr lang="en-US" altLang="en-US" sz="2800" dirty="0" err="1">
                <a:cs typeface="Liberation Sans" pitchFamily="34" charset="0"/>
              </a:rPr>
              <a:t>Machi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dan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McEvoy</a:t>
            </a:r>
            <a:r>
              <a:rPr lang="en-US" altLang="en-US" sz="2800" dirty="0">
                <a:cs typeface="Liberation Sans" pitchFamily="34" charset="0"/>
              </a:rPr>
              <a:t>, 2012). </a:t>
            </a:r>
          </a:p>
          <a:p>
            <a:endParaRPr lang="en-US" altLang="en-US" sz="2800" dirty="0">
              <a:cs typeface="Liberation Sans" pitchFamily="34" charset="0"/>
            </a:endParaRPr>
          </a:p>
          <a:p>
            <a:r>
              <a:rPr lang="en-US" altLang="en-US" sz="2800" dirty="0" err="1">
                <a:cs typeface="Liberation Sans" pitchFamily="34" charset="0"/>
              </a:rPr>
              <a:t>Penelitian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pendahuluan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akan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membantu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kita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melakukan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transformasi</a:t>
            </a:r>
            <a:r>
              <a:rPr lang="en-US" altLang="en-US" sz="2800" dirty="0">
                <a:cs typeface="Liberation Sans" pitchFamily="34" charset="0"/>
              </a:rPr>
              <a:t> </a:t>
            </a:r>
            <a:r>
              <a:rPr lang="en-US" altLang="en-US" sz="2800" dirty="0" err="1">
                <a:cs typeface="Liberation Sans" pitchFamily="34" charset="0"/>
              </a:rPr>
              <a:t>ini</a:t>
            </a:r>
            <a:r>
              <a:rPr lang="en-US" altLang="en-US" sz="2800" dirty="0">
                <a:cs typeface="Liberation Sans" pitchFamily="34" charset="0"/>
              </a:rPr>
              <a:t>.</a:t>
            </a:r>
            <a:endParaRPr lang="en-US" altLang="en-US" sz="2800" dirty="0" smtClean="0">
              <a:cs typeface="Liberation Sans" pitchFamily="34" charset="0"/>
            </a:endParaRPr>
          </a:p>
          <a:p>
            <a:pPr marL="457200" lvl="1" indent="0">
              <a:buFontTx/>
              <a:buNone/>
            </a:pPr>
            <a:endParaRPr lang="en-US" altLang="en-US" dirty="0" smtClean="0">
              <a:cs typeface="Liberation Sans" pitchFamily="34" charset="0"/>
            </a:endParaRPr>
          </a:p>
          <a:p>
            <a:endParaRPr lang="en-US" altLang="en-US" sz="28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23995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Pengumpulan</a:t>
            </a:r>
            <a:r>
              <a:rPr lang="en-US" altLang="en-US" sz="3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Informasi</a:t>
            </a:r>
            <a:r>
              <a:rPr lang="en-US" altLang="en-US" sz="3600" dirty="0">
                <a:ea typeface="Liberation Sans" panose="020B0604020202020204" pitchFamily="34" charset="0"/>
                <a:cs typeface="Liberation Sans" panose="020B0604020202020204" pitchFamily="34" charset="0"/>
              </a:rPr>
              <a:t> </a:t>
            </a:r>
            <a:r>
              <a:rPr lang="en-US" altLang="en-US" sz="3600" dirty="0" err="1">
                <a:ea typeface="Liberation Sans" panose="020B0604020202020204" pitchFamily="34" charset="0"/>
                <a:cs typeface="Liberation Sans" panose="020B0604020202020204" pitchFamily="34" charset="0"/>
              </a:rPr>
              <a:t>Awal</a:t>
            </a:r>
            <a:endParaRPr lang="en-US" altLang="en-US" sz="3600" dirty="0" smtClean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379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endParaRPr lang="en-US" altLang="en-US" dirty="0" smtClean="0">
              <a:cs typeface="Liberation Sans" pitchFamily="34" charset="0"/>
            </a:endParaRPr>
          </a:p>
          <a:p>
            <a:pPr marL="533400" indent="-533400" eaLnBrk="1" hangingPunct="1"/>
            <a:endParaRPr lang="en-US" altLang="en-US" dirty="0">
              <a:cs typeface="Liberation Sans" pitchFamily="34" charset="0"/>
            </a:endParaRPr>
          </a:p>
          <a:p>
            <a:pPr marL="533400" indent="-533400" eaLnBrk="1" hangingPunct="1"/>
            <a:r>
              <a:rPr lang="en-US" altLang="en-US" dirty="0" err="1">
                <a:cs typeface="Liberation Sans" pitchFamily="34" charset="0"/>
              </a:rPr>
              <a:t>Sifat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informasi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harus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dikumpulkan</a:t>
            </a:r>
            <a:r>
              <a:rPr lang="en-US" altLang="en-US" dirty="0">
                <a:cs typeface="Liberation Sans" pitchFamily="34" charset="0"/>
              </a:rPr>
              <a:t>: </a:t>
            </a:r>
          </a:p>
          <a:p>
            <a:pPr marL="0" indent="0" eaLnBrk="1" hangingPunct="1">
              <a:buNone/>
            </a:pPr>
            <a:r>
              <a:rPr lang="id-ID" altLang="en-US" dirty="0">
                <a:cs typeface="Liberation Sans" pitchFamily="34" charset="0"/>
              </a:rPr>
              <a:t> </a:t>
            </a:r>
            <a:r>
              <a:rPr lang="id-ID" altLang="en-US" dirty="0" smtClean="0">
                <a:cs typeface="Liberation Sans" pitchFamily="34" charset="0"/>
              </a:rPr>
              <a:t>    1. </a:t>
            </a:r>
            <a:r>
              <a:rPr lang="en-US" altLang="en-US" dirty="0" err="1" smtClean="0">
                <a:cs typeface="Liberation Sans" pitchFamily="34" charset="0"/>
              </a:rPr>
              <a:t>Informasi</a:t>
            </a:r>
            <a:r>
              <a:rPr lang="en-US" altLang="en-US" dirty="0" smtClean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organisasi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dan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id-ID" altLang="en-US" dirty="0" smtClean="0">
                <a:cs typeface="Liberation Sans" pitchFamily="34" charset="0"/>
              </a:rPr>
              <a:t>	</a:t>
            </a:r>
            <a:r>
              <a:rPr lang="en-US" altLang="en-US" dirty="0" err="1" smtClean="0">
                <a:cs typeface="Liberation Sans" pitchFamily="34" charset="0"/>
              </a:rPr>
              <a:t>lingkungannya</a:t>
            </a:r>
            <a:r>
              <a:rPr lang="en-US" altLang="en-US" dirty="0" smtClean="0">
                <a:cs typeface="Liberation Sans" pitchFamily="34" charset="0"/>
              </a:rPr>
              <a:t> </a:t>
            </a:r>
            <a:r>
              <a:rPr lang="en-US" altLang="en-US" dirty="0">
                <a:cs typeface="Liberation Sans" pitchFamily="34" charset="0"/>
              </a:rPr>
              <a:t>– </a:t>
            </a:r>
            <a:r>
              <a:rPr lang="en-US" altLang="en-US" dirty="0" err="1">
                <a:cs typeface="Liberation Sans" pitchFamily="34" charset="0"/>
              </a:rPr>
              <a:t>yaitu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faktor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id-ID" altLang="en-US" dirty="0" smtClean="0">
                <a:cs typeface="Liberation Sans" pitchFamily="34" charset="0"/>
              </a:rPr>
              <a:t>	</a:t>
            </a:r>
            <a:r>
              <a:rPr lang="en-US" altLang="en-US" dirty="0" err="1" smtClean="0">
                <a:cs typeface="Liberation Sans" pitchFamily="34" charset="0"/>
              </a:rPr>
              <a:t>kontekstual</a:t>
            </a:r>
            <a:r>
              <a:rPr lang="en-US" altLang="en-US" dirty="0">
                <a:cs typeface="Liberation Sans" pitchFamily="34" charset="0"/>
              </a:rPr>
              <a:t>.</a:t>
            </a:r>
          </a:p>
          <a:p>
            <a:pPr marL="0" indent="0" eaLnBrk="1" hangingPunct="1">
              <a:buNone/>
            </a:pPr>
            <a:r>
              <a:rPr lang="id-ID" altLang="en-US" dirty="0" smtClean="0">
                <a:cs typeface="Liberation Sans" pitchFamily="34" charset="0"/>
              </a:rPr>
              <a:t>     2. </a:t>
            </a:r>
            <a:r>
              <a:rPr lang="en-US" altLang="en-US" dirty="0" err="1" smtClean="0">
                <a:cs typeface="Liberation Sans" pitchFamily="34" charset="0"/>
              </a:rPr>
              <a:t>Informasi</a:t>
            </a:r>
            <a:r>
              <a:rPr lang="en-US" altLang="en-US" dirty="0" smtClean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tentang</a:t>
            </a:r>
            <a:r>
              <a:rPr lang="en-US" altLang="en-US" dirty="0">
                <a:cs typeface="Liberation Sans" pitchFamily="34" charset="0"/>
              </a:rPr>
              <a:t> </a:t>
            </a:r>
            <a:r>
              <a:rPr lang="en-US" altLang="en-US" dirty="0" err="1">
                <a:cs typeface="Liberation Sans" pitchFamily="34" charset="0"/>
              </a:rPr>
              <a:t>topik</a:t>
            </a:r>
            <a:r>
              <a:rPr lang="en-US" altLang="en-US" dirty="0">
                <a:cs typeface="Liberation Sans" pitchFamily="34" charset="0"/>
              </a:rPr>
              <a:t> yang </a:t>
            </a:r>
            <a:r>
              <a:rPr lang="en-US" altLang="en-US" dirty="0" err="1">
                <a:cs typeface="Liberation Sans" pitchFamily="34" charset="0"/>
              </a:rPr>
              <a:t>menarik</a:t>
            </a:r>
            <a:r>
              <a:rPr lang="en-US" altLang="en-US" dirty="0">
                <a:cs typeface="Liberation Sans" pitchFamily="34" charset="0"/>
              </a:rPr>
              <a:t>.</a:t>
            </a:r>
            <a:endParaRPr lang="en-US" altLang="en-US" sz="3000" dirty="0" smtClean="0">
              <a:cs typeface="Liberation Sans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3-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26060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794</Words>
  <Application>Microsoft Office PowerPoint</Application>
  <PresentationFormat>On-screen Show (4:3)</PresentationFormat>
  <Paragraphs>175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Default Design</vt:lpstr>
      <vt:lpstr>Office Theme</vt:lpstr>
      <vt:lpstr>PowerPoint Presentation</vt:lpstr>
      <vt:lpstr>Chapter 3</vt:lpstr>
      <vt:lpstr>First Steps Research Process</vt:lpstr>
      <vt:lpstr>Problem</vt:lpstr>
      <vt:lpstr>Ruang Lingkup Masalah</vt:lpstr>
      <vt:lpstr>Gejala versus Masalah</vt:lpstr>
      <vt:lpstr>Gejala versus Masalah</vt:lpstr>
      <vt:lpstr>Dari Masalah Menjadi Topik Penelitian yang Layak</vt:lpstr>
      <vt:lpstr>Pengumpulan Informasi Awal</vt:lpstr>
      <vt:lpstr>Tinjauan Literatur Awal</vt:lpstr>
      <vt:lpstr>Apa yang Membuat Pernyataan Masalah menjadi Bagus?</vt:lpstr>
      <vt:lpstr>Pernyataan Masalah yang Baik</vt:lpstr>
      <vt:lpstr>Example</vt:lpstr>
      <vt:lpstr>A Good Problem Statement</vt:lpstr>
      <vt:lpstr>Pernyataan Masalah yang Baik</vt:lpstr>
      <vt:lpstr>Jenis Pertanyaan Dasar</vt:lpstr>
      <vt:lpstr>Jenis Pertanyaan Dasar</vt:lpstr>
      <vt:lpstr>Jenis Pertanyaan Dasar</vt:lpstr>
      <vt:lpstr>Jenis Pertanyaan Dasar</vt:lpstr>
      <vt:lpstr>Proposal Penelitian</vt:lpstr>
      <vt:lpstr>Proposal Penelitian Berisi (1)</vt:lpstr>
      <vt:lpstr>Proposal Penelitian Berisi (2)</vt:lpstr>
      <vt:lpstr>Mapping Idea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Farrar, Alden - Hoboken</dc:creator>
  <cp:lastModifiedBy>ok</cp:lastModifiedBy>
  <cp:revision>18</cp:revision>
  <dcterms:created xsi:type="dcterms:W3CDTF">2016-05-29T17:20:32Z</dcterms:created>
  <dcterms:modified xsi:type="dcterms:W3CDTF">2024-10-11T17:25:10Z</dcterms:modified>
</cp:coreProperties>
</file>