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4" r:id="rId2"/>
  </p:sldMasterIdLst>
  <p:notesMasterIdLst>
    <p:notesMasterId r:id="rId26"/>
  </p:notesMasterIdLst>
  <p:sldIdLst>
    <p:sldId id="278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9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B6F183-9D93-49ED-880E-A3036D353FF2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A3D157-3207-4485-985C-F0933B8B3C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5719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4pPr marL="1714500" indent="-342900">
              <a:buFont typeface="Wingdings" pitchFamily="2" charset="2"/>
              <a:buChar char="§"/>
              <a:defRPr/>
            </a:lvl4pPr>
            <a:lvl5pPr marL="2057400" indent="-228600">
              <a:buFont typeface="Wingdings" pitchFamily="2" charset="2"/>
              <a:buChar char="§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6248400" y="6381750"/>
            <a:ext cx="2895600" cy="476250"/>
          </a:xfrm>
        </p:spPr>
        <p:txBody>
          <a:bodyPr/>
          <a:lstStyle>
            <a:lvl1pPr algn="l" eaLnBrk="0" hangingPunct="0">
              <a:defRPr sz="1000"/>
            </a:lvl1pPr>
          </a:lstStyle>
          <a:p>
            <a:pPr>
              <a:defRPr/>
            </a:pPr>
            <a:r>
              <a:rPr lang="en-US"/>
              <a:t>Learning objective 1:  </a:t>
            </a:r>
            <a:r>
              <a:rPr lang="en-US" b="0"/>
              <a:t>Explain why managers analyze financial statements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0" y="6381750"/>
            <a:ext cx="1066800" cy="476250"/>
          </a:xfrm>
        </p:spPr>
        <p:txBody>
          <a:bodyPr/>
          <a:lstStyle>
            <a:lvl1pPr eaLnBrk="0" hangingPunct="0">
              <a:defRPr sz="1000" dirty="0" smtClean="0"/>
            </a:lvl1pPr>
          </a:lstStyle>
          <a:p>
            <a:pPr>
              <a:defRPr/>
            </a:pPr>
            <a:r>
              <a:rPr lang="en-US"/>
              <a:t>Slide 14-</a:t>
            </a:r>
            <a:fld id="{25455474-B86E-48AB-8C1A-AED91F11EE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9191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B739B-1D12-4A8C-A96C-B3430D7AF09D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12-10-2024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C161A-8BA0-4B55-A4AE-53330D451B10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3964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B739B-1D12-4A8C-A96C-B3430D7AF09D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12-10-2024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C161A-8BA0-4B55-A4AE-53330D451B10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454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B739B-1D12-4A8C-A96C-B3430D7AF09D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12-10-2024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C161A-8BA0-4B55-A4AE-53330D451B10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07448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B739B-1D12-4A8C-A96C-B3430D7AF09D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12-10-2024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C161A-8BA0-4B55-A4AE-53330D451B10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23083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B739B-1D12-4A8C-A96C-B3430D7AF09D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12-10-2024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C161A-8BA0-4B55-A4AE-53330D451B10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4563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r>
              <a:rPr lang="en-US"/>
              <a:t>Learning objective 1:  </a:t>
            </a:r>
            <a:r>
              <a:rPr lang="en-US" b="0"/>
              <a:t>Explain why managers analyze financial statements</a:t>
            </a:r>
            <a:endParaRPr lang="en-US" sz="1400" b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dirty="0" smtClean="0"/>
            </a:lvl1pPr>
          </a:lstStyle>
          <a:p>
            <a:pPr>
              <a:defRPr/>
            </a:pPr>
            <a:r>
              <a:rPr lang="en-US"/>
              <a:t>Slide 14-</a:t>
            </a:r>
            <a:fld id="{4DA1A11A-D225-4088-A9A6-66B459ACE9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543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371600"/>
            <a:ext cx="4038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371600"/>
            <a:ext cx="4038600" cy="2209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733800"/>
            <a:ext cx="4038600" cy="2209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r>
              <a:rPr lang="en-US"/>
              <a:t>Learning objective 1:  </a:t>
            </a:r>
            <a:r>
              <a:rPr lang="en-US" b="0"/>
              <a:t>Explain why managers analyze financial statements</a:t>
            </a:r>
            <a:endParaRPr lang="en-US" sz="1400" b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dirty="0" smtClean="0"/>
            </a:lvl1pPr>
          </a:lstStyle>
          <a:p>
            <a:pPr>
              <a:defRPr/>
            </a:pPr>
            <a:r>
              <a:rPr lang="en-US"/>
              <a:t>Slide 14-</a:t>
            </a:r>
            <a:fld id="{9A4CB5EB-F50F-4F6C-9F46-5DB0A9EA64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785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B739B-1D12-4A8C-A96C-B3430D7AF09D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12-10-2024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C161A-8BA0-4B55-A4AE-53330D451B10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1299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B739B-1D12-4A8C-A96C-B3430D7AF09D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12-10-2024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C161A-8BA0-4B55-A4AE-53330D451B10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7146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B739B-1D12-4A8C-A96C-B3430D7AF09D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12-10-2024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C161A-8BA0-4B55-A4AE-53330D451B10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4181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B739B-1D12-4A8C-A96C-B3430D7AF09D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12-10-2024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C161A-8BA0-4B55-A4AE-53330D451B10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3360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B739B-1D12-4A8C-A96C-B3430D7AF09D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12-10-2024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C161A-8BA0-4B55-A4AE-53330D451B10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89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B739B-1D12-4A8C-A96C-B3430D7AF09D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12-10-2024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C161A-8BA0-4B55-A4AE-53330D451B10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5686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944562"/>
          </a:xfrm>
          <a:prstGeom prst="rect">
            <a:avLst/>
          </a:prstGeom>
          <a:solidFill>
            <a:srgbClr val="005B88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71842" dir="2700000" algn="ctr" rotWithShape="0">
              <a:srgbClr val="A50021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71600"/>
            <a:ext cx="82296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59436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1" dirty="0" smtClean="0">
                <a:solidFill>
                  <a:srgbClr val="000000"/>
                </a:solidFill>
                <a:latin typeface="Liberation Sans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/>
              <a:t>Learning objective 1:  Explain why managers analyze financial statements</a:t>
            </a:r>
            <a:endParaRPr lang="en-US" sz="140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57200" y="6019800"/>
            <a:ext cx="1066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dirty="0" smtClean="0">
                <a:solidFill>
                  <a:srgbClr val="000000"/>
                </a:solidFill>
                <a:latin typeface="Liberation Sans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/>
              <a:t>Slide 14-</a:t>
            </a:r>
            <a:fld id="{4C986A13-A00D-47C9-BC99-4762D576A653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022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Liberation Sans" panose="020B0604020202020204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Liberation Sans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Liberation Sans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Liberation Sans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Liberation Sans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Georgi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Georgi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Georgi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Georgia" pitchFamily="18" charset="0"/>
        </a:defRPr>
      </a:lvl9pPr>
    </p:titleStyle>
    <p:bodyStyle>
      <a:lvl1pPr marL="342900" indent="-342900" algn="l" rtl="0" eaLnBrk="0" fontAlgn="base" hangingPunct="0">
        <a:spcBef>
          <a:spcPct val="5000"/>
        </a:spcBef>
        <a:spcAft>
          <a:spcPct val="0"/>
        </a:spcAft>
        <a:buClr>
          <a:srgbClr val="A50021"/>
        </a:buClr>
        <a:buFont typeface="Wingdings" pitchFamily="2" charset="2"/>
        <a:buChar char="§"/>
        <a:defRPr sz="3000" b="1">
          <a:solidFill>
            <a:schemeClr val="tx1"/>
          </a:solidFill>
          <a:latin typeface="Liberation Sans" panose="020B0604020202020204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5000"/>
        </a:spcBef>
        <a:spcAft>
          <a:spcPct val="0"/>
        </a:spcAft>
        <a:buClr>
          <a:srgbClr val="A50021"/>
        </a:buClr>
        <a:buFont typeface="Wingdings" pitchFamily="2" charset="2"/>
        <a:buChar char="§"/>
        <a:defRPr sz="2800" b="1">
          <a:solidFill>
            <a:schemeClr val="tx1"/>
          </a:solidFill>
          <a:latin typeface="Liberation Sans" panose="020B0604020202020204" pitchFamily="34" charset="0"/>
        </a:defRPr>
      </a:lvl2pPr>
      <a:lvl3pPr marL="1143000" indent="-228600" algn="l" rtl="0" eaLnBrk="0" fontAlgn="base" hangingPunct="0">
        <a:spcBef>
          <a:spcPct val="5000"/>
        </a:spcBef>
        <a:spcAft>
          <a:spcPct val="0"/>
        </a:spcAft>
        <a:buClr>
          <a:srgbClr val="A50021"/>
        </a:buClr>
        <a:buFont typeface="Wingdings" pitchFamily="2" charset="2"/>
        <a:buChar char="§"/>
        <a:defRPr sz="2600" b="1">
          <a:solidFill>
            <a:schemeClr val="tx1"/>
          </a:solidFill>
          <a:latin typeface="Liberation Sans" panose="020B0604020202020204" pitchFamily="34" charset="0"/>
        </a:defRPr>
      </a:lvl3pPr>
      <a:lvl4pPr marL="1600200" indent="-228600" algn="l" rtl="0" eaLnBrk="0" fontAlgn="base" hangingPunct="0">
        <a:spcBef>
          <a:spcPct val="5000"/>
        </a:spcBef>
        <a:spcAft>
          <a:spcPct val="0"/>
        </a:spcAft>
        <a:buClr>
          <a:srgbClr val="A50021"/>
        </a:buClr>
        <a:buChar char="–"/>
        <a:defRPr sz="2400" b="1">
          <a:solidFill>
            <a:schemeClr val="tx1"/>
          </a:solidFill>
          <a:latin typeface="Liberation Sans" panose="020B0604020202020204" pitchFamily="34" charset="0"/>
        </a:defRPr>
      </a:lvl4pPr>
      <a:lvl5pPr marL="2057400" indent="-228600" algn="l" rtl="0" eaLnBrk="0" fontAlgn="base" hangingPunct="0">
        <a:spcBef>
          <a:spcPct val="5000"/>
        </a:spcBef>
        <a:spcAft>
          <a:spcPct val="0"/>
        </a:spcAft>
        <a:buClr>
          <a:srgbClr val="A50021"/>
        </a:buClr>
        <a:buChar char="»"/>
        <a:defRPr sz="2200" b="1">
          <a:solidFill>
            <a:schemeClr val="tx1"/>
          </a:solidFill>
          <a:latin typeface="Liberation Sans" panose="020B0604020202020204" pitchFamily="34" charset="0"/>
        </a:defRPr>
      </a:lvl5pPr>
      <a:lvl6pPr marL="2514600" indent="-228600" algn="l" rtl="0" fontAlgn="base">
        <a:spcBef>
          <a:spcPct val="5000"/>
        </a:spcBef>
        <a:spcAft>
          <a:spcPct val="0"/>
        </a:spcAft>
        <a:buClr>
          <a:srgbClr val="A50021"/>
        </a:buClr>
        <a:buChar char="»"/>
        <a:defRPr sz="2200" b="1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5000"/>
        </a:spcBef>
        <a:spcAft>
          <a:spcPct val="0"/>
        </a:spcAft>
        <a:buClr>
          <a:srgbClr val="A50021"/>
        </a:buClr>
        <a:buChar char="»"/>
        <a:defRPr sz="2200" b="1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5000"/>
        </a:spcBef>
        <a:spcAft>
          <a:spcPct val="0"/>
        </a:spcAft>
        <a:buClr>
          <a:srgbClr val="A50021"/>
        </a:buClr>
        <a:buChar char="»"/>
        <a:defRPr sz="2200" b="1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5000"/>
        </a:spcBef>
        <a:spcAft>
          <a:spcPct val="0"/>
        </a:spcAft>
        <a:buClr>
          <a:srgbClr val="A50021"/>
        </a:buClr>
        <a:buChar char="»"/>
        <a:defRPr sz="22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7B739B-1D12-4A8C-A96C-B3430D7AF09D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12-10-2024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FC161A-8BA0-4B55-A4AE-53330D451B10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0608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hyperlink" Target="https://scholar.google.com/" TargetMode="External"/><Relationship Id="rId3" Type="http://schemas.openxmlformats.org/officeDocument/2006/relationships/hyperlink" Target="https://www.vosviewer.com/download" TargetMode="External"/><Relationship Id="rId7" Type="http://schemas.openxmlformats.org/officeDocument/2006/relationships/hyperlink" Target="https://www.read.enago.com/" TargetMode="External"/><Relationship Id="rId2" Type="http://schemas.openxmlformats.org/officeDocument/2006/relationships/hyperlink" Target="https://harzing.com/resources/publish-or-perish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answerthepublic.com/" TargetMode="External"/><Relationship Id="rId5" Type="http://schemas.openxmlformats.org/officeDocument/2006/relationships/hyperlink" Target="https://www.connectedpapers.com/" TargetMode="External"/><Relationship Id="rId4" Type="http://schemas.openxmlformats.org/officeDocument/2006/relationships/hyperlink" Target="https://openknowledgemaps.org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46012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d-ID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Tinjauan Literatur Awal</a:t>
            </a:r>
            <a:endParaRPr lang="en-US" altLang="en-US" dirty="0" smtClean="0">
              <a:ea typeface="Liberation Sans" panose="020B0604020202020204" pitchFamily="34" charset="0"/>
              <a:cs typeface="Liberation Sans" panose="020B0604020202020204" pitchFamily="34" charset="0"/>
            </a:endParaRPr>
          </a:p>
        </p:txBody>
      </p:sp>
      <p:sp>
        <p:nvSpPr>
          <p:cNvPr id="34819" name="Rectangle 3"/>
          <p:cNvSpPr>
            <a:spLocks noGrp="1" noChangeAspect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altLang="en-US" dirty="0" smtClean="0">
              <a:cs typeface="Liberation Sans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dirty="0" err="1">
                <a:cs typeface="Liberation Sans" pitchFamily="34" charset="0"/>
              </a:rPr>
              <a:t>Membantu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peneliti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untuk</a:t>
            </a:r>
            <a:r>
              <a:rPr lang="en-US" altLang="en-US" dirty="0">
                <a:cs typeface="Liberation Sans" pitchFamily="34" charset="0"/>
              </a:rPr>
              <a:t>: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 err="1">
                <a:cs typeface="Liberation Sans" pitchFamily="34" charset="0"/>
              </a:rPr>
              <a:t>Struktur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penelitian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tentang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pekerjaan</a:t>
            </a:r>
            <a:r>
              <a:rPr lang="en-US" altLang="en-US" dirty="0">
                <a:cs typeface="Liberation Sans" pitchFamily="34" charset="0"/>
              </a:rPr>
              <a:t> yang </a:t>
            </a:r>
            <a:r>
              <a:rPr lang="en-US" altLang="en-US" dirty="0" err="1">
                <a:cs typeface="Liberation Sans" pitchFamily="34" charset="0"/>
              </a:rPr>
              <a:t>sudah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dilakukan</a:t>
            </a:r>
            <a:r>
              <a:rPr lang="en-US" altLang="en-US" dirty="0">
                <a:cs typeface="Liberation Sans" pitchFamily="34" charset="0"/>
              </a:rPr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 err="1">
                <a:cs typeface="Liberation Sans" pitchFamily="34" charset="0"/>
              </a:rPr>
              <a:t>Mengembangkan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pernyataan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masalah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dengan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tepat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dan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jelas</a:t>
            </a:r>
            <a:endParaRPr lang="en-US" altLang="en-US" dirty="0">
              <a:cs typeface="Liberation Sans" pitchFamily="34" charset="0"/>
            </a:endParaRPr>
          </a:p>
          <a:p>
            <a:pPr eaLnBrk="1" hangingPunct="1">
              <a:lnSpc>
                <a:spcPct val="90000"/>
              </a:lnSpc>
            </a:pPr>
            <a:endParaRPr lang="en-US" altLang="en-US" dirty="0">
              <a:cs typeface="Liberation Sans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dirty="0" err="1">
                <a:cs typeface="Liberation Sans" pitchFamily="34" charset="0"/>
              </a:rPr>
              <a:t>Bermanfaat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dalam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proyek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penelitian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dasar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dan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terapan</a:t>
            </a:r>
            <a:endParaRPr lang="en-US" altLang="en-US" dirty="0" smtClean="0">
              <a:cs typeface="Liberation Sans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3-</a:t>
            </a:r>
            <a:fld id="{25455474-B86E-48AB-8C1A-AED91F11EEB4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979569"/>
      </p:ext>
    </p:extLst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32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Apa</a:t>
            </a:r>
            <a:r>
              <a:rPr lang="en-US" sz="3200" dirty="0">
                <a:ea typeface="Liberation Sans" panose="020B0604020202020204" pitchFamily="34" charset="0"/>
                <a:cs typeface="Liberation Sans" panose="020B0604020202020204" pitchFamily="34" charset="0"/>
              </a:rPr>
              <a:t> yang </a:t>
            </a:r>
            <a:r>
              <a:rPr lang="en-US" sz="32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Membuat</a:t>
            </a:r>
            <a:r>
              <a:rPr lang="en-US" sz="32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32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Pernyataan</a:t>
            </a:r>
            <a:r>
              <a:rPr lang="en-US" sz="32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32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Masalah</a:t>
            </a:r>
            <a:r>
              <a:rPr lang="en-US" sz="32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id-ID" sz="3200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menjadi </a:t>
            </a:r>
            <a:r>
              <a:rPr lang="en-US" sz="3200" dirty="0" err="1" smtClean="0">
                <a:ea typeface="Liberation Sans" panose="020B0604020202020204" pitchFamily="34" charset="0"/>
                <a:cs typeface="Liberation Sans" panose="020B0604020202020204" pitchFamily="34" charset="0"/>
              </a:rPr>
              <a:t>Bagus</a:t>
            </a:r>
            <a:r>
              <a:rPr lang="en-US" sz="3200" dirty="0">
                <a:ea typeface="Liberation Sans" panose="020B0604020202020204" pitchFamily="34" charset="0"/>
                <a:cs typeface="Liberation Sans" panose="020B0604020202020204" pitchFamily="34" charset="0"/>
              </a:rPr>
              <a:t>?</a:t>
            </a:r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 dirty="0" smtClean="0">
              <a:cs typeface="Liberation Sans" pitchFamily="34" charset="0"/>
            </a:endParaRPr>
          </a:p>
          <a:p>
            <a:pPr eaLnBrk="1" hangingPunct="1"/>
            <a:endParaRPr lang="en-US" altLang="en-US" dirty="0" smtClean="0">
              <a:cs typeface="Liberation Sans" pitchFamily="34" charset="0"/>
            </a:endParaRPr>
          </a:p>
          <a:p>
            <a:pPr eaLnBrk="1" hangingPunct="1"/>
            <a:r>
              <a:rPr lang="en-US" altLang="en-US" dirty="0" err="1">
                <a:cs typeface="Liberation Sans" pitchFamily="34" charset="0"/>
              </a:rPr>
              <a:t>Pernyataan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masalah</a:t>
            </a:r>
            <a:r>
              <a:rPr lang="en-US" altLang="en-US" dirty="0">
                <a:cs typeface="Liberation Sans" pitchFamily="34" charset="0"/>
              </a:rPr>
              <a:t> yang </a:t>
            </a:r>
            <a:r>
              <a:rPr lang="en-US" altLang="en-US" dirty="0" err="1">
                <a:cs typeface="Liberation Sans" pitchFamily="34" charset="0"/>
              </a:rPr>
              <a:t>baik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mencakup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keduanya</a:t>
            </a:r>
            <a:r>
              <a:rPr lang="en-US" altLang="en-US" dirty="0" smtClean="0">
                <a:cs typeface="Liberation Sans" pitchFamily="34" charset="0"/>
              </a:rPr>
              <a:t>:</a:t>
            </a:r>
            <a:endParaRPr lang="id-ID" altLang="en-US" dirty="0" smtClean="0">
              <a:cs typeface="Liberation Sans" pitchFamily="34" charset="0"/>
            </a:endParaRPr>
          </a:p>
          <a:p>
            <a:pPr lvl="1" eaLnBrk="1" hangingPunct="1"/>
            <a:r>
              <a:rPr lang="en-US" altLang="en-US" dirty="0" err="1">
                <a:cs typeface="Liberation Sans" pitchFamily="34" charset="0"/>
              </a:rPr>
              <a:t>Tujuan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penelitian</a:t>
            </a:r>
            <a:endParaRPr lang="en-US" altLang="en-US" dirty="0">
              <a:cs typeface="Liberation Sans" pitchFamily="34" charset="0"/>
            </a:endParaRPr>
          </a:p>
          <a:p>
            <a:pPr lvl="1" eaLnBrk="1" hangingPunct="1"/>
            <a:r>
              <a:rPr lang="en-US" altLang="en-US" dirty="0" err="1">
                <a:cs typeface="Liberation Sans" pitchFamily="34" charset="0"/>
              </a:rPr>
              <a:t>Pertanyaan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penelitian</a:t>
            </a:r>
            <a:endParaRPr lang="en-US" altLang="en-US" sz="3000" dirty="0" smtClean="0">
              <a:cs typeface="Liberation Sans" pitchFamily="34" charset="0"/>
            </a:endParaRPr>
          </a:p>
          <a:p>
            <a:pPr eaLnBrk="1" hangingPunct="1"/>
            <a:endParaRPr lang="en-US" altLang="en-US" dirty="0" smtClean="0">
              <a:cs typeface="Liberation Sans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3-</a:t>
            </a:r>
            <a:fld id="{25455474-B86E-48AB-8C1A-AED91F11EEB4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8932951"/>
      </p:ext>
    </p:extLst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sz="30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Pernyataan</a:t>
            </a:r>
            <a:r>
              <a:rPr lang="en-US" altLang="en-US" sz="30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altLang="en-US" sz="30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Masalah</a:t>
            </a:r>
            <a:r>
              <a:rPr lang="en-US" altLang="en-US" sz="3000" dirty="0">
                <a:ea typeface="Liberation Sans" panose="020B0604020202020204" pitchFamily="34" charset="0"/>
                <a:cs typeface="Liberation Sans" panose="020B0604020202020204" pitchFamily="34" charset="0"/>
              </a:rPr>
              <a:t> yang </a:t>
            </a:r>
            <a:r>
              <a:rPr lang="en-US" altLang="en-US" sz="30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Baik</a:t>
            </a:r>
            <a:endParaRPr lang="en-US" altLang="en-US" sz="3000" dirty="0" smtClean="0">
              <a:ea typeface="Liberation Sans" panose="020B0604020202020204" pitchFamily="34" charset="0"/>
              <a:cs typeface="Liberation Sans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876800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endParaRPr lang="en-US" sz="2000" dirty="0" smtClean="0">
              <a:ea typeface="Liberation Sans" panose="020B0604020202020204" pitchFamily="34" charset="0"/>
              <a:cs typeface="Liberation Sans" panose="020B0604020202020204" pitchFamily="34" charset="0"/>
            </a:endParaRPr>
          </a:p>
          <a:p>
            <a:pPr eaLnBrk="1" hangingPunct="1">
              <a:defRPr/>
            </a:pPr>
            <a:r>
              <a:rPr lang="fi-FI" sz="2000" dirty="0">
                <a:ea typeface="Liberation Sans" panose="020B0604020202020204" pitchFamily="34" charset="0"/>
                <a:cs typeface="Liberation Sans" panose="020B0604020202020204" pitchFamily="34" charset="0"/>
              </a:rPr>
              <a:t>Tujuan penelitian: alasan dilakukannya </a:t>
            </a:r>
            <a:r>
              <a:rPr lang="fi-FI" sz="2000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penelitian</a:t>
            </a:r>
            <a:endParaRPr lang="id-ID" sz="2000" dirty="0" smtClean="0">
              <a:ea typeface="Liberation Sans" panose="020B0604020202020204" pitchFamily="34" charset="0"/>
              <a:cs typeface="Liberation Sans" panose="020B0604020202020204" pitchFamily="34" charset="0"/>
            </a:endParaRPr>
          </a:p>
          <a:p>
            <a:pPr marL="0" indent="0" eaLnBrk="1" hangingPunct="1">
              <a:buNone/>
              <a:defRPr/>
            </a:pPr>
            <a:endParaRPr lang="en-US" sz="2000" dirty="0">
              <a:ea typeface="Liberation Sans" panose="020B0604020202020204" pitchFamily="34" charset="0"/>
              <a:cs typeface="Liberation Sans" panose="020B0604020202020204" pitchFamily="34" charset="0"/>
            </a:endParaRPr>
          </a:p>
          <a:p>
            <a:pPr eaLnBrk="1" hangingPunct="1">
              <a:defRPr/>
            </a:pPr>
            <a:r>
              <a:rPr lang="en-US" sz="20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Tujuan</a:t>
            </a:r>
            <a:r>
              <a:rPr lang="en-US" sz="20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20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penelitian</a:t>
            </a:r>
            <a:r>
              <a:rPr lang="en-US" sz="20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2000" dirty="0" err="1" smtClean="0">
                <a:ea typeface="Liberation Sans" panose="020B0604020202020204" pitchFamily="34" charset="0"/>
                <a:cs typeface="Liberation Sans" panose="020B0604020202020204" pitchFamily="34" charset="0"/>
              </a:rPr>
              <a:t>terapan</a:t>
            </a:r>
            <a:r>
              <a:rPr lang="en-US" sz="2000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:</a:t>
            </a:r>
            <a:endParaRPr lang="id-ID" sz="2000" dirty="0" smtClean="0">
              <a:ea typeface="Liberation Sans" panose="020B0604020202020204" pitchFamily="34" charset="0"/>
              <a:cs typeface="Liberation Sans" panose="020B0604020202020204" pitchFamily="34" charset="0"/>
            </a:endParaRPr>
          </a:p>
          <a:p>
            <a:pPr lvl="1" eaLnBrk="1" hangingPunct="1">
              <a:defRPr/>
            </a:pPr>
            <a:r>
              <a:rPr lang="en-US" sz="20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untuk</a:t>
            </a:r>
            <a:r>
              <a:rPr lang="en-US" sz="20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20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memecahkan</a:t>
            </a:r>
            <a:r>
              <a:rPr lang="en-US" sz="20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20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masalah</a:t>
            </a:r>
            <a:r>
              <a:rPr lang="en-US" sz="20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20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tertentu</a:t>
            </a:r>
            <a:r>
              <a:rPr lang="en-US" sz="20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20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dalam</a:t>
            </a:r>
            <a:r>
              <a:rPr lang="en-US" sz="20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20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lingkungan</a:t>
            </a:r>
            <a:r>
              <a:rPr lang="en-US" sz="20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20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kerja</a:t>
            </a:r>
            <a:r>
              <a:rPr lang="en-US" sz="2000" dirty="0">
                <a:ea typeface="Liberation Sans" panose="020B0604020202020204" pitchFamily="34" charset="0"/>
                <a:cs typeface="Liberation Sans" panose="020B0604020202020204" pitchFamily="34" charset="0"/>
              </a:rPr>
              <a:t>;</a:t>
            </a:r>
          </a:p>
          <a:p>
            <a:pPr lvl="1" eaLnBrk="1" hangingPunct="1">
              <a:defRPr/>
            </a:pPr>
            <a:r>
              <a:rPr lang="en-US" sz="20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untuk</a:t>
            </a:r>
            <a:r>
              <a:rPr lang="en-US" sz="20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20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mengubah</a:t>
            </a:r>
            <a:r>
              <a:rPr lang="en-US" sz="20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20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sesuatu</a:t>
            </a:r>
            <a:r>
              <a:rPr lang="en-US" sz="2000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.</a:t>
            </a:r>
            <a:endParaRPr lang="id-ID" sz="2000" dirty="0" smtClean="0">
              <a:ea typeface="Liberation Sans" panose="020B0604020202020204" pitchFamily="34" charset="0"/>
              <a:cs typeface="Liberation Sans" panose="020B0604020202020204" pitchFamily="34" charset="0"/>
            </a:endParaRPr>
          </a:p>
          <a:p>
            <a:pPr marL="457200" lvl="1" indent="0" eaLnBrk="1" hangingPunct="1">
              <a:buNone/>
              <a:defRPr/>
            </a:pPr>
            <a:endParaRPr lang="en-US" sz="2000" dirty="0">
              <a:ea typeface="Liberation Sans" panose="020B0604020202020204" pitchFamily="34" charset="0"/>
              <a:cs typeface="Liberation Sans" panose="020B0604020202020204" pitchFamily="34" charset="0"/>
            </a:endParaRPr>
          </a:p>
          <a:p>
            <a:pPr eaLnBrk="1" hangingPunct="1">
              <a:defRPr/>
            </a:pPr>
            <a:r>
              <a:rPr lang="en-US" sz="2000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Example:</a:t>
            </a:r>
          </a:p>
          <a:p>
            <a:pPr lvl="1" eaLnBrk="1" hangingPunct="1">
              <a:defRPr/>
            </a:pPr>
            <a:r>
              <a:rPr lang="en-US" sz="2000" i="1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Untuk</a:t>
            </a:r>
            <a:r>
              <a:rPr lang="en-US" sz="2000" i="1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2000" i="1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mengetahui</a:t>
            </a:r>
            <a:r>
              <a:rPr lang="en-US" sz="2000" i="1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2000" i="1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faktor-faktor</a:t>
            </a:r>
            <a:r>
              <a:rPr lang="en-US" sz="2000" i="1" dirty="0">
                <a:ea typeface="Liberation Sans" panose="020B0604020202020204" pitchFamily="34" charset="0"/>
                <a:cs typeface="Liberation Sans" panose="020B0604020202020204" pitchFamily="34" charset="0"/>
              </a:rPr>
              <a:t> yang </a:t>
            </a:r>
            <a:r>
              <a:rPr lang="en-US" sz="2000" i="1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meningkatkan</a:t>
            </a:r>
            <a:r>
              <a:rPr lang="en-US" sz="2000" i="1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2000" i="1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komitmen</a:t>
            </a:r>
            <a:r>
              <a:rPr lang="en-US" sz="2000" i="1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2000" i="1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pegawai</a:t>
            </a:r>
            <a:r>
              <a:rPr lang="en-US" sz="2000" i="1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2000" i="1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terhadap</a:t>
            </a:r>
            <a:r>
              <a:rPr lang="en-US" sz="2000" i="1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2000" i="1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organisasi</a:t>
            </a:r>
            <a:r>
              <a:rPr lang="en-US" sz="2000" i="1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;</a:t>
            </a:r>
            <a:endParaRPr lang="id-ID" sz="2000" i="1" dirty="0" smtClean="0">
              <a:ea typeface="Liberation Sans" panose="020B0604020202020204" pitchFamily="34" charset="0"/>
              <a:cs typeface="Liberation Sans" panose="020B0604020202020204" pitchFamily="34" charset="0"/>
            </a:endParaRPr>
          </a:p>
          <a:p>
            <a:pPr marL="457200" lvl="1" indent="0" eaLnBrk="1" hangingPunct="1">
              <a:buNone/>
              <a:defRPr/>
            </a:pPr>
            <a:endParaRPr lang="en-US" sz="2000" dirty="0" smtClean="0">
              <a:ea typeface="Liberation Sans" panose="020B0604020202020204" pitchFamily="34" charset="0"/>
              <a:cs typeface="Liberation Sans" panose="020B0604020202020204" pitchFamily="34" charset="0"/>
            </a:endParaRPr>
          </a:p>
          <a:p>
            <a:pPr eaLnBrk="1" hangingPunct="1">
              <a:defRPr/>
            </a:pPr>
            <a:r>
              <a:rPr lang="sv-SE" sz="2000" dirty="0">
                <a:ea typeface="Liberation Sans" panose="020B0604020202020204" pitchFamily="34" charset="0"/>
                <a:cs typeface="Liberation Sans" panose="020B0604020202020204" pitchFamily="34" charset="0"/>
              </a:rPr>
              <a:t>Memungkinkan manajer untuk meningkatkan komitmen dan karenanya mengurangi pergantian, ketidakhadiran, dan meningkatkan tingkat kinerja.</a:t>
            </a:r>
            <a:endParaRPr lang="en-US" sz="2000" dirty="0">
              <a:ea typeface="Liberation Sans" panose="020B0604020202020204" pitchFamily="34" charset="0"/>
              <a:cs typeface="Liberation Sans" panose="020B060402020202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>
          <a:xfrm>
            <a:off x="0" y="6553200"/>
            <a:ext cx="1066800" cy="3810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Slide 3-</a:t>
            </a:r>
            <a:fld id="{25455474-B86E-48AB-8C1A-AED91F11EEB4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9477194"/>
      </p:ext>
    </p:extLst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Wingdings" pitchFamily="2" charset="2"/>
              <a:buNone/>
              <a:defRPr/>
            </a:pPr>
            <a:endParaRPr lang="en-GB" dirty="0" smtClean="0">
              <a:ea typeface="Liberation Sans" panose="020B0604020202020204" pitchFamily="34" charset="0"/>
              <a:cs typeface="Liberation Sans" panose="020B0604020202020204" pitchFamily="34" charset="0"/>
            </a:endParaRPr>
          </a:p>
          <a:p>
            <a:pPr marL="0" indent="0" eaLnBrk="1" hangingPunct="1">
              <a:buNone/>
              <a:defRPr/>
            </a:pPr>
            <a:r>
              <a:rPr lang="en-GB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Tujuan</a:t>
            </a:r>
            <a:r>
              <a:rPr lang="en-GB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GB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dari</a:t>
            </a:r>
            <a:r>
              <a:rPr lang="en-GB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GB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penelitian</a:t>
            </a:r>
            <a:r>
              <a:rPr lang="en-GB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GB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ini</a:t>
            </a:r>
            <a:r>
              <a:rPr lang="en-GB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GB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ada</a:t>
            </a:r>
            <a:r>
              <a:rPr lang="en-GB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GB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dua</a:t>
            </a:r>
            <a:r>
              <a:rPr lang="en-GB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:</a:t>
            </a:r>
            <a:endParaRPr lang="id-ID" dirty="0" smtClean="0">
              <a:ea typeface="Liberation Sans" panose="020B0604020202020204" pitchFamily="34" charset="0"/>
              <a:cs typeface="Liberation Sans" panose="020B0604020202020204" pitchFamily="34" charset="0"/>
            </a:endParaRPr>
          </a:p>
          <a:p>
            <a:pPr marL="0" indent="0" eaLnBrk="1" hangingPunct="1">
              <a:buNone/>
              <a:defRPr/>
            </a:pPr>
            <a:r>
              <a:rPr lang="en-GB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endParaRPr lang="en-GB" dirty="0">
              <a:ea typeface="Liberation Sans" panose="020B0604020202020204" pitchFamily="34" charset="0"/>
              <a:cs typeface="Liberation Sans" panose="020B0604020202020204" pitchFamily="34" charset="0"/>
            </a:endParaRPr>
          </a:p>
          <a:p>
            <a:pPr eaLnBrk="1" hangingPunct="1">
              <a:defRPr/>
            </a:pPr>
            <a:r>
              <a:rPr lang="en-GB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untuk</a:t>
            </a:r>
            <a:r>
              <a:rPr lang="en-GB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GB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mengidentifikasi</a:t>
            </a:r>
            <a:r>
              <a:rPr lang="en-GB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GB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faktor-faktor</a:t>
            </a:r>
            <a:r>
              <a:rPr lang="en-GB" dirty="0">
                <a:ea typeface="Liberation Sans" panose="020B0604020202020204" pitchFamily="34" charset="0"/>
                <a:cs typeface="Liberation Sans" panose="020B0604020202020204" pitchFamily="34" charset="0"/>
              </a:rPr>
              <a:t> yang </a:t>
            </a:r>
            <a:r>
              <a:rPr lang="en-GB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mempengaruhi</a:t>
            </a:r>
            <a:r>
              <a:rPr lang="en-GB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GB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pengalaman</a:t>
            </a:r>
            <a:r>
              <a:rPr lang="en-GB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GB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menunggu</a:t>
            </a:r>
            <a:r>
              <a:rPr lang="en-GB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GB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penumpang</a:t>
            </a:r>
            <a:r>
              <a:rPr lang="en-GB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GB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dan</a:t>
            </a:r>
            <a:r>
              <a:rPr lang="en-GB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</a:p>
          <a:p>
            <a:pPr eaLnBrk="1" hangingPunct="1">
              <a:defRPr/>
            </a:pPr>
            <a:r>
              <a:rPr lang="en-GB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untuk</a:t>
            </a:r>
            <a:r>
              <a:rPr lang="en-GB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GB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menyelidiki</a:t>
            </a:r>
            <a:r>
              <a:rPr lang="en-GB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GB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kemungkinan</a:t>
            </a:r>
            <a:r>
              <a:rPr lang="en-GB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GB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dampak</a:t>
            </a:r>
            <a:r>
              <a:rPr lang="en-GB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GB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menunggu</a:t>
            </a:r>
            <a:r>
              <a:rPr lang="en-GB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GB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terhadap</a:t>
            </a:r>
            <a:r>
              <a:rPr lang="en-GB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GB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kepuasan</a:t>
            </a:r>
            <a:r>
              <a:rPr lang="en-GB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GB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pelanggan</a:t>
            </a:r>
            <a:r>
              <a:rPr lang="en-GB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GB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dan</a:t>
            </a:r>
            <a:r>
              <a:rPr lang="en-GB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GB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evaluasi</a:t>
            </a:r>
            <a:r>
              <a:rPr lang="en-GB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GB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layanan</a:t>
            </a:r>
            <a:r>
              <a:rPr lang="en-GB" dirty="0">
                <a:ea typeface="Liberation Sans" panose="020B0604020202020204" pitchFamily="34" charset="0"/>
                <a:cs typeface="Liberation Sans" panose="020B0604020202020204" pitchFamily="34" charset="0"/>
              </a:rPr>
              <a:t>. </a:t>
            </a:r>
            <a:endParaRPr lang="en-US" dirty="0">
              <a:ea typeface="Liberation Sans" panose="020B0604020202020204" pitchFamily="34" charset="0"/>
              <a:cs typeface="Liberation Sans" panose="020B060402020202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3-</a:t>
            </a:r>
            <a:fld id="{25455474-B86E-48AB-8C1A-AED91F11EEB4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9582783"/>
      </p:ext>
    </p:extLst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A Good </a:t>
            </a:r>
            <a:r>
              <a:rPr lang="en-US" alt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P</a:t>
            </a:r>
            <a:r>
              <a:rPr lang="en-US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roblem </a:t>
            </a:r>
            <a:r>
              <a:rPr lang="en-US" alt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S</a:t>
            </a:r>
            <a:r>
              <a:rPr lang="en-US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tatement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9288"/>
            <a:ext cx="8229600" cy="4875312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n-US" sz="18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Pertanyaan</a:t>
            </a:r>
            <a:r>
              <a:rPr lang="en-US" sz="18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8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penelitian</a:t>
            </a:r>
            <a:r>
              <a:rPr lang="en-US" sz="1800" dirty="0">
                <a:ea typeface="Liberation Sans" panose="020B0604020202020204" pitchFamily="34" charset="0"/>
                <a:cs typeface="Liberation Sans" panose="020B0604020202020204" pitchFamily="34" charset="0"/>
              </a:rPr>
              <a:t>: </a:t>
            </a:r>
          </a:p>
          <a:p>
            <a:pPr lvl="1" eaLnBrk="1" hangingPunct="1">
              <a:defRPr/>
            </a:pP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bagaimana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dengan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penelitiannya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(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apa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yang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ingin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Anda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pelajari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?)</a:t>
            </a:r>
          </a:p>
          <a:p>
            <a:pPr lvl="1" eaLnBrk="1" hangingPunct="1">
              <a:defRPr/>
            </a:pP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Menerjemahkan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masalah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menjadi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kebutuhan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spesifik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akan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 smtClean="0">
                <a:ea typeface="Liberation Sans" panose="020B0604020202020204" pitchFamily="34" charset="0"/>
                <a:cs typeface="Liberation Sans" panose="020B0604020202020204" pitchFamily="34" charset="0"/>
              </a:rPr>
              <a:t>informasi</a:t>
            </a:r>
            <a:endParaRPr lang="en-US" sz="1600" dirty="0">
              <a:ea typeface="Liberation Sans" panose="020B0604020202020204" pitchFamily="34" charset="0"/>
              <a:cs typeface="Liberation Sans" panose="020B0604020202020204" pitchFamily="34" charset="0"/>
            </a:endParaRPr>
          </a:p>
          <a:p>
            <a:pPr eaLnBrk="1" hangingPunct="1">
              <a:defRPr/>
            </a:pPr>
            <a:endParaRPr lang="en-US" sz="1800" dirty="0" smtClean="0">
              <a:ea typeface="Liberation Sans" panose="020B0604020202020204" pitchFamily="34" charset="0"/>
              <a:cs typeface="Liberation Sans" panose="020B0604020202020204" pitchFamily="34" charset="0"/>
            </a:endParaRPr>
          </a:p>
          <a:p>
            <a:pPr eaLnBrk="1" hangingPunct="1">
              <a:defRPr/>
            </a:pPr>
            <a:r>
              <a:rPr lang="en-US" sz="18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Pertanyaan</a:t>
            </a:r>
            <a:r>
              <a:rPr lang="en-US" sz="18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8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penelitian</a:t>
            </a:r>
            <a:r>
              <a:rPr lang="en-US" sz="1800" dirty="0">
                <a:ea typeface="Liberation Sans" panose="020B0604020202020204" pitchFamily="34" charset="0"/>
                <a:cs typeface="Liberation Sans" panose="020B0604020202020204" pitchFamily="34" charset="0"/>
              </a:rPr>
              <a:t>:</a:t>
            </a:r>
          </a:p>
          <a:p>
            <a:pPr lvl="1" eaLnBrk="1" hangingPunct="1">
              <a:defRPr/>
            </a:pP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Terkait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dengan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tujuan</a:t>
            </a:r>
            <a:endParaRPr lang="en-US" sz="1600" dirty="0">
              <a:ea typeface="Liberation Sans" panose="020B0604020202020204" pitchFamily="34" charset="0"/>
              <a:cs typeface="Liberation Sans" panose="020B0604020202020204" pitchFamily="34" charset="0"/>
            </a:endParaRPr>
          </a:p>
          <a:p>
            <a:pPr lvl="1" eaLnBrk="1" hangingPunct="1">
              <a:defRPr/>
            </a:pP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Jika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tujuannya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tidak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jelas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, kami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tidak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akan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dapat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merumuskan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pertanyaan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 smtClean="0">
                <a:ea typeface="Liberation Sans" panose="020B0604020202020204" pitchFamily="34" charset="0"/>
                <a:cs typeface="Liberation Sans" panose="020B0604020202020204" pitchFamily="34" charset="0"/>
              </a:rPr>
              <a:t>penelitian</a:t>
            </a:r>
            <a:endParaRPr lang="id-ID" sz="1600" dirty="0" smtClean="0">
              <a:ea typeface="Liberation Sans" panose="020B0604020202020204" pitchFamily="34" charset="0"/>
              <a:cs typeface="Liberation Sans" panose="020B0604020202020204" pitchFamily="34" charset="0"/>
            </a:endParaRPr>
          </a:p>
          <a:p>
            <a:pPr marL="457200" lvl="1" indent="0" eaLnBrk="1" hangingPunct="1">
              <a:buNone/>
              <a:defRPr/>
            </a:pPr>
            <a:endParaRPr lang="en-US" sz="1600" dirty="0">
              <a:ea typeface="Liberation Sans" panose="020B0604020202020204" pitchFamily="34" charset="0"/>
              <a:cs typeface="Liberation Sans" panose="020B0604020202020204" pitchFamily="34" charset="0"/>
            </a:endParaRPr>
          </a:p>
          <a:p>
            <a:pPr eaLnBrk="1" hangingPunct="1">
              <a:defRPr/>
            </a:pPr>
            <a:r>
              <a:rPr lang="en-US" sz="18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Contoh</a:t>
            </a:r>
            <a:r>
              <a:rPr lang="en-US" sz="1800" dirty="0">
                <a:ea typeface="Liberation Sans" panose="020B0604020202020204" pitchFamily="34" charset="0"/>
                <a:cs typeface="Liberation Sans" panose="020B0604020202020204" pitchFamily="34" charset="0"/>
              </a:rPr>
              <a:t>:</a:t>
            </a:r>
          </a:p>
          <a:p>
            <a:pPr lvl="1" eaLnBrk="1" hangingPunct="1">
              <a:defRPr/>
            </a:pP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Apa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saja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faktor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yang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mempengaruhi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persepsi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pengalaman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menunggu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penumpang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maskapai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penerbangan</a:t>
            </a:r>
            <a:endParaRPr lang="en-US" sz="1600" dirty="0">
              <a:ea typeface="Liberation Sans" panose="020B0604020202020204" pitchFamily="34" charset="0"/>
              <a:cs typeface="Liberation Sans" panose="020B0604020202020204" pitchFamily="34" charset="0"/>
            </a:endParaRPr>
          </a:p>
          <a:p>
            <a:pPr lvl="1" eaLnBrk="1" hangingPunct="1">
              <a:defRPr/>
            </a:pP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Sejauh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mana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faktor-faktor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ini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mempengaruhi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persepsi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waktu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tunggu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? </a:t>
            </a:r>
          </a:p>
          <a:p>
            <a:pPr lvl="1" eaLnBrk="1" hangingPunct="1">
              <a:defRPr/>
            </a:pP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Apa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konsekuensi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afektif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dari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menunggu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</a:p>
          <a:p>
            <a:pPr lvl="1" eaLnBrk="1" hangingPunct="1">
              <a:defRPr/>
            </a:pP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Bagaimana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pengaruh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memediasi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hubungan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antara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menunggu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dan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evaluasi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layanan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?</a:t>
            </a:r>
          </a:p>
          <a:p>
            <a:pPr lvl="1" eaLnBrk="1" hangingPunct="1">
              <a:defRPr/>
            </a:pP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Bagaimana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variabel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situasional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(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seperti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waktu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terisi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)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mempengaruhi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reaksi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pelanggan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terhadap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pengalaman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menunggu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?</a:t>
            </a:r>
            <a:endParaRPr lang="en-US" sz="1600" dirty="0" smtClean="0">
              <a:ea typeface="Liberation Sans" panose="020B0604020202020204" pitchFamily="34" charset="0"/>
              <a:cs typeface="Liberation Sans" panose="020B060402020202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3-</a:t>
            </a:r>
            <a:fld id="{25455474-B86E-48AB-8C1A-AED91F11EEB4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4232534"/>
      </p:ext>
    </p:extLst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Pernyataan</a:t>
            </a:r>
            <a:r>
              <a:rPr lang="en-US" alt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altLang="en-US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Masalah</a:t>
            </a:r>
            <a:r>
              <a:rPr lang="en-US" alt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 yang </a:t>
            </a:r>
            <a:r>
              <a:rPr lang="en-US" altLang="en-US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Baik</a:t>
            </a:r>
            <a:endParaRPr lang="en-US" altLang="en-US" dirty="0" smtClean="0">
              <a:ea typeface="Liberation Sans" panose="020B0604020202020204" pitchFamily="34" charset="0"/>
              <a:cs typeface="Liberation Sans" panose="020B0604020202020204" pitchFamily="34" charset="0"/>
            </a:endParaRP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 dirty="0" smtClean="0">
              <a:cs typeface="Liberation Sans" pitchFamily="34" charset="0"/>
            </a:endParaRPr>
          </a:p>
          <a:p>
            <a:pPr eaLnBrk="1" hangingPunct="1"/>
            <a:r>
              <a:rPr lang="en-US" altLang="en-US" dirty="0" err="1">
                <a:cs typeface="Liberation Sans" pitchFamily="34" charset="0"/>
              </a:rPr>
              <a:t>Relevan</a:t>
            </a:r>
            <a:endParaRPr lang="en-US" altLang="en-US" dirty="0">
              <a:cs typeface="Liberation Sans" pitchFamily="34" charset="0"/>
            </a:endParaRPr>
          </a:p>
          <a:p>
            <a:pPr lvl="1" eaLnBrk="1" hangingPunct="1"/>
            <a:r>
              <a:rPr lang="en-US" altLang="en-US" dirty="0" err="1">
                <a:cs typeface="Liberation Sans" pitchFamily="34" charset="0"/>
              </a:rPr>
              <a:t>untuk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organisasi</a:t>
            </a:r>
            <a:endParaRPr lang="en-US" altLang="en-US" dirty="0">
              <a:cs typeface="Liberation Sans" pitchFamily="34" charset="0"/>
            </a:endParaRPr>
          </a:p>
          <a:p>
            <a:pPr eaLnBrk="1" hangingPunct="1"/>
            <a:r>
              <a:rPr lang="en-US" altLang="en-US" dirty="0" err="1">
                <a:cs typeface="Liberation Sans" pitchFamily="34" charset="0"/>
              </a:rPr>
              <a:t>Bisa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dilakukan</a:t>
            </a:r>
            <a:endParaRPr lang="en-US" altLang="en-US" dirty="0">
              <a:cs typeface="Liberation Sans" pitchFamily="34" charset="0"/>
            </a:endParaRPr>
          </a:p>
          <a:p>
            <a:pPr lvl="1" eaLnBrk="1" hangingPunct="1"/>
            <a:r>
              <a:rPr lang="en-US" altLang="en-US" dirty="0" err="1">
                <a:cs typeface="Liberation Sans" pitchFamily="34" charset="0"/>
              </a:rPr>
              <a:t>Anda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dapat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menjawab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pertanyaan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penelitian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dalam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batasan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proyek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penelitian</a:t>
            </a:r>
            <a:r>
              <a:rPr lang="en-US" altLang="en-US" dirty="0">
                <a:cs typeface="Liberation Sans" pitchFamily="34" charset="0"/>
              </a:rPr>
              <a:t>. </a:t>
            </a:r>
          </a:p>
          <a:p>
            <a:pPr eaLnBrk="1" hangingPunct="1"/>
            <a:r>
              <a:rPr lang="en-US" altLang="en-US" dirty="0" err="1">
                <a:cs typeface="Liberation Sans" pitchFamily="34" charset="0"/>
              </a:rPr>
              <a:t>Menarik</a:t>
            </a:r>
            <a:endParaRPr lang="en-US" altLang="en-US" dirty="0">
              <a:cs typeface="Liberation Sans" pitchFamily="34" charset="0"/>
            </a:endParaRPr>
          </a:p>
          <a:p>
            <a:pPr lvl="1" eaLnBrk="1" hangingPunct="1"/>
            <a:r>
              <a:rPr lang="en-US" altLang="en-US" dirty="0" err="1">
                <a:cs typeface="Liberation Sans" pitchFamily="34" charset="0"/>
              </a:rPr>
              <a:t>untukmu</a:t>
            </a:r>
            <a:r>
              <a:rPr lang="en-US" altLang="en-US" dirty="0">
                <a:cs typeface="Liberation Sans" pitchFamily="34" charset="0"/>
              </a:rPr>
              <a:t>!</a:t>
            </a:r>
            <a:endParaRPr lang="en-US" altLang="en-US" sz="2800" dirty="0" smtClean="0">
              <a:cs typeface="Liberation Sans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3-</a:t>
            </a:r>
            <a:fld id="{25455474-B86E-48AB-8C1A-AED91F11EEB4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6429103"/>
      </p:ext>
    </p:extLst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Jenis</a:t>
            </a:r>
            <a:r>
              <a:rPr lang="en-US" alt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altLang="en-US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Pertanyaan</a:t>
            </a:r>
            <a:r>
              <a:rPr lang="en-US" alt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altLang="en-US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Dasar</a:t>
            </a:r>
            <a:endParaRPr lang="en-US" altLang="en-US" dirty="0" smtClean="0">
              <a:ea typeface="Liberation Sans" panose="020B0604020202020204" pitchFamily="34" charset="0"/>
              <a:cs typeface="Liberation Sans" panose="020B0604020202020204" pitchFamily="34" charset="0"/>
            </a:endParaRPr>
          </a:p>
        </p:txBody>
      </p:sp>
      <p:sp>
        <p:nvSpPr>
          <p:cNvPr id="40963" name="Rectangle 3"/>
          <p:cNvSpPr>
            <a:spLocks noGrp="1" noChangeAspect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 dirty="0" smtClean="0">
              <a:cs typeface="Liberation Sans" pitchFamily="34" charset="0"/>
            </a:endParaRPr>
          </a:p>
          <a:p>
            <a:pPr eaLnBrk="1" hangingPunct="1"/>
            <a:endParaRPr lang="en-US" altLang="en-US" dirty="0">
              <a:cs typeface="Liberation Sans" pitchFamily="34" charset="0"/>
            </a:endParaRPr>
          </a:p>
          <a:p>
            <a:pPr eaLnBrk="1" hangingPunct="1"/>
            <a:r>
              <a:rPr lang="en-US" altLang="en-US" sz="3600" dirty="0" err="1" smtClean="0">
                <a:cs typeface="Liberation Sans" pitchFamily="34" charset="0"/>
              </a:rPr>
              <a:t>Penyelidikan</a:t>
            </a:r>
            <a:r>
              <a:rPr lang="id-ID" altLang="en-US" sz="3600" dirty="0" smtClean="0">
                <a:cs typeface="Liberation Sans" pitchFamily="34" charset="0"/>
              </a:rPr>
              <a:t>/Exploratory</a:t>
            </a:r>
            <a:endParaRPr lang="en-US" altLang="en-US" sz="3600" dirty="0">
              <a:cs typeface="Liberation Sans" pitchFamily="34" charset="0"/>
            </a:endParaRPr>
          </a:p>
          <a:p>
            <a:pPr eaLnBrk="1" hangingPunct="1"/>
            <a:r>
              <a:rPr lang="en-US" altLang="en-US" sz="3600" dirty="0" err="1">
                <a:cs typeface="Liberation Sans" pitchFamily="34" charset="0"/>
              </a:rPr>
              <a:t>Deskriptif</a:t>
            </a:r>
            <a:endParaRPr lang="en-US" altLang="en-US" sz="3600" dirty="0">
              <a:cs typeface="Liberation Sans" pitchFamily="34" charset="0"/>
            </a:endParaRPr>
          </a:p>
          <a:p>
            <a:pPr eaLnBrk="1" hangingPunct="1"/>
            <a:r>
              <a:rPr lang="en-US" altLang="en-US" sz="3600" dirty="0" err="1">
                <a:cs typeface="Liberation Sans" pitchFamily="34" charset="0"/>
              </a:rPr>
              <a:t>Kausal</a:t>
            </a:r>
            <a:endParaRPr lang="en-US" altLang="en-US" sz="3600" dirty="0" smtClean="0">
              <a:cs typeface="Liberation Sans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3-</a:t>
            </a:r>
            <a:fld id="{25455474-B86E-48AB-8C1A-AED91F11EEB4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1419379"/>
      </p:ext>
    </p:extLst>
  </p:cSld>
  <p:clrMapOvr>
    <a:masterClrMapping/>
  </p:clrMapOvr>
  <p:transition spd="slow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Jenis</a:t>
            </a:r>
            <a:r>
              <a:rPr lang="en-US" alt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altLang="en-US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Pertanyaan</a:t>
            </a:r>
            <a:r>
              <a:rPr lang="en-US" alt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altLang="en-US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Dasar</a:t>
            </a:r>
            <a:endParaRPr lang="en-US" altLang="en-US" dirty="0" smtClean="0">
              <a:ea typeface="Liberation Sans" panose="020B0604020202020204" pitchFamily="34" charset="0"/>
              <a:cs typeface="Liberation Sans" panose="020B0604020202020204" pitchFamily="34" charset="0"/>
            </a:endParaRPr>
          </a:p>
        </p:txBody>
      </p:sp>
      <p:sp>
        <p:nvSpPr>
          <p:cNvPr id="41987" name="Rectangle 3"/>
          <p:cNvSpPr>
            <a:spLocks noGrp="1" noChangeAspect="1" noChangeArrowheads="1"/>
          </p:cNvSpPr>
          <p:nvPr>
            <p:ph idx="1"/>
          </p:nvPr>
        </p:nvSpPr>
        <p:spPr>
          <a:xfrm>
            <a:off x="467544" y="1233264"/>
            <a:ext cx="8229600" cy="4572000"/>
          </a:xfrm>
        </p:spPr>
        <p:txBody>
          <a:bodyPr/>
          <a:lstStyle/>
          <a:p>
            <a:pPr eaLnBrk="1" hangingPunct="1"/>
            <a:endParaRPr lang="en-GB" altLang="en-US" dirty="0" smtClean="0">
              <a:cs typeface="Liberation Sans" pitchFamily="34" charset="0"/>
            </a:endParaRPr>
          </a:p>
          <a:p>
            <a:pPr eaLnBrk="1" hangingPunct="1"/>
            <a:r>
              <a:rPr lang="en-GB" altLang="en-US" dirty="0" err="1">
                <a:cs typeface="Liberation Sans" pitchFamily="34" charset="0"/>
              </a:rPr>
              <a:t>Pertanyaan</a:t>
            </a:r>
            <a:r>
              <a:rPr lang="en-GB" altLang="en-US" dirty="0">
                <a:cs typeface="Liberation Sans" pitchFamily="34" charset="0"/>
              </a:rPr>
              <a:t> </a:t>
            </a:r>
            <a:r>
              <a:rPr lang="en-GB" altLang="en-US" dirty="0" err="1">
                <a:cs typeface="Liberation Sans" pitchFamily="34" charset="0"/>
              </a:rPr>
              <a:t>eksplorasi</a:t>
            </a:r>
            <a:r>
              <a:rPr lang="en-GB" altLang="en-US" dirty="0">
                <a:cs typeface="Liberation Sans" pitchFamily="34" charset="0"/>
              </a:rPr>
              <a:t>:</a:t>
            </a:r>
          </a:p>
          <a:p>
            <a:pPr lvl="1" eaLnBrk="1" hangingPunct="1"/>
            <a:r>
              <a:rPr lang="en-GB" altLang="en-US" dirty="0" err="1">
                <a:cs typeface="Liberation Sans" pitchFamily="34" charset="0"/>
              </a:rPr>
              <a:t>tidak</a:t>
            </a:r>
            <a:r>
              <a:rPr lang="en-GB" altLang="en-US" dirty="0">
                <a:cs typeface="Liberation Sans" pitchFamily="34" charset="0"/>
              </a:rPr>
              <a:t> </a:t>
            </a:r>
            <a:r>
              <a:rPr lang="en-GB" altLang="en-US" dirty="0" err="1">
                <a:cs typeface="Liberation Sans" pitchFamily="34" charset="0"/>
              </a:rPr>
              <a:t>banyak</a:t>
            </a:r>
            <a:r>
              <a:rPr lang="en-GB" altLang="en-US" dirty="0">
                <a:cs typeface="Liberation Sans" pitchFamily="34" charset="0"/>
              </a:rPr>
              <a:t> yang </a:t>
            </a:r>
            <a:r>
              <a:rPr lang="en-GB" altLang="en-US" dirty="0" err="1">
                <a:cs typeface="Liberation Sans" pitchFamily="34" charset="0"/>
              </a:rPr>
              <a:t>diketahui</a:t>
            </a:r>
            <a:r>
              <a:rPr lang="en-GB" altLang="en-US" dirty="0">
                <a:cs typeface="Liberation Sans" pitchFamily="34" charset="0"/>
              </a:rPr>
              <a:t> </a:t>
            </a:r>
            <a:r>
              <a:rPr lang="en-GB" altLang="en-US" dirty="0" err="1">
                <a:cs typeface="Liberation Sans" pitchFamily="34" charset="0"/>
              </a:rPr>
              <a:t>mengenai</a:t>
            </a:r>
            <a:r>
              <a:rPr lang="en-GB" altLang="en-US" dirty="0">
                <a:cs typeface="Liberation Sans" pitchFamily="34" charset="0"/>
              </a:rPr>
              <a:t> </a:t>
            </a:r>
            <a:r>
              <a:rPr lang="en-GB" altLang="en-US" dirty="0" err="1">
                <a:cs typeface="Liberation Sans" pitchFamily="34" charset="0"/>
              </a:rPr>
              <a:t>situasi</a:t>
            </a:r>
            <a:r>
              <a:rPr lang="en-GB" altLang="en-US" dirty="0">
                <a:cs typeface="Liberation Sans" pitchFamily="34" charset="0"/>
              </a:rPr>
              <a:t> yang </a:t>
            </a:r>
            <a:r>
              <a:rPr lang="en-GB" altLang="en-US" dirty="0" err="1">
                <a:cs typeface="Liberation Sans" pitchFamily="34" charset="0"/>
              </a:rPr>
              <a:t>ada</a:t>
            </a:r>
            <a:r>
              <a:rPr lang="en-GB" altLang="en-US" dirty="0">
                <a:cs typeface="Liberation Sans" pitchFamily="34" charset="0"/>
              </a:rPr>
              <a:t>, </a:t>
            </a:r>
            <a:r>
              <a:rPr lang="en-GB" altLang="en-US" dirty="0" err="1">
                <a:cs typeface="Liberation Sans" pitchFamily="34" charset="0"/>
              </a:rPr>
              <a:t>atau</a:t>
            </a:r>
            <a:r>
              <a:rPr lang="en-GB" altLang="en-US" dirty="0">
                <a:cs typeface="Liberation Sans" pitchFamily="34" charset="0"/>
              </a:rPr>
              <a:t> </a:t>
            </a:r>
            <a:r>
              <a:rPr lang="en-GB" altLang="en-US" dirty="0" err="1">
                <a:cs typeface="Liberation Sans" pitchFamily="34" charset="0"/>
              </a:rPr>
              <a:t>tidak</a:t>
            </a:r>
            <a:r>
              <a:rPr lang="en-GB" altLang="en-US" dirty="0">
                <a:cs typeface="Liberation Sans" pitchFamily="34" charset="0"/>
              </a:rPr>
              <a:t> </a:t>
            </a:r>
            <a:r>
              <a:rPr lang="en-GB" altLang="en-US" dirty="0" err="1">
                <a:cs typeface="Liberation Sans" pitchFamily="34" charset="0"/>
              </a:rPr>
              <a:t>ada</a:t>
            </a:r>
            <a:r>
              <a:rPr lang="en-GB" altLang="en-US" dirty="0">
                <a:cs typeface="Liberation Sans" pitchFamily="34" charset="0"/>
              </a:rPr>
              <a:t> </a:t>
            </a:r>
            <a:r>
              <a:rPr lang="en-GB" altLang="en-US" dirty="0" err="1">
                <a:cs typeface="Liberation Sans" pitchFamily="34" charset="0"/>
              </a:rPr>
              <a:t>informasi</a:t>
            </a:r>
            <a:r>
              <a:rPr lang="en-GB" altLang="en-US" dirty="0">
                <a:cs typeface="Liberation Sans" pitchFamily="34" charset="0"/>
              </a:rPr>
              <a:t> </a:t>
            </a:r>
            <a:r>
              <a:rPr lang="en-GB" altLang="en-US" dirty="0" err="1">
                <a:cs typeface="Liberation Sans" pitchFamily="34" charset="0"/>
              </a:rPr>
              <a:t>tersedia</a:t>
            </a:r>
            <a:r>
              <a:rPr lang="en-GB" altLang="en-US" dirty="0">
                <a:cs typeface="Liberation Sans" pitchFamily="34" charset="0"/>
              </a:rPr>
              <a:t> </a:t>
            </a:r>
            <a:r>
              <a:rPr lang="en-GB" altLang="en-US" dirty="0" err="1">
                <a:cs typeface="Liberation Sans" pitchFamily="34" charset="0"/>
              </a:rPr>
              <a:t>mengenai</a:t>
            </a:r>
            <a:r>
              <a:rPr lang="en-GB" altLang="en-US" dirty="0">
                <a:cs typeface="Liberation Sans" pitchFamily="34" charset="0"/>
              </a:rPr>
              <a:t> </a:t>
            </a:r>
            <a:r>
              <a:rPr lang="en-GB" altLang="en-US" dirty="0" err="1">
                <a:cs typeface="Liberation Sans" pitchFamily="34" charset="0"/>
              </a:rPr>
              <a:t>bagaimana</a:t>
            </a:r>
            <a:r>
              <a:rPr lang="en-GB" altLang="en-US" dirty="0">
                <a:cs typeface="Liberation Sans" pitchFamily="34" charset="0"/>
              </a:rPr>
              <a:t> </a:t>
            </a:r>
            <a:r>
              <a:rPr lang="en-GB" altLang="en-US" dirty="0" err="1">
                <a:cs typeface="Liberation Sans" pitchFamily="34" charset="0"/>
              </a:rPr>
              <a:t>permasalahan</a:t>
            </a:r>
            <a:r>
              <a:rPr lang="en-GB" altLang="en-US" dirty="0">
                <a:cs typeface="Liberation Sans" pitchFamily="34" charset="0"/>
              </a:rPr>
              <a:t> </a:t>
            </a:r>
            <a:r>
              <a:rPr lang="en-GB" altLang="en-US" dirty="0" err="1">
                <a:cs typeface="Liberation Sans" pitchFamily="34" charset="0"/>
              </a:rPr>
              <a:t>atau</a:t>
            </a:r>
            <a:r>
              <a:rPr lang="en-GB" altLang="en-US" dirty="0">
                <a:cs typeface="Liberation Sans" pitchFamily="34" charset="0"/>
              </a:rPr>
              <a:t> </a:t>
            </a:r>
            <a:r>
              <a:rPr lang="en-GB" altLang="en-US" dirty="0" err="1">
                <a:cs typeface="Liberation Sans" pitchFamily="34" charset="0"/>
              </a:rPr>
              <a:t>isu</a:t>
            </a:r>
            <a:r>
              <a:rPr lang="en-GB" altLang="en-US" dirty="0">
                <a:cs typeface="Liberation Sans" pitchFamily="34" charset="0"/>
              </a:rPr>
              <a:t> </a:t>
            </a:r>
            <a:r>
              <a:rPr lang="en-GB" altLang="en-US" dirty="0" err="1">
                <a:cs typeface="Liberation Sans" pitchFamily="34" charset="0"/>
              </a:rPr>
              <a:t>penelitian</a:t>
            </a:r>
            <a:r>
              <a:rPr lang="en-GB" altLang="en-US" dirty="0">
                <a:cs typeface="Liberation Sans" pitchFamily="34" charset="0"/>
              </a:rPr>
              <a:t> </a:t>
            </a:r>
            <a:r>
              <a:rPr lang="en-GB" altLang="en-US" dirty="0" err="1">
                <a:cs typeface="Liberation Sans" pitchFamily="34" charset="0"/>
              </a:rPr>
              <a:t>serupa</a:t>
            </a:r>
            <a:r>
              <a:rPr lang="en-GB" altLang="en-US" dirty="0">
                <a:cs typeface="Liberation Sans" pitchFamily="34" charset="0"/>
              </a:rPr>
              <a:t> </a:t>
            </a:r>
            <a:r>
              <a:rPr lang="en-GB" altLang="en-US" dirty="0" err="1">
                <a:cs typeface="Liberation Sans" pitchFamily="34" charset="0"/>
              </a:rPr>
              <a:t>telah</a:t>
            </a:r>
            <a:r>
              <a:rPr lang="en-GB" altLang="en-US" dirty="0">
                <a:cs typeface="Liberation Sans" pitchFamily="34" charset="0"/>
              </a:rPr>
              <a:t> </a:t>
            </a:r>
            <a:r>
              <a:rPr lang="en-GB" altLang="en-US" dirty="0" err="1">
                <a:cs typeface="Liberation Sans" pitchFamily="34" charset="0"/>
              </a:rPr>
              <a:t>diselesaikan</a:t>
            </a:r>
            <a:r>
              <a:rPr lang="en-GB" altLang="en-US" dirty="0">
                <a:cs typeface="Liberation Sans" pitchFamily="34" charset="0"/>
              </a:rPr>
              <a:t> di </a:t>
            </a:r>
            <a:r>
              <a:rPr lang="en-GB" altLang="en-US" dirty="0" err="1">
                <a:cs typeface="Liberation Sans" pitchFamily="34" charset="0"/>
              </a:rPr>
              <a:t>masa</a:t>
            </a:r>
            <a:r>
              <a:rPr lang="en-GB" altLang="en-US" dirty="0">
                <a:cs typeface="Liberation Sans" pitchFamily="34" charset="0"/>
              </a:rPr>
              <a:t> </a:t>
            </a:r>
            <a:r>
              <a:rPr lang="en-GB" altLang="en-US" dirty="0" err="1">
                <a:cs typeface="Liberation Sans" pitchFamily="34" charset="0"/>
              </a:rPr>
              <a:t>lalu</a:t>
            </a:r>
            <a:r>
              <a:rPr lang="en-GB" altLang="en-US" dirty="0">
                <a:cs typeface="Liberation Sans" pitchFamily="34" charset="0"/>
              </a:rPr>
              <a:t>. </a:t>
            </a:r>
          </a:p>
          <a:p>
            <a:pPr eaLnBrk="1" hangingPunct="1"/>
            <a:r>
              <a:rPr lang="en-GB" altLang="en-US" dirty="0" err="1">
                <a:cs typeface="Liberation Sans" pitchFamily="34" charset="0"/>
              </a:rPr>
              <a:t>Contoh</a:t>
            </a:r>
            <a:r>
              <a:rPr lang="en-GB" altLang="en-US" dirty="0">
                <a:cs typeface="Liberation Sans" pitchFamily="34" charset="0"/>
              </a:rPr>
              <a:t>:</a:t>
            </a:r>
          </a:p>
          <a:p>
            <a:pPr lvl="1" eaLnBrk="1" hangingPunct="1"/>
            <a:r>
              <a:rPr lang="en-GB" altLang="en-US" dirty="0" err="1">
                <a:cs typeface="Liberation Sans" pitchFamily="34" charset="0"/>
              </a:rPr>
              <a:t>Seorang</a:t>
            </a:r>
            <a:r>
              <a:rPr lang="en-GB" altLang="en-US" dirty="0">
                <a:cs typeface="Liberation Sans" pitchFamily="34" charset="0"/>
              </a:rPr>
              <a:t> </a:t>
            </a:r>
            <a:r>
              <a:rPr lang="en-GB" altLang="en-US" dirty="0" err="1">
                <a:cs typeface="Liberation Sans" pitchFamily="34" charset="0"/>
              </a:rPr>
              <a:t>penyedia</a:t>
            </a:r>
            <a:r>
              <a:rPr lang="en-GB" altLang="en-US" dirty="0">
                <a:cs typeface="Liberation Sans" pitchFamily="34" charset="0"/>
              </a:rPr>
              <a:t> </a:t>
            </a:r>
            <a:r>
              <a:rPr lang="en-GB" altLang="en-US" dirty="0" err="1">
                <a:cs typeface="Liberation Sans" pitchFamily="34" charset="0"/>
              </a:rPr>
              <a:t>layanan</a:t>
            </a:r>
            <a:r>
              <a:rPr lang="en-GB" altLang="en-US" dirty="0">
                <a:cs typeface="Liberation Sans" pitchFamily="34" charset="0"/>
              </a:rPr>
              <a:t> </a:t>
            </a:r>
            <a:r>
              <a:rPr lang="en-GB" altLang="en-US" dirty="0" err="1">
                <a:cs typeface="Liberation Sans" pitchFamily="34" charset="0"/>
              </a:rPr>
              <a:t>ingin</a:t>
            </a:r>
            <a:r>
              <a:rPr lang="en-GB" altLang="en-US" dirty="0">
                <a:cs typeface="Liberation Sans" pitchFamily="34" charset="0"/>
              </a:rPr>
              <a:t> </a:t>
            </a:r>
            <a:r>
              <a:rPr lang="en-GB" altLang="en-US" dirty="0" err="1">
                <a:cs typeface="Liberation Sans" pitchFamily="34" charset="0"/>
              </a:rPr>
              <a:t>mengetahui</a:t>
            </a:r>
            <a:r>
              <a:rPr lang="en-GB" altLang="en-US" dirty="0">
                <a:cs typeface="Liberation Sans" pitchFamily="34" charset="0"/>
              </a:rPr>
              <a:t> </a:t>
            </a:r>
            <a:r>
              <a:rPr lang="en-GB" altLang="en-US" dirty="0" err="1">
                <a:cs typeface="Liberation Sans" pitchFamily="34" charset="0"/>
              </a:rPr>
              <a:t>mengapa</a:t>
            </a:r>
            <a:r>
              <a:rPr lang="en-GB" altLang="en-US" dirty="0">
                <a:cs typeface="Liberation Sans" pitchFamily="34" charset="0"/>
              </a:rPr>
              <a:t> </a:t>
            </a:r>
            <a:r>
              <a:rPr lang="en-GB" altLang="en-US" dirty="0" err="1">
                <a:cs typeface="Liberation Sans" pitchFamily="34" charset="0"/>
              </a:rPr>
              <a:t>pelanggannya</a:t>
            </a:r>
            <a:r>
              <a:rPr lang="en-GB" altLang="en-US" dirty="0">
                <a:cs typeface="Liberation Sans" pitchFamily="34" charset="0"/>
              </a:rPr>
              <a:t> </a:t>
            </a:r>
            <a:r>
              <a:rPr lang="en-GB" altLang="en-US" dirty="0" err="1">
                <a:cs typeface="Liberation Sans" pitchFamily="34" charset="0"/>
              </a:rPr>
              <a:t>beralih</a:t>
            </a:r>
            <a:r>
              <a:rPr lang="en-GB" altLang="en-US" dirty="0">
                <a:cs typeface="Liberation Sans" pitchFamily="34" charset="0"/>
              </a:rPr>
              <a:t> </a:t>
            </a:r>
            <a:r>
              <a:rPr lang="en-GB" altLang="en-US" dirty="0" err="1">
                <a:cs typeface="Liberation Sans" pitchFamily="34" charset="0"/>
              </a:rPr>
              <a:t>ke</a:t>
            </a:r>
            <a:r>
              <a:rPr lang="en-GB" altLang="en-US" dirty="0">
                <a:cs typeface="Liberation Sans" pitchFamily="34" charset="0"/>
              </a:rPr>
              <a:t> </a:t>
            </a:r>
            <a:r>
              <a:rPr lang="en-GB" altLang="en-US" dirty="0" err="1">
                <a:cs typeface="Liberation Sans" pitchFamily="34" charset="0"/>
              </a:rPr>
              <a:t>penyedia</a:t>
            </a:r>
            <a:r>
              <a:rPr lang="en-GB" altLang="en-US" dirty="0">
                <a:cs typeface="Liberation Sans" pitchFamily="34" charset="0"/>
              </a:rPr>
              <a:t> </a:t>
            </a:r>
            <a:r>
              <a:rPr lang="en-GB" altLang="en-US" dirty="0" err="1">
                <a:cs typeface="Liberation Sans" pitchFamily="34" charset="0"/>
              </a:rPr>
              <a:t>layanan</a:t>
            </a:r>
            <a:r>
              <a:rPr lang="en-GB" altLang="en-US" dirty="0">
                <a:cs typeface="Liberation Sans" pitchFamily="34" charset="0"/>
              </a:rPr>
              <a:t> lain?</a:t>
            </a:r>
            <a:endParaRPr lang="en-US" altLang="en-US" sz="2800" dirty="0" smtClean="0">
              <a:cs typeface="Liberation Sans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3-</a:t>
            </a:r>
            <a:fld id="{25455474-B86E-48AB-8C1A-AED91F11EEB4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426167"/>
      </p:ext>
    </p:extLst>
  </p:cSld>
  <p:clrMapOvr>
    <a:masterClrMapping/>
  </p:clrMapOvr>
  <p:transition spd="slow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Jenis</a:t>
            </a:r>
            <a:r>
              <a:rPr lang="en-US" alt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altLang="en-US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Pertanyaan</a:t>
            </a:r>
            <a:r>
              <a:rPr lang="en-US" alt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altLang="en-US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Dasar</a:t>
            </a:r>
            <a:endParaRPr lang="en-US" altLang="en-US" dirty="0" smtClean="0">
              <a:ea typeface="Liberation Sans" panose="020B0604020202020204" pitchFamily="34" charset="0"/>
              <a:cs typeface="Liberation Sans" panose="020B0604020202020204" pitchFamily="34" charset="0"/>
            </a:endParaRPr>
          </a:p>
        </p:txBody>
      </p:sp>
      <p:sp>
        <p:nvSpPr>
          <p:cNvPr id="43011" name="Rectangle 3"/>
          <p:cNvSpPr>
            <a:spLocks noGrp="1" noChangeAspect="1" noChangeArrowheads="1"/>
          </p:cNvSpPr>
          <p:nvPr>
            <p:ph idx="1"/>
          </p:nvPr>
        </p:nvSpPr>
        <p:spPr>
          <a:xfrm>
            <a:off x="457200" y="1371600"/>
            <a:ext cx="8229600" cy="5225752"/>
          </a:xfrm>
        </p:spPr>
        <p:txBody>
          <a:bodyPr/>
          <a:lstStyle/>
          <a:p>
            <a:pPr eaLnBrk="1" hangingPunct="1"/>
            <a:r>
              <a:rPr lang="en-GB" altLang="en-US" sz="2400" dirty="0" err="1">
                <a:cs typeface="Liberation Sans" pitchFamily="34" charset="0"/>
              </a:rPr>
              <a:t>Pertanyaan</a:t>
            </a:r>
            <a:r>
              <a:rPr lang="en-GB" altLang="en-US" sz="2400" dirty="0">
                <a:cs typeface="Liberation Sans" pitchFamily="34" charset="0"/>
              </a:rPr>
              <a:t> </a:t>
            </a:r>
            <a:r>
              <a:rPr lang="en-GB" altLang="en-US" sz="2400" dirty="0" err="1">
                <a:cs typeface="Liberation Sans" pitchFamily="34" charset="0"/>
              </a:rPr>
              <a:t>deskriptif</a:t>
            </a:r>
            <a:r>
              <a:rPr lang="en-GB" altLang="en-US" sz="2400" dirty="0">
                <a:cs typeface="Liberation Sans" pitchFamily="34" charset="0"/>
              </a:rPr>
              <a:t>:</a:t>
            </a:r>
          </a:p>
          <a:p>
            <a:pPr lvl="1" eaLnBrk="1" hangingPunct="1"/>
            <a:r>
              <a:rPr lang="en-GB" altLang="en-US" sz="2200" dirty="0" err="1">
                <a:cs typeface="Liberation Sans" pitchFamily="34" charset="0"/>
              </a:rPr>
              <a:t>Memungkinkan</a:t>
            </a:r>
            <a:r>
              <a:rPr lang="en-GB" altLang="en-US" sz="2200" dirty="0">
                <a:cs typeface="Liberation Sans" pitchFamily="34" charset="0"/>
              </a:rPr>
              <a:t> </a:t>
            </a:r>
            <a:r>
              <a:rPr lang="en-GB" altLang="en-US" sz="2200" dirty="0" err="1">
                <a:cs typeface="Liberation Sans" pitchFamily="34" charset="0"/>
              </a:rPr>
              <a:t>peneliti</a:t>
            </a:r>
            <a:r>
              <a:rPr lang="en-GB" altLang="en-US" sz="2200" dirty="0">
                <a:cs typeface="Liberation Sans" pitchFamily="34" charset="0"/>
              </a:rPr>
              <a:t> </a:t>
            </a:r>
            <a:r>
              <a:rPr lang="en-GB" altLang="en-US" sz="2200" dirty="0" err="1">
                <a:cs typeface="Liberation Sans" pitchFamily="34" charset="0"/>
              </a:rPr>
              <a:t>untuk</a:t>
            </a:r>
            <a:r>
              <a:rPr lang="en-GB" altLang="en-US" sz="2200" dirty="0">
                <a:cs typeface="Liberation Sans" pitchFamily="34" charset="0"/>
              </a:rPr>
              <a:t> </a:t>
            </a:r>
            <a:r>
              <a:rPr lang="en-GB" altLang="en-US" sz="2200" dirty="0" err="1">
                <a:cs typeface="Liberation Sans" pitchFamily="34" charset="0"/>
              </a:rPr>
              <a:t>mendeskripsikan</a:t>
            </a:r>
            <a:r>
              <a:rPr lang="en-GB" altLang="en-US" sz="2200" dirty="0">
                <a:cs typeface="Liberation Sans" pitchFamily="34" charset="0"/>
              </a:rPr>
              <a:t> </a:t>
            </a:r>
            <a:r>
              <a:rPr lang="en-GB" altLang="en-US" sz="2200" dirty="0" err="1">
                <a:cs typeface="Liberation Sans" pitchFamily="34" charset="0"/>
              </a:rPr>
              <a:t>karakteristik</a:t>
            </a:r>
            <a:r>
              <a:rPr lang="en-GB" altLang="en-US" sz="2200" dirty="0">
                <a:cs typeface="Liberation Sans" pitchFamily="34" charset="0"/>
              </a:rPr>
              <a:t> </a:t>
            </a:r>
            <a:r>
              <a:rPr lang="en-GB" altLang="en-US" sz="2200" dirty="0" err="1">
                <a:cs typeface="Liberation Sans" pitchFamily="34" charset="0"/>
              </a:rPr>
              <a:t>variabel</a:t>
            </a:r>
            <a:r>
              <a:rPr lang="en-GB" altLang="en-US" sz="2200" dirty="0">
                <a:cs typeface="Liberation Sans" pitchFamily="34" charset="0"/>
              </a:rPr>
              <a:t> yang </a:t>
            </a:r>
            <a:r>
              <a:rPr lang="en-GB" altLang="en-US" sz="2200" dirty="0" err="1">
                <a:cs typeface="Liberation Sans" pitchFamily="34" charset="0"/>
              </a:rPr>
              <a:t>diminati</a:t>
            </a:r>
            <a:r>
              <a:rPr lang="en-GB" altLang="en-US" sz="2200" dirty="0">
                <a:cs typeface="Liberation Sans" pitchFamily="34" charset="0"/>
              </a:rPr>
              <a:t> </a:t>
            </a:r>
            <a:r>
              <a:rPr lang="en-GB" altLang="en-US" sz="2200" dirty="0" err="1">
                <a:cs typeface="Liberation Sans" pitchFamily="34" charset="0"/>
              </a:rPr>
              <a:t>dalam</a:t>
            </a:r>
            <a:r>
              <a:rPr lang="en-GB" altLang="en-US" sz="2200" dirty="0">
                <a:cs typeface="Liberation Sans" pitchFamily="34" charset="0"/>
              </a:rPr>
              <a:t> </a:t>
            </a:r>
            <a:r>
              <a:rPr lang="en-GB" altLang="en-US" sz="2200" dirty="0" err="1">
                <a:cs typeface="Liberation Sans" pitchFamily="34" charset="0"/>
              </a:rPr>
              <a:t>suatu</a:t>
            </a:r>
            <a:r>
              <a:rPr lang="en-GB" altLang="en-US" sz="2200" dirty="0">
                <a:cs typeface="Liberation Sans" pitchFamily="34" charset="0"/>
              </a:rPr>
              <a:t> </a:t>
            </a:r>
            <a:r>
              <a:rPr lang="en-GB" altLang="en-US" sz="2200" dirty="0" err="1">
                <a:cs typeface="Liberation Sans" pitchFamily="34" charset="0"/>
              </a:rPr>
              <a:t>situasi</a:t>
            </a:r>
            <a:r>
              <a:rPr lang="en-GB" altLang="en-US" sz="2200" dirty="0">
                <a:cs typeface="Liberation Sans" pitchFamily="34" charset="0"/>
              </a:rPr>
              <a:t>. </a:t>
            </a:r>
          </a:p>
          <a:p>
            <a:pPr eaLnBrk="1" hangingPunct="1"/>
            <a:r>
              <a:rPr lang="en-GB" altLang="en-US" sz="2400" dirty="0" err="1">
                <a:cs typeface="Liberation Sans" pitchFamily="34" charset="0"/>
              </a:rPr>
              <a:t>Contoh</a:t>
            </a:r>
            <a:r>
              <a:rPr lang="en-GB" altLang="en-US" sz="2400" dirty="0">
                <a:cs typeface="Liberation Sans" pitchFamily="34" charset="0"/>
              </a:rPr>
              <a:t>:</a:t>
            </a:r>
          </a:p>
          <a:p>
            <a:pPr lvl="1" eaLnBrk="1" hangingPunct="1"/>
            <a:r>
              <a:rPr lang="en-GB" altLang="en-US" sz="2200" dirty="0" err="1">
                <a:cs typeface="Liberation Sans" pitchFamily="34" charset="0"/>
              </a:rPr>
              <a:t>Bagaimana</a:t>
            </a:r>
            <a:r>
              <a:rPr lang="en-GB" altLang="en-US" sz="2200" dirty="0">
                <a:cs typeface="Liberation Sans" pitchFamily="34" charset="0"/>
              </a:rPr>
              <a:t> </a:t>
            </a:r>
            <a:r>
              <a:rPr lang="en-GB" altLang="en-US" sz="2200" dirty="0" err="1">
                <a:cs typeface="Liberation Sans" pitchFamily="34" charset="0"/>
              </a:rPr>
              <a:t>profil</a:t>
            </a:r>
            <a:r>
              <a:rPr lang="en-GB" altLang="en-US" sz="2200" dirty="0">
                <a:cs typeface="Liberation Sans" pitchFamily="34" charset="0"/>
              </a:rPr>
              <a:t> </a:t>
            </a:r>
            <a:r>
              <a:rPr lang="en-GB" altLang="en-US" sz="2200" dirty="0" err="1">
                <a:cs typeface="Liberation Sans" pitchFamily="34" charset="0"/>
              </a:rPr>
              <a:t>individu</a:t>
            </a:r>
            <a:r>
              <a:rPr lang="en-GB" altLang="en-US" sz="2200" dirty="0">
                <a:cs typeface="Liberation Sans" pitchFamily="34" charset="0"/>
              </a:rPr>
              <a:t> yang </a:t>
            </a:r>
            <a:r>
              <a:rPr lang="en-GB" altLang="en-US" sz="2200" dirty="0" err="1">
                <a:cs typeface="Liberation Sans" pitchFamily="34" charset="0"/>
              </a:rPr>
              <a:t>memiliki</a:t>
            </a:r>
            <a:r>
              <a:rPr lang="en-GB" altLang="en-US" sz="2200" dirty="0">
                <a:cs typeface="Liberation Sans" pitchFamily="34" charset="0"/>
              </a:rPr>
              <a:t> </a:t>
            </a:r>
            <a:r>
              <a:rPr lang="en-GB" altLang="en-US" sz="2200" dirty="0" err="1">
                <a:cs typeface="Liberation Sans" pitchFamily="34" charset="0"/>
              </a:rPr>
              <a:t>tunggakan</a:t>
            </a:r>
            <a:r>
              <a:rPr lang="en-GB" altLang="en-US" sz="2200" dirty="0">
                <a:cs typeface="Liberation Sans" pitchFamily="34" charset="0"/>
              </a:rPr>
              <a:t> </a:t>
            </a:r>
            <a:r>
              <a:rPr lang="en-GB" altLang="en-US" sz="2200" dirty="0" err="1">
                <a:cs typeface="Liberation Sans" pitchFamily="34" charset="0"/>
              </a:rPr>
              <a:t>pembayaran</a:t>
            </a:r>
            <a:r>
              <a:rPr lang="en-GB" altLang="en-US" sz="2200" dirty="0">
                <a:cs typeface="Liberation Sans" pitchFamily="34" charset="0"/>
              </a:rPr>
              <a:t> </a:t>
            </a:r>
            <a:r>
              <a:rPr lang="en-GB" altLang="en-US" sz="2200" dirty="0" err="1">
                <a:cs typeface="Liberation Sans" pitchFamily="34" charset="0"/>
              </a:rPr>
              <a:t>pinjaman</a:t>
            </a:r>
            <a:r>
              <a:rPr lang="en-GB" altLang="en-US" sz="2200" dirty="0">
                <a:cs typeface="Liberation Sans" pitchFamily="34" charset="0"/>
              </a:rPr>
              <a:t> </a:t>
            </a:r>
            <a:r>
              <a:rPr lang="en-GB" altLang="en-US" sz="2200" dirty="0" err="1">
                <a:cs typeface="Liberation Sans" pitchFamily="34" charset="0"/>
              </a:rPr>
              <a:t>selama</a:t>
            </a:r>
            <a:r>
              <a:rPr lang="en-GB" altLang="en-US" sz="2200" dirty="0">
                <a:cs typeface="Liberation Sans" pitchFamily="34" charset="0"/>
              </a:rPr>
              <a:t> 6 </a:t>
            </a:r>
            <a:r>
              <a:rPr lang="en-GB" altLang="en-US" sz="2200" dirty="0" err="1">
                <a:cs typeface="Liberation Sans" pitchFamily="34" charset="0"/>
              </a:rPr>
              <a:t>bulan</a:t>
            </a:r>
            <a:r>
              <a:rPr lang="en-GB" altLang="en-US" sz="2200" dirty="0">
                <a:cs typeface="Liberation Sans" pitchFamily="34" charset="0"/>
              </a:rPr>
              <a:t> </a:t>
            </a:r>
            <a:r>
              <a:rPr lang="en-GB" altLang="en-US" sz="2200" dirty="0" err="1">
                <a:cs typeface="Liberation Sans" pitchFamily="34" charset="0"/>
              </a:rPr>
              <a:t>atau</a:t>
            </a:r>
            <a:r>
              <a:rPr lang="en-GB" altLang="en-US" sz="2200" dirty="0">
                <a:cs typeface="Liberation Sans" pitchFamily="34" charset="0"/>
              </a:rPr>
              <a:t> </a:t>
            </a:r>
            <a:r>
              <a:rPr lang="en-GB" altLang="en-US" sz="2200" dirty="0" err="1">
                <a:cs typeface="Liberation Sans" pitchFamily="34" charset="0"/>
              </a:rPr>
              <a:t>lebih</a:t>
            </a:r>
            <a:r>
              <a:rPr lang="en-GB" altLang="en-US" sz="2200" dirty="0">
                <a:cs typeface="Liberation Sans" pitchFamily="34" charset="0"/>
              </a:rPr>
              <a:t>?</a:t>
            </a:r>
          </a:p>
          <a:p>
            <a:pPr lvl="1" eaLnBrk="1" hangingPunct="1"/>
            <a:r>
              <a:rPr lang="en-GB" altLang="en-US" sz="2200" dirty="0" err="1">
                <a:cs typeface="Liberation Sans" pitchFamily="34" charset="0"/>
              </a:rPr>
              <a:t>Profil</a:t>
            </a:r>
            <a:r>
              <a:rPr lang="en-GB" altLang="en-US" sz="2200" dirty="0">
                <a:cs typeface="Liberation Sans" pitchFamily="34" charset="0"/>
              </a:rPr>
              <a:t> </a:t>
            </a:r>
            <a:r>
              <a:rPr lang="en-GB" altLang="en-US" sz="2200" dirty="0" err="1">
                <a:cs typeface="Liberation Sans" pitchFamily="34" charset="0"/>
              </a:rPr>
              <a:t>tersebut</a:t>
            </a:r>
            <a:r>
              <a:rPr lang="en-GB" altLang="en-US" sz="2200" dirty="0">
                <a:cs typeface="Liberation Sans" pitchFamily="34" charset="0"/>
              </a:rPr>
              <a:t> </a:t>
            </a:r>
            <a:r>
              <a:rPr lang="en-GB" altLang="en-US" sz="2200" dirty="0" err="1">
                <a:cs typeface="Liberation Sans" pitchFamily="34" charset="0"/>
              </a:rPr>
              <a:t>akan</a:t>
            </a:r>
            <a:r>
              <a:rPr lang="en-GB" altLang="en-US" sz="2200" dirty="0">
                <a:cs typeface="Liberation Sans" pitchFamily="34" charset="0"/>
              </a:rPr>
              <a:t> </a:t>
            </a:r>
            <a:r>
              <a:rPr lang="en-GB" altLang="en-US" sz="2200" dirty="0" err="1">
                <a:cs typeface="Liberation Sans" pitchFamily="34" charset="0"/>
              </a:rPr>
              <a:t>mencakup</a:t>
            </a:r>
            <a:r>
              <a:rPr lang="en-GB" altLang="en-US" sz="2200" dirty="0">
                <a:cs typeface="Liberation Sans" pitchFamily="34" charset="0"/>
              </a:rPr>
              <a:t> </a:t>
            </a:r>
            <a:r>
              <a:rPr lang="en-GB" altLang="en-US" sz="2200" dirty="0" err="1">
                <a:cs typeface="Liberation Sans" pitchFamily="34" charset="0"/>
              </a:rPr>
              <a:t>rincian</a:t>
            </a:r>
            <a:r>
              <a:rPr lang="en-GB" altLang="en-US" sz="2200" dirty="0">
                <a:cs typeface="Liberation Sans" pitchFamily="34" charset="0"/>
              </a:rPr>
              <a:t> </a:t>
            </a:r>
            <a:r>
              <a:rPr lang="en-GB" altLang="en-US" sz="2200" dirty="0" err="1">
                <a:cs typeface="Liberation Sans" pitchFamily="34" charset="0"/>
              </a:rPr>
              <a:t>usia</a:t>
            </a:r>
            <a:r>
              <a:rPr lang="en-GB" altLang="en-US" sz="2200" dirty="0">
                <a:cs typeface="Liberation Sans" pitchFamily="34" charset="0"/>
              </a:rPr>
              <a:t> rata-rata, </a:t>
            </a:r>
            <a:r>
              <a:rPr lang="en-GB" altLang="en-US" sz="2200" dirty="0" err="1">
                <a:cs typeface="Liberation Sans" pitchFamily="34" charset="0"/>
              </a:rPr>
              <a:t>pendapatan</a:t>
            </a:r>
            <a:r>
              <a:rPr lang="en-GB" altLang="en-US" sz="2200" dirty="0">
                <a:cs typeface="Liberation Sans" pitchFamily="34" charset="0"/>
              </a:rPr>
              <a:t>, </a:t>
            </a:r>
            <a:r>
              <a:rPr lang="en-GB" altLang="en-US" sz="2200" dirty="0" err="1">
                <a:cs typeface="Liberation Sans" pitchFamily="34" charset="0"/>
              </a:rPr>
              <a:t>sifat</a:t>
            </a:r>
            <a:r>
              <a:rPr lang="en-GB" altLang="en-US" sz="2200" dirty="0">
                <a:cs typeface="Liberation Sans" pitchFamily="34" charset="0"/>
              </a:rPr>
              <a:t> </a:t>
            </a:r>
            <a:r>
              <a:rPr lang="en-GB" altLang="en-US" sz="2200" dirty="0" err="1">
                <a:cs typeface="Liberation Sans" pitchFamily="34" charset="0"/>
              </a:rPr>
              <a:t>pekerjaan</a:t>
            </a:r>
            <a:r>
              <a:rPr lang="en-GB" altLang="en-US" sz="2200" dirty="0">
                <a:cs typeface="Liberation Sans" pitchFamily="34" charset="0"/>
              </a:rPr>
              <a:t>, status </a:t>
            </a:r>
            <a:r>
              <a:rPr lang="en-GB" altLang="en-US" sz="2200" dirty="0" err="1">
                <a:cs typeface="Liberation Sans" pitchFamily="34" charset="0"/>
              </a:rPr>
              <a:t>pekerjaan</a:t>
            </a:r>
            <a:r>
              <a:rPr lang="en-GB" altLang="en-US" sz="2200" dirty="0">
                <a:cs typeface="Liberation Sans" pitchFamily="34" charset="0"/>
              </a:rPr>
              <a:t> </a:t>
            </a:r>
            <a:r>
              <a:rPr lang="en-GB" altLang="en-US" sz="2200" dirty="0" err="1">
                <a:cs typeface="Liberation Sans" pitchFamily="34" charset="0"/>
              </a:rPr>
              <a:t>penuh</a:t>
            </a:r>
            <a:r>
              <a:rPr lang="en-GB" altLang="en-US" sz="2200" dirty="0">
                <a:cs typeface="Liberation Sans" pitchFamily="34" charset="0"/>
              </a:rPr>
              <a:t> </a:t>
            </a:r>
            <a:r>
              <a:rPr lang="en-GB" altLang="en-US" sz="2200" dirty="0" err="1">
                <a:cs typeface="Liberation Sans" pitchFamily="34" charset="0"/>
              </a:rPr>
              <a:t>waktu</a:t>
            </a:r>
            <a:r>
              <a:rPr lang="en-GB" altLang="en-US" sz="2200" dirty="0">
                <a:cs typeface="Liberation Sans" pitchFamily="34" charset="0"/>
              </a:rPr>
              <a:t>/</a:t>
            </a:r>
            <a:r>
              <a:rPr lang="en-GB" altLang="en-US" sz="2200" dirty="0" err="1">
                <a:cs typeface="Liberation Sans" pitchFamily="34" charset="0"/>
              </a:rPr>
              <a:t>paruh</a:t>
            </a:r>
            <a:r>
              <a:rPr lang="en-GB" altLang="en-US" sz="2200" dirty="0">
                <a:cs typeface="Liberation Sans" pitchFamily="34" charset="0"/>
              </a:rPr>
              <a:t> </a:t>
            </a:r>
            <a:r>
              <a:rPr lang="en-GB" altLang="en-US" sz="2200" dirty="0" err="1">
                <a:cs typeface="Liberation Sans" pitchFamily="34" charset="0"/>
              </a:rPr>
              <a:t>waktu</a:t>
            </a:r>
            <a:r>
              <a:rPr lang="en-GB" altLang="en-US" sz="2200" dirty="0">
                <a:cs typeface="Liberation Sans" pitchFamily="34" charset="0"/>
              </a:rPr>
              <a:t>, </a:t>
            </a:r>
            <a:r>
              <a:rPr lang="en-GB" altLang="en-US" sz="2200" dirty="0" err="1">
                <a:cs typeface="Liberation Sans" pitchFamily="34" charset="0"/>
              </a:rPr>
              <a:t>dan</a:t>
            </a:r>
            <a:r>
              <a:rPr lang="en-GB" altLang="en-US" sz="2200" dirty="0">
                <a:cs typeface="Liberation Sans" pitchFamily="34" charset="0"/>
              </a:rPr>
              <a:t> </a:t>
            </a:r>
            <a:r>
              <a:rPr lang="en-GB" altLang="en-US" sz="2200" dirty="0" err="1">
                <a:cs typeface="Liberation Sans" pitchFamily="34" charset="0"/>
              </a:rPr>
              <a:t>sejenisnya</a:t>
            </a:r>
            <a:r>
              <a:rPr lang="en-GB" altLang="en-US" sz="2200" dirty="0">
                <a:cs typeface="Liberation Sans" pitchFamily="34" charset="0"/>
              </a:rPr>
              <a:t>. Hal </a:t>
            </a:r>
            <a:r>
              <a:rPr lang="en-GB" altLang="en-US" sz="2200" dirty="0" err="1">
                <a:cs typeface="Liberation Sans" pitchFamily="34" charset="0"/>
              </a:rPr>
              <a:t>ini</a:t>
            </a:r>
            <a:r>
              <a:rPr lang="en-GB" altLang="en-US" sz="2200" dirty="0">
                <a:cs typeface="Liberation Sans" pitchFamily="34" charset="0"/>
              </a:rPr>
              <a:t> </a:t>
            </a:r>
            <a:r>
              <a:rPr lang="en-GB" altLang="en-US" sz="2200" dirty="0" err="1">
                <a:cs typeface="Liberation Sans" pitchFamily="34" charset="0"/>
              </a:rPr>
              <a:t>dapat</a:t>
            </a:r>
            <a:r>
              <a:rPr lang="en-GB" altLang="en-US" sz="2200" dirty="0">
                <a:cs typeface="Liberation Sans" pitchFamily="34" charset="0"/>
              </a:rPr>
              <a:t> </a:t>
            </a:r>
            <a:r>
              <a:rPr lang="en-GB" altLang="en-US" sz="2200" dirty="0" err="1">
                <a:cs typeface="Liberation Sans" pitchFamily="34" charset="0"/>
              </a:rPr>
              <a:t>membantunya</a:t>
            </a:r>
            <a:r>
              <a:rPr lang="en-GB" altLang="en-US" sz="2200" dirty="0">
                <a:cs typeface="Liberation Sans" pitchFamily="34" charset="0"/>
              </a:rPr>
              <a:t> </a:t>
            </a:r>
            <a:r>
              <a:rPr lang="en-GB" altLang="en-US" sz="2200" dirty="0" err="1">
                <a:cs typeface="Liberation Sans" pitchFamily="34" charset="0"/>
              </a:rPr>
              <a:t>memperoleh</a:t>
            </a:r>
            <a:r>
              <a:rPr lang="en-GB" altLang="en-US" sz="2200" dirty="0">
                <a:cs typeface="Liberation Sans" pitchFamily="34" charset="0"/>
              </a:rPr>
              <a:t> </a:t>
            </a:r>
            <a:r>
              <a:rPr lang="en-GB" altLang="en-US" sz="2200" dirty="0" err="1">
                <a:cs typeface="Liberation Sans" pitchFamily="34" charset="0"/>
              </a:rPr>
              <a:t>informasi</a:t>
            </a:r>
            <a:r>
              <a:rPr lang="en-GB" altLang="en-US" sz="2200" dirty="0">
                <a:cs typeface="Liberation Sans" pitchFamily="34" charset="0"/>
              </a:rPr>
              <a:t> </a:t>
            </a:r>
            <a:r>
              <a:rPr lang="en-GB" altLang="en-US" sz="2200" dirty="0" err="1">
                <a:cs typeface="Liberation Sans" pitchFamily="34" charset="0"/>
              </a:rPr>
              <a:t>lebih</a:t>
            </a:r>
            <a:r>
              <a:rPr lang="en-GB" altLang="en-US" sz="2200" dirty="0">
                <a:cs typeface="Liberation Sans" pitchFamily="34" charset="0"/>
              </a:rPr>
              <a:t> </a:t>
            </a:r>
            <a:r>
              <a:rPr lang="en-GB" altLang="en-US" sz="2200" dirty="0" err="1">
                <a:cs typeface="Liberation Sans" pitchFamily="34" charset="0"/>
              </a:rPr>
              <a:t>lanjut</a:t>
            </a:r>
            <a:r>
              <a:rPr lang="en-GB" altLang="en-US" sz="2200" dirty="0">
                <a:cs typeface="Liberation Sans" pitchFamily="34" charset="0"/>
              </a:rPr>
              <a:t> </a:t>
            </a:r>
            <a:r>
              <a:rPr lang="en-GB" altLang="en-US" sz="2200" dirty="0" err="1">
                <a:cs typeface="Liberation Sans" pitchFamily="34" charset="0"/>
              </a:rPr>
              <a:t>atau</a:t>
            </a:r>
            <a:r>
              <a:rPr lang="en-GB" altLang="en-US" sz="2200" dirty="0">
                <a:cs typeface="Liberation Sans" pitchFamily="34" charset="0"/>
              </a:rPr>
              <a:t> </a:t>
            </a:r>
            <a:r>
              <a:rPr lang="en-GB" altLang="en-US" sz="2200" dirty="0" err="1">
                <a:cs typeface="Liberation Sans" pitchFamily="34" charset="0"/>
              </a:rPr>
              <a:t>segera</a:t>
            </a:r>
            <a:r>
              <a:rPr lang="en-GB" altLang="en-US" sz="2200" dirty="0">
                <a:cs typeface="Liberation Sans" pitchFamily="34" charset="0"/>
              </a:rPr>
              <a:t> </a:t>
            </a:r>
            <a:r>
              <a:rPr lang="en-GB" altLang="en-US" sz="2200" dirty="0" err="1">
                <a:cs typeface="Liberation Sans" pitchFamily="34" charset="0"/>
              </a:rPr>
              <a:t>memutuskan</a:t>
            </a:r>
            <a:r>
              <a:rPr lang="en-GB" altLang="en-US" sz="2200" dirty="0">
                <a:cs typeface="Liberation Sans" pitchFamily="34" charset="0"/>
              </a:rPr>
              <a:t> </a:t>
            </a:r>
            <a:r>
              <a:rPr lang="en-GB" altLang="en-US" sz="2200" dirty="0" err="1">
                <a:cs typeface="Liberation Sans" pitchFamily="34" charset="0"/>
              </a:rPr>
              <a:t>tipe</a:t>
            </a:r>
            <a:r>
              <a:rPr lang="en-GB" altLang="en-US" sz="2200" dirty="0">
                <a:cs typeface="Liberation Sans" pitchFamily="34" charset="0"/>
              </a:rPr>
              <a:t> </a:t>
            </a:r>
            <a:r>
              <a:rPr lang="en-GB" altLang="en-US" sz="2200" dirty="0" err="1">
                <a:cs typeface="Liberation Sans" pitchFamily="34" charset="0"/>
              </a:rPr>
              <a:t>individu</a:t>
            </a:r>
            <a:r>
              <a:rPr lang="en-GB" altLang="en-US" sz="2200" dirty="0">
                <a:cs typeface="Liberation Sans" pitchFamily="34" charset="0"/>
              </a:rPr>
              <a:t> </a:t>
            </a:r>
            <a:r>
              <a:rPr lang="en-GB" altLang="en-US" sz="2200" dirty="0" err="1">
                <a:cs typeface="Liberation Sans" pitchFamily="34" charset="0"/>
              </a:rPr>
              <a:t>mana</a:t>
            </a:r>
            <a:r>
              <a:rPr lang="en-GB" altLang="en-US" sz="2200" dirty="0">
                <a:cs typeface="Liberation Sans" pitchFamily="34" charset="0"/>
              </a:rPr>
              <a:t> yang </a:t>
            </a:r>
            <a:r>
              <a:rPr lang="en-GB" altLang="en-US" sz="2200" dirty="0" err="1">
                <a:cs typeface="Liberation Sans" pitchFamily="34" charset="0"/>
              </a:rPr>
              <a:t>tidak</a:t>
            </a:r>
            <a:r>
              <a:rPr lang="en-GB" altLang="en-US" sz="2200" dirty="0">
                <a:cs typeface="Liberation Sans" pitchFamily="34" charset="0"/>
              </a:rPr>
              <a:t> </a:t>
            </a:r>
            <a:r>
              <a:rPr lang="en-GB" altLang="en-US" sz="2200" dirty="0" err="1">
                <a:cs typeface="Liberation Sans" pitchFamily="34" charset="0"/>
              </a:rPr>
              <a:t>memenuhi</a:t>
            </a:r>
            <a:r>
              <a:rPr lang="en-GB" altLang="en-US" sz="2200" dirty="0">
                <a:cs typeface="Liberation Sans" pitchFamily="34" charset="0"/>
              </a:rPr>
              <a:t> </a:t>
            </a:r>
            <a:r>
              <a:rPr lang="en-GB" altLang="en-US" sz="2200" dirty="0" err="1">
                <a:cs typeface="Liberation Sans" pitchFamily="34" charset="0"/>
              </a:rPr>
              <a:t>syarat</a:t>
            </a:r>
            <a:r>
              <a:rPr lang="en-GB" altLang="en-US" sz="2200" dirty="0">
                <a:cs typeface="Liberation Sans" pitchFamily="34" charset="0"/>
              </a:rPr>
              <a:t> </a:t>
            </a:r>
            <a:r>
              <a:rPr lang="en-GB" altLang="en-US" sz="2200" dirty="0" err="1">
                <a:cs typeface="Liberation Sans" pitchFamily="34" charset="0"/>
              </a:rPr>
              <a:t>untuk</a:t>
            </a:r>
            <a:r>
              <a:rPr lang="en-GB" altLang="en-US" sz="2200" dirty="0">
                <a:cs typeface="Liberation Sans" pitchFamily="34" charset="0"/>
              </a:rPr>
              <a:t> </a:t>
            </a:r>
            <a:r>
              <a:rPr lang="en-GB" altLang="en-US" sz="2200" dirty="0" err="1">
                <a:cs typeface="Liberation Sans" pitchFamily="34" charset="0"/>
              </a:rPr>
              <a:t>mendapatkan</a:t>
            </a:r>
            <a:r>
              <a:rPr lang="en-GB" altLang="en-US" sz="2200" dirty="0">
                <a:cs typeface="Liberation Sans" pitchFamily="34" charset="0"/>
              </a:rPr>
              <a:t> </a:t>
            </a:r>
            <a:r>
              <a:rPr lang="en-GB" altLang="en-US" sz="2200" dirty="0" err="1">
                <a:cs typeface="Liberation Sans" pitchFamily="34" charset="0"/>
              </a:rPr>
              <a:t>pinjaman</a:t>
            </a:r>
            <a:r>
              <a:rPr lang="en-GB" altLang="en-US" sz="2200" dirty="0">
                <a:cs typeface="Liberation Sans" pitchFamily="34" charset="0"/>
              </a:rPr>
              <a:t> di </a:t>
            </a:r>
            <a:r>
              <a:rPr lang="en-GB" altLang="en-US" sz="2200" dirty="0" err="1">
                <a:cs typeface="Liberation Sans" pitchFamily="34" charset="0"/>
              </a:rPr>
              <a:t>masa</a:t>
            </a:r>
            <a:r>
              <a:rPr lang="en-GB" altLang="en-US" sz="2200" dirty="0">
                <a:cs typeface="Liberation Sans" pitchFamily="34" charset="0"/>
              </a:rPr>
              <a:t> </a:t>
            </a:r>
            <a:r>
              <a:rPr lang="en-GB" altLang="en-US" sz="2200" dirty="0" err="1">
                <a:cs typeface="Liberation Sans" pitchFamily="34" charset="0"/>
              </a:rPr>
              <a:t>depan</a:t>
            </a:r>
            <a:r>
              <a:rPr lang="en-GB" altLang="en-US" sz="2200" dirty="0">
                <a:cs typeface="Liberation Sans" pitchFamily="34" charset="0"/>
              </a:rPr>
              <a:t>.</a:t>
            </a:r>
            <a:endParaRPr lang="en-US" altLang="en-US" sz="2200" dirty="0" smtClean="0">
              <a:cs typeface="Liberation Sans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3-</a:t>
            </a:r>
            <a:fld id="{25455474-B86E-48AB-8C1A-AED91F11EEB4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6790991"/>
      </p:ext>
    </p:extLst>
  </p:cSld>
  <p:clrMapOvr>
    <a:masterClrMapping/>
  </p:clrMapOvr>
  <p:transition spd="slow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d-ID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Jenis Pertanyaan Dasar</a:t>
            </a:r>
            <a:endParaRPr lang="en-US" altLang="en-US" dirty="0" smtClean="0">
              <a:ea typeface="Liberation Sans" panose="020B0604020202020204" pitchFamily="34" charset="0"/>
              <a:cs typeface="Liberation Sans" panose="020B0604020202020204" pitchFamily="34" charset="0"/>
            </a:endParaRPr>
          </a:p>
        </p:txBody>
      </p:sp>
      <p:sp>
        <p:nvSpPr>
          <p:cNvPr id="44035" name="Rectangle 3"/>
          <p:cNvSpPr>
            <a:spLocks noGrp="1" noChangeAspect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GB" altLang="en-US" dirty="0" smtClean="0">
              <a:cs typeface="Liberation Sans" pitchFamily="34" charset="0"/>
            </a:endParaRPr>
          </a:p>
          <a:p>
            <a:pPr eaLnBrk="1" hangingPunct="1"/>
            <a:r>
              <a:rPr lang="en-GB" altLang="en-US" dirty="0" err="1">
                <a:cs typeface="Liberation Sans" pitchFamily="34" charset="0"/>
              </a:rPr>
              <a:t>Pertanyaan</a:t>
            </a:r>
            <a:r>
              <a:rPr lang="en-GB" altLang="en-US" dirty="0">
                <a:cs typeface="Liberation Sans" pitchFamily="34" charset="0"/>
              </a:rPr>
              <a:t> </a:t>
            </a:r>
            <a:r>
              <a:rPr lang="en-GB" altLang="en-US" dirty="0" err="1">
                <a:cs typeface="Liberation Sans" pitchFamily="34" charset="0"/>
              </a:rPr>
              <a:t>kausal</a:t>
            </a:r>
            <a:r>
              <a:rPr lang="en-GB" altLang="en-US" dirty="0">
                <a:cs typeface="Liberation Sans" pitchFamily="34" charset="0"/>
              </a:rPr>
              <a:t>:</a:t>
            </a:r>
          </a:p>
          <a:p>
            <a:pPr lvl="1" eaLnBrk="1" hangingPunct="1"/>
            <a:r>
              <a:rPr lang="en-GB" altLang="en-US" dirty="0" err="1">
                <a:cs typeface="Liberation Sans" pitchFamily="34" charset="0"/>
              </a:rPr>
              <a:t>Menggambarkan</a:t>
            </a:r>
            <a:r>
              <a:rPr lang="en-GB" altLang="en-US" dirty="0">
                <a:cs typeface="Liberation Sans" pitchFamily="34" charset="0"/>
              </a:rPr>
              <a:t> </a:t>
            </a:r>
            <a:r>
              <a:rPr lang="en-GB" altLang="en-US" dirty="0" err="1">
                <a:cs typeface="Liberation Sans" pitchFamily="34" charset="0"/>
              </a:rPr>
              <a:t>satu</a:t>
            </a:r>
            <a:r>
              <a:rPr lang="en-GB" altLang="en-US" dirty="0">
                <a:cs typeface="Liberation Sans" pitchFamily="34" charset="0"/>
              </a:rPr>
              <a:t> </a:t>
            </a:r>
            <a:r>
              <a:rPr lang="en-GB" altLang="en-US" dirty="0" err="1">
                <a:cs typeface="Liberation Sans" pitchFamily="34" charset="0"/>
              </a:rPr>
              <a:t>atau</a:t>
            </a:r>
            <a:r>
              <a:rPr lang="en-GB" altLang="en-US" dirty="0">
                <a:cs typeface="Liberation Sans" pitchFamily="34" charset="0"/>
              </a:rPr>
              <a:t> </a:t>
            </a:r>
            <a:r>
              <a:rPr lang="en-GB" altLang="en-US" dirty="0" err="1">
                <a:cs typeface="Liberation Sans" pitchFamily="34" charset="0"/>
              </a:rPr>
              <a:t>lebih</a:t>
            </a:r>
            <a:r>
              <a:rPr lang="en-GB" altLang="en-US" dirty="0">
                <a:cs typeface="Liberation Sans" pitchFamily="34" charset="0"/>
              </a:rPr>
              <a:t> </a:t>
            </a:r>
            <a:r>
              <a:rPr lang="en-GB" altLang="en-US" dirty="0" err="1">
                <a:cs typeface="Liberation Sans" pitchFamily="34" charset="0"/>
              </a:rPr>
              <a:t>faktor</a:t>
            </a:r>
            <a:r>
              <a:rPr lang="en-GB" altLang="en-US" dirty="0">
                <a:cs typeface="Liberation Sans" pitchFamily="34" charset="0"/>
              </a:rPr>
              <a:t> yang </a:t>
            </a:r>
            <a:r>
              <a:rPr lang="en-GB" altLang="en-US" dirty="0" err="1">
                <a:cs typeface="Liberation Sans" pitchFamily="34" charset="0"/>
              </a:rPr>
              <a:t>menyebabkan</a:t>
            </a:r>
            <a:r>
              <a:rPr lang="en-GB" altLang="en-US" dirty="0">
                <a:cs typeface="Liberation Sans" pitchFamily="34" charset="0"/>
              </a:rPr>
              <a:t> </a:t>
            </a:r>
            <a:r>
              <a:rPr lang="en-GB" altLang="en-US" dirty="0" err="1">
                <a:cs typeface="Liberation Sans" pitchFamily="34" charset="0"/>
              </a:rPr>
              <a:t>suatu</a:t>
            </a:r>
            <a:r>
              <a:rPr lang="en-GB" altLang="en-US" dirty="0">
                <a:cs typeface="Liberation Sans" pitchFamily="34" charset="0"/>
              </a:rPr>
              <a:t> </a:t>
            </a:r>
            <a:r>
              <a:rPr lang="en-GB" altLang="en-US" dirty="0" err="1">
                <a:cs typeface="Liberation Sans" pitchFamily="34" charset="0"/>
              </a:rPr>
              <a:t>masalah</a:t>
            </a:r>
            <a:r>
              <a:rPr lang="en-GB" altLang="en-US" dirty="0">
                <a:cs typeface="Liberation Sans" pitchFamily="34" charset="0"/>
              </a:rPr>
              <a:t>.</a:t>
            </a:r>
          </a:p>
          <a:p>
            <a:pPr eaLnBrk="1" hangingPunct="1"/>
            <a:r>
              <a:rPr lang="en-GB" altLang="en-US" dirty="0" err="1">
                <a:cs typeface="Liberation Sans" pitchFamily="34" charset="0"/>
              </a:rPr>
              <a:t>Contoh</a:t>
            </a:r>
            <a:r>
              <a:rPr lang="en-GB" altLang="en-US" dirty="0">
                <a:cs typeface="Liberation Sans" pitchFamily="34" charset="0"/>
              </a:rPr>
              <a:t>:</a:t>
            </a:r>
          </a:p>
          <a:p>
            <a:pPr lvl="1" eaLnBrk="1" hangingPunct="1"/>
            <a:r>
              <a:rPr lang="en-GB" altLang="en-US" dirty="0" err="1">
                <a:cs typeface="Liberation Sans" pitchFamily="34" charset="0"/>
              </a:rPr>
              <a:t>Akankah</a:t>
            </a:r>
            <a:r>
              <a:rPr lang="en-GB" altLang="en-US" dirty="0">
                <a:cs typeface="Liberation Sans" pitchFamily="34" charset="0"/>
              </a:rPr>
              <a:t> </a:t>
            </a:r>
            <a:r>
              <a:rPr lang="en-GB" altLang="en-US" dirty="0" err="1">
                <a:cs typeface="Liberation Sans" pitchFamily="34" charset="0"/>
              </a:rPr>
              <a:t>penjualan</a:t>
            </a:r>
            <a:r>
              <a:rPr lang="en-GB" altLang="en-US" dirty="0">
                <a:cs typeface="Liberation Sans" pitchFamily="34" charset="0"/>
              </a:rPr>
              <a:t> </a:t>
            </a:r>
            <a:r>
              <a:rPr lang="en-GB" altLang="en-US" dirty="0" err="1">
                <a:cs typeface="Liberation Sans" pitchFamily="34" charset="0"/>
              </a:rPr>
              <a:t>produk</a:t>
            </a:r>
            <a:r>
              <a:rPr lang="en-GB" altLang="en-US" dirty="0">
                <a:cs typeface="Liberation Sans" pitchFamily="34" charset="0"/>
              </a:rPr>
              <a:t> X </a:t>
            </a:r>
            <a:r>
              <a:rPr lang="en-GB" altLang="en-US" dirty="0" err="1">
                <a:cs typeface="Liberation Sans" pitchFamily="34" charset="0"/>
              </a:rPr>
              <a:t>meningkat</a:t>
            </a:r>
            <a:r>
              <a:rPr lang="en-GB" altLang="en-US" dirty="0">
                <a:cs typeface="Liberation Sans" pitchFamily="34" charset="0"/>
              </a:rPr>
              <a:t> </a:t>
            </a:r>
            <a:r>
              <a:rPr lang="en-GB" altLang="en-US" dirty="0" err="1">
                <a:cs typeface="Liberation Sans" pitchFamily="34" charset="0"/>
              </a:rPr>
              <a:t>jika</a:t>
            </a:r>
            <a:r>
              <a:rPr lang="en-GB" altLang="en-US" dirty="0">
                <a:cs typeface="Liberation Sans" pitchFamily="34" charset="0"/>
              </a:rPr>
              <a:t> </a:t>
            </a:r>
            <a:r>
              <a:rPr lang="en-GB" altLang="en-US" dirty="0" err="1">
                <a:cs typeface="Liberation Sans" pitchFamily="34" charset="0"/>
              </a:rPr>
              <a:t>kita</a:t>
            </a:r>
            <a:r>
              <a:rPr lang="en-GB" altLang="en-US" dirty="0">
                <a:cs typeface="Liberation Sans" pitchFamily="34" charset="0"/>
              </a:rPr>
              <a:t> </a:t>
            </a:r>
            <a:r>
              <a:rPr lang="en-GB" altLang="en-US" dirty="0" err="1">
                <a:cs typeface="Liberation Sans" pitchFamily="34" charset="0"/>
              </a:rPr>
              <a:t>meningkatkan</a:t>
            </a:r>
            <a:r>
              <a:rPr lang="en-GB" altLang="en-US" dirty="0">
                <a:cs typeface="Liberation Sans" pitchFamily="34" charset="0"/>
              </a:rPr>
              <a:t> </a:t>
            </a:r>
            <a:r>
              <a:rPr lang="en-GB" altLang="en-US" dirty="0" err="1">
                <a:cs typeface="Liberation Sans" pitchFamily="34" charset="0"/>
              </a:rPr>
              <a:t>anggaran</a:t>
            </a:r>
            <a:r>
              <a:rPr lang="en-GB" altLang="en-US" dirty="0">
                <a:cs typeface="Liberation Sans" pitchFamily="34" charset="0"/>
              </a:rPr>
              <a:t> </a:t>
            </a:r>
            <a:r>
              <a:rPr lang="en-GB" altLang="en-US" dirty="0" err="1">
                <a:cs typeface="Liberation Sans" pitchFamily="34" charset="0"/>
              </a:rPr>
              <a:t>iklan</a:t>
            </a:r>
            <a:r>
              <a:rPr lang="en-GB" altLang="en-US" dirty="0">
                <a:cs typeface="Liberation Sans" pitchFamily="34" charset="0"/>
              </a:rPr>
              <a:t>?</a:t>
            </a:r>
            <a:endParaRPr lang="en-US" altLang="en-US" sz="2800" dirty="0" smtClean="0">
              <a:cs typeface="Liberation Sans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3-</a:t>
            </a:r>
            <a:fld id="{25455474-B86E-48AB-8C1A-AED91F11EEB4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4477330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sz="6000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Chapter 3</a:t>
            </a:r>
          </a:p>
        </p:txBody>
      </p:sp>
      <p:sp>
        <p:nvSpPr>
          <p:cNvPr id="26628" name="Rectangle 3"/>
          <p:cNvSpPr>
            <a:spLocks noGrp="1" noChangeAspect="1" noChangeArrowheads="1"/>
          </p:cNvSpPr>
          <p:nvPr>
            <p:ph idx="1"/>
          </p:nvPr>
        </p:nvSpPr>
        <p:spPr/>
        <p:txBody>
          <a:bodyPr/>
          <a:lstStyle/>
          <a:p>
            <a:pPr marL="0" indent="0" algn="ctr" eaLnBrk="1" hangingPunct="1">
              <a:buFont typeface="Wingdings" pitchFamily="2" charset="2"/>
              <a:buNone/>
            </a:pPr>
            <a:endParaRPr lang="en-US" altLang="en-US" sz="48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Liberation Sans" pitchFamily="34" charset="0"/>
            </a:endParaRPr>
          </a:p>
          <a:p>
            <a:pPr marL="0" indent="0" algn="ctr" eaLnBrk="1" hangingPunct="1">
              <a:buFont typeface="Wingdings" pitchFamily="2" charset="2"/>
              <a:buNone/>
            </a:pPr>
            <a:endParaRPr lang="en-US" altLang="en-US" sz="48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Liberation Sans" pitchFamily="34" charset="0"/>
            </a:endParaRPr>
          </a:p>
          <a:p>
            <a:pPr marL="0" indent="0" algn="ctr" eaLnBrk="1" hangingPunct="1">
              <a:buFont typeface="Wingdings" pitchFamily="2" charset="2"/>
              <a:buNone/>
            </a:pPr>
            <a:r>
              <a:rPr lang="en-US" altLang="en-US" sz="4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Liberation Sans" pitchFamily="34" charset="0"/>
              </a:rPr>
              <a:t>Defining and Refining the Problem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3-</a:t>
            </a:r>
            <a:fld id="{25455474-B86E-48AB-8C1A-AED91F11EEB4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6500398"/>
      </p:ext>
    </p:extLst>
  </p:cSld>
  <p:clrMapOvr>
    <a:masterClrMapping/>
  </p:clrMapOvr>
  <p:transition spd="slow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Proposal</a:t>
            </a:r>
            <a:r>
              <a:rPr lang="id-ID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 Penelitian</a:t>
            </a:r>
            <a:endParaRPr lang="en-US" altLang="en-US" dirty="0" smtClean="0">
              <a:ea typeface="Liberation Sans" panose="020B0604020202020204" pitchFamily="34" charset="0"/>
              <a:cs typeface="Liberation Sans" panose="020B0604020202020204" pitchFamily="34" charset="0"/>
            </a:endParaRP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 dirty="0" smtClean="0">
              <a:cs typeface="Liberation Sans" pitchFamily="34" charset="0"/>
            </a:endParaRPr>
          </a:p>
          <a:p>
            <a:pPr eaLnBrk="1" hangingPunct="1"/>
            <a:endParaRPr lang="en-US" altLang="en-US" dirty="0">
              <a:cs typeface="Liberation Sans" pitchFamily="34" charset="0"/>
            </a:endParaRPr>
          </a:p>
          <a:p>
            <a:pPr eaLnBrk="1" hangingPunct="1"/>
            <a:r>
              <a:rPr lang="en-US" altLang="en-US" dirty="0">
                <a:cs typeface="Liberation Sans" pitchFamily="34" charset="0"/>
              </a:rPr>
              <a:t>Proposal </a:t>
            </a:r>
            <a:r>
              <a:rPr lang="en-US" altLang="en-US" dirty="0" err="1">
                <a:cs typeface="Liberation Sans" pitchFamily="34" charset="0"/>
              </a:rPr>
              <a:t>penelitian</a:t>
            </a:r>
            <a:r>
              <a:rPr lang="en-US" altLang="en-US" dirty="0">
                <a:cs typeface="Liberation Sans" pitchFamily="34" charset="0"/>
              </a:rPr>
              <a:t> yang </a:t>
            </a:r>
            <a:r>
              <a:rPr lang="en-US" altLang="en-US" dirty="0" err="1">
                <a:cs typeface="Liberation Sans" pitchFamily="34" charset="0"/>
              </a:rPr>
              <a:t>disusun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oleh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peneliti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merupakan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hasil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usaha</a:t>
            </a:r>
            <a:r>
              <a:rPr lang="en-US" altLang="en-US" dirty="0">
                <a:cs typeface="Liberation Sans" pitchFamily="34" charset="0"/>
              </a:rPr>
              <a:t> yang </a:t>
            </a:r>
            <a:r>
              <a:rPr lang="en-US" altLang="en-US" dirty="0" err="1">
                <a:cs typeface="Liberation Sans" pitchFamily="34" charset="0"/>
              </a:rPr>
              <a:t>terencana</a:t>
            </a:r>
            <a:r>
              <a:rPr lang="en-US" altLang="en-US" dirty="0">
                <a:cs typeface="Liberation Sans" pitchFamily="34" charset="0"/>
              </a:rPr>
              <a:t>, </a:t>
            </a:r>
            <a:r>
              <a:rPr lang="en-US" altLang="en-US" dirty="0" err="1">
                <a:cs typeface="Liberation Sans" pitchFamily="34" charset="0"/>
              </a:rPr>
              <a:t>terorganisir</a:t>
            </a:r>
            <a:r>
              <a:rPr lang="en-US" altLang="en-US" dirty="0">
                <a:cs typeface="Liberation Sans" pitchFamily="34" charset="0"/>
              </a:rPr>
              <a:t>, </a:t>
            </a:r>
            <a:r>
              <a:rPr lang="en-US" altLang="en-US" dirty="0" err="1">
                <a:cs typeface="Liberation Sans" pitchFamily="34" charset="0"/>
              </a:rPr>
              <a:t>dan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cermat</a:t>
            </a:r>
            <a:r>
              <a:rPr lang="en-US" altLang="en-US" dirty="0">
                <a:cs typeface="Liberation Sans" pitchFamily="34" charset="0"/>
              </a:rPr>
              <a:t>.</a:t>
            </a:r>
            <a:endParaRPr lang="en-US" altLang="en-US" dirty="0" smtClean="0">
              <a:cs typeface="Liberation Sans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3-</a:t>
            </a:r>
            <a:fld id="{25455474-B86E-48AB-8C1A-AED91F11EEB4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5625221"/>
      </p:ext>
    </p:extLst>
  </p:cSld>
  <p:clrMapOvr>
    <a:masterClrMapping/>
  </p:clrMapOvr>
  <p:transition spd="slow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Proposal </a:t>
            </a:r>
            <a:r>
              <a:rPr lang="en-US" altLang="en-US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Penelitian</a:t>
            </a:r>
            <a:r>
              <a:rPr lang="en-US" alt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altLang="en-US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Berisi</a:t>
            </a:r>
            <a:r>
              <a:rPr lang="en-US" alt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dirty="0" smtClean="0">
              <a:ea typeface="Liberation Sans" panose="020B0604020202020204" pitchFamily="34" charset="0"/>
              <a:cs typeface="Liberation Sans" panose="020B0604020202020204" pitchFamily="34" charset="0"/>
            </a:endParaRPr>
          </a:p>
          <a:p>
            <a:pPr eaLnBrk="1" hangingPunct="1">
              <a:defRPr/>
            </a:pPr>
            <a:r>
              <a:rPr lang="en-US" dirty="0" err="1" smtClean="0">
                <a:ea typeface="Liberation Sans" panose="020B0604020202020204" pitchFamily="34" charset="0"/>
                <a:cs typeface="Liberation Sans" panose="020B0604020202020204" pitchFamily="34" charset="0"/>
              </a:rPr>
              <a:t>Judul</a:t>
            </a:r>
            <a:r>
              <a:rPr 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.</a:t>
            </a:r>
            <a:endParaRPr lang="en-US" dirty="0">
              <a:ea typeface="Liberation Sans" panose="020B0604020202020204" pitchFamily="34" charset="0"/>
              <a:cs typeface="Liberation Sans" panose="020B0604020202020204" pitchFamily="34" charset="0"/>
            </a:endParaRPr>
          </a:p>
          <a:p>
            <a:pPr eaLnBrk="1" hangingPunct="1">
              <a:defRPr/>
            </a:pPr>
            <a:r>
              <a:rPr lang="en-US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Latar</a:t>
            </a:r>
            <a:r>
              <a:rPr 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belakang</a:t>
            </a:r>
            <a:r>
              <a:rPr 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penelitian</a:t>
            </a:r>
            <a:r>
              <a:rPr 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.</a:t>
            </a:r>
          </a:p>
          <a:p>
            <a:pPr lvl="1" eaLnBrk="1" hangingPunct="1">
              <a:defRPr/>
            </a:pPr>
            <a:r>
              <a:rPr lang="en-US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Pernyataan</a:t>
            </a:r>
            <a:r>
              <a:rPr 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masalah</a:t>
            </a:r>
            <a:r>
              <a:rPr 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.</a:t>
            </a:r>
          </a:p>
          <a:p>
            <a:pPr marL="0" indent="0" eaLnBrk="1" hangingPunct="1">
              <a:buNone/>
              <a:defRPr/>
            </a:pPr>
            <a:r>
              <a:rPr 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	</a:t>
            </a:r>
            <a:r>
              <a:rPr 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- </a:t>
            </a:r>
            <a:r>
              <a:rPr lang="en-US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Tujuan</a:t>
            </a:r>
            <a:r>
              <a:rPr 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penelitian</a:t>
            </a:r>
            <a:r>
              <a:rPr 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.</a:t>
            </a:r>
          </a:p>
          <a:p>
            <a:pPr marL="0" indent="0" eaLnBrk="1" hangingPunct="1">
              <a:buNone/>
              <a:defRPr/>
            </a:pPr>
            <a:r>
              <a:rPr 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	</a:t>
            </a:r>
            <a:r>
              <a:rPr 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- </a:t>
            </a:r>
            <a:r>
              <a:rPr lang="en-US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Pertanyaan</a:t>
            </a:r>
            <a:r>
              <a:rPr 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penelitian</a:t>
            </a:r>
            <a:r>
              <a:rPr 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.</a:t>
            </a:r>
          </a:p>
          <a:p>
            <a:pPr eaLnBrk="1" hangingPunct="1">
              <a:defRPr/>
            </a:pPr>
            <a:r>
              <a:rPr lang="en-US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Ruang</a:t>
            </a:r>
            <a:r>
              <a:rPr 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lingkup</a:t>
            </a:r>
            <a:r>
              <a:rPr 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penelitian</a:t>
            </a:r>
            <a:r>
              <a:rPr 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.</a:t>
            </a:r>
          </a:p>
          <a:p>
            <a:pPr eaLnBrk="1" hangingPunct="1">
              <a:defRPr/>
            </a:pPr>
            <a:r>
              <a:rPr lang="en-US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Relevansi</a:t>
            </a:r>
            <a:r>
              <a:rPr 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penelitian</a:t>
            </a:r>
            <a:r>
              <a:rPr 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3-</a:t>
            </a:r>
            <a:fld id="{25455474-B86E-48AB-8C1A-AED91F11EEB4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1709722"/>
      </p:ext>
    </p:extLst>
  </p:cSld>
  <p:clrMapOvr>
    <a:masterClrMapping/>
  </p:clrMapOvr>
  <p:transition spd="slow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d-ID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Proposal Penelitian Berisi </a:t>
            </a:r>
            <a:r>
              <a:rPr lang="en-US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dirty="0" smtClean="0">
              <a:ea typeface="Liberation Sans" panose="020B0604020202020204" pitchFamily="34" charset="0"/>
              <a:cs typeface="Liberation Sans" panose="020B0604020202020204" pitchFamily="34" charset="0"/>
            </a:endParaRPr>
          </a:p>
          <a:p>
            <a:pPr eaLnBrk="1" hangingPunct="1">
              <a:defRPr/>
            </a:pPr>
            <a:r>
              <a:rPr lang="en-US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Desain</a:t>
            </a:r>
            <a:r>
              <a:rPr 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penelitian</a:t>
            </a:r>
            <a:r>
              <a:rPr 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menawarkan</a:t>
            </a:r>
            <a:r>
              <a:rPr 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rincian</a:t>
            </a:r>
            <a:r>
              <a:rPr 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tentang</a:t>
            </a:r>
            <a:r>
              <a:rPr 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: </a:t>
            </a:r>
          </a:p>
          <a:p>
            <a:pPr marL="0" indent="0" eaLnBrk="1" hangingPunct="1">
              <a:buNone/>
              <a:defRPr/>
            </a:pPr>
            <a:r>
              <a:rPr lang="id-ID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	</a:t>
            </a:r>
            <a:r>
              <a:rPr 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A.</a:t>
            </a:r>
            <a:r>
              <a:rPr lang="id-ID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dirty="0" err="1" smtClean="0">
                <a:ea typeface="Liberation Sans" panose="020B0604020202020204" pitchFamily="34" charset="0"/>
                <a:cs typeface="Liberation Sans" panose="020B0604020202020204" pitchFamily="34" charset="0"/>
              </a:rPr>
              <a:t>Jenis</a:t>
            </a:r>
            <a:r>
              <a:rPr 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studi</a:t>
            </a:r>
            <a:endParaRPr lang="en-US" dirty="0">
              <a:ea typeface="Liberation Sans" panose="020B0604020202020204" pitchFamily="34" charset="0"/>
              <a:cs typeface="Liberation Sans" panose="020B0604020202020204" pitchFamily="34" charset="0"/>
            </a:endParaRPr>
          </a:p>
          <a:p>
            <a:pPr marL="0" indent="0" eaLnBrk="1" hangingPunct="1">
              <a:buNone/>
              <a:defRPr/>
            </a:pPr>
            <a:r>
              <a:rPr lang="id-ID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	</a:t>
            </a:r>
            <a:r>
              <a:rPr 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B</a:t>
            </a:r>
            <a:r>
              <a:rPr 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. </a:t>
            </a:r>
            <a:r>
              <a:rPr lang="en-US" dirty="0" err="1" smtClean="0">
                <a:ea typeface="Liberation Sans" panose="020B0604020202020204" pitchFamily="34" charset="0"/>
                <a:cs typeface="Liberation Sans" panose="020B0604020202020204" pitchFamily="34" charset="0"/>
              </a:rPr>
              <a:t>Metode</a:t>
            </a:r>
            <a:r>
              <a:rPr 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pengumpulan</a:t>
            </a:r>
            <a:r>
              <a:rPr 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 data </a:t>
            </a:r>
          </a:p>
          <a:p>
            <a:pPr marL="0" indent="0" eaLnBrk="1" hangingPunct="1">
              <a:buNone/>
              <a:defRPr/>
            </a:pPr>
            <a:r>
              <a:rPr lang="id-ID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	</a:t>
            </a:r>
            <a:r>
              <a:rPr 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C.</a:t>
            </a:r>
            <a:r>
              <a:rPr lang="id-ID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dirty="0" err="1" smtClean="0">
                <a:ea typeface="Liberation Sans" panose="020B0604020202020204" pitchFamily="34" charset="0"/>
                <a:cs typeface="Liberation Sans" panose="020B0604020202020204" pitchFamily="34" charset="0"/>
              </a:rPr>
              <a:t>Desain</a:t>
            </a:r>
            <a:r>
              <a:rPr 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pengambilan</a:t>
            </a:r>
            <a:r>
              <a:rPr 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sampel</a:t>
            </a:r>
            <a:r>
              <a:rPr 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.</a:t>
            </a:r>
          </a:p>
          <a:p>
            <a:pPr marL="0" indent="0" eaLnBrk="1" hangingPunct="1">
              <a:buNone/>
              <a:defRPr/>
            </a:pPr>
            <a:r>
              <a:rPr lang="id-ID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	</a:t>
            </a:r>
            <a:r>
              <a:rPr 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D. </a:t>
            </a:r>
            <a:r>
              <a:rPr lang="en-US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Analisis</a:t>
            </a:r>
            <a:r>
              <a:rPr 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 data.</a:t>
            </a:r>
          </a:p>
          <a:p>
            <a:pPr eaLnBrk="1" hangingPunct="1">
              <a:defRPr/>
            </a:pPr>
            <a:r>
              <a:rPr lang="en-US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Kerangka</a:t>
            </a:r>
            <a:r>
              <a:rPr 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waktu</a:t>
            </a:r>
            <a:r>
              <a:rPr 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penelitian</a:t>
            </a:r>
            <a:endParaRPr lang="en-US" dirty="0">
              <a:ea typeface="Liberation Sans" panose="020B0604020202020204" pitchFamily="34" charset="0"/>
              <a:cs typeface="Liberation Sans" panose="020B0604020202020204" pitchFamily="34" charset="0"/>
            </a:endParaRPr>
          </a:p>
          <a:p>
            <a:pPr eaLnBrk="1" hangingPunct="1">
              <a:defRPr/>
            </a:pPr>
            <a:r>
              <a:rPr lang="en-US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Anggaran</a:t>
            </a:r>
            <a:endParaRPr lang="en-US" dirty="0">
              <a:ea typeface="Liberation Sans" panose="020B0604020202020204" pitchFamily="34" charset="0"/>
              <a:cs typeface="Liberation Sans" panose="020B0604020202020204" pitchFamily="34" charset="0"/>
            </a:endParaRPr>
          </a:p>
          <a:p>
            <a:pPr eaLnBrk="1" hangingPunct="1">
              <a:defRPr/>
            </a:pPr>
            <a:r>
              <a:rPr lang="en-US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Bibliografi</a:t>
            </a:r>
            <a:r>
              <a:rPr 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 yang </a:t>
            </a:r>
            <a:r>
              <a:rPr lang="en-US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dipilih</a:t>
            </a:r>
            <a:r>
              <a:rPr 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.</a:t>
            </a:r>
            <a:endParaRPr lang="en-US" dirty="0" smtClean="0">
              <a:ea typeface="Liberation Sans" panose="020B0604020202020204" pitchFamily="34" charset="0"/>
              <a:cs typeface="Liberation Sans" panose="020B0604020202020204" pitchFamily="34" charset="0"/>
            </a:endParaRPr>
          </a:p>
          <a:p>
            <a:pPr eaLnBrk="1" hangingPunct="1">
              <a:defRPr/>
            </a:pPr>
            <a:endParaRPr lang="en-US" dirty="0">
              <a:ea typeface="Liberation Sans" panose="020B0604020202020204" pitchFamily="34" charset="0"/>
              <a:cs typeface="Liberation Sans" panose="020B060402020202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3-</a:t>
            </a:r>
            <a:fld id="{25455474-B86E-48AB-8C1A-AED91F11EEB4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134393"/>
      </p:ext>
    </p:extLst>
  </p:cSld>
  <p:clrMapOvr>
    <a:masterClrMapping/>
  </p:clrMapOvr>
  <p:transition spd="slow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Mapping Idea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harzing.com/resources/publish-or-perish</a:t>
            </a:r>
            <a:endParaRPr lang="id-ID" dirty="0" smtClean="0"/>
          </a:p>
          <a:p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www.vosviewer.com/download</a:t>
            </a:r>
            <a:endParaRPr lang="id-ID" dirty="0" smtClean="0"/>
          </a:p>
          <a:p>
            <a:r>
              <a:rPr lang="en-US" dirty="0">
                <a:hlinkClick r:id="rId4"/>
              </a:rPr>
              <a:t>https://openknowledgemaps.org</a:t>
            </a:r>
            <a:r>
              <a:rPr lang="en-US" dirty="0" smtClean="0">
                <a:hlinkClick r:id="rId4"/>
              </a:rPr>
              <a:t>/</a:t>
            </a:r>
            <a:endParaRPr lang="id-ID" dirty="0" smtClean="0"/>
          </a:p>
          <a:p>
            <a:r>
              <a:rPr lang="en-US" dirty="0">
                <a:hlinkClick r:id="rId5"/>
              </a:rPr>
              <a:t>https://www.connectedpapers.com</a:t>
            </a:r>
            <a:r>
              <a:rPr lang="en-US" dirty="0" smtClean="0">
                <a:hlinkClick r:id="rId5"/>
              </a:rPr>
              <a:t>/</a:t>
            </a:r>
            <a:endParaRPr lang="id-ID" dirty="0" smtClean="0"/>
          </a:p>
          <a:p>
            <a:r>
              <a:rPr lang="en-US" dirty="0">
                <a:hlinkClick r:id="rId6"/>
              </a:rPr>
              <a:t>https://answerthepublic.com</a:t>
            </a:r>
            <a:r>
              <a:rPr lang="en-US" dirty="0" smtClean="0">
                <a:hlinkClick r:id="rId6"/>
              </a:rPr>
              <a:t>/</a:t>
            </a:r>
            <a:endParaRPr lang="id-ID" dirty="0" smtClean="0"/>
          </a:p>
          <a:p>
            <a:r>
              <a:rPr lang="en-US" dirty="0">
                <a:hlinkClick r:id="rId7"/>
              </a:rPr>
              <a:t>https://www.read.enago.com</a:t>
            </a:r>
            <a:r>
              <a:rPr lang="en-US" dirty="0" smtClean="0">
                <a:hlinkClick r:id="rId7"/>
              </a:rPr>
              <a:t>/</a:t>
            </a:r>
            <a:endParaRPr lang="id-ID" dirty="0" smtClean="0"/>
          </a:p>
          <a:p>
            <a:r>
              <a:rPr lang="id-ID" dirty="0">
                <a:hlinkClick r:id="rId8"/>
              </a:rPr>
              <a:t>https://scholar.google.com</a:t>
            </a:r>
            <a:r>
              <a:rPr lang="id-ID" dirty="0" smtClean="0">
                <a:hlinkClick r:id="rId8"/>
              </a:rPr>
              <a:t>/</a:t>
            </a:r>
            <a:endParaRPr lang="id-ID" dirty="0" smtClean="0"/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14-</a:t>
            </a:r>
            <a:fld id="{25455474-B86E-48AB-8C1A-AED91F11EEB4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1954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First Steps Research Process</a:t>
            </a:r>
          </a:p>
        </p:txBody>
      </p:sp>
      <p:pic>
        <p:nvPicPr>
          <p:cNvPr id="27651" name="Content Placeholder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54770" y="2075751"/>
            <a:ext cx="6845622" cy="2937425"/>
          </a:xfr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3-</a:t>
            </a:r>
            <a:fld id="{25455474-B86E-48AB-8C1A-AED91F11EEB4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4105955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Problem</a:t>
            </a:r>
          </a:p>
        </p:txBody>
      </p:sp>
      <p:sp>
        <p:nvSpPr>
          <p:cNvPr id="28675" name="Rectangle 3"/>
          <p:cNvSpPr>
            <a:spLocks noGrp="1" noChangeAspect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altLang="en-US" dirty="0" smtClean="0">
              <a:cs typeface="Liberation Sans" pitchFamily="34" charset="0"/>
            </a:endParaRPr>
          </a:p>
          <a:p>
            <a:pPr eaLnBrk="1" hangingPunct="1">
              <a:lnSpc>
                <a:spcPct val="80000"/>
              </a:lnSpc>
            </a:pPr>
            <a:endParaRPr lang="en-US" altLang="en-US" dirty="0" smtClean="0">
              <a:cs typeface="Liberation Sans" pitchFamily="34" charset="0"/>
            </a:endParaRPr>
          </a:p>
          <a:p>
            <a:pPr eaLnBrk="1" hangingPunct="1">
              <a:lnSpc>
                <a:spcPct val="80000"/>
              </a:lnSpc>
            </a:pPr>
            <a:endParaRPr lang="en-US" altLang="en-US" dirty="0">
              <a:cs typeface="Liberation Sans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dirty="0" err="1">
                <a:cs typeface="Liberation Sans" pitchFamily="34" charset="0"/>
              </a:rPr>
              <a:t>Masalah</a:t>
            </a:r>
            <a:r>
              <a:rPr lang="en-US" altLang="en-US" dirty="0">
                <a:cs typeface="Liberation Sans" pitchFamily="34" charset="0"/>
              </a:rPr>
              <a:t>: </a:t>
            </a:r>
            <a:r>
              <a:rPr lang="en-US" altLang="en-US" dirty="0" err="1">
                <a:cs typeface="Liberation Sans" pitchFamily="34" charset="0"/>
              </a:rPr>
              <a:t>setiap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situasi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dimana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terdapat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kesenjangan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antara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keadaan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aktual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dan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keadaan</a:t>
            </a:r>
            <a:r>
              <a:rPr lang="en-US" altLang="en-US" dirty="0">
                <a:cs typeface="Liberation Sans" pitchFamily="34" charset="0"/>
              </a:rPr>
              <a:t> ideal yang </a:t>
            </a:r>
            <a:r>
              <a:rPr lang="en-US" altLang="en-US" dirty="0" err="1">
                <a:cs typeface="Liberation Sans" pitchFamily="34" charset="0"/>
              </a:rPr>
              <a:t>diinginkan</a:t>
            </a:r>
            <a:r>
              <a:rPr lang="en-US" altLang="en-US" dirty="0">
                <a:cs typeface="Liberation Sans" pitchFamily="34" charset="0"/>
              </a:rPr>
              <a:t>.</a:t>
            </a:r>
            <a:endParaRPr lang="en-US" altLang="en-US" dirty="0" smtClean="0">
              <a:cs typeface="Liberation Sans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3-</a:t>
            </a:r>
            <a:fld id="{25455474-B86E-48AB-8C1A-AED91F11EEB4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7239559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d-ID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Ruang Lingkup Masalah</a:t>
            </a:r>
            <a:endParaRPr lang="en-US" altLang="en-US" dirty="0" smtClean="0">
              <a:ea typeface="Liberation Sans" panose="020B0604020202020204" pitchFamily="34" charset="0"/>
              <a:cs typeface="Liberation Sans" panose="020B0604020202020204" pitchFamily="34" charset="0"/>
            </a:endParaRPr>
          </a:p>
        </p:txBody>
      </p:sp>
      <p:sp>
        <p:nvSpPr>
          <p:cNvPr id="29699" name="Rectangle 3"/>
          <p:cNvSpPr>
            <a:spLocks noGrp="1" noChangeAspect="1" noChangeArrowheads="1"/>
          </p:cNvSpPr>
          <p:nvPr>
            <p:ph idx="1"/>
          </p:nvPr>
        </p:nvSpPr>
        <p:spPr>
          <a:xfrm>
            <a:off x="457200" y="1449288"/>
            <a:ext cx="8229600" cy="4572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400" dirty="0" err="1">
                <a:cs typeface="Liberation Sans" pitchFamily="34" charset="0"/>
              </a:rPr>
              <a:t>Contoh</a:t>
            </a:r>
            <a:r>
              <a:rPr lang="en-US" altLang="en-US" sz="2400" dirty="0">
                <a:cs typeface="Liberation Sans" pitchFamily="34" charset="0"/>
              </a:rPr>
              <a:t> </a:t>
            </a:r>
            <a:r>
              <a:rPr lang="id-ID" altLang="en-US" sz="2400" dirty="0" smtClean="0">
                <a:cs typeface="Liberation Sans" pitchFamily="34" charset="0"/>
              </a:rPr>
              <a:t>ruang lingkup masalah </a:t>
            </a:r>
            <a:r>
              <a:rPr lang="en-US" altLang="en-US" sz="2400" dirty="0" smtClean="0">
                <a:cs typeface="Liberation Sans" pitchFamily="34" charset="0"/>
              </a:rPr>
              <a:t>yang </a:t>
            </a:r>
            <a:r>
              <a:rPr lang="en-US" altLang="en-US" sz="2400" dirty="0" err="1">
                <a:cs typeface="Liberation Sans" pitchFamily="34" charset="0"/>
              </a:rPr>
              <a:t>dapat</a:t>
            </a:r>
            <a:r>
              <a:rPr lang="en-US" altLang="en-US" sz="2400" dirty="0">
                <a:cs typeface="Liberation Sans" pitchFamily="34" charset="0"/>
              </a:rPr>
              <a:t> </a:t>
            </a:r>
            <a:r>
              <a:rPr lang="en-US" altLang="en-US" sz="2400" dirty="0" err="1">
                <a:cs typeface="Liberation Sans" pitchFamily="34" charset="0"/>
              </a:rPr>
              <a:t>diamati</a:t>
            </a:r>
            <a:r>
              <a:rPr lang="en-US" altLang="en-US" sz="2400" dirty="0">
                <a:cs typeface="Liberation Sans" pitchFamily="34" charset="0"/>
              </a:rPr>
              <a:t> </a:t>
            </a:r>
            <a:r>
              <a:rPr lang="en-US" altLang="en-US" sz="2400" dirty="0" err="1">
                <a:cs typeface="Liberation Sans" pitchFamily="34" charset="0"/>
              </a:rPr>
              <a:t>oleh</a:t>
            </a:r>
            <a:r>
              <a:rPr lang="en-US" altLang="en-US" sz="2400" dirty="0">
                <a:cs typeface="Liberation Sans" pitchFamily="34" charset="0"/>
              </a:rPr>
              <a:t> </a:t>
            </a:r>
            <a:r>
              <a:rPr lang="en-US" altLang="en-US" sz="2400" dirty="0" err="1">
                <a:cs typeface="Liberation Sans" pitchFamily="34" charset="0"/>
              </a:rPr>
              <a:t>seorang</a:t>
            </a:r>
            <a:r>
              <a:rPr lang="en-US" altLang="en-US" sz="2400" dirty="0">
                <a:cs typeface="Liberation Sans" pitchFamily="34" charset="0"/>
              </a:rPr>
              <a:t> </a:t>
            </a:r>
            <a:r>
              <a:rPr lang="en-US" altLang="en-US" sz="2400" dirty="0" err="1">
                <a:cs typeface="Liberation Sans" pitchFamily="34" charset="0"/>
              </a:rPr>
              <a:t>manajer</a:t>
            </a:r>
            <a:r>
              <a:rPr lang="en-US" altLang="en-US" sz="2400" dirty="0">
                <a:cs typeface="Liberation Sans" pitchFamily="34" charset="0"/>
              </a:rPr>
              <a:t> di </a:t>
            </a:r>
            <a:r>
              <a:rPr lang="en-US" altLang="en-US" sz="2400" dirty="0" err="1">
                <a:cs typeface="Liberation Sans" pitchFamily="34" charset="0"/>
              </a:rPr>
              <a:t>tempat</a:t>
            </a:r>
            <a:r>
              <a:rPr lang="en-US" altLang="en-US" sz="2400" dirty="0">
                <a:cs typeface="Liberation Sans" pitchFamily="34" charset="0"/>
              </a:rPr>
              <a:t> </a:t>
            </a:r>
            <a:r>
              <a:rPr lang="en-US" altLang="en-US" sz="2400" dirty="0" err="1" smtClean="0">
                <a:cs typeface="Liberation Sans" pitchFamily="34" charset="0"/>
              </a:rPr>
              <a:t>kerja</a:t>
            </a:r>
            <a:r>
              <a:rPr lang="en-US" altLang="en-US" sz="2400" dirty="0" smtClean="0">
                <a:cs typeface="Liberation Sans" pitchFamily="34" charset="0"/>
              </a:rPr>
              <a:t>: </a:t>
            </a:r>
            <a:endParaRPr lang="id-ID" altLang="en-US" sz="2400" dirty="0" smtClean="0">
              <a:cs typeface="Liberation Sans" pitchFamily="34" charset="0"/>
            </a:endParaRPr>
          </a:p>
          <a:p>
            <a:pPr marL="0" indent="0" eaLnBrk="1" hangingPunct="1">
              <a:lnSpc>
                <a:spcPct val="80000"/>
              </a:lnSpc>
              <a:buNone/>
            </a:pPr>
            <a:endParaRPr lang="en-US" altLang="en-US" sz="2400" dirty="0" smtClean="0">
              <a:cs typeface="Liberation Sans" pitchFamily="34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dirty="0">
                <a:cs typeface="Liberation Sans" pitchFamily="34" charset="0"/>
              </a:rPr>
              <a:t>Program </a:t>
            </a:r>
            <a:r>
              <a:rPr lang="en-US" altLang="en-US" sz="2400" dirty="0" err="1">
                <a:cs typeface="Liberation Sans" pitchFamily="34" charset="0"/>
              </a:rPr>
              <a:t>pelatihan</a:t>
            </a:r>
            <a:r>
              <a:rPr lang="en-US" altLang="en-US" sz="2400" dirty="0">
                <a:cs typeface="Liberation Sans" pitchFamily="34" charset="0"/>
              </a:rPr>
              <a:t> </a:t>
            </a:r>
            <a:r>
              <a:rPr lang="en-US" altLang="en-US" sz="2400" dirty="0" err="1">
                <a:cs typeface="Liberation Sans" pitchFamily="34" charset="0"/>
              </a:rPr>
              <a:t>tidak</a:t>
            </a:r>
            <a:r>
              <a:rPr lang="en-US" altLang="en-US" sz="2400" dirty="0">
                <a:cs typeface="Liberation Sans" pitchFamily="34" charset="0"/>
              </a:rPr>
              <a:t> </a:t>
            </a:r>
            <a:r>
              <a:rPr lang="en-US" altLang="en-US" sz="2400" dirty="0" err="1">
                <a:cs typeface="Liberation Sans" pitchFamily="34" charset="0"/>
              </a:rPr>
              <a:t>seefektif</a:t>
            </a:r>
            <a:r>
              <a:rPr lang="en-US" altLang="en-US" sz="2400" dirty="0">
                <a:cs typeface="Liberation Sans" pitchFamily="34" charset="0"/>
              </a:rPr>
              <a:t> yang </a:t>
            </a:r>
            <a:r>
              <a:rPr lang="en-US" altLang="en-US" sz="2400" dirty="0" err="1">
                <a:cs typeface="Liberation Sans" pitchFamily="34" charset="0"/>
              </a:rPr>
              <a:t>diperkirakan</a:t>
            </a:r>
            <a:r>
              <a:rPr lang="en-US" altLang="en-US" sz="2400" dirty="0">
                <a:cs typeface="Liberation Sans" pitchFamily="34" charset="0"/>
              </a:rPr>
              <a:t>.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dirty="0">
                <a:cs typeface="Liberation Sans" pitchFamily="34" charset="0"/>
              </a:rPr>
              <a:t>Volume </a:t>
            </a:r>
            <a:r>
              <a:rPr lang="en-US" altLang="en-US" sz="2400" dirty="0" err="1">
                <a:cs typeface="Liberation Sans" pitchFamily="34" charset="0"/>
              </a:rPr>
              <a:t>penjualan</a:t>
            </a:r>
            <a:r>
              <a:rPr lang="en-US" altLang="en-US" sz="2400" dirty="0">
                <a:cs typeface="Liberation Sans" pitchFamily="34" charset="0"/>
              </a:rPr>
              <a:t> </a:t>
            </a:r>
            <a:r>
              <a:rPr lang="en-US" altLang="en-US" sz="2400" dirty="0" err="1">
                <a:cs typeface="Liberation Sans" pitchFamily="34" charset="0"/>
              </a:rPr>
              <a:t>suatu</a:t>
            </a:r>
            <a:r>
              <a:rPr lang="en-US" altLang="en-US" sz="2400" dirty="0">
                <a:cs typeface="Liberation Sans" pitchFamily="34" charset="0"/>
              </a:rPr>
              <a:t> </a:t>
            </a:r>
            <a:r>
              <a:rPr lang="en-US" altLang="en-US" sz="2400" dirty="0" err="1">
                <a:cs typeface="Liberation Sans" pitchFamily="34" charset="0"/>
              </a:rPr>
              <a:t>produk</a:t>
            </a:r>
            <a:r>
              <a:rPr lang="en-US" altLang="en-US" sz="2400" dirty="0">
                <a:cs typeface="Liberation Sans" pitchFamily="34" charset="0"/>
              </a:rPr>
              <a:t> </a:t>
            </a:r>
            <a:r>
              <a:rPr lang="en-US" altLang="en-US" sz="2400" dirty="0" err="1">
                <a:cs typeface="Liberation Sans" pitchFamily="34" charset="0"/>
              </a:rPr>
              <a:t>tidak</a:t>
            </a:r>
            <a:r>
              <a:rPr lang="en-US" altLang="en-US" sz="2400" dirty="0">
                <a:cs typeface="Liberation Sans" pitchFamily="34" charset="0"/>
              </a:rPr>
              <a:t> </a:t>
            </a:r>
            <a:r>
              <a:rPr lang="en-US" altLang="en-US" sz="2400" dirty="0" err="1">
                <a:cs typeface="Liberation Sans" pitchFamily="34" charset="0"/>
              </a:rPr>
              <a:t>meningkat</a:t>
            </a:r>
            <a:r>
              <a:rPr lang="en-US" altLang="en-US" sz="2400" dirty="0">
                <a:cs typeface="Liberation Sans" pitchFamily="34" charset="0"/>
              </a:rPr>
              <a:t>.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dirty="0" err="1">
                <a:cs typeface="Liberation Sans" pitchFamily="34" charset="0"/>
              </a:rPr>
              <a:t>Anggota</a:t>
            </a:r>
            <a:r>
              <a:rPr lang="en-US" altLang="en-US" sz="2400" dirty="0">
                <a:cs typeface="Liberation Sans" pitchFamily="34" charset="0"/>
              </a:rPr>
              <a:t> </a:t>
            </a:r>
            <a:r>
              <a:rPr lang="en-US" altLang="en-US" sz="2400" dirty="0" err="1">
                <a:cs typeface="Liberation Sans" pitchFamily="34" charset="0"/>
              </a:rPr>
              <a:t>kelompok</a:t>
            </a:r>
            <a:r>
              <a:rPr lang="en-US" altLang="en-US" sz="2400" dirty="0">
                <a:cs typeface="Liberation Sans" pitchFamily="34" charset="0"/>
              </a:rPr>
              <a:t> </a:t>
            </a:r>
            <a:r>
              <a:rPr lang="en-US" altLang="en-US" sz="2400" dirty="0" err="1">
                <a:cs typeface="Liberation Sans" pitchFamily="34" charset="0"/>
              </a:rPr>
              <a:t>minoritas</a:t>
            </a:r>
            <a:r>
              <a:rPr lang="en-US" altLang="en-US" sz="2400" dirty="0">
                <a:cs typeface="Liberation Sans" pitchFamily="34" charset="0"/>
              </a:rPr>
              <a:t> </a:t>
            </a:r>
            <a:r>
              <a:rPr lang="en-US" altLang="en-US" sz="2400" dirty="0" err="1">
                <a:cs typeface="Liberation Sans" pitchFamily="34" charset="0"/>
              </a:rPr>
              <a:t>tidak</a:t>
            </a:r>
            <a:r>
              <a:rPr lang="en-US" altLang="en-US" sz="2400" dirty="0">
                <a:cs typeface="Liberation Sans" pitchFamily="34" charset="0"/>
              </a:rPr>
              <a:t> </a:t>
            </a:r>
            <a:r>
              <a:rPr lang="en-US" altLang="en-US" sz="2400" dirty="0" err="1">
                <a:cs typeface="Liberation Sans" pitchFamily="34" charset="0"/>
              </a:rPr>
              <a:t>mengalami</a:t>
            </a:r>
            <a:r>
              <a:rPr lang="en-US" altLang="en-US" sz="2400" dirty="0">
                <a:cs typeface="Liberation Sans" pitchFamily="34" charset="0"/>
              </a:rPr>
              <a:t> </a:t>
            </a:r>
            <a:r>
              <a:rPr lang="en-US" altLang="en-US" sz="2400" dirty="0" err="1">
                <a:cs typeface="Liberation Sans" pitchFamily="34" charset="0"/>
              </a:rPr>
              <a:t>kemajuan</a:t>
            </a:r>
            <a:r>
              <a:rPr lang="en-US" altLang="en-US" sz="2400" dirty="0">
                <a:cs typeface="Liberation Sans" pitchFamily="34" charset="0"/>
              </a:rPr>
              <a:t> </a:t>
            </a:r>
            <a:r>
              <a:rPr lang="en-US" altLang="en-US" sz="2400" dirty="0" err="1">
                <a:cs typeface="Liberation Sans" pitchFamily="34" charset="0"/>
              </a:rPr>
              <a:t>dalam</a:t>
            </a:r>
            <a:r>
              <a:rPr lang="en-US" altLang="en-US" sz="2400" dirty="0">
                <a:cs typeface="Liberation Sans" pitchFamily="34" charset="0"/>
              </a:rPr>
              <a:t> </a:t>
            </a:r>
            <a:r>
              <a:rPr lang="en-US" altLang="en-US" sz="2400" dirty="0" err="1">
                <a:cs typeface="Liberation Sans" pitchFamily="34" charset="0"/>
              </a:rPr>
              <a:t>karier</a:t>
            </a:r>
            <a:r>
              <a:rPr lang="en-US" altLang="en-US" sz="2400" dirty="0">
                <a:cs typeface="Liberation Sans" pitchFamily="34" charset="0"/>
              </a:rPr>
              <a:t> </a:t>
            </a:r>
            <a:r>
              <a:rPr lang="en-US" altLang="en-US" sz="2400" dirty="0" err="1">
                <a:cs typeface="Liberation Sans" pitchFamily="34" charset="0"/>
              </a:rPr>
              <a:t>mereka</a:t>
            </a:r>
            <a:r>
              <a:rPr lang="en-US" altLang="en-US" sz="2400" dirty="0">
                <a:cs typeface="Liberation Sans" pitchFamily="34" charset="0"/>
              </a:rPr>
              <a:t>.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dirty="0" err="1">
                <a:cs typeface="Liberation Sans" pitchFamily="34" charset="0"/>
              </a:rPr>
              <a:t>Sistem</a:t>
            </a:r>
            <a:r>
              <a:rPr lang="en-US" altLang="en-US" sz="2400" dirty="0">
                <a:cs typeface="Liberation Sans" pitchFamily="34" charset="0"/>
              </a:rPr>
              <a:t> </a:t>
            </a:r>
            <a:r>
              <a:rPr lang="en-US" altLang="en-US" sz="2400" dirty="0" err="1">
                <a:cs typeface="Liberation Sans" pitchFamily="34" charset="0"/>
              </a:rPr>
              <a:t>informasi</a:t>
            </a:r>
            <a:r>
              <a:rPr lang="en-US" altLang="en-US" sz="2400" dirty="0">
                <a:cs typeface="Liberation Sans" pitchFamily="34" charset="0"/>
              </a:rPr>
              <a:t> yang </a:t>
            </a:r>
            <a:r>
              <a:rPr lang="en-US" altLang="en-US" sz="2400" dirty="0" err="1">
                <a:cs typeface="Liberation Sans" pitchFamily="34" charset="0"/>
              </a:rPr>
              <a:t>baru</a:t>
            </a:r>
            <a:r>
              <a:rPr lang="en-US" altLang="en-US" sz="2400" dirty="0">
                <a:cs typeface="Liberation Sans" pitchFamily="34" charset="0"/>
              </a:rPr>
              <a:t> </a:t>
            </a:r>
            <a:r>
              <a:rPr lang="en-US" altLang="en-US" sz="2400" dirty="0" err="1">
                <a:cs typeface="Liberation Sans" pitchFamily="34" charset="0"/>
              </a:rPr>
              <a:t>dipasang</a:t>
            </a:r>
            <a:r>
              <a:rPr lang="en-US" altLang="en-US" sz="2400" dirty="0">
                <a:cs typeface="Liberation Sans" pitchFamily="34" charset="0"/>
              </a:rPr>
              <a:t> </a:t>
            </a:r>
            <a:r>
              <a:rPr lang="en-US" altLang="en-US" sz="2400" dirty="0" err="1">
                <a:cs typeface="Liberation Sans" pitchFamily="34" charset="0"/>
              </a:rPr>
              <a:t>tidak</a:t>
            </a:r>
            <a:r>
              <a:rPr lang="en-US" altLang="en-US" sz="2400" dirty="0">
                <a:cs typeface="Liberation Sans" pitchFamily="34" charset="0"/>
              </a:rPr>
              <a:t> </a:t>
            </a:r>
            <a:r>
              <a:rPr lang="en-US" altLang="en-US" sz="2400" dirty="0" err="1">
                <a:cs typeface="Liberation Sans" pitchFamily="34" charset="0"/>
              </a:rPr>
              <a:t>digunakan</a:t>
            </a:r>
            <a:r>
              <a:rPr lang="en-US" altLang="en-US" sz="2400" dirty="0">
                <a:cs typeface="Liberation Sans" pitchFamily="34" charset="0"/>
              </a:rPr>
              <a:t> </a:t>
            </a:r>
            <a:r>
              <a:rPr lang="en-US" altLang="en-US" sz="2400" dirty="0" err="1">
                <a:cs typeface="Liberation Sans" pitchFamily="34" charset="0"/>
              </a:rPr>
              <a:t>oleh</a:t>
            </a:r>
            <a:r>
              <a:rPr lang="en-US" altLang="en-US" sz="2400" dirty="0">
                <a:cs typeface="Liberation Sans" pitchFamily="34" charset="0"/>
              </a:rPr>
              <a:t> </a:t>
            </a:r>
            <a:r>
              <a:rPr lang="en-US" altLang="en-US" sz="2400" dirty="0" err="1">
                <a:cs typeface="Liberation Sans" pitchFamily="34" charset="0"/>
              </a:rPr>
              <a:t>para</a:t>
            </a:r>
            <a:r>
              <a:rPr lang="en-US" altLang="en-US" sz="2400" dirty="0">
                <a:cs typeface="Liberation Sans" pitchFamily="34" charset="0"/>
              </a:rPr>
              <a:t> </a:t>
            </a:r>
            <a:r>
              <a:rPr lang="en-US" altLang="en-US" sz="2400" dirty="0" err="1">
                <a:cs typeface="Liberation Sans" pitchFamily="34" charset="0"/>
              </a:rPr>
              <a:t>manajer</a:t>
            </a:r>
            <a:r>
              <a:rPr lang="en-US" altLang="en-US" sz="2400" dirty="0">
                <a:cs typeface="Liberation Sans" pitchFamily="34" charset="0"/>
              </a:rPr>
              <a:t> yang </a:t>
            </a:r>
            <a:r>
              <a:rPr lang="en-US" altLang="en-US" sz="2400" dirty="0" err="1">
                <a:cs typeface="Liberation Sans" pitchFamily="34" charset="0"/>
              </a:rPr>
              <a:t>memang</a:t>
            </a:r>
            <a:r>
              <a:rPr lang="en-US" altLang="en-US" sz="2400" dirty="0">
                <a:cs typeface="Liberation Sans" pitchFamily="34" charset="0"/>
              </a:rPr>
              <a:t> </a:t>
            </a:r>
            <a:r>
              <a:rPr lang="en-US" altLang="en-US" sz="2400" dirty="0" err="1">
                <a:cs typeface="Liberation Sans" pitchFamily="34" charset="0"/>
              </a:rPr>
              <a:t>dirancang</a:t>
            </a:r>
            <a:r>
              <a:rPr lang="en-US" altLang="en-US" sz="2400" dirty="0">
                <a:cs typeface="Liberation Sans" pitchFamily="34" charset="0"/>
              </a:rPr>
              <a:t> </a:t>
            </a:r>
            <a:r>
              <a:rPr lang="en-US" altLang="en-US" sz="2400" dirty="0" err="1">
                <a:cs typeface="Liberation Sans" pitchFamily="34" charset="0"/>
              </a:rPr>
              <a:t>untuk</a:t>
            </a:r>
            <a:r>
              <a:rPr lang="en-US" altLang="en-US" sz="2400" dirty="0">
                <a:cs typeface="Liberation Sans" pitchFamily="34" charset="0"/>
              </a:rPr>
              <a:t> </a:t>
            </a:r>
            <a:r>
              <a:rPr lang="en-US" altLang="en-US" sz="2400" dirty="0" err="1">
                <a:cs typeface="Liberation Sans" pitchFamily="34" charset="0"/>
              </a:rPr>
              <a:t>sistem</a:t>
            </a:r>
            <a:r>
              <a:rPr lang="en-US" altLang="en-US" sz="2400" dirty="0">
                <a:cs typeface="Liberation Sans" pitchFamily="34" charset="0"/>
              </a:rPr>
              <a:t> </a:t>
            </a:r>
            <a:r>
              <a:rPr lang="en-US" altLang="en-US" sz="2400" dirty="0" err="1">
                <a:cs typeface="Liberation Sans" pitchFamily="34" charset="0"/>
              </a:rPr>
              <a:t>tersebut</a:t>
            </a:r>
            <a:r>
              <a:rPr lang="en-US" altLang="en-US" sz="2400" dirty="0">
                <a:cs typeface="Liberation Sans" pitchFamily="34" charset="0"/>
              </a:rPr>
              <a:t>.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dirty="0" err="1">
                <a:cs typeface="Liberation Sans" pitchFamily="34" charset="0"/>
              </a:rPr>
              <a:t>Penerapan</a:t>
            </a:r>
            <a:r>
              <a:rPr lang="en-US" altLang="en-US" sz="2400" dirty="0">
                <a:cs typeface="Liberation Sans" pitchFamily="34" charset="0"/>
              </a:rPr>
              <a:t> jam </a:t>
            </a:r>
            <a:r>
              <a:rPr lang="en-US" altLang="en-US" sz="2400" dirty="0" err="1">
                <a:cs typeface="Liberation Sans" pitchFamily="34" charset="0"/>
              </a:rPr>
              <a:t>kerja</a:t>
            </a:r>
            <a:r>
              <a:rPr lang="en-US" altLang="en-US" sz="2400" dirty="0">
                <a:cs typeface="Liberation Sans" pitchFamily="34" charset="0"/>
              </a:rPr>
              <a:t> </a:t>
            </a:r>
            <a:r>
              <a:rPr lang="en-US" altLang="en-US" sz="2400" dirty="0" err="1">
                <a:cs typeface="Liberation Sans" pitchFamily="34" charset="0"/>
              </a:rPr>
              <a:t>fleksibel</a:t>
            </a:r>
            <a:r>
              <a:rPr lang="en-US" altLang="en-US" sz="2400" dirty="0">
                <a:cs typeface="Liberation Sans" pitchFamily="34" charset="0"/>
              </a:rPr>
              <a:t> </a:t>
            </a:r>
            <a:r>
              <a:rPr lang="en-US" altLang="en-US" sz="2400" dirty="0" err="1">
                <a:cs typeface="Liberation Sans" pitchFamily="34" charset="0"/>
              </a:rPr>
              <a:t>telah</a:t>
            </a:r>
            <a:r>
              <a:rPr lang="en-US" altLang="en-US" sz="2400" dirty="0">
                <a:cs typeface="Liberation Sans" pitchFamily="34" charset="0"/>
              </a:rPr>
              <a:t> </a:t>
            </a:r>
            <a:r>
              <a:rPr lang="en-US" altLang="en-US" sz="2400" dirty="0" err="1">
                <a:cs typeface="Liberation Sans" pitchFamily="34" charset="0"/>
              </a:rPr>
              <a:t>menciptakan</a:t>
            </a:r>
            <a:r>
              <a:rPr lang="en-US" altLang="en-US" sz="2400" dirty="0">
                <a:cs typeface="Liberation Sans" pitchFamily="34" charset="0"/>
              </a:rPr>
              <a:t> </a:t>
            </a:r>
            <a:r>
              <a:rPr lang="en-US" altLang="en-US" sz="2400" dirty="0" err="1">
                <a:cs typeface="Liberation Sans" pitchFamily="34" charset="0"/>
              </a:rPr>
              <a:t>lebih</a:t>
            </a:r>
            <a:r>
              <a:rPr lang="en-US" altLang="en-US" sz="2400" dirty="0">
                <a:cs typeface="Liberation Sans" pitchFamily="34" charset="0"/>
              </a:rPr>
              <a:t> </a:t>
            </a:r>
            <a:r>
              <a:rPr lang="en-US" altLang="en-US" sz="2400" dirty="0" err="1">
                <a:cs typeface="Liberation Sans" pitchFamily="34" charset="0"/>
              </a:rPr>
              <a:t>banyak</a:t>
            </a:r>
            <a:r>
              <a:rPr lang="en-US" altLang="en-US" sz="2400" dirty="0">
                <a:cs typeface="Liberation Sans" pitchFamily="34" charset="0"/>
              </a:rPr>
              <a:t> </a:t>
            </a:r>
            <a:r>
              <a:rPr lang="en-US" altLang="en-US" sz="2400" dirty="0" err="1">
                <a:cs typeface="Liberation Sans" pitchFamily="34" charset="0"/>
              </a:rPr>
              <a:t>masalah</a:t>
            </a:r>
            <a:r>
              <a:rPr lang="en-US" altLang="en-US" sz="2400" dirty="0">
                <a:cs typeface="Liberation Sans" pitchFamily="34" charset="0"/>
              </a:rPr>
              <a:t> </a:t>
            </a:r>
            <a:r>
              <a:rPr lang="en-US" altLang="en-US" sz="2400" dirty="0" err="1">
                <a:cs typeface="Liberation Sans" pitchFamily="34" charset="0"/>
              </a:rPr>
              <a:t>dibandingkan</a:t>
            </a:r>
            <a:r>
              <a:rPr lang="en-US" altLang="en-US" sz="2400" dirty="0">
                <a:cs typeface="Liberation Sans" pitchFamily="34" charset="0"/>
              </a:rPr>
              <a:t> </a:t>
            </a:r>
            <a:r>
              <a:rPr lang="en-US" altLang="en-US" sz="2400" dirty="0" err="1">
                <a:cs typeface="Liberation Sans" pitchFamily="34" charset="0"/>
              </a:rPr>
              <a:t>solusi</a:t>
            </a:r>
            <a:r>
              <a:rPr lang="en-US" altLang="en-US" sz="2400" dirty="0">
                <a:cs typeface="Liberation Sans" pitchFamily="34" charset="0"/>
              </a:rPr>
              <a:t> yang </a:t>
            </a:r>
            <a:r>
              <a:rPr lang="en-US" altLang="en-US" sz="2400" dirty="0" err="1">
                <a:cs typeface="Liberation Sans" pitchFamily="34" charset="0"/>
              </a:rPr>
              <a:t>dapat</a:t>
            </a:r>
            <a:r>
              <a:rPr lang="en-US" altLang="en-US" sz="2400" dirty="0">
                <a:cs typeface="Liberation Sans" pitchFamily="34" charset="0"/>
              </a:rPr>
              <a:t> </a:t>
            </a:r>
            <a:r>
              <a:rPr lang="en-US" altLang="en-US" sz="2400" dirty="0" err="1">
                <a:cs typeface="Liberation Sans" pitchFamily="34" charset="0"/>
              </a:rPr>
              <a:t>diselesaikan</a:t>
            </a:r>
            <a:r>
              <a:rPr lang="en-US" altLang="en-US" sz="2400" dirty="0">
                <a:cs typeface="Liberation Sans" pitchFamily="34" charset="0"/>
              </a:rPr>
              <a:t> di </a:t>
            </a:r>
            <a:r>
              <a:rPr lang="en-US" altLang="en-US" sz="2400" dirty="0" err="1">
                <a:cs typeface="Liberation Sans" pitchFamily="34" charset="0"/>
              </a:rPr>
              <a:t>banyak</a:t>
            </a:r>
            <a:r>
              <a:rPr lang="en-US" altLang="en-US" sz="2400" dirty="0">
                <a:cs typeface="Liberation Sans" pitchFamily="34" charset="0"/>
              </a:rPr>
              <a:t> </a:t>
            </a:r>
            <a:r>
              <a:rPr lang="en-US" altLang="en-US" sz="2400" dirty="0" err="1">
                <a:cs typeface="Liberation Sans" pitchFamily="34" charset="0"/>
              </a:rPr>
              <a:t>perusahaan</a:t>
            </a:r>
            <a:r>
              <a:rPr lang="en-US" altLang="en-US" sz="2400" dirty="0">
                <a:cs typeface="Liberation Sans" pitchFamily="34" charset="0"/>
              </a:rPr>
              <a:t>.</a:t>
            </a:r>
            <a:endParaRPr lang="en-US" altLang="en-US" sz="2400" dirty="0" smtClean="0">
              <a:cs typeface="Liberation Sans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3-</a:t>
            </a:r>
            <a:fld id="{25455474-B86E-48AB-8C1A-AED91F11EEB4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236297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Gejala</a:t>
            </a:r>
            <a:r>
              <a:rPr lang="en-US" alt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 versus </a:t>
            </a:r>
            <a:r>
              <a:rPr lang="en-US" altLang="en-US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Masalah</a:t>
            </a:r>
            <a:endParaRPr lang="en-US" altLang="en-US" dirty="0" smtClean="0">
              <a:ea typeface="Liberation Sans" panose="020B0604020202020204" pitchFamily="34" charset="0"/>
              <a:cs typeface="Liberation Sans" panose="020B0604020202020204" pitchFamily="34" charset="0"/>
            </a:endParaRP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en-US" altLang="en-US" sz="2800" dirty="0" smtClean="0">
              <a:cs typeface="Liberation Sans" pitchFamily="34" charset="0"/>
            </a:endParaRPr>
          </a:p>
          <a:p>
            <a:pPr algn="just"/>
            <a:r>
              <a:rPr lang="en-US" altLang="en-US" sz="2800" dirty="0" err="1">
                <a:cs typeface="Liberation Sans" pitchFamily="34" charset="0"/>
              </a:rPr>
              <a:t>Penting</a:t>
            </a:r>
            <a:r>
              <a:rPr lang="en-US" altLang="en-US" sz="2800" dirty="0">
                <a:cs typeface="Liberation Sans" pitchFamily="34" charset="0"/>
              </a:rPr>
              <a:t> agar </a:t>
            </a:r>
            <a:r>
              <a:rPr lang="en-US" altLang="en-US" sz="2800" dirty="0" err="1">
                <a:cs typeface="Liberation Sans" pitchFamily="34" charset="0"/>
              </a:rPr>
              <a:t>gejala</a:t>
            </a:r>
            <a:r>
              <a:rPr lang="en-US" altLang="en-US" sz="2800" dirty="0">
                <a:cs typeface="Liberation Sans" pitchFamily="34" charset="0"/>
              </a:rPr>
              <a:t> </a:t>
            </a:r>
            <a:r>
              <a:rPr lang="en-US" altLang="en-US" sz="2800" dirty="0" err="1">
                <a:cs typeface="Liberation Sans" pitchFamily="34" charset="0"/>
              </a:rPr>
              <a:t>masalah</a:t>
            </a:r>
            <a:r>
              <a:rPr lang="en-US" altLang="en-US" sz="2800" dirty="0">
                <a:cs typeface="Liberation Sans" pitchFamily="34" charset="0"/>
              </a:rPr>
              <a:t> </a:t>
            </a:r>
            <a:r>
              <a:rPr lang="en-US" altLang="en-US" sz="2800" dirty="0" err="1">
                <a:cs typeface="Liberation Sans" pitchFamily="34" charset="0"/>
              </a:rPr>
              <a:t>tidak</a:t>
            </a:r>
            <a:r>
              <a:rPr lang="en-US" altLang="en-US" sz="2800" dirty="0">
                <a:cs typeface="Liberation Sans" pitchFamily="34" charset="0"/>
              </a:rPr>
              <a:t> </a:t>
            </a:r>
            <a:r>
              <a:rPr lang="en-US" altLang="en-US" sz="2800" dirty="0" err="1">
                <a:cs typeface="Liberation Sans" pitchFamily="34" charset="0"/>
              </a:rPr>
              <a:t>didefinisikan</a:t>
            </a:r>
            <a:r>
              <a:rPr lang="en-US" altLang="en-US" sz="2800" dirty="0">
                <a:cs typeface="Liberation Sans" pitchFamily="34" charset="0"/>
              </a:rPr>
              <a:t> </a:t>
            </a:r>
            <a:r>
              <a:rPr lang="en-US" altLang="en-US" sz="2800" dirty="0" err="1">
                <a:cs typeface="Liberation Sans" pitchFamily="34" charset="0"/>
              </a:rPr>
              <a:t>sebagai</a:t>
            </a:r>
            <a:r>
              <a:rPr lang="en-US" altLang="en-US" sz="2800" dirty="0">
                <a:cs typeface="Liberation Sans" pitchFamily="34" charset="0"/>
              </a:rPr>
              <a:t> </a:t>
            </a:r>
            <a:r>
              <a:rPr lang="en-US" altLang="en-US" sz="2800" dirty="0" err="1">
                <a:cs typeface="Liberation Sans" pitchFamily="34" charset="0"/>
              </a:rPr>
              <a:t>masalah</a:t>
            </a:r>
            <a:r>
              <a:rPr lang="en-US" altLang="en-US" sz="2800" dirty="0">
                <a:cs typeface="Liberation Sans" pitchFamily="34" charset="0"/>
              </a:rPr>
              <a:t> </a:t>
            </a:r>
            <a:r>
              <a:rPr lang="en-US" altLang="en-US" sz="2800" dirty="0" err="1">
                <a:cs typeface="Liberation Sans" pitchFamily="34" charset="0"/>
              </a:rPr>
              <a:t>sebenarnya</a:t>
            </a:r>
            <a:r>
              <a:rPr lang="en-US" altLang="en-US" sz="2800" dirty="0">
                <a:cs typeface="Liberation Sans" pitchFamily="34" charset="0"/>
              </a:rPr>
              <a:t>. </a:t>
            </a:r>
          </a:p>
          <a:p>
            <a:pPr algn="just"/>
            <a:r>
              <a:rPr lang="en-US" altLang="en-US" sz="2800" dirty="0">
                <a:cs typeface="Liberation Sans" pitchFamily="34" charset="0"/>
              </a:rPr>
              <a:t>Salah </a:t>
            </a:r>
            <a:r>
              <a:rPr lang="en-US" altLang="en-US" sz="2800" dirty="0" err="1">
                <a:cs typeface="Liberation Sans" pitchFamily="34" charset="0"/>
              </a:rPr>
              <a:t>satu</a:t>
            </a:r>
            <a:r>
              <a:rPr lang="en-US" altLang="en-US" sz="2800" dirty="0">
                <a:cs typeface="Liberation Sans" pitchFamily="34" charset="0"/>
              </a:rPr>
              <a:t> </a:t>
            </a:r>
            <a:r>
              <a:rPr lang="en-US" altLang="en-US" sz="2800" dirty="0" err="1">
                <a:cs typeface="Liberation Sans" pitchFamily="34" charset="0"/>
              </a:rPr>
              <a:t>cara</a:t>
            </a:r>
            <a:r>
              <a:rPr lang="en-US" altLang="en-US" sz="2800" dirty="0">
                <a:cs typeface="Liberation Sans" pitchFamily="34" charset="0"/>
              </a:rPr>
              <a:t> </a:t>
            </a:r>
            <a:r>
              <a:rPr lang="en-US" altLang="en-US" sz="2800" dirty="0" err="1">
                <a:cs typeface="Liberation Sans" pitchFamily="34" charset="0"/>
              </a:rPr>
              <a:t>untuk</a:t>
            </a:r>
            <a:r>
              <a:rPr lang="en-US" altLang="en-US" sz="2800" dirty="0">
                <a:cs typeface="Liberation Sans" pitchFamily="34" charset="0"/>
              </a:rPr>
              <a:t> </a:t>
            </a:r>
            <a:r>
              <a:rPr lang="en-US" altLang="en-US" sz="2800" dirty="0" err="1">
                <a:cs typeface="Liberation Sans" pitchFamily="34" charset="0"/>
              </a:rPr>
              <a:t>menentukan</a:t>
            </a:r>
            <a:r>
              <a:rPr lang="en-US" altLang="en-US" sz="2800" dirty="0">
                <a:cs typeface="Liberation Sans" pitchFamily="34" charset="0"/>
              </a:rPr>
              <a:t> </a:t>
            </a:r>
            <a:r>
              <a:rPr lang="en-US" altLang="en-US" sz="2800" dirty="0" err="1">
                <a:cs typeface="Liberation Sans" pitchFamily="34" charset="0"/>
              </a:rPr>
              <a:t>bahwa</a:t>
            </a:r>
            <a:r>
              <a:rPr lang="en-US" altLang="en-US" sz="2800" dirty="0">
                <a:cs typeface="Liberation Sans" pitchFamily="34" charset="0"/>
              </a:rPr>
              <a:t> </a:t>
            </a:r>
            <a:r>
              <a:rPr lang="en-US" altLang="en-US" sz="2800" dirty="0" err="1">
                <a:cs typeface="Liberation Sans" pitchFamily="34" charset="0"/>
              </a:rPr>
              <a:t>masalahnya</a:t>
            </a:r>
            <a:r>
              <a:rPr lang="en-US" altLang="en-US" sz="2800" dirty="0">
                <a:cs typeface="Liberation Sans" pitchFamily="34" charset="0"/>
              </a:rPr>
              <a:t>, </a:t>
            </a:r>
            <a:r>
              <a:rPr lang="en-US" altLang="en-US" sz="2800" dirty="0" err="1">
                <a:cs typeface="Liberation Sans" pitchFamily="34" charset="0"/>
              </a:rPr>
              <a:t>bukan</a:t>
            </a:r>
            <a:r>
              <a:rPr lang="en-US" altLang="en-US" sz="2800" dirty="0">
                <a:cs typeface="Liberation Sans" pitchFamily="34" charset="0"/>
              </a:rPr>
              <a:t> </a:t>
            </a:r>
            <a:r>
              <a:rPr lang="en-US" altLang="en-US" sz="2800" dirty="0" err="1">
                <a:cs typeface="Liberation Sans" pitchFamily="34" charset="0"/>
              </a:rPr>
              <a:t>gejalanya</a:t>
            </a:r>
            <a:r>
              <a:rPr lang="en-US" altLang="en-US" sz="2800" dirty="0">
                <a:cs typeface="Liberation Sans" pitchFamily="34" charset="0"/>
              </a:rPr>
              <a:t>, yang </a:t>
            </a:r>
            <a:r>
              <a:rPr lang="en-US" altLang="en-US" sz="2800" dirty="0" err="1">
                <a:cs typeface="Liberation Sans" pitchFamily="34" charset="0"/>
              </a:rPr>
              <a:t>ditangani</a:t>
            </a:r>
            <a:r>
              <a:rPr lang="en-US" altLang="en-US" sz="2800" dirty="0">
                <a:cs typeface="Liberation Sans" pitchFamily="34" charset="0"/>
              </a:rPr>
              <a:t> </a:t>
            </a:r>
            <a:r>
              <a:rPr lang="en-US" altLang="en-US" sz="2800" dirty="0" err="1">
                <a:cs typeface="Liberation Sans" pitchFamily="34" charset="0"/>
              </a:rPr>
              <a:t>adalah</a:t>
            </a:r>
            <a:r>
              <a:rPr lang="en-US" altLang="en-US" sz="2800" dirty="0">
                <a:cs typeface="Liberation Sans" pitchFamily="34" charset="0"/>
              </a:rPr>
              <a:t> </a:t>
            </a:r>
            <a:r>
              <a:rPr lang="en-US" altLang="en-US" sz="2800" dirty="0" err="1">
                <a:cs typeface="Liberation Sans" pitchFamily="34" charset="0"/>
              </a:rPr>
              <a:t>teknik</a:t>
            </a:r>
            <a:r>
              <a:rPr lang="en-US" altLang="en-US" sz="2800" dirty="0">
                <a:cs typeface="Liberation Sans" pitchFamily="34" charset="0"/>
              </a:rPr>
              <a:t> yang </a:t>
            </a:r>
            <a:r>
              <a:rPr lang="en-US" altLang="en-US" sz="2800" dirty="0" err="1">
                <a:cs typeface="Liberation Sans" pitchFamily="34" charset="0"/>
              </a:rPr>
              <a:t>disebut</a:t>
            </a:r>
            <a:r>
              <a:rPr lang="en-US" altLang="en-US" sz="2800" dirty="0">
                <a:cs typeface="Liberation Sans" pitchFamily="34" charset="0"/>
              </a:rPr>
              <a:t> ‘5 Whys’ </a:t>
            </a:r>
            <a:r>
              <a:rPr lang="en-US" altLang="en-US" sz="2800" dirty="0" err="1">
                <a:cs typeface="Liberation Sans" pitchFamily="34" charset="0"/>
              </a:rPr>
              <a:t>atau</a:t>
            </a:r>
            <a:r>
              <a:rPr lang="en-US" altLang="en-US" sz="2800" dirty="0">
                <a:cs typeface="Liberation Sans" pitchFamily="34" charset="0"/>
              </a:rPr>
              <a:t> ‘5 times Why’. </a:t>
            </a:r>
          </a:p>
          <a:p>
            <a:pPr algn="just"/>
            <a:r>
              <a:rPr lang="en-US" altLang="en-US" sz="2800" dirty="0" err="1">
                <a:cs typeface="Liberation Sans" pitchFamily="34" charset="0"/>
              </a:rPr>
              <a:t>Pendekatan</a:t>
            </a:r>
            <a:r>
              <a:rPr lang="en-US" altLang="en-US" sz="2800" dirty="0">
                <a:cs typeface="Liberation Sans" pitchFamily="34" charset="0"/>
              </a:rPr>
              <a:t> </a:t>
            </a:r>
            <a:r>
              <a:rPr lang="en-US" altLang="en-US" sz="2800" dirty="0" err="1">
                <a:cs typeface="Liberation Sans" pitchFamily="34" charset="0"/>
              </a:rPr>
              <a:t>ini</a:t>
            </a:r>
            <a:r>
              <a:rPr lang="en-US" altLang="en-US" sz="2800" dirty="0">
                <a:cs typeface="Liberation Sans" pitchFamily="34" charset="0"/>
              </a:rPr>
              <a:t> </a:t>
            </a:r>
            <a:r>
              <a:rPr lang="en-US" altLang="en-US" sz="2800" dirty="0" err="1">
                <a:cs typeface="Liberation Sans" pitchFamily="34" charset="0"/>
              </a:rPr>
              <a:t>akan</a:t>
            </a:r>
            <a:r>
              <a:rPr lang="en-US" altLang="en-US" sz="2800" dirty="0">
                <a:cs typeface="Liberation Sans" pitchFamily="34" charset="0"/>
              </a:rPr>
              <a:t> </a:t>
            </a:r>
            <a:r>
              <a:rPr lang="en-US" altLang="en-US" sz="2800" dirty="0" err="1">
                <a:cs typeface="Liberation Sans" pitchFamily="34" charset="0"/>
              </a:rPr>
              <a:t>membantu</a:t>
            </a:r>
            <a:r>
              <a:rPr lang="en-US" altLang="en-US" sz="2800" dirty="0">
                <a:cs typeface="Liberation Sans" pitchFamily="34" charset="0"/>
              </a:rPr>
              <a:t> </a:t>
            </a:r>
            <a:r>
              <a:rPr lang="en-US" altLang="en-US" sz="2800" dirty="0" err="1">
                <a:cs typeface="Liberation Sans" pitchFamily="34" charset="0"/>
              </a:rPr>
              <a:t>Anda</a:t>
            </a:r>
            <a:r>
              <a:rPr lang="en-US" altLang="en-US" sz="2800" dirty="0">
                <a:cs typeface="Liberation Sans" pitchFamily="34" charset="0"/>
              </a:rPr>
              <a:t> </a:t>
            </a:r>
            <a:r>
              <a:rPr lang="en-US" altLang="en-US" sz="2800" dirty="0" err="1">
                <a:cs typeface="Liberation Sans" pitchFamily="34" charset="0"/>
              </a:rPr>
              <a:t>menemukan</a:t>
            </a:r>
            <a:r>
              <a:rPr lang="en-US" altLang="en-US" sz="2800" dirty="0">
                <a:cs typeface="Liberation Sans" pitchFamily="34" charset="0"/>
              </a:rPr>
              <a:t> </a:t>
            </a:r>
            <a:r>
              <a:rPr lang="en-US" altLang="en-US" sz="2800" dirty="0" err="1">
                <a:cs typeface="Liberation Sans" pitchFamily="34" charset="0"/>
              </a:rPr>
              <a:t>akar</a:t>
            </a:r>
            <a:r>
              <a:rPr lang="en-US" altLang="en-US" sz="2800" dirty="0">
                <a:cs typeface="Liberation Sans" pitchFamily="34" charset="0"/>
              </a:rPr>
              <a:t> </a:t>
            </a:r>
            <a:r>
              <a:rPr lang="en-US" altLang="en-US" sz="2800" dirty="0" err="1">
                <a:cs typeface="Liberation Sans" pitchFamily="34" charset="0"/>
              </a:rPr>
              <a:t>permasalahan</a:t>
            </a:r>
            <a:r>
              <a:rPr lang="en-US" altLang="en-US" sz="2800" dirty="0">
                <a:cs typeface="Liberation Sans" pitchFamily="34" charset="0"/>
              </a:rPr>
              <a:t> (</a:t>
            </a:r>
            <a:r>
              <a:rPr lang="en-US" altLang="en-US" sz="2800" dirty="0" err="1">
                <a:cs typeface="Liberation Sans" pitchFamily="34" charset="0"/>
              </a:rPr>
              <a:t>penyebab</a:t>
            </a:r>
            <a:r>
              <a:rPr lang="en-US" altLang="en-US" sz="2800" dirty="0">
                <a:cs typeface="Liberation Sans" pitchFamily="34" charset="0"/>
              </a:rPr>
              <a:t> paling </a:t>
            </a:r>
            <a:r>
              <a:rPr lang="en-US" altLang="en-US" sz="2800" dirty="0" err="1">
                <a:cs typeface="Liberation Sans" pitchFamily="34" charset="0"/>
              </a:rPr>
              <a:t>mendasar</a:t>
            </a:r>
            <a:r>
              <a:rPr lang="en-US" altLang="en-US" sz="2800" dirty="0">
                <a:cs typeface="Liberation Sans" pitchFamily="34" charset="0"/>
              </a:rPr>
              <a:t>) </a:t>
            </a:r>
            <a:r>
              <a:rPr lang="en-US" altLang="en-US" sz="2800" dirty="0" err="1">
                <a:cs typeface="Liberation Sans" pitchFamily="34" charset="0"/>
              </a:rPr>
              <a:t>dari</a:t>
            </a:r>
            <a:r>
              <a:rPr lang="en-US" altLang="en-US" sz="2800" dirty="0">
                <a:cs typeface="Liberation Sans" pitchFamily="34" charset="0"/>
              </a:rPr>
              <a:t> </a:t>
            </a:r>
            <a:r>
              <a:rPr lang="en-US" altLang="en-US" sz="2800" dirty="0" err="1">
                <a:cs typeface="Liberation Sans" pitchFamily="34" charset="0"/>
              </a:rPr>
              <a:t>suatu</a:t>
            </a:r>
            <a:r>
              <a:rPr lang="en-US" altLang="en-US" sz="2800" dirty="0">
                <a:cs typeface="Liberation Sans" pitchFamily="34" charset="0"/>
              </a:rPr>
              <a:t> </a:t>
            </a:r>
            <a:r>
              <a:rPr lang="en-US" altLang="en-US" sz="2800" dirty="0" err="1">
                <a:cs typeface="Liberation Sans" pitchFamily="34" charset="0"/>
              </a:rPr>
              <a:t>masalah</a:t>
            </a:r>
            <a:r>
              <a:rPr lang="en-US" altLang="en-US" sz="2800" dirty="0">
                <a:cs typeface="Liberation Sans" pitchFamily="34" charset="0"/>
              </a:rPr>
              <a:t>.</a:t>
            </a:r>
            <a:endParaRPr lang="en-US" altLang="en-US" sz="2800" dirty="0" smtClean="0">
              <a:cs typeface="Liberation Sans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3-</a:t>
            </a:r>
            <a:fld id="{25455474-B86E-48AB-8C1A-AED91F11EEB4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8436664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Gejala</a:t>
            </a:r>
            <a:r>
              <a:rPr lang="en-US" alt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 versus </a:t>
            </a:r>
            <a:r>
              <a:rPr lang="en-US" altLang="en-US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Masalah</a:t>
            </a:r>
            <a:endParaRPr lang="en-US" altLang="en-US" dirty="0" smtClean="0">
              <a:ea typeface="Liberation Sans" panose="020B0604020202020204" pitchFamily="34" charset="0"/>
              <a:cs typeface="Liberation Sans" panose="020B0604020202020204" pitchFamily="34" charset="0"/>
            </a:endParaRP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>
          <a:xfrm>
            <a:off x="457200" y="1665312"/>
            <a:ext cx="8229600" cy="4572000"/>
          </a:xfrm>
        </p:spPr>
        <p:txBody>
          <a:bodyPr/>
          <a:lstStyle/>
          <a:p>
            <a:r>
              <a:rPr lang="en-US" altLang="en-US" sz="2200" dirty="0" err="1">
                <a:cs typeface="Liberation Sans" pitchFamily="34" charset="0"/>
              </a:rPr>
              <a:t>Teruslah</a:t>
            </a:r>
            <a:r>
              <a:rPr lang="en-US" altLang="en-US" sz="2200" dirty="0">
                <a:cs typeface="Liberation Sans" pitchFamily="34" charset="0"/>
              </a:rPr>
              <a:t> </a:t>
            </a:r>
            <a:r>
              <a:rPr lang="en-US" altLang="en-US" sz="2200" dirty="0" err="1">
                <a:cs typeface="Liberation Sans" pitchFamily="34" charset="0"/>
              </a:rPr>
              <a:t>bertanya</a:t>
            </a:r>
            <a:r>
              <a:rPr lang="en-US" altLang="en-US" sz="2200" dirty="0">
                <a:cs typeface="Liberation Sans" pitchFamily="34" charset="0"/>
              </a:rPr>
              <a:t> “</a:t>
            </a:r>
            <a:r>
              <a:rPr lang="en-US" altLang="en-US" sz="2200" dirty="0" err="1">
                <a:cs typeface="Liberation Sans" pitchFamily="34" charset="0"/>
              </a:rPr>
              <a:t>Mengapa</a:t>
            </a:r>
            <a:r>
              <a:rPr lang="en-US" altLang="en-US" sz="2200" dirty="0">
                <a:cs typeface="Liberation Sans" pitchFamily="34" charset="0"/>
              </a:rPr>
              <a:t>?” </a:t>
            </a:r>
            <a:r>
              <a:rPr lang="en-US" altLang="en-US" sz="2200" dirty="0" err="1">
                <a:cs typeface="Liberation Sans" pitchFamily="34" charset="0"/>
              </a:rPr>
              <a:t>sampai</a:t>
            </a:r>
            <a:r>
              <a:rPr lang="en-US" altLang="en-US" sz="2200" dirty="0">
                <a:cs typeface="Liberation Sans" pitchFamily="34" charset="0"/>
              </a:rPr>
              <a:t> </a:t>
            </a:r>
            <a:r>
              <a:rPr lang="en-US" altLang="en-US" sz="2200" dirty="0" err="1">
                <a:cs typeface="Liberation Sans" pitchFamily="34" charset="0"/>
              </a:rPr>
              <a:t>penyebab</a:t>
            </a:r>
            <a:r>
              <a:rPr lang="en-US" altLang="en-US" sz="2200" dirty="0">
                <a:cs typeface="Liberation Sans" pitchFamily="34" charset="0"/>
              </a:rPr>
              <a:t> paling </a:t>
            </a:r>
            <a:r>
              <a:rPr lang="en-US" altLang="en-US" sz="2200" dirty="0" err="1">
                <a:cs typeface="Liberation Sans" pitchFamily="34" charset="0"/>
              </a:rPr>
              <a:t>mendasar</a:t>
            </a:r>
            <a:r>
              <a:rPr lang="en-US" altLang="en-US" sz="2200" dirty="0">
                <a:cs typeface="Liberation Sans" pitchFamily="34" charset="0"/>
              </a:rPr>
              <a:t> </a:t>
            </a:r>
            <a:r>
              <a:rPr lang="en-US" altLang="en-US" sz="2200" dirty="0" err="1">
                <a:cs typeface="Liberation Sans" pitchFamily="34" charset="0"/>
              </a:rPr>
              <a:t>ditemukan</a:t>
            </a:r>
            <a:r>
              <a:rPr lang="en-US" altLang="en-US" sz="2200" dirty="0">
                <a:cs typeface="Liberation Sans" pitchFamily="34" charset="0"/>
              </a:rPr>
              <a:t>. </a:t>
            </a:r>
          </a:p>
          <a:p>
            <a:r>
              <a:rPr lang="en-US" altLang="en-US" sz="2200" dirty="0" err="1">
                <a:cs typeface="Liberation Sans" pitchFamily="34" charset="0"/>
              </a:rPr>
              <a:t>Contoh</a:t>
            </a:r>
            <a:r>
              <a:rPr lang="en-US" altLang="en-US" sz="2200" dirty="0">
                <a:cs typeface="Liberation Sans" pitchFamily="34" charset="0"/>
              </a:rPr>
              <a:t>: </a:t>
            </a:r>
            <a:r>
              <a:rPr lang="en-US" altLang="en-US" sz="2200" dirty="0" err="1">
                <a:cs typeface="Liberation Sans" pitchFamily="34" charset="0"/>
              </a:rPr>
              <a:t>Karyawan</a:t>
            </a:r>
            <a:r>
              <a:rPr lang="en-US" altLang="en-US" sz="2200" dirty="0">
                <a:cs typeface="Liberation Sans" pitchFamily="34" charset="0"/>
              </a:rPr>
              <a:t> </a:t>
            </a:r>
            <a:r>
              <a:rPr lang="en-US" altLang="en-US" sz="2200" dirty="0" err="1">
                <a:cs typeface="Liberation Sans" pitchFamily="34" charset="0"/>
              </a:rPr>
              <a:t>terbaik</a:t>
            </a:r>
            <a:r>
              <a:rPr lang="en-US" altLang="en-US" sz="2200" dirty="0">
                <a:cs typeface="Liberation Sans" pitchFamily="34" charset="0"/>
              </a:rPr>
              <a:t> </a:t>
            </a:r>
            <a:r>
              <a:rPr lang="en-US" altLang="en-US" sz="2200" dirty="0" err="1">
                <a:cs typeface="Liberation Sans" pitchFamily="34" charset="0"/>
              </a:rPr>
              <a:t>saya</a:t>
            </a:r>
            <a:r>
              <a:rPr lang="en-US" altLang="en-US" sz="2200" dirty="0">
                <a:cs typeface="Liberation Sans" pitchFamily="34" charset="0"/>
              </a:rPr>
              <a:t> </a:t>
            </a:r>
            <a:r>
              <a:rPr lang="en-US" altLang="en-US" sz="2200" dirty="0" err="1">
                <a:cs typeface="Liberation Sans" pitchFamily="34" charset="0"/>
              </a:rPr>
              <a:t>meninggalkan</a:t>
            </a:r>
            <a:r>
              <a:rPr lang="en-US" altLang="en-US" sz="2200" dirty="0">
                <a:cs typeface="Liberation Sans" pitchFamily="34" charset="0"/>
              </a:rPr>
              <a:t> </a:t>
            </a:r>
            <a:r>
              <a:rPr lang="en-US" altLang="en-US" sz="2200" dirty="0" err="1">
                <a:cs typeface="Liberation Sans" pitchFamily="34" charset="0"/>
              </a:rPr>
              <a:t>organisasi</a:t>
            </a:r>
            <a:r>
              <a:rPr lang="en-US" altLang="en-US" sz="2200" dirty="0">
                <a:cs typeface="Liberation Sans" pitchFamily="34" charset="0"/>
              </a:rPr>
              <a:t>.</a:t>
            </a:r>
          </a:p>
          <a:p>
            <a:r>
              <a:rPr lang="en-US" altLang="en-US" sz="2200" dirty="0" err="1">
                <a:cs typeface="Liberation Sans" pitchFamily="34" charset="0"/>
              </a:rPr>
              <a:t>Mengapa</a:t>
            </a:r>
            <a:r>
              <a:rPr lang="en-US" altLang="en-US" sz="2200" dirty="0">
                <a:cs typeface="Liberation Sans" pitchFamily="34" charset="0"/>
              </a:rPr>
              <a:t>?	</a:t>
            </a:r>
            <a:r>
              <a:rPr lang="en-US" altLang="en-US" sz="2200" dirty="0" err="1">
                <a:cs typeface="Liberation Sans" pitchFamily="34" charset="0"/>
              </a:rPr>
              <a:t>Mereka</a:t>
            </a:r>
            <a:r>
              <a:rPr lang="en-US" altLang="en-US" sz="2200" dirty="0">
                <a:cs typeface="Liberation Sans" pitchFamily="34" charset="0"/>
              </a:rPr>
              <a:t> </a:t>
            </a:r>
            <a:r>
              <a:rPr lang="en-US" altLang="en-US" sz="2200" dirty="0" err="1">
                <a:cs typeface="Liberation Sans" pitchFamily="34" charset="0"/>
              </a:rPr>
              <a:t>tidak</a:t>
            </a:r>
            <a:r>
              <a:rPr lang="en-US" altLang="en-US" sz="2200" dirty="0">
                <a:cs typeface="Liberation Sans" pitchFamily="34" charset="0"/>
              </a:rPr>
              <a:t> </a:t>
            </a:r>
            <a:r>
              <a:rPr lang="en-US" altLang="en-US" sz="2200" dirty="0" err="1">
                <a:cs typeface="Liberation Sans" pitchFamily="34" charset="0"/>
              </a:rPr>
              <a:t>puas</a:t>
            </a:r>
            <a:r>
              <a:rPr lang="en-US" altLang="en-US" sz="2200" dirty="0">
                <a:cs typeface="Liberation Sans" pitchFamily="34" charset="0"/>
              </a:rPr>
              <a:t> </a:t>
            </a:r>
            <a:r>
              <a:rPr lang="en-US" altLang="en-US" sz="2200" dirty="0" err="1">
                <a:cs typeface="Liberation Sans" pitchFamily="34" charset="0"/>
              </a:rPr>
              <a:t>dengan</a:t>
            </a:r>
            <a:r>
              <a:rPr lang="en-US" altLang="en-US" sz="2200" dirty="0">
                <a:cs typeface="Liberation Sans" pitchFamily="34" charset="0"/>
              </a:rPr>
              <a:t> </a:t>
            </a:r>
            <a:r>
              <a:rPr lang="en-US" altLang="en-US" sz="2200" dirty="0" err="1">
                <a:cs typeface="Liberation Sans" pitchFamily="34" charset="0"/>
              </a:rPr>
              <a:t>pekerjaan</a:t>
            </a:r>
            <a:r>
              <a:rPr lang="en-US" altLang="en-US" sz="2200" dirty="0">
                <a:cs typeface="Liberation Sans" pitchFamily="34" charset="0"/>
              </a:rPr>
              <a:t> </a:t>
            </a:r>
            <a:r>
              <a:rPr lang="en-US" altLang="en-US" sz="2200" dirty="0" err="1">
                <a:cs typeface="Liberation Sans" pitchFamily="34" charset="0"/>
              </a:rPr>
              <a:t>mereka</a:t>
            </a:r>
            <a:r>
              <a:rPr lang="en-US" altLang="en-US" sz="2200" dirty="0">
                <a:cs typeface="Liberation Sans" pitchFamily="34" charset="0"/>
              </a:rPr>
              <a:t>.</a:t>
            </a:r>
          </a:p>
          <a:p>
            <a:r>
              <a:rPr lang="en-US" altLang="en-US" sz="2200" dirty="0" err="1">
                <a:cs typeface="Liberation Sans" pitchFamily="34" charset="0"/>
              </a:rPr>
              <a:t>Mengapa</a:t>
            </a:r>
            <a:r>
              <a:rPr lang="en-US" altLang="en-US" sz="2200" dirty="0">
                <a:cs typeface="Liberation Sans" pitchFamily="34" charset="0"/>
              </a:rPr>
              <a:t>?	</a:t>
            </a:r>
            <a:r>
              <a:rPr lang="en-US" altLang="en-US" sz="2200" dirty="0" err="1">
                <a:cs typeface="Liberation Sans" pitchFamily="34" charset="0"/>
              </a:rPr>
              <a:t>Mereka</a:t>
            </a:r>
            <a:r>
              <a:rPr lang="en-US" altLang="en-US" sz="2200" dirty="0">
                <a:cs typeface="Liberation Sans" pitchFamily="34" charset="0"/>
              </a:rPr>
              <a:t> </a:t>
            </a:r>
            <a:r>
              <a:rPr lang="en-US" altLang="en-US" sz="2200" dirty="0" err="1">
                <a:cs typeface="Liberation Sans" pitchFamily="34" charset="0"/>
              </a:rPr>
              <a:t>tidak</a:t>
            </a:r>
            <a:r>
              <a:rPr lang="en-US" altLang="en-US" sz="2200" dirty="0">
                <a:cs typeface="Liberation Sans" pitchFamily="34" charset="0"/>
              </a:rPr>
              <a:t> </a:t>
            </a:r>
            <a:r>
              <a:rPr lang="en-US" altLang="en-US" sz="2200" dirty="0" err="1">
                <a:cs typeface="Liberation Sans" pitchFamily="34" charset="0"/>
              </a:rPr>
              <a:t>menemukan</a:t>
            </a:r>
            <a:r>
              <a:rPr lang="en-US" altLang="en-US" sz="2200" dirty="0">
                <a:cs typeface="Liberation Sans" pitchFamily="34" charset="0"/>
              </a:rPr>
              <a:t> </a:t>
            </a:r>
            <a:r>
              <a:rPr lang="en-US" altLang="en-US" sz="2200" dirty="0" err="1">
                <a:cs typeface="Liberation Sans" pitchFamily="34" charset="0"/>
              </a:rPr>
              <a:t>tantangan</a:t>
            </a:r>
            <a:r>
              <a:rPr lang="en-US" altLang="en-US" sz="2200" dirty="0">
                <a:cs typeface="Liberation Sans" pitchFamily="34" charset="0"/>
              </a:rPr>
              <a:t> </a:t>
            </a:r>
            <a:r>
              <a:rPr lang="en-US" altLang="en-US" sz="2200" dirty="0" err="1">
                <a:cs typeface="Liberation Sans" pitchFamily="34" charset="0"/>
              </a:rPr>
              <a:t>dalam</a:t>
            </a:r>
            <a:r>
              <a:rPr lang="en-US" altLang="en-US" sz="2200" dirty="0">
                <a:cs typeface="Liberation Sans" pitchFamily="34" charset="0"/>
              </a:rPr>
              <a:t> </a:t>
            </a:r>
            <a:r>
              <a:rPr lang="id-ID" altLang="en-US" sz="2200" dirty="0" smtClean="0">
                <a:cs typeface="Liberation Sans" pitchFamily="34" charset="0"/>
              </a:rPr>
              <a:t> 		</a:t>
            </a:r>
            <a:r>
              <a:rPr lang="en-US" altLang="en-US" sz="2200" dirty="0" err="1" smtClean="0">
                <a:cs typeface="Liberation Sans" pitchFamily="34" charset="0"/>
              </a:rPr>
              <a:t>pekerjaan</a:t>
            </a:r>
            <a:r>
              <a:rPr lang="en-US" altLang="en-US" sz="2200" dirty="0" smtClean="0">
                <a:cs typeface="Liberation Sans" pitchFamily="34" charset="0"/>
              </a:rPr>
              <a:t> </a:t>
            </a:r>
            <a:r>
              <a:rPr lang="en-US" altLang="en-US" sz="2200" dirty="0" err="1">
                <a:cs typeface="Liberation Sans" pitchFamily="34" charset="0"/>
              </a:rPr>
              <a:t>mereka</a:t>
            </a:r>
            <a:r>
              <a:rPr lang="en-US" altLang="en-US" sz="2200" dirty="0">
                <a:cs typeface="Liberation Sans" pitchFamily="34" charset="0"/>
              </a:rPr>
              <a:t>. </a:t>
            </a:r>
          </a:p>
          <a:p>
            <a:r>
              <a:rPr lang="en-US" altLang="en-US" sz="2200" dirty="0" err="1">
                <a:cs typeface="Liberation Sans" pitchFamily="34" charset="0"/>
              </a:rPr>
              <a:t>Mengapa</a:t>
            </a:r>
            <a:r>
              <a:rPr lang="en-US" altLang="en-US" sz="2200" dirty="0">
                <a:cs typeface="Liberation Sans" pitchFamily="34" charset="0"/>
              </a:rPr>
              <a:t>?	</a:t>
            </a:r>
            <a:r>
              <a:rPr lang="en-US" altLang="en-US" sz="2200" dirty="0" err="1">
                <a:cs typeface="Liberation Sans" pitchFamily="34" charset="0"/>
              </a:rPr>
              <a:t>Mereka</a:t>
            </a:r>
            <a:r>
              <a:rPr lang="en-US" altLang="en-US" sz="2200" dirty="0">
                <a:cs typeface="Liberation Sans" pitchFamily="34" charset="0"/>
              </a:rPr>
              <a:t> </a:t>
            </a:r>
            <a:r>
              <a:rPr lang="en-US" altLang="en-US" sz="2200" dirty="0" err="1">
                <a:cs typeface="Liberation Sans" pitchFamily="34" charset="0"/>
              </a:rPr>
              <a:t>tidak</a:t>
            </a:r>
            <a:r>
              <a:rPr lang="en-US" altLang="en-US" sz="2200" dirty="0">
                <a:cs typeface="Liberation Sans" pitchFamily="34" charset="0"/>
              </a:rPr>
              <a:t> </a:t>
            </a:r>
            <a:r>
              <a:rPr lang="en-US" altLang="en-US" sz="2200" dirty="0" err="1">
                <a:cs typeface="Liberation Sans" pitchFamily="34" charset="0"/>
              </a:rPr>
              <a:t>memiliki</a:t>
            </a:r>
            <a:r>
              <a:rPr lang="en-US" altLang="en-US" sz="2200" dirty="0">
                <a:cs typeface="Liberation Sans" pitchFamily="34" charset="0"/>
              </a:rPr>
              <a:t> </a:t>
            </a:r>
            <a:r>
              <a:rPr lang="en-US" altLang="en-US" sz="2200" dirty="0" err="1">
                <a:cs typeface="Liberation Sans" pitchFamily="34" charset="0"/>
              </a:rPr>
              <a:t>kendali</a:t>
            </a:r>
            <a:r>
              <a:rPr lang="en-US" altLang="en-US" sz="2200" dirty="0">
                <a:cs typeface="Liberation Sans" pitchFamily="34" charset="0"/>
              </a:rPr>
              <a:t> </a:t>
            </a:r>
            <a:r>
              <a:rPr lang="en-US" altLang="en-US" sz="2200" dirty="0" err="1">
                <a:cs typeface="Liberation Sans" pitchFamily="34" charset="0"/>
              </a:rPr>
              <a:t>atas</a:t>
            </a:r>
            <a:r>
              <a:rPr lang="en-US" altLang="en-US" sz="2200" dirty="0">
                <a:cs typeface="Liberation Sans" pitchFamily="34" charset="0"/>
              </a:rPr>
              <a:t> </a:t>
            </a:r>
            <a:r>
              <a:rPr lang="en-US" altLang="en-US" sz="2200" dirty="0" err="1">
                <a:cs typeface="Liberation Sans" pitchFamily="34" charset="0"/>
              </a:rPr>
              <a:t>pekerjaan</a:t>
            </a:r>
            <a:r>
              <a:rPr lang="en-US" altLang="en-US" sz="2200" dirty="0">
                <a:cs typeface="Liberation Sans" pitchFamily="34" charset="0"/>
              </a:rPr>
              <a:t> </a:t>
            </a:r>
            <a:r>
              <a:rPr lang="id-ID" altLang="en-US" sz="2200" dirty="0" smtClean="0">
                <a:cs typeface="Liberation Sans" pitchFamily="34" charset="0"/>
              </a:rPr>
              <a:t>		</a:t>
            </a:r>
            <a:r>
              <a:rPr lang="en-US" altLang="en-US" sz="2200" dirty="0" err="1" smtClean="0">
                <a:cs typeface="Liberation Sans" pitchFamily="34" charset="0"/>
              </a:rPr>
              <a:t>mereka</a:t>
            </a:r>
            <a:r>
              <a:rPr lang="en-US" altLang="en-US" sz="2200" dirty="0">
                <a:cs typeface="Liberation Sans" pitchFamily="34" charset="0"/>
              </a:rPr>
              <a:t>.</a:t>
            </a:r>
          </a:p>
          <a:p>
            <a:r>
              <a:rPr lang="en-US" altLang="en-US" sz="2200" dirty="0" err="1">
                <a:cs typeface="Liberation Sans" pitchFamily="34" charset="0"/>
              </a:rPr>
              <a:t>Mengapa</a:t>
            </a:r>
            <a:r>
              <a:rPr lang="en-US" altLang="en-US" sz="2200" dirty="0">
                <a:cs typeface="Liberation Sans" pitchFamily="34" charset="0"/>
              </a:rPr>
              <a:t>?	</a:t>
            </a:r>
            <a:r>
              <a:rPr lang="en-US" altLang="en-US" sz="2200" dirty="0" err="1">
                <a:cs typeface="Liberation Sans" pitchFamily="34" charset="0"/>
              </a:rPr>
              <a:t>Mereka</a:t>
            </a:r>
            <a:r>
              <a:rPr lang="en-US" altLang="en-US" sz="2200" dirty="0">
                <a:cs typeface="Liberation Sans" pitchFamily="34" charset="0"/>
              </a:rPr>
              <a:t> </a:t>
            </a:r>
            <a:r>
              <a:rPr lang="en-US" altLang="en-US" sz="2200" dirty="0" err="1">
                <a:cs typeface="Liberation Sans" pitchFamily="34" charset="0"/>
              </a:rPr>
              <a:t>tidak</a:t>
            </a:r>
            <a:r>
              <a:rPr lang="en-US" altLang="en-US" sz="2200" dirty="0">
                <a:cs typeface="Liberation Sans" pitchFamily="34" charset="0"/>
              </a:rPr>
              <a:t> </a:t>
            </a:r>
            <a:r>
              <a:rPr lang="en-US" altLang="en-US" sz="2200" dirty="0" err="1">
                <a:cs typeface="Liberation Sans" pitchFamily="34" charset="0"/>
              </a:rPr>
              <a:t>memiliki</a:t>
            </a:r>
            <a:r>
              <a:rPr lang="en-US" altLang="en-US" sz="2200" dirty="0">
                <a:cs typeface="Liberation Sans" pitchFamily="34" charset="0"/>
              </a:rPr>
              <a:t> </a:t>
            </a:r>
            <a:r>
              <a:rPr lang="en-US" altLang="en-US" sz="2200" dirty="0" err="1">
                <a:cs typeface="Liberation Sans" pitchFamily="34" charset="0"/>
              </a:rPr>
              <a:t>pengaruh</a:t>
            </a:r>
            <a:r>
              <a:rPr lang="en-US" altLang="en-US" sz="2200" dirty="0">
                <a:cs typeface="Liberation Sans" pitchFamily="34" charset="0"/>
              </a:rPr>
              <a:t> yang </a:t>
            </a:r>
            <a:r>
              <a:rPr lang="en-US" altLang="en-US" sz="2200" dirty="0" err="1">
                <a:cs typeface="Liberation Sans" pitchFamily="34" charset="0"/>
              </a:rPr>
              <a:t>cukup</a:t>
            </a:r>
            <a:r>
              <a:rPr lang="en-US" altLang="en-US" sz="2200" dirty="0">
                <a:cs typeface="Liberation Sans" pitchFamily="34" charset="0"/>
              </a:rPr>
              <a:t> </a:t>
            </a:r>
            <a:r>
              <a:rPr lang="id-ID" altLang="en-US" sz="2200" dirty="0" smtClean="0">
                <a:cs typeface="Liberation Sans" pitchFamily="34" charset="0"/>
              </a:rPr>
              <a:t>		</a:t>
            </a:r>
            <a:r>
              <a:rPr lang="en-US" altLang="en-US" sz="2200" dirty="0" err="1" smtClean="0">
                <a:cs typeface="Liberation Sans" pitchFamily="34" charset="0"/>
              </a:rPr>
              <a:t>terhadap</a:t>
            </a:r>
            <a:r>
              <a:rPr lang="en-US" altLang="en-US" sz="2200" dirty="0" smtClean="0">
                <a:cs typeface="Liberation Sans" pitchFamily="34" charset="0"/>
              </a:rPr>
              <a:t> </a:t>
            </a:r>
            <a:r>
              <a:rPr lang="en-US" altLang="en-US" sz="2200" dirty="0" err="1">
                <a:cs typeface="Liberation Sans" pitchFamily="34" charset="0"/>
              </a:rPr>
              <a:t>perencanaan</a:t>
            </a:r>
            <a:r>
              <a:rPr lang="en-US" altLang="en-US" sz="2200" dirty="0">
                <a:cs typeface="Liberation Sans" pitchFamily="34" charset="0"/>
              </a:rPr>
              <a:t>, </a:t>
            </a:r>
            <a:r>
              <a:rPr lang="en-US" altLang="en-US" sz="2200" dirty="0" err="1">
                <a:cs typeface="Liberation Sans" pitchFamily="34" charset="0"/>
              </a:rPr>
              <a:t>pelaksanaan</a:t>
            </a:r>
            <a:r>
              <a:rPr lang="en-US" altLang="en-US" sz="2200" dirty="0">
                <a:cs typeface="Liberation Sans" pitchFamily="34" charset="0"/>
              </a:rPr>
              <a:t>, </a:t>
            </a:r>
            <a:r>
              <a:rPr lang="en-US" altLang="en-US" sz="2200" dirty="0" err="1">
                <a:cs typeface="Liberation Sans" pitchFamily="34" charset="0"/>
              </a:rPr>
              <a:t>dan</a:t>
            </a:r>
            <a:r>
              <a:rPr lang="en-US" altLang="en-US" sz="2200" dirty="0">
                <a:cs typeface="Liberation Sans" pitchFamily="34" charset="0"/>
              </a:rPr>
              <a:t> </a:t>
            </a:r>
            <a:r>
              <a:rPr lang="id-ID" altLang="en-US" sz="2200" dirty="0" smtClean="0">
                <a:cs typeface="Liberation Sans" pitchFamily="34" charset="0"/>
              </a:rPr>
              <a:t>		</a:t>
            </a:r>
            <a:r>
              <a:rPr lang="en-US" altLang="en-US" sz="2200" dirty="0" err="1" smtClean="0">
                <a:cs typeface="Liberation Sans" pitchFamily="34" charset="0"/>
              </a:rPr>
              <a:t>evaluasi</a:t>
            </a:r>
            <a:r>
              <a:rPr lang="en-US" altLang="en-US" sz="2200" dirty="0" smtClean="0">
                <a:cs typeface="Liberation Sans" pitchFamily="34" charset="0"/>
              </a:rPr>
              <a:t> </a:t>
            </a:r>
            <a:r>
              <a:rPr lang="en-US" altLang="en-US" sz="2200" dirty="0" err="1">
                <a:cs typeface="Liberation Sans" pitchFamily="34" charset="0"/>
              </a:rPr>
              <a:t>pekerjaan</a:t>
            </a:r>
            <a:r>
              <a:rPr lang="en-US" altLang="en-US" sz="2200" dirty="0">
                <a:cs typeface="Liberation Sans" pitchFamily="34" charset="0"/>
              </a:rPr>
              <a:t> </a:t>
            </a:r>
            <a:r>
              <a:rPr lang="en-US" altLang="en-US" sz="2200" dirty="0" err="1">
                <a:cs typeface="Liberation Sans" pitchFamily="34" charset="0"/>
              </a:rPr>
              <a:t>mereka</a:t>
            </a:r>
            <a:r>
              <a:rPr lang="en-US" altLang="en-US" sz="2200" dirty="0">
                <a:cs typeface="Liberation Sans" pitchFamily="34" charset="0"/>
              </a:rPr>
              <a:t>.</a:t>
            </a:r>
          </a:p>
          <a:p>
            <a:r>
              <a:rPr lang="en-US" altLang="en-US" sz="2200" dirty="0" err="1">
                <a:cs typeface="Liberation Sans" pitchFamily="34" charset="0"/>
              </a:rPr>
              <a:t>Mengapa</a:t>
            </a:r>
            <a:r>
              <a:rPr lang="en-US" altLang="en-US" sz="2200" dirty="0">
                <a:cs typeface="Liberation Sans" pitchFamily="34" charset="0"/>
              </a:rPr>
              <a:t>?	Kami </a:t>
            </a:r>
            <a:r>
              <a:rPr lang="en-US" altLang="en-US" sz="2200" dirty="0" err="1">
                <a:cs typeface="Liberation Sans" pitchFamily="34" charset="0"/>
              </a:rPr>
              <a:t>enggan</a:t>
            </a:r>
            <a:r>
              <a:rPr lang="en-US" altLang="en-US" sz="2200" dirty="0">
                <a:cs typeface="Liberation Sans" pitchFamily="34" charset="0"/>
              </a:rPr>
              <a:t> </a:t>
            </a:r>
            <a:r>
              <a:rPr lang="en-US" altLang="en-US" sz="2200" dirty="0" err="1">
                <a:cs typeface="Liberation Sans" pitchFamily="34" charset="0"/>
              </a:rPr>
              <a:t>mendelegasikan</a:t>
            </a:r>
            <a:r>
              <a:rPr lang="en-US" altLang="en-US" sz="2200" dirty="0">
                <a:cs typeface="Liberation Sans" pitchFamily="34" charset="0"/>
              </a:rPr>
              <a:t>.</a:t>
            </a:r>
            <a:endParaRPr lang="en-US" altLang="en-US" sz="2200" dirty="0" smtClean="0">
              <a:cs typeface="Liberation Sans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3-</a:t>
            </a:r>
            <a:fld id="{25455474-B86E-48AB-8C1A-AED91F11EEB4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7173625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05800" cy="944562"/>
          </a:xfrm>
        </p:spPr>
        <p:txBody>
          <a:bodyPr/>
          <a:lstStyle/>
          <a:p>
            <a:pPr>
              <a:defRPr/>
            </a:pPr>
            <a:r>
              <a:rPr lang="en-US" altLang="en-US" sz="2800" dirty="0">
                <a:ea typeface="Liberation Sans" panose="020B0604020202020204" pitchFamily="34" charset="0"/>
                <a:cs typeface="Liberation Sans" panose="020B0604020202020204" pitchFamily="34" charset="0"/>
              </a:rPr>
              <a:t>Dari </a:t>
            </a:r>
            <a:r>
              <a:rPr lang="en-US" altLang="en-US" sz="28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Masalah</a:t>
            </a:r>
            <a:r>
              <a:rPr lang="en-US" altLang="en-US" sz="28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altLang="en-US" sz="28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Menjadi</a:t>
            </a:r>
            <a:r>
              <a:rPr lang="en-US" altLang="en-US" sz="28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altLang="en-US" sz="28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Topik</a:t>
            </a:r>
            <a:r>
              <a:rPr lang="en-US" altLang="en-US" sz="28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altLang="en-US" sz="28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Penelitian</a:t>
            </a:r>
            <a:r>
              <a:rPr lang="en-US" altLang="en-US" sz="2800" dirty="0">
                <a:ea typeface="Liberation Sans" panose="020B0604020202020204" pitchFamily="34" charset="0"/>
                <a:cs typeface="Liberation Sans" panose="020B0604020202020204" pitchFamily="34" charset="0"/>
              </a:rPr>
              <a:t> yang </a:t>
            </a:r>
            <a:r>
              <a:rPr lang="en-US" altLang="en-US" sz="28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Layak</a:t>
            </a:r>
            <a:endParaRPr lang="en-US" altLang="en-US" sz="2800" dirty="0" smtClean="0">
              <a:ea typeface="Liberation Sans" panose="020B0604020202020204" pitchFamily="34" charset="0"/>
              <a:cs typeface="Liberation Sans" panose="020B0604020202020204" pitchFamily="34" charset="0"/>
            </a:endParaRP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dirty="0">
                <a:cs typeface="Liberation Sans" pitchFamily="34" charset="0"/>
              </a:rPr>
              <a:t>Kita </a:t>
            </a:r>
            <a:r>
              <a:rPr lang="en-US" altLang="en-US" sz="2800" dirty="0" err="1">
                <a:cs typeface="Liberation Sans" pitchFamily="34" charset="0"/>
              </a:rPr>
              <a:t>perlu</a:t>
            </a:r>
            <a:r>
              <a:rPr lang="en-US" altLang="en-US" sz="2800" dirty="0">
                <a:cs typeface="Liberation Sans" pitchFamily="34" charset="0"/>
              </a:rPr>
              <a:t> </a:t>
            </a:r>
            <a:r>
              <a:rPr lang="en-US" altLang="en-US" sz="2800" dirty="0" err="1">
                <a:cs typeface="Liberation Sans" pitchFamily="34" charset="0"/>
              </a:rPr>
              <a:t>mengubah</a:t>
            </a:r>
            <a:r>
              <a:rPr lang="en-US" altLang="en-US" sz="2800" dirty="0">
                <a:cs typeface="Liberation Sans" pitchFamily="34" charset="0"/>
              </a:rPr>
              <a:t> </a:t>
            </a:r>
            <a:r>
              <a:rPr lang="en-US" altLang="en-US" sz="2800" dirty="0" err="1">
                <a:cs typeface="Liberation Sans" pitchFamily="34" charset="0"/>
              </a:rPr>
              <a:t>masalah</a:t>
            </a:r>
            <a:r>
              <a:rPr lang="en-US" altLang="en-US" sz="2800" dirty="0">
                <a:cs typeface="Liberation Sans" pitchFamily="34" charset="0"/>
              </a:rPr>
              <a:t> yang </a:t>
            </a:r>
            <a:r>
              <a:rPr lang="en-US" altLang="en-US" sz="2800" dirty="0" err="1">
                <a:cs typeface="Liberation Sans" pitchFamily="34" charset="0"/>
              </a:rPr>
              <a:t>luas</a:t>
            </a:r>
            <a:r>
              <a:rPr lang="en-US" altLang="en-US" sz="2800" dirty="0">
                <a:cs typeface="Liberation Sans" pitchFamily="34" charset="0"/>
              </a:rPr>
              <a:t> </a:t>
            </a:r>
            <a:r>
              <a:rPr lang="en-US" altLang="en-US" sz="2800" dirty="0" err="1">
                <a:cs typeface="Liberation Sans" pitchFamily="34" charset="0"/>
              </a:rPr>
              <a:t>menjadi</a:t>
            </a:r>
            <a:r>
              <a:rPr lang="en-US" altLang="en-US" sz="2800" dirty="0">
                <a:cs typeface="Liberation Sans" pitchFamily="34" charset="0"/>
              </a:rPr>
              <a:t> </a:t>
            </a:r>
            <a:r>
              <a:rPr lang="en-US" altLang="en-US" sz="2800" dirty="0" err="1">
                <a:cs typeface="Liberation Sans" pitchFamily="34" charset="0"/>
              </a:rPr>
              <a:t>topik</a:t>
            </a:r>
            <a:r>
              <a:rPr lang="en-US" altLang="en-US" sz="2800" dirty="0">
                <a:cs typeface="Liberation Sans" pitchFamily="34" charset="0"/>
              </a:rPr>
              <a:t> yang </a:t>
            </a:r>
            <a:r>
              <a:rPr lang="en-US" altLang="en-US" sz="2800" dirty="0" err="1">
                <a:cs typeface="Liberation Sans" pitchFamily="34" charset="0"/>
              </a:rPr>
              <a:t>layak</a:t>
            </a:r>
            <a:r>
              <a:rPr lang="en-US" altLang="en-US" sz="2800" dirty="0">
                <a:cs typeface="Liberation Sans" pitchFamily="34" charset="0"/>
              </a:rPr>
              <a:t> </a:t>
            </a:r>
            <a:r>
              <a:rPr lang="en-US" altLang="en-US" sz="2800" dirty="0" err="1">
                <a:cs typeface="Liberation Sans" pitchFamily="34" charset="0"/>
              </a:rPr>
              <a:t>untuk</a:t>
            </a:r>
            <a:r>
              <a:rPr lang="en-US" altLang="en-US" sz="2800" dirty="0">
                <a:cs typeface="Liberation Sans" pitchFamily="34" charset="0"/>
              </a:rPr>
              <a:t> </a:t>
            </a:r>
            <a:r>
              <a:rPr lang="en-US" altLang="en-US" sz="2800" dirty="0" err="1">
                <a:cs typeface="Liberation Sans" pitchFamily="34" charset="0"/>
              </a:rPr>
              <a:t>diteliti</a:t>
            </a:r>
            <a:r>
              <a:rPr lang="en-US" altLang="en-US" sz="2800" dirty="0">
                <a:cs typeface="Liberation Sans" pitchFamily="34" charset="0"/>
              </a:rPr>
              <a:t> </a:t>
            </a:r>
            <a:r>
              <a:rPr lang="en-US" altLang="en-US" sz="2800" dirty="0" err="1">
                <a:cs typeface="Liberation Sans" pitchFamily="34" charset="0"/>
              </a:rPr>
              <a:t>dengan</a:t>
            </a:r>
            <a:r>
              <a:rPr lang="en-US" altLang="en-US" sz="2800" dirty="0">
                <a:cs typeface="Liberation Sans" pitchFamily="34" charset="0"/>
              </a:rPr>
              <a:t> </a:t>
            </a:r>
            <a:r>
              <a:rPr lang="en-US" altLang="en-US" sz="2800" dirty="0" err="1">
                <a:cs typeface="Liberation Sans" pitchFamily="34" charset="0"/>
              </a:rPr>
              <a:t>cara</a:t>
            </a:r>
            <a:r>
              <a:rPr lang="en-US" altLang="en-US" sz="2800" dirty="0">
                <a:cs typeface="Liberation Sans" pitchFamily="34" charset="0"/>
              </a:rPr>
              <a:t>: </a:t>
            </a:r>
          </a:p>
          <a:p>
            <a:pPr marL="0" indent="0">
              <a:buNone/>
            </a:pPr>
            <a:r>
              <a:rPr lang="en-US" altLang="en-US" sz="2800" dirty="0">
                <a:cs typeface="Liberation Sans" pitchFamily="34" charset="0"/>
              </a:rPr>
              <a:t>a) </a:t>
            </a:r>
            <a:r>
              <a:rPr lang="en-US" altLang="en-US" sz="2800" dirty="0" err="1">
                <a:cs typeface="Liberation Sans" pitchFamily="34" charset="0"/>
              </a:rPr>
              <a:t>menjadikannya</a:t>
            </a:r>
            <a:r>
              <a:rPr lang="en-US" altLang="en-US" sz="2800" dirty="0">
                <a:cs typeface="Liberation Sans" pitchFamily="34" charset="0"/>
              </a:rPr>
              <a:t> </a:t>
            </a:r>
            <a:r>
              <a:rPr lang="en-US" altLang="en-US" sz="2800" dirty="0" err="1">
                <a:cs typeface="Liberation Sans" pitchFamily="34" charset="0"/>
              </a:rPr>
              <a:t>lebih</a:t>
            </a:r>
            <a:r>
              <a:rPr lang="en-US" altLang="en-US" sz="2800" dirty="0">
                <a:cs typeface="Liberation Sans" pitchFamily="34" charset="0"/>
              </a:rPr>
              <a:t> </a:t>
            </a:r>
            <a:r>
              <a:rPr lang="en-US" altLang="en-US" sz="2800" dirty="0" err="1">
                <a:cs typeface="Liberation Sans" pitchFamily="34" charset="0"/>
              </a:rPr>
              <a:t>spesifik</a:t>
            </a:r>
            <a:r>
              <a:rPr lang="en-US" altLang="en-US" sz="2800" dirty="0">
                <a:cs typeface="Liberation Sans" pitchFamily="34" charset="0"/>
              </a:rPr>
              <a:t> </a:t>
            </a:r>
            <a:r>
              <a:rPr lang="en-US" altLang="en-US" sz="2800" dirty="0" err="1">
                <a:cs typeface="Liberation Sans" pitchFamily="34" charset="0"/>
              </a:rPr>
              <a:t>dan</a:t>
            </a:r>
            <a:r>
              <a:rPr lang="en-US" altLang="en-US" sz="2800" dirty="0">
                <a:cs typeface="Liberation Sans" pitchFamily="34" charset="0"/>
              </a:rPr>
              <a:t> </a:t>
            </a:r>
            <a:r>
              <a:rPr lang="en-US" altLang="en-US" sz="2800" dirty="0" err="1">
                <a:cs typeface="Liberation Sans" pitchFamily="34" charset="0"/>
              </a:rPr>
              <a:t>tepat</a:t>
            </a:r>
            <a:r>
              <a:rPr lang="en-US" altLang="en-US" sz="2800" dirty="0">
                <a:cs typeface="Liberation Sans" pitchFamily="34" charset="0"/>
              </a:rPr>
              <a:t>; </a:t>
            </a:r>
          </a:p>
          <a:p>
            <a:pPr marL="0" indent="0">
              <a:buNone/>
            </a:pPr>
            <a:r>
              <a:rPr lang="en-US" altLang="en-US" sz="2800" dirty="0">
                <a:cs typeface="Liberation Sans" pitchFamily="34" charset="0"/>
              </a:rPr>
              <a:t>b) </a:t>
            </a:r>
            <a:r>
              <a:rPr lang="en-US" altLang="en-US" sz="2800" dirty="0" err="1">
                <a:cs typeface="Liberation Sans" pitchFamily="34" charset="0"/>
              </a:rPr>
              <a:t>menetapkan</a:t>
            </a:r>
            <a:r>
              <a:rPr lang="en-US" altLang="en-US" sz="2800" dirty="0">
                <a:cs typeface="Liberation Sans" pitchFamily="34" charset="0"/>
              </a:rPr>
              <a:t> </a:t>
            </a:r>
            <a:r>
              <a:rPr lang="en-US" altLang="en-US" sz="2800" dirty="0" err="1">
                <a:cs typeface="Liberation Sans" pitchFamily="34" charset="0"/>
              </a:rPr>
              <a:t>batasan</a:t>
            </a:r>
            <a:r>
              <a:rPr lang="en-US" altLang="en-US" sz="2800" dirty="0">
                <a:cs typeface="Liberation Sans" pitchFamily="34" charset="0"/>
              </a:rPr>
              <a:t> yang </a:t>
            </a:r>
            <a:r>
              <a:rPr lang="en-US" altLang="en-US" sz="2800" dirty="0" err="1">
                <a:cs typeface="Liberation Sans" pitchFamily="34" charset="0"/>
              </a:rPr>
              <a:t>jelas</a:t>
            </a:r>
            <a:r>
              <a:rPr lang="en-US" altLang="en-US" sz="2800" dirty="0">
                <a:cs typeface="Liberation Sans" pitchFamily="34" charset="0"/>
              </a:rPr>
              <a:t>;  </a:t>
            </a:r>
          </a:p>
          <a:p>
            <a:pPr marL="0" indent="0">
              <a:buNone/>
            </a:pPr>
            <a:r>
              <a:rPr lang="en-US" altLang="en-US" sz="2800" dirty="0">
                <a:cs typeface="Liberation Sans" pitchFamily="34" charset="0"/>
              </a:rPr>
              <a:t>c) </a:t>
            </a:r>
            <a:r>
              <a:rPr lang="en-US" altLang="en-US" sz="2800" dirty="0" err="1">
                <a:cs typeface="Liberation Sans" pitchFamily="34" charset="0"/>
              </a:rPr>
              <a:t>memilih</a:t>
            </a:r>
            <a:r>
              <a:rPr lang="en-US" altLang="en-US" sz="2800" dirty="0">
                <a:cs typeface="Liberation Sans" pitchFamily="34" charset="0"/>
              </a:rPr>
              <a:t> </a:t>
            </a:r>
            <a:r>
              <a:rPr lang="en-US" altLang="en-US" sz="2800" dirty="0" err="1">
                <a:cs typeface="Liberation Sans" pitchFamily="34" charset="0"/>
              </a:rPr>
              <a:t>perspektif</a:t>
            </a:r>
            <a:r>
              <a:rPr lang="en-US" altLang="en-US" sz="2800" dirty="0">
                <a:cs typeface="Liberation Sans" pitchFamily="34" charset="0"/>
              </a:rPr>
              <a:t> </a:t>
            </a:r>
            <a:r>
              <a:rPr lang="en-US" altLang="en-US" sz="2800" dirty="0" err="1">
                <a:cs typeface="Liberation Sans" pitchFamily="34" charset="0"/>
              </a:rPr>
              <a:t>dari</a:t>
            </a:r>
            <a:r>
              <a:rPr lang="en-US" altLang="en-US" sz="2800" dirty="0">
                <a:cs typeface="Liberation Sans" pitchFamily="34" charset="0"/>
              </a:rPr>
              <a:t> </a:t>
            </a:r>
            <a:r>
              <a:rPr lang="en-US" altLang="en-US" sz="2800" dirty="0" err="1">
                <a:cs typeface="Liberation Sans" pitchFamily="34" charset="0"/>
              </a:rPr>
              <a:t>mana</a:t>
            </a:r>
            <a:r>
              <a:rPr lang="en-US" altLang="en-US" sz="2800" dirty="0">
                <a:cs typeface="Liberation Sans" pitchFamily="34" charset="0"/>
              </a:rPr>
              <a:t> </a:t>
            </a:r>
            <a:r>
              <a:rPr lang="en-US" altLang="en-US" sz="2800" dirty="0" err="1">
                <a:cs typeface="Liberation Sans" pitchFamily="34" charset="0"/>
              </a:rPr>
              <a:t>kita</a:t>
            </a:r>
            <a:r>
              <a:rPr lang="en-US" altLang="en-US" sz="2800" dirty="0">
                <a:cs typeface="Liberation Sans" pitchFamily="34" charset="0"/>
              </a:rPr>
              <a:t> </a:t>
            </a:r>
            <a:r>
              <a:rPr lang="id-ID" altLang="en-US" sz="2800" dirty="0">
                <a:cs typeface="Liberation Sans" pitchFamily="34" charset="0"/>
              </a:rPr>
              <a:t> </a:t>
            </a:r>
            <a:r>
              <a:rPr lang="en-US" altLang="en-US" sz="2800" dirty="0" err="1" smtClean="0">
                <a:cs typeface="Liberation Sans" pitchFamily="34" charset="0"/>
              </a:rPr>
              <a:t>menyelidiki</a:t>
            </a:r>
            <a:r>
              <a:rPr lang="en-US" altLang="en-US" sz="2800" dirty="0" smtClean="0">
                <a:cs typeface="Liberation Sans" pitchFamily="34" charset="0"/>
              </a:rPr>
              <a:t> </a:t>
            </a:r>
            <a:r>
              <a:rPr lang="en-US" altLang="en-US" sz="2800" dirty="0" err="1">
                <a:cs typeface="Liberation Sans" pitchFamily="34" charset="0"/>
              </a:rPr>
              <a:t>subjeknya</a:t>
            </a:r>
            <a:r>
              <a:rPr lang="en-US" altLang="en-US" sz="2800" dirty="0">
                <a:cs typeface="Liberation Sans" pitchFamily="34" charset="0"/>
              </a:rPr>
              <a:t> (</a:t>
            </a:r>
            <a:r>
              <a:rPr lang="en-US" altLang="en-US" sz="2800" dirty="0" err="1">
                <a:cs typeface="Liberation Sans" pitchFamily="34" charset="0"/>
              </a:rPr>
              <a:t>Machi</a:t>
            </a:r>
            <a:r>
              <a:rPr lang="en-US" altLang="en-US" sz="2800" dirty="0">
                <a:cs typeface="Liberation Sans" pitchFamily="34" charset="0"/>
              </a:rPr>
              <a:t> </a:t>
            </a:r>
            <a:r>
              <a:rPr lang="en-US" altLang="en-US" sz="2800" dirty="0" err="1">
                <a:cs typeface="Liberation Sans" pitchFamily="34" charset="0"/>
              </a:rPr>
              <a:t>dan</a:t>
            </a:r>
            <a:r>
              <a:rPr lang="en-US" altLang="en-US" sz="2800" dirty="0">
                <a:cs typeface="Liberation Sans" pitchFamily="34" charset="0"/>
              </a:rPr>
              <a:t> </a:t>
            </a:r>
            <a:r>
              <a:rPr lang="en-US" altLang="en-US" sz="2800" dirty="0" err="1">
                <a:cs typeface="Liberation Sans" pitchFamily="34" charset="0"/>
              </a:rPr>
              <a:t>McEvoy</a:t>
            </a:r>
            <a:r>
              <a:rPr lang="en-US" altLang="en-US" sz="2800" dirty="0">
                <a:cs typeface="Liberation Sans" pitchFamily="34" charset="0"/>
              </a:rPr>
              <a:t>, 2012). </a:t>
            </a:r>
          </a:p>
          <a:p>
            <a:endParaRPr lang="en-US" altLang="en-US" sz="2800" dirty="0">
              <a:cs typeface="Liberation Sans" pitchFamily="34" charset="0"/>
            </a:endParaRPr>
          </a:p>
          <a:p>
            <a:r>
              <a:rPr lang="en-US" altLang="en-US" sz="2800" dirty="0" err="1">
                <a:cs typeface="Liberation Sans" pitchFamily="34" charset="0"/>
              </a:rPr>
              <a:t>Penelitian</a:t>
            </a:r>
            <a:r>
              <a:rPr lang="en-US" altLang="en-US" sz="2800" dirty="0">
                <a:cs typeface="Liberation Sans" pitchFamily="34" charset="0"/>
              </a:rPr>
              <a:t> </a:t>
            </a:r>
            <a:r>
              <a:rPr lang="en-US" altLang="en-US" sz="2800" dirty="0" err="1">
                <a:cs typeface="Liberation Sans" pitchFamily="34" charset="0"/>
              </a:rPr>
              <a:t>pendahuluan</a:t>
            </a:r>
            <a:r>
              <a:rPr lang="en-US" altLang="en-US" sz="2800" dirty="0">
                <a:cs typeface="Liberation Sans" pitchFamily="34" charset="0"/>
              </a:rPr>
              <a:t> </a:t>
            </a:r>
            <a:r>
              <a:rPr lang="en-US" altLang="en-US" sz="2800" dirty="0" err="1">
                <a:cs typeface="Liberation Sans" pitchFamily="34" charset="0"/>
              </a:rPr>
              <a:t>akan</a:t>
            </a:r>
            <a:r>
              <a:rPr lang="en-US" altLang="en-US" sz="2800" dirty="0">
                <a:cs typeface="Liberation Sans" pitchFamily="34" charset="0"/>
              </a:rPr>
              <a:t> </a:t>
            </a:r>
            <a:r>
              <a:rPr lang="en-US" altLang="en-US" sz="2800" dirty="0" err="1">
                <a:cs typeface="Liberation Sans" pitchFamily="34" charset="0"/>
              </a:rPr>
              <a:t>membantu</a:t>
            </a:r>
            <a:r>
              <a:rPr lang="en-US" altLang="en-US" sz="2800" dirty="0">
                <a:cs typeface="Liberation Sans" pitchFamily="34" charset="0"/>
              </a:rPr>
              <a:t> </a:t>
            </a:r>
            <a:r>
              <a:rPr lang="en-US" altLang="en-US" sz="2800" dirty="0" err="1">
                <a:cs typeface="Liberation Sans" pitchFamily="34" charset="0"/>
              </a:rPr>
              <a:t>kita</a:t>
            </a:r>
            <a:r>
              <a:rPr lang="en-US" altLang="en-US" sz="2800" dirty="0">
                <a:cs typeface="Liberation Sans" pitchFamily="34" charset="0"/>
              </a:rPr>
              <a:t> </a:t>
            </a:r>
            <a:r>
              <a:rPr lang="en-US" altLang="en-US" sz="2800" dirty="0" err="1">
                <a:cs typeface="Liberation Sans" pitchFamily="34" charset="0"/>
              </a:rPr>
              <a:t>melakukan</a:t>
            </a:r>
            <a:r>
              <a:rPr lang="en-US" altLang="en-US" sz="2800" dirty="0">
                <a:cs typeface="Liberation Sans" pitchFamily="34" charset="0"/>
              </a:rPr>
              <a:t> </a:t>
            </a:r>
            <a:r>
              <a:rPr lang="en-US" altLang="en-US" sz="2800" dirty="0" err="1">
                <a:cs typeface="Liberation Sans" pitchFamily="34" charset="0"/>
              </a:rPr>
              <a:t>transformasi</a:t>
            </a:r>
            <a:r>
              <a:rPr lang="en-US" altLang="en-US" sz="2800" dirty="0">
                <a:cs typeface="Liberation Sans" pitchFamily="34" charset="0"/>
              </a:rPr>
              <a:t> </a:t>
            </a:r>
            <a:r>
              <a:rPr lang="en-US" altLang="en-US" sz="2800" dirty="0" err="1">
                <a:cs typeface="Liberation Sans" pitchFamily="34" charset="0"/>
              </a:rPr>
              <a:t>ini</a:t>
            </a:r>
            <a:r>
              <a:rPr lang="en-US" altLang="en-US" sz="2800" dirty="0">
                <a:cs typeface="Liberation Sans" pitchFamily="34" charset="0"/>
              </a:rPr>
              <a:t>.</a:t>
            </a:r>
            <a:endParaRPr lang="en-US" altLang="en-US" sz="2800" dirty="0" smtClean="0">
              <a:cs typeface="Liberation Sans" pitchFamily="34" charset="0"/>
            </a:endParaRPr>
          </a:p>
          <a:p>
            <a:pPr marL="457200" lvl="1" indent="0">
              <a:buFontTx/>
              <a:buNone/>
            </a:pPr>
            <a:endParaRPr lang="en-US" altLang="en-US" dirty="0" smtClean="0">
              <a:cs typeface="Liberation Sans" pitchFamily="34" charset="0"/>
            </a:endParaRPr>
          </a:p>
          <a:p>
            <a:endParaRPr lang="en-US" altLang="en-US" sz="2800" dirty="0" smtClean="0">
              <a:cs typeface="Liberation Sans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3-</a:t>
            </a:r>
            <a:fld id="{25455474-B86E-48AB-8C1A-AED91F11EEB4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7239951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sz="3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Pengumpulan</a:t>
            </a:r>
            <a:r>
              <a:rPr lang="en-US" altLang="en-US" sz="3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altLang="en-US" sz="3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Informasi</a:t>
            </a:r>
            <a:r>
              <a:rPr lang="en-US" altLang="en-US" sz="3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altLang="en-US" sz="3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Awal</a:t>
            </a:r>
            <a:endParaRPr lang="en-US" altLang="en-US" sz="3600" dirty="0" smtClean="0">
              <a:ea typeface="Liberation Sans" panose="020B0604020202020204" pitchFamily="34" charset="0"/>
              <a:cs typeface="Liberation Sans" panose="020B0604020202020204" pitchFamily="34" charset="0"/>
            </a:endParaRPr>
          </a:p>
        </p:txBody>
      </p:sp>
      <p:sp>
        <p:nvSpPr>
          <p:cNvPr id="33795" name="Rectangle 3"/>
          <p:cNvSpPr>
            <a:spLocks noGrp="1" noChangeAspect="1" noChangeArrowheads="1"/>
          </p:cNvSpPr>
          <p:nvPr>
            <p:ph idx="1"/>
          </p:nvPr>
        </p:nvSpPr>
        <p:spPr/>
        <p:txBody>
          <a:bodyPr/>
          <a:lstStyle/>
          <a:p>
            <a:pPr marL="533400" indent="-533400" eaLnBrk="1" hangingPunct="1"/>
            <a:endParaRPr lang="en-US" altLang="en-US" dirty="0" smtClean="0">
              <a:cs typeface="Liberation Sans" pitchFamily="34" charset="0"/>
            </a:endParaRPr>
          </a:p>
          <a:p>
            <a:pPr marL="533400" indent="-533400" eaLnBrk="1" hangingPunct="1"/>
            <a:endParaRPr lang="en-US" altLang="en-US" dirty="0">
              <a:cs typeface="Liberation Sans" pitchFamily="34" charset="0"/>
            </a:endParaRPr>
          </a:p>
          <a:p>
            <a:pPr marL="533400" indent="-533400" eaLnBrk="1" hangingPunct="1"/>
            <a:r>
              <a:rPr lang="en-US" altLang="en-US" dirty="0" err="1">
                <a:cs typeface="Liberation Sans" pitchFamily="34" charset="0"/>
              </a:rPr>
              <a:t>Sifat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informasi</a:t>
            </a:r>
            <a:r>
              <a:rPr lang="en-US" altLang="en-US" dirty="0">
                <a:cs typeface="Liberation Sans" pitchFamily="34" charset="0"/>
              </a:rPr>
              <a:t> yang </a:t>
            </a:r>
            <a:r>
              <a:rPr lang="en-US" altLang="en-US" dirty="0" err="1">
                <a:cs typeface="Liberation Sans" pitchFamily="34" charset="0"/>
              </a:rPr>
              <a:t>harus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dikumpulkan</a:t>
            </a:r>
            <a:r>
              <a:rPr lang="en-US" altLang="en-US" dirty="0">
                <a:cs typeface="Liberation Sans" pitchFamily="34" charset="0"/>
              </a:rPr>
              <a:t>: </a:t>
            </a:r>
          </a:p>
          <a:p>
            <a:pPr marL="0" indent="0" eaLnBrk="1" hangingPunct="1">
              <a:buNone/>
            </a:pPr>
            <a:r>
              <a:rPr lang="id-ID" altLang="en-US" dirty="0">
                <a:cs typeface="Liberation Sans" pitchFamily="34" charset="0"/>
              </a:rPr>
              <a:t> </a:t>
            </a:r>
            <a:r>
              <a:rPr lang="id-ID" altLang="en-US" dirty="0" smtClean="0">
                <a:cs typeface="Liberation Sans" pitchFamily="34" charset="0"/>
              </a:rPr>
              <a:t>    1. </a:t>
            </a:r>
            <a:r>
              <a:rPr lang="en-US" altLang="en-US" dirty="0" err="1" smtClean="0">
                <a:cs typeface="Liberation Sans" pitchFamily="34" charset="0"/>
              </a:rPr>
              <a:t>Informasi</a:t>
            </a:r>
            <a:r>
              <a:rPr lang="en-US" altLang="en-US" dirty="0" smtClean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tentang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organisasi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dan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id-ID" altLang="en-US" dirty="0" smtClean="0">
                <a:cs typeface="Liberation Sans" pitchFamily="34" charset="0"/>
              </a:rPr>
              <a:t>	</a:t>
            </a:r>
            <a:r>
              <a:rPr lang="en-US" altLang="en-US" dirty="0" err="1" smtClean="0">
                <a:cs typeface="Liberation Sans" pitchFamily="34" charset="0"/>
              </a:rPr>
              <a:t>lingkungannya</a:t>
            </a:r>
            <a:r>
              <a:rPr lang="en-US" altLang="en-US" dirty="0" smtClean="0">
                <a:cs typeface="Liberation Sans" pitchFamily="34" charset="0"/>
              </a:rPr>
              <a:t> </a:t>
            </a:r>
            <a:r>
              <a:rPr lang="en-US" altLang="en-US" dirty="0">
                <a:cs typeface="Liberation Sans" pitchFamily="34" charset="0"/>
              </a:rPr>
              <a:t>– </a:t>
            </a:r>
            <a:r>
              <a:rPr lang="en-US" altLang="en-US" dirty="0" err="1">
                <a:cs typeface="Liberation Sans" pitchFamily="34" charset="0"/>
              </a:rPr>
              <a:t>yaitu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faktor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id-ID" altLang="en-US" dirty="0" smtClean="0">
                <a:cs typeface="Liberation Sans" pitchFamily="34" charset="0"/>
              </a:rPr>
              <a:t>	</a:t>
            </a:r>
            <a:r>
              <a:rPr lang="en-US" altLang="en-US" dirty="0" err="1" smtClean="0">
                <a:cs typeface="Liberation Sans" pitchFamily="34" charset="0"/>
              </a:rPr>
              <a:t>kontekstual</a:t>
            </a:r>
            <a:r>
              <a:rPr lang="en-US" altLang="en-US" dirty="0">
                <a:cs typeface="Liberation Sans" pitchFamily="34" charset="0"/>
              </a:rPr>
              <a:t>.</a:t>
            </a:r>
          </a:p>
          <a:p>
            <a:pPr marL="0" indent="0" eaLnBrk="1" hangingPunct="1">
              <a:buNone/>
            </a:pPr>
            <a:r>
              <a:rPr lang="id-ID" altLang="en-US" dirty="0" smtClean="0">
                <a:cs typeface="Liberation Sans" pitchFamily="34" charset="0"/>
              </a:rPr>
              <a:t>     2. </a:t>
            </a:r>
            <a:r>
              <a:rPr lang="en-US" altLang="en-US" dirty="0" err="1" smtClean="0">
                <a:cs typeface="Liberation Sans" pitchFamily="34" charset="0"/>
              </a:rPr>
              <a:t>Informasi</a:t>
            </a:r>
            <a:r>
              <a:rPr lang="en-US" altLang="en-US" dirty="0" smtClean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tentang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topik</a:t>
            </a:r>
            <a:r>
              <a:rPr lang="en-US" altLang="en-US" dirty="0">
                <a:cs typeface="Liberation Sans" pitchFamily="34" charset="0"/>
              </a:rPr>
              <a:t> yang </a:t>
            </a:r>
            <a:r>
              <a:rPr lang="en-US" altLang="en-US" dirty="0" err="1">
                <a:cs typeface="Liberation Sans" pitchFamily="34" charset="0"/>
              </a:rPr>
              <a:t>menarik</a:t>
            </a:r>
            <a:r>
              <a:rPr lang="en-US" altLang="en-US" dirty="0">
                <a:cs typeface="Liberation Sans" pitchFamily="34" charset="0"/>
              </a:rPr>
              <a:t>.</a:t>
            </a:r>
            <a:endParaRPr lang="en-US" altLang="en-US" sz="3000" dirty="0" smtClean="0">
              <a:cs typeface="Liberation Sans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3-</a:t>
            </a:r>
            <a:fld id="{25455474-B86E-48AB-8C1A-AED91F11EEB4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260609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Georgia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</TotalTime>
  <Words>794</Words>
  <Application>Microsoft Office PowerPoint</Application>
  <PresentationFormat>On-screen Show (4:3)</PresentationFormat>
  <Paragraphs>175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25" baseType="lpstr">
      <vt:lpstr>Default Design</vt:lpstr>
      <vt:lpstr>Office Theme</vt:lpstr>
      <vt:lpstr>PowerPoint Presentation</vt:lpstr>
      <vt:lpstr>Chapter 3</vt:lpstr>
      <vt:lpstr>First Steps Research Process</vt:lpstr>
      <vt:lpstr>Problem</vt:lpstr>
      <vt:lpstr>Ruang Lingkup Masalah</vt:lpstr>
      <vt:lpstr>Gejala versus Masalah</vt:lpstr>
      <vt:lpstr>Gejala versus Masalah</vt:lpstr>
      <vt:lpstr>Dari Masalah Menjadi Topik Penelitian yang Layak</vt:lpstr>
      <vt:lpstr>Pengumpulan Informasi Awal</vt:lpstr>
      <vt:lpstr>Tinjauan Literatur Awal</vt:lpstr>
      <vt:lpstr>Apa yang Membuat Pernyataan Masalah menjadi Bagus?</vt:lpstr>
      <vt:lpstr>Pernyataan Masalah yang Baik</vt:lpstr>
      <vt:lpstr>Example</vt:lpstr>
      <vt:lpstr>A Good Problem Statement</vt:lpstr>
      <vt:lpstr>Pernyataan Masalah yang Baik</vt:lpstr>
      <vt:lpstr>Jenis Pertanyaan Dasar</vt:lpstr>
      <vt:lpstr>Jenis Pertanyaan Dasar</vt:lpstr>
      <vt:lpstr>Jenis Pertanyaan Dasar</vt:lpstr>
      <vt:lpstr>Jenis Pertanyaan Dasar</vt:lpstr>
      <vt:lpstr>Proposal Penelitian</vt:lpstr>
      <vt:lpstr>Proposal Penelitian Berisi (1)</vt:lpstr>
      <vt:lpstr>Proposal Penelitian Berisi (2)</vt:lpstr>
      <vt:lpstr>Mapping Idea</vt:lpstr>
    </vt:vector>
  </TitlesOfParts>
  <Company>John Wiley and Sons,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3</dc:title>
  <dc:creator>Farrar, Alden - Hoboken</dc:creator>
  <cp:lastModifiedBy>ok</cp:lastModifiedBy>
  <cp:revision>18</cp:revision>
  <dcterms:created xsi:type="dcterms:W3CDTF">2016-05-29T17:20:32Z</dcterms:created>
  <dcterms:modified xsi:type="dcterms:W3CDTF">2024-10-11T17:25:10Z</dcterms:modified>
</cp:coreProperties>
</file>