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2"/>
  </p:notesMasterIdLst>
  <p:handoutMasterIdLst>
    <p:handoutMasterId r:id="rId53"/>
  </p:handoutMasterIdLst>
  <p:sldIdLst>
    <p:sldId id="256" r:id="rId2"/>
    <p:sldId id="271" r:id="rId3"/>
    <p:sldId id="311" r:id="rId4"/>
    <p:sldId id="310" r:id="rId5"/>
    <p:sldId id="324" r:id="rId6"/>
    <p:sldId id="320" r:id="rId7"/>
    <p:sldId id="325" r:id="rId8"/>
    <p:sldId id="319" r:id="rId9"/>
    <p:sldId id="318" r:id="rId10"/>
    <p:sldId id="326" r:id="rId11"/>
    <p:sldId id="327" r:id="rId12"/>
    <p:sldId id="357" r:id="rId13"/>
    <p:sldId id="358" r:id="rId14"/>
    <p:sldId id="353" r:id="rId15"/>
    <p:sldId id="354" r:id="rId16"/>
    <p:sldId id="328" r:id="rId17"/>
    <p:sldId id="359" r:id="rId18"/>
    <p:sldId id="330" r:id="rId19"/>
    <p:sldId id="360" r:id="rId20"/>
    <p:sldId id="361" r:id="rId21"/>
    <p:sldId id="362" r:id="rId22"/>
    <p:sldId id="363" r:id="rId23"/>
    <p:sldId id="314" r:id="rId24"/>
    <p:sldId id="355" r:id="rId25"/>
    <p:sldId id="312" r:id="rId26"/>
    <p:sldId id="334" r:id="rId27"/>
    <p:sldId id="335" r:id="rId28"/>
    <p:sldId id="323" r:id="rId29"/>
    <p:sldId id="364" r:id="rId30"/>
    <p:sldId id="322" r:id="rId31"/>
    <p:sldId id="336" r:id="rId32"/>
    <p:sldId id="343" r:id="rId33"/>
    <p:sldId id="342" r:id="rId34"/>
    <p:sldId id="365" r:id="rId35"/>
    <p:sldId id="341" r:id="rId36"/>
    <p:sldId id="337" r:id="rId37"/>
    <p:sldId id="339" r:id="rId38"/>
    <p:sldId id="340" r:id="rId39"/>
    <p:sldId id="366" r:id="rId40"/>
    <p:sldId id="338" r:id="rId41"/>
    <p:sldId id="321" r:id="rId42"/>
    <p:sldId id="344" r:id="rId43"/>
    <p:sldId id="345" r:id="rId44"/>
    <p:sldId id="346" r:id="rId45"/>
    <p:sldId id="347" r:id="rId46"/>
    <p:sldId id="348" r:id="rId47"/>
    <p:sldId id="349" r:id="rId48"/>
    <p:sldId id="350" r:id="rId49"/>
    <p:sldId id="351" r:id="rId50"/>
    <p:sldId id="352" r:id="rId51"/>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6323" autoAdjust="0"/>
  </p:normalViewPr>
  <p:slideViewPr>
    <p:cSldViewPr>
      <p:cViewPr>
        <p:scale>
          <a:sx n="66" d="100"/>
          <a:sy n="66" d="100"/>
        </p:scale>
        <p:origin x="-2934" y="-11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5.xml"/><Relationship Id="rId1" Type="http://schemas.openxmlformats.org/officeDocument/2006/relationships/slide" Target="../slides/slide3.xml"/><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 Target="../slides/slide25.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 Target="../slides/slide3.xml"/></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12"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smtClean="0">
              <a:hlinkClick xmlns:r="http://schemas.openxmlformats.org/officeDocument/2006/relationships" r:id="rId1" action="ppaction://hlinksldjump"/>
            </a:rPr>
            <a:t>Supply Chain Management</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smtClean="0"/>
            <a:t>Describe supply chain management systems and how they help to improve business-to-business processes.</a:t>
          </a:r>
          <a:endParaRPr lang="en-US" sz="20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smtClean="0">
              <a:hlinkClick xmlns:r="http://schemas.openxmlformats.org/officeDocument/2006/relationships" r:id="rId2" action="ppaction://hlinksldjump"/>
            </a:rPr>
            <a:t>Customer Relationship Management</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smtClean="0"/>
            <a:t>Describe customer relationship management systems and how they help to improve the activities involved in promoting and selling products to customers as well as providing customer service and nourishing long-term relationships.</a:t>
          </a:r>
          <a:endParaRPr lang="en-US" sz="20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2" custScaleX="83650" custScaleY="77436"/>
      <dgm:spPr>
        <a:blipFill rotWithShape="1">
          <a:blip xmlns:r="http://schemas.openxmlformats.org/officeDocument/2006/relationships" r:embed="rId3"/>
          <a:stretch>
            <a:fillRect/>
          </a:stretch>
        </a:blipFill>
      </dgm:spPr>
      <dgm:t>
        <a:bodyPr/>
        <a:lstStyle/>
        <a:p>
          <a:endParaRPr lang="en-US"/>
        </a:p>
      </dgm:t>
    </dgm:pt>
    <dgm:pt modelId="{49E2F980-7E69-446B-A4B0-923DF6DEFA98}" type="pres">
      <dgm:prSet presAssocID="{A8E9C07B-48B2-4B9C-8EC7-0782825D816E}" presName="text" presStyleLbl="node1" presStyleIdx="0" presStyleCnt="2">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02343" custLinFactNeighborX="11111" custLinFactNeighborY="3211"/>
      <dgm:spPr/>
      <dgm:t>
        <a:bodyPr/>
        <a:lstStyle/>
        <a:p>
          <a:endParaRPr lang="en-US"/>
        </a:p>
      </dgm:t>
    </dgm:pt>
    <dgm:pt modelId="{7AEC1603-E11D-41B0-BE2A-F6201D5BEDCD}" type="pres">
      <dgm:prSet presAssocID="{629933C8-186B-4311-BF2D-DC99990EFBF2}" presName="img" presStyleLbl="fgImgPlace1" presStyleIdx="1" presStyleCnt="2" custScaleX="83650" custScaleY="77436"/>
      <dgm:spPr>
        <a:blipFill rotWithShape="1">
          <a:blip xmlns:r="http://schemas.openxmlformats.org/officeDocument/2006/relationships" r:embed="rId4"/>
          <a:stretch>
            <a:fillRect/>
          </a:stretch>
        </a:blipFill>
      </dgm:spPr>
      <dgm:t>
        <a:bodyPr/>
        <a:lstStyle/>
        <a:p>
          <a:endParaRPr lang="en-US"/>
        </a:p>
      </dgm:t>
    </dgm:pt>
    <dgm:pt modelId="{7B44DBCB-1EB0-418C-B751-858BAE4753CC}" type="pres">
      <dgm:prSet presAssocID="{629933C8-186B-4311-BF2D-DC99990EFBF2}" presName="text" presStyleLbl="node1" presStyleIdx="1" presStyleCnt="2">
        <dgm:presLayoutVars>
          <dgm:bulletEnabled val="1"/>
        </dgm:presLayoutVars>
      </dgm:prSet>
      <dgm:spPr/>
      <dgm:t>
        <a:bodyPr/>
        <a:lstStyle/>
        <a:p>
          <a:endParaRPr lang="en-US"/>
        </a:p>
      </dgm:t>
    </dgm:pt>
  </dgm:ptLst>
  <dgm:cxnLst>
    <dgm:cxn modelId="{1BABF215-56EA-424F-9F41-6D2D84AEB436}" type="presOf" srcId="{6D011581-C5DD-419A-AAED-AD05631CDF0A}" destId="{BA89CFF3-74C1-4F32-B093-38D94D4D20CF}" srcOrd="0"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7DD17957-3CF6-4F84-9B42-2D5B12D19F2A}" type="presOf" srcId="{A8E9C07B-48B2-4B9C-8EC7-0782825D816E}" destId="{49E2F980-7E69-446B-A4B0-923DF6DEFA98}" srcOrd="1"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D7D120E4-0167-477E-960A-EF05D7A133C3}" type="presOf" srcId="{629933C8-186B-4311-BF2D-DC99990EFBF2}" destId="{A93B6B1D-06C6-4860-8EBA-32C502FF8641}" srcOrd="0" destOrd="0" presId="urn:microsoft.com/office/officeart/2005/8/layout/vList4#1"/>
    <dgm:cxn modelId="{6110EF44-5760-46AD-88E0-A5EC417BA8A8}" type="presOf" srcId="{482F2C61-E41B-4642-B082-EF9C103085B5}" destId="{25E29AB1-DE1E-48E4-B66F-1D7048CC3527}" srcOrd="0"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D3B5C6B8-970A-4AE4-AF41-D9B6EC46DB45}" type="presOf" srcId="{629933C8-186B-4311-BF2D-DC99990EFBF2}" destId="{7B44DBCB-1EB0-418C-B751-858BAE4753CC}" srcOrd="1" destOrd="0" presId="urn:microsoft.com/office/officeart/2005/8/layout/vList4#1"/>
    <dgm:cxn modelId="{CFBF21C2-21BA-4949-AE7B-A1680EDBC722}" type="presOf" srcId="{363F0ED0-6985-439E-857A-EC47F8A3DAB0}" destId="{A93B6B1D-06C6-4860-8EBA-32C502FF8641}" srcOrd="0"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98D67BD8-8427-47B0-B5AA-EB45D304815F}" type="presOf" srcId="{6D011581-C5DD-419A-AAED-AD05631CDF0A}" destId="{49E2F980-7E69-446B-A4B0-923DF6DEFA98}" srcOrd="1"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13"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smtClean="0"/>
            <a:t>Supply Chain Management</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smtClean="0"/>
            <a:t>Describe supply chain management systems and how they help to improve business-to-business processes</a:t>
          </a:r>
          <a:endParaRPr lang="en-US" sz="20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smtClean="0">
              <a:hlinkClick xmlns:r="http://schemas.openxmlformats.org/officeDocument/2006/relationships" r:id="rId1" action="ppaction://hlinksldjump"/>
            </a:rPr>
            <a:t>Customer Relationship Management</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smtClean="0"/>
            <a:t>Describe customer relationship management systems and how they help to improve the activities involved in promoting and selling products to customers as well as providing customer service and nourishing long-term relationships.</a:t>
          </a:r>
          <a:endParaRPr lang="en-US" sz="20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5280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2" custScaleX="95000" custScaleY="106321"/>
      <dgm:spPr>
        <a:blipFill rotWithShape="1">
          <a:blip xmlns:r="http://schemas.openxmlformats.org/officeDocument/2006/relationships" r:embed="rId2"/>
          <a:stretch>
            <a:fillRect/>
          </a:stretch>
        </a:blipFill>
      </dgm:spPr>
      <dgm:t>
        <a:bodyPr/>
        <a:lstStyle/>
        <a:p>
          <a:endParaRPr lang="en-US"/>
        </a:p>
      </dgm:t>
    </dgm:pt>
    <dgm:pt modelId="{49E2F980-7E69-446B-A4B0-923DF6DEFA98}" type="pres">
      <dgm:prSet presAssocID="{A8E9C07B-48B2-4B9C-8EC7-0782825D816E}" presName="text" presStyleLbl="node1" presStyleIdx="0" presStyleCnt="2">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02343" custLinFactNeighborX="11111" custLinFactNeighborY="3211"/>
      <dgm:spPr/>
      <dgm:t>
        <a:bodyPr/>
        <a:lstStyle/>
        <a:p>
          <a:endParaRPr lang="en-US"/>
        </a:p>
      </dgm:t>
    </dgm:pt>
    <dgm:pt modelId="{7AEC1603-E11D-41B0-BE2A-F6201D5BEDCD}" type="pres">
      <dgm:prSet presAssocID="{629933C8-186B-4311-BF2D-DC99990EFBF2}" presName="img" presStyleLbl="fgImgPlace1" presStyleIdx="1" presStyleCnt="2" custScaleX="72778" custScaleY="81451"/>
      <dgm:spPr>
        <a:blipFill rotWithShape="1">
          <a:blip xmlns:r="http://schemas.openxmlformats.org/officeDocument/2006/relationships" r:embed="rId3"/>
          <a:stretch>
            <a:fillRect/>
          </a:stretch>
        </a:blipFill>
      </dgm:spPr>
      <dgm:t>
        <a:bodyPr/>
        <a:lstStyle/>
        <a:p>
          <a:endParaRPr lang="en-US"/>
        </a:p>
      </dgm:t>
    </dgm:pt>
    <dgm:pt modelId="{7B44DBCB-1EB0-418C-B751-858BAE4753CC}" type="pres">
      <dgm:prSet presAssocID="{629933C8-186B-4311-BF2D-DC99990EFBF2}" presName="text" presStyleLbl="node1" presStyleIdx="1" presStyleCnt="2">
        <dgm:presLayoutVars>
          <dgm:bulletEnabled val="1"/>
        </dgm:presLayoutVars>
      </dgm:prSet>
      <dgm:spPr/>
      <dgm:t>
        <a:bodyPr/>
        <a:lstStyle/>
        <a:p>
          <a:endParaRPr lang="en-US"/>
        </a:p>
      </dgm:t>
    </dgm:pt>
  </dgm:ptLst>
  <dgm:cxnLst>
    <dgm:cxn modelId="{7E80BC0B-7AEB-4EC1-9108-24381BE3B9BF}" type="presOf" srcId="{6D011581-C5DD-419A-AAED-AD05631CDF0A}" destId="{49E2F980-7E69-446B-A4B0-923DF6DEFA98}" srcOrd="1" destOrd="1" presId="urn:microsoft.com/office/officeart/2005/8/layout/vList4#2"/>
    <dgm:cxn modelId="{29A9480A-3FAA-4F7A-9F3C-8F9BC7BD95AA}" type="presOf" srcId="{A8E9C07B-48B2-4B9C-8EC7-0782825D816E}" destId="{BA89CFF3-74C1-4F32-B093-38D94D4D20CF}"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45F2931E-A501-45DC-8F09-F12D86300B5B}" type="presOf" srcId="{629933C8-186B-4311-BF2D-DC99990EFBF2}" destId="{A93B6B1D-06C6-4860-8EBA-32C502FF8641}" srcOrd="0" destOrd="0" presId="urn:microsoft.com/office/officeart/2005/8/layout/vList4#2"/>
    <dgm:cxn modelId="{3A619D55-5747-4E00-A1FA-E45F6AED8303}" srcId="{629933C8-186B-4311-BF2D-DC99990EFBF2}" destId="{363F0ED0-6985-439E-857A-EC47F8A3DAB0}" srcOrd="0" destOrd="0" parTransId="{A9B0CFF2-8D5D-47E0-900D-55A9A3E83BE1}" sibTransId="{F7E04B30-62AE-4465-859B-270409FE7C94}"/>
    <dgm:cxn modelId="{9BD82E28-4037-4D04-85E7-49B857A27816}" type="presOf" srcId="{A8E9C07B-48B2-4B9C-8EC7-0782825D816E}" destId="{49E2F980-7E69-446B-A4B0-923DF6DEFA98}" srcOrd="1" destOrd="0" presId="urn:microsoft.com/office/officeart/2005/8/layout/vList4#2"/>
    <dgm:cxn modelId="{723D0C00-D2D3-4BBE-8906-08AA8E8E48A2}" type="presOf" srcId="{363F0ED0-6985-439E-857A-EC47F8A3DAB0}" destId="{A93B6B1D-06C6-4860-8EBA-32C502FF8641}" srcOrd="0" destOrd="1" presId="urn:microsoft.com/office/officeart/2005/8/layout/vList4#2"/>
    <dgm:cxn modelId="{27AF655E-BB1D-4732-8A07-03E7E00B3EC5}" srcId="{A8E9C07B-48B2-4B9C-8EC7-0782825D816E}" destId="{6D011581-C5DD-419A-AAED-AD05631CDF0A}" srcOrd="0" destOrd="0" parTransId="{9AD826C6-DA8A-4FF7-A064-27557BE243B8}" sibTransId="{C1639196-CA28-4BD6-A52D-AF603368A606}"/>
    <dgm:cxn modelId="{0A35BF62-0A02-48C3-B933-4A82D0A8F50A}" type="presOf" srcId="{629933C8-186B-4311-BF2D-DC99990EFBF2}" destId="{7B44DBCB-1EB0-418C-B751-858BAE4753CC}" srcOrd="1" destOrd="0" presId="urn:microsoft.com/office/officeart/2005/8/layout/vList4#2"/>
    <dgm:cxn modelId="{C01C03A0-78D2-4017-B4C5-9B0A2E3100A3}" type="presOf" srcId="{363F0ED0-6985-439E-857A-EC47F8A3DAB0}" destId="{7B44DBCB-1EB0-418C-B751-858BAE4753CC}" srcOrd="1" destOrd="1"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7EC71E8B-9390-4F3F-BA30-F3C162814EAA}" type="presOf" srcId="{6D011581-C5DD-419A-AAED-AD05631CDF0A}" destId="{BA89CFF3-74C1-4F32-B093-38D94D4D20CF}" srcOrd="0" destOrd="1" presId="urn:microsoft.com/office/officeart/2005/8/layout/vList4#2"/>
    <dgm:cxn modelId="{816A7EAD-970C-47E3-BDF0-C76D92C242DC}" type="presOf" srcId="{482F2C61-E41B-4642-B082-EF9C103085B5}" destId="{25E29AB1-DE1E-48E4-B66F-1D7048CC3527}" srcOrd="0" destOrd="0" presId="urn:microsoft.com/office/officeart/2005/8/layout/vList4#2"/>
    <dgm:cxn modelId="{17273B92-5AEC-4D2C-8861-547AC88B7403}" type="presParOf" srcId="{25E29AB1-DE1E-48E4-B66F-1D7048CC3527}" destId="{056847C0-F8DB-4977-A3FD-5A95306D8B69}" srcOrd="0" destOrd="0" presId="urn:microsoft.com/office/officeart/2005/8/layout/vList4#2"/>
    <dgm:cxn modelId="{FBAE159C-0E79-4E96-BCB4-1668CDC61BF6}" type="presParOf" srcId="{056847C0-F8DB-4977-A3FD-5A95306D8B69}" destId="{BA89CFF3-74C1-4F32-B093-38D94D4D20CF}" srcOrd="0" destOrd="0" presId="urn:microsoft.com/office/officeart/2005/8/layout/vList4#2"/>
    <dgm:cxn modelId="{AEA49F5A-D531-4C66-8743-AFF1F11FC9B8}" type="presParOf" srcId="{056847C0-F8DB-4977-A3FD-5A95306D8B69}" destId="{7D7D61F9-D1AA-4F6A-8715-FD6AC3E01198}" srcOrd="1" destOrd="0" presId="urn:microsoft.com/office/officeart/2005/8/layout/vList4#2"/>
    <dgm:cxn modelId="{DAE54C8F-BB98-438B-AB6E-AEDAF80DD7E4}" type="presParOf" srcId="{056847C0-F8DB-4977-A3FD-5A95306D8B69}" destId="{49E2F980-7E69-446B-A4B0-923DF6DEFA98}" srcOrd="2" destOrd="0" presId="urn:microsoft.com/office/officeart/2005/8/layout/vList4#2"/>
    <dgm:cxn modelId="{356F6D91-4D24-4618-A49D-61888F943128}" type="presParOf" srcId="{25E29AB1-DE1E-48E4-B66F-1D7048CC3527}" destId="{02C83B37-0F1D-4FEA-B7E7-FF6719B27A33}" srcOrd="1" destOrd="0" presId="urn:microsoft.com/office/officeart/2005/8/layout/vList4#2"/>
    <dgm:cxn modelId="{3B71D5DE-1F15-4C48-9433-A7F8125D72C6}" type="presParOf" srcId="{25E29AB1-DE1E-48E4-B66F-1D7048CC3527}" destId="{129D03A9-9EE6-42F0-9D54-DE111F5C82E8}" srcOrd="2" destOrd="0" presId="urn:microsoft.com/office/officeart/2005/8/layout/vList4#2"/>
    <dgm:cxn modelId="{9B1B1AD9-E69C-4466-BA5B-89C75A6202C5}" type="presParOf" srcId="{129D03A9-9EE6-42F0-9D54-DE111F5C82E8}" destId="{A93B6B1D-06C6-4860-8EBA-32C502FF8641}" srcOrd="0" destOrd="0" presId="urn:microsoft.com/office/officeart/2005/8/layout/vList4#2"/>
    <dgm:cxn modelId="{2028C66C-DB28-4752-B253-F19DB11A9B94}" type="presParOf" srcId="{129D03A9-9EE6-42F0-9D54-DE111F5C82E8}" destId="{7AEC1603-E11D-41B0-BE2A-F6201D5BEDCD}" srcOrd="1" destOrd="0" presId="urn:microsoft.com/office/officeart/2005/8/layout/vList4#2"/>
    <dgm:cxn modelId="{C7EB38DB-43F0-4BAD-8986-350B7E5A676D}" type="presParOf" srcId="{129D03A9-9EE6-42F0-9D54-DE111F5C82E8}" destId="{7B44DBCB-1EB0-418C-B751-858BAE4753CC}"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14"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smtClean="0">
              <a:hlinkClick xmlns:r="http://schemas.openxmlformats.org/officeDocument/2006/relationships" r:id="rId1" action="ppaction://hlinksldjump"/>
            </a:rPr>
            <a:t>Supply Chain Management</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smtClean="0"/>
            <a:t>Describe supply chain management systems and how they help to improve business-to-business processes</a:t>
          </a:r>
          <a:endParaRPr lang="en-US" sz="20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smtClean="0"/>
            <a:t>Customer Relationship Management</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smtClean="0"/>
            <a:t>Describe customer relationship management systems and how they help to improve the activities involved in promoting and selling products to customers as well as providing customer service and nourishing long-term relationships.</a:t>
          </a:r>
          <a:endParaRPr lang="en-US" sz="20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2" custScaleX="72778" custScaleY="81982"/>
      <dgm:spPr>
        <a:blipFill rotWithShape="1">
          <a:blip xmlns:r="http://schemas.openxmlformats.org/officeDocument/2006/relationships" r:embed="rId2"/>
          <a:stretch>
            <a:fillRect/>
          </a:stretch>
        </a:blipFill>
      </dgm:spPr>
      <dgm:t>
        <a:bodyPr/>
        <a:lstStyle/>
        <a:p>
          <a:endParaRPr lang="en-US"/>
        </a:p>
      </dgm:t>
    </dgm:pt>
    <dgm:pt modelId="{49E2F980-7E69-446B-A4B0-923DF6DEFA98}" type="pres">
      <dgm:prSet presAssocID="{A8E9C07B-48B2-4B9C-8EC7-0782825D816E}" presName="text" presStyleLbl="node1" presStyleIdx="0" presStyleCnt="2">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50465" custLinFactNeighborX="11111" custLinFactNeighborY="3211"/>
      <dgm:spPr/>
      <dgm:t>
        <a:bodyPr/>
        <a:lstStyle/>
        <a:p>
          <a:endParaRPr lang="en-US"/>
        </a:p>
      </dgm:t>
    </dgm:pt>
    <dgm:pt modelId="{7AEC1603-E11D-41B0-BE2A-F6201D5BEDCD}" type="pres">
      <dgm:prSet presAssocID="{629933C8-186B-4311-BF2D-DC99990EFBF2}" presName="img" presStyleLbl="fgImgPlace1" presStyleIdx="1" presStyleCnt="2" custScaleX="95000" custScaleY="107014"/>
      <dgm:spPr>
        <a:blipFill rotWithShape="1">
          <a:blip xmlns:r="http://schemas.openxmlformats.org/officeDocument/2006/relationships" r:embed="rId3"/>
          <a:stretch>
            <a:fillRect/>
          </a:stretch>
        </a:blipFill>
      </dgm:spPr>
      <dgm:t>
        <a:bodyPr/>
        <a:lstStyle/>
        <a:p>
          <a:endParaRPr lang="en-US"/>
        </a:p>
      </dgm:t>
    </dgm:pt>
    <dgm:pt modelId="{7B44DBCB-1EB0-418C-B751-858BAE4753CC}" type="pres">
      <dgm:prSet presAssocID="{629933C8-186B-4311-BF2D-DC99990EFBF2}" presName="text" presStyleLbl="node1" presStyleIdx="1" presStyleCnt="2">
        <dgm:presLayoutVars>
          <dgm:bulletEnabled val="1"/>
        </dgm:presLayoutVars>
      </dgm:prSet>
      <dgm:spPr/>
      <dgm:t>
        <a:bodyPr/>
        <a:lstStyle/>
        <a:p>
          <a:endParaRPr lang="en-US"/>
        </a:p>
      </dgm:t>
    </dgm:pt>
  </dgm:ptLst>
  <dgm:cxnLst>
    <dgm:cxn modelId="{9617FCF8-0802-436C-A7CD-E87B3B8C2893}" srcId="{482F2C61-E41B-4642-B082-EF9C103085B5}" destId="{A8E9C07B-48B2-4B9C-8EC7-0782825D816E}" srcOrd="0" destOrd="0" parTransId="{C7A73202-DE5A-4072-95A6-BFF1402B4BC2}" sibTransId="{631AC269-E33A-4752-92A6-6DC1380588AA}"/>
    <dgm:cxn modelId="{88310658-D31C-4B0E-8FDF-8ED9255F171B}" type="presOf" srcId="{363F0ED0-6985-439E-857A-EC47F8A3DAB0}" destId="{7B44DBCB-1EB0-418C-B751-858BAE4753CC}" srcOrd="1" destOrd="1" presId="urn:microsoft.com/office/officeart/2005/8/layout/vList4#3"/>
    <dgm:cxn modelId="{8FCF5E44-32F1-4235-8469-73A6F4F75455}" type="presOf" srcId="{6D011581-C5DD-419A-AAED-AD05631CDF0A}" destId="{BA89CFF3-74C1-4F32-B093-38D94D4D20CF}" srcOrd="0" destOrd="1" presId="urn:microsoft.com/office/officeart/2005/8/layout/vList4#3"/>
    <dgm:cxn modelId="{FBD20674-3DEF-489B-B4F4-5B56BB42A881}" type="presOf" srcId="{363F0ED0-6985-439E-857A-EC47F8A3DAB0}" destId="{A93B6B1D-06C6-4860-8EBA-32C502FF8641}" srcOrd="0" destOrd="1" presId="urn:microsoft.com/office/officeart/2005/8/layout/vList4#3"/>
    <dgm:cxn modelId="{486D2D17-2FD5-414D-96DA-F45721703272}" type="presOf" srcId="{629933C8-186B-4311-BF2D-DC99990EFBF2}" destId="{A93B6B1D-06C6-4860-8EBA-32C502FF8641}" srcOrd="0" destOrd="0" presId="urn:microsoft.com/office/officeart/2005/8/layout/vList4#3"/>
    <dgm:cxn modelId="{7CA147FB-F258-4F5C-9F05-8E4379490FDA}" type="presOf" srcId="{A8E9C07B-48B2-4B9C-8EC7-0782825D816E}" destId="{49E2F980-7E69-446B-A4B0-923DF6DEFA98}"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2493944D-705D-4D7C-A7AB-B9B2A91601C2}" type="presOf" srcId="{6D011581-C5DD-419A-AAED-AD05631CDF0A}" destId="{49E2F980-7E69-446B-A4B0-923DF6DEFA98}" srcOrd="1" destOrd="1" presId="urn:microsoft.com/office/officeart/2005/8/layout/vList4#3"/>
    <dgm:cxn modelId="{3A619D55-5747-4E00-A1FA-E45F6AED8303}" srcId="{629933C8-186B-4311-BF2D-DC99990EFBF2}" destId="{363F0ED0-6985-439E-857A-EC47F8A3DAB0}" srcOrd="0" destOrd="0" parTransId="{A9B0CFF2-8D5D-47E0-900D-55A9A3E83BE1}" sibTransId="{F7E04B30-62AE-4465-859B-270409FE7C94}"/>
    <dgm:cxn modelId="{32116FE4-DD80-4F17-90D8-3B37DC6824B7}" type="presOf" srcId="{482F2C61-E41B-4642-B082-EF9C103085B5}" destId="{25E29AB1-DE1E-48E4-B66F-1D7048CC3527}" srcOrd="0" destOrd="0" presId="urn:microsoft.com/office/officeart/2005/8/layout/vList4#3"/>
    <dgm:cxn modelId="{22F1A204-80AE-4D0A-AC5B-AC5063E6FAA8}" type="presOf" srcId="{629933C8-186B-4311-BF2D-DC99990EFBF2}" destId="{7B44DBCB-1EB0-418C-B751-858BAE4753CC}" srcOrd="1" destOrd="0" presId="urn:microsoft.com/office/officeart/2005/8/layout/vList4#3"/>
    <dgm:cxn modelId="{6176F86B-6AC9-4090-80AD-4845193EEF91}" type="presOf" srcId="{A8E9C07B-48B2-4B9C-8EC7-0782825D816E}" destId="{BA89CFF3-74C1-4F32-B093-38D94D4D20CF}" srcOrd="0" destOrd="0" presId="urn:microsoft.com/office/officeart/2005/8/layout/vList4#3"/>
    <dgm:cxn modelId="{27AF655E-BB1D-4732-8A07-03E7E00B3EC5}" srcId="{A8E9C07B-48B2-4B9C-8EC7-0782825D816E}" destId="{6D011581-C5DD-419A-AAED-AD05631CDF0A}" srcOrd="0" destOrd="0" parTransId="{9AD826C6-DA8A-4FF7-A064-27557BE243B8}" sibTransId="{C1639196-CA28-4BD6-A52D-AF603368A606}"/>
    <dgm:cxn modelId="{4E8EE4D3-697C-4406-9C1D-2097A53F272E}" type="presParOf" srcId="{25E29AB1-DE1E-48E4-B66F-1D7048CC3527}" destId="{056847C0-F8DB-4977-A3FD-5A95306D8B69}" srcOrd="0" destOrd="0" presId="urn:microsoft.com/office/officeart/2005/8/layout/vList4#3"/>
    <dgm:cxn modelId="{89663012-5477-4C22-89D9-715A0EEF75C0}" type="presParOf" srcId="{056847C0-F8DB-4977-A3FD-5A95306D8B69}" destId="{BA89CFF3-74C1-4F32-B093-38D94D4D20CF}" srcOrd="0" destOrd="0" presId="urn:microsoft.com/office/officeart/2005/8/layout/vList4#3"/>
    <dgm:cxn modelId="{8CBF04EB-242C-409A-B821-5830AADA70B3}" type="presParOf" srcId="{056847C0-F8DB-4977-A3FD-5A95306D8B69}" destId="{7D7D61F9-D1AA-4F6A-8715-FD6AC3E01198}" srcOrd="1" destOrd="0" presId="urn:microsoft.com/office/officeart/2005/8/layout/vList4#3"/>
    <dgm:cxn modelId="{F42460AE-61A9-4351-8D90-90E3A3213C40}" type="presParOf" srcId="{056847C0-F8DB-4977-A3FD-5A95306D8B69}" destId="{49E2F980-7E69-446B-A4B0-923DF6DEFA98}" srcOrd="2" destOrd="0" presId="urn:microsoft.com/office/officeart/2005/8/layout/vList4#3"/>
    <dgm:cxn modelId="{D4F52AD9-F171-4143-9775-AB0FC147D603}" type="presParOf" srcId="{25E29AB1-DE1E-48E4-B66F-1D7048CC3527}" destId="{02C83B37-0F1D-4FEA-B7E7-FF6719B27A33}" srcOrd="1" destOrd="0" presId="urn:microsoft.com/office/officeart/2005/8/layout/vList4#3"/>
    <dgm:cxn modelId="{ACF8F729-993F-4AFB-BAAB-38CE58728F47}" type="presParOf" srcId="{25E29AB1-DE1E-48E4-B66F-1D7048CC3527}" destId="{129D03A9-9EE6-42F0-9D54-DE111F5C82E8}" srcOrd="2" destOrd="0" presId="urn:microsoft.com/office/officeart/2005/8/layout/vList4#3"/>
    <dgm:cxn modelId="{0BA37FB3-D46D-44FF-8F9B-093FBCEF3DCC}" type="presParOf" srcId="{129D03A9-9EE6-42F0-9D54-DE111F5C82E8}" destId="{A93B6B1D-06C6-4860-8EBA-32C502FF8641}" srcOrd="0" destOrd="0" presId="urn:microsoft.com/office/officeart/2005/8/layout/vList4#3"/>
    <dgm:cxn modelId="{A7AA5549-00BD-453F-BA97-5DAEDFE4B670}" type="presParOf" srcId="{129D03A9-9EE6-42F0-9D54-DE111F5C82E8}" destId="{7AEC1603-E11D-41B0-BE2A-F6201D5BEDCD}" srcOrd="1" destOrd="0" presId="urn:microsoft.com/office/officeart/2005/8/layout/vList4#3"/>
    <dgm:cxn modelId="{B62DBB42-F51C-45A2-820E-7300341732F6}" type="presParOf" srcId="{129D03A9-9EE6-42F0-9D54-DE111F5C82E8}" destId="{7B44DBCB-1EB0-418C-B751-858BAE4753CC}"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237254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hlinkClick xmlns:r="http://schemas.openxmlformats.org/officeDocument/2006/relationships" r:id="" action="ppaction://hlinksldjump"/>
            </a:rPr>
            <a:t>Supply Chain Management</a:t>
          </a:r>
          <a:endParaRPr lang="en-US" sz="2400" kern="1200" dirty="0"/>
        </a:p>
        <a:p>
          <a:pPr marL="228600" lvl="1" indent="-228600" algn="l" defTabSz="889000">
            <a:lnSpc>
              <a:spcPct val="90000"/>
            </a:lnSpc>
            <a:spcBef>
              <a:spcPct val="0"/>
            </a:spcBef>
            <a:spcAft>
              <a:spcPct val="15000"/>
            </a:spcAft>
            <a:buChar char="••"/>
          </a:pPr>
          <a:r>
            <a:rPr lang="en-US" sz="2000" kern="1200" dirty="0" smtClean="0"/>
            <a:t>Describe supply chain management systems and how they help to improve business-to-business processes.</a:t>
          </a:r>
          <a:endParaRPr lang="en-US" sz="2000" kern="1200" dirty="0"/>
        </a:p>
      </dsp:txBody>
      <dsp:txXfrm>
        <a:off x="1868805" y="0"/>
        <a:ext cx="6360795" cy="2372543"/>
      </dsp:txXfrm>
    </dsp:sp>
    <dsp:sp modelId="{7D7D61F9-D1AA-4F6A-8715-FD6AC3E01198}">
      <dsp:nvSpPr>
        <dsp:cNvPr id="0" name=""/>
        <dsp:cNvSpPr/>
      </dsp:nvSpPr>
      <dsp:spPr>
        <a:xfrm>
          <a:off x="357438" y="495899"/>
          <a:ext cx="1376812" cy="138074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595728"/>
          <a:ext cx="8229600" cy="228107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hlinkClick xmlns:r="http://schemas.openxmlformats.org/officeDocument/2006/relationships" r:id="" action="ppaction://hlinksldjump"/>
            </a:rPr>
            <a:t>Customer Relationship Management</a:t>
          </a:r>
          <a:endParaRPr lang="en-US" sz="2400" kern="1200" dirty="0"/>
        </a:p>
        <a:p>
          <a:pPr marL="228600" lvl="1" indent="-228600" algn="l" defTabSz="889000">
            <a:lnSpc>
              <a:spcPct val="90000"/>
            </a:lnSpc>
            <a:spcBef>
              <a:spcPct val="0"/>
            </a:spcBef>
            <a:spcAft>
              <a:spcPct val="15000"/>
            </a:spcAft>
            <a:buChar char="••"/>
          </a:pPr>
          <a:r>
            <a:rPr lang="en-US" sz="2000" kern="1200" dirty="0" smtClean="0"/>
            <a:t>Describe customer relationship management systems and how they help to improve the activities involved in promoting and selling products to customers as well as providing customer service and nourishing long-term relationships.</a:t>
          </a:r>
          <a:endParaRPr lang="en-US" sz="2000" kern="1200" dirty="0"/>
        </a:p>
      </dsp:txBody>
      <dsp:txXfrm>
        <a:off x="1868805" y="2595728"/>
        <a:ext cx="6360795" cy="2281071"/>
      </dsp:txXfrm>
    </dsp:sp>
    <dsp:sp modelId="{7AEC1603-E11D-41B0-BE2A-F6201D5BEDCD}">
      <dsp:nvSpPr>
        <dsp:cNvPr id="0" name=""/>
        <dsp:cNvSpPr/>
      </dsp:nvSpPr>
      <dsp:spPr>
        <a:xfrm>
          <a:off x="357438" y="3045592"/>
          <a:ext cx="1376812" cy="138074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28090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Supply Chain Management</a:t>
          </a:r>
          <a:endParaRPr lang="en-US" sz="2400" kern="1200" dirty="0"/>
        </a:p>
        <a:p>
          <a:pPr marL="228600" lvl="1" indent="-228600" algn="l" defTabSz="889000">
            <a:lnSpc>
              <a:spcPct val="90000"/>
            </a:lnSpc>
            <a:spcBef>
              <a:spcPct val="0"/>
            </a:spcBef>
            <a:spcAft>
              <a:spcPct val="15000"/>
            </a:spcAft>
            <a:buChar char="••"/>
          </a:pPr>
          <a:r>
            <a:rPr lang="en-US" sz="2000" kern="1200" dirty="0" smtClean="0"/>
            <a:t>Describe supply chain management systems and how they help to improve business-to-business processes</a:t>
          </a:r>
          <a:endParaRPr lang="en-US" sz="2000" kern="1200" dirty="0"/>
        </a:p>
      </dsp:txBody>
      <dsp:txXfrm>
        <a:off x="1829752" y="0"/>
        <a:ext cx="6399847" cy="2809052"/>
      </dsp:txXfrm>
    </dsp:sp>
    <dsp:sp modelId="{7D7D61F9-D1AA-4F6A-8715-FD6AC3E01198}">
      <dsp:nvSpPr>
        <dsp:cNvPr id="0" name=""/>
        <dsp:cNvSpPr/>
      </dsp:nvSpPr>
      <dsp:spPr>
        <a:xfrm>
          <a:off x="224980" y="622716"/>
          <a:ext cx="1563624" cy="156362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995403"/>
          <a:ext cx="8229600" cy="1881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hlinkClick xmlns:r="http://schemas.openxmlformats.org/officeDocument/2006/relationships" r:id="" action="ppaction://hlinksldjump"/>
            </a:rPr>
            <a:t>Customer Relationship Management</a:t>
          </a:r>
          <a:endParaRPr lang="en-US" sz="2400" kern="1200" dirty="0"/>
        </a:p>
        <a:p>
          <a:pPr marL="228600" lvl="1" indent="-228600" algn="l" defTabSz="889000">
            <a:lnSpc>
              <a:spcPct val="90000"/>
            </a:lnSpc>
            <a:spcBef>
              <a:spcPct val="0"/>
            </a:spcBef>
            <a:spcAft>
              <a:spcPct val="15000"/>
            </a:spcAft>
            <a:buChar char="••"/>
          </a:pPr>
          <a:r>
            <a:rPr lang="en-US" sz="2000" kern="1200" dirty="0" smtClean="0"/>
            <a:t>Describe customer relationship management systems and how they help to improve the activities involved in promoting and selling products to customers as well as providing customer service and nourishing long-term relationships.</a:t>
          </a:r>
          <a:endParaRPr lang="en-US" sz="2000" kern="1200" dirty="0"/>
        </a:p>
      </dsp:txBody>
      <dsp:txXfrm>
        <a:off x="1829752" y="2995403"/>
        <a:ext cx="6399847" cy="1881396"/>
      </dsp:txXfrm>
    </dsp:sp>
    <dsp:sp modelId="{7AEC1603-E11D-41B0-BE2A-F6201D5BEDCD}">
      <dsp:nvSpPr>
        <dsp:cNvPr id="0" name=""/>
        <dsp:cNvSpPr/>
      </dsp:nvSpPr>
      <dsp:spPr>
        <a:xfrm>
          <a:off x="407858" y="3334649"/>
          <a:ext cx="1197867" cy="119786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AA9F61-1AF8-44B4-9E6C-09B0EEDDF400}" type="datetimeFigureOut">
              <a:rPr lang="en-US"/>
              <a:pPr>
                <a:defRPr/>
              </a:pPr>
              <a:t>4/23/2015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D1540B-42B5-4C64-94D9-CD8D108B8190}" type="slidenum">
              <a:rPr lang="en-US"/>
              <a:pPr>
                <a:defRPr/>
              </a:pPr>
              <a:t>‹#›</a:t>
            </a:fld>
            <a:endParaRPr lang="en-US" dirty="0"/>
          </a:p>
        </p:txBody>
      </p:sp>
    </p:spTree>
    <p:extLst>
      <p:ext uri="{BB962C8B-B14F-4D97-AF65-F5344CB8AC3E}">
        <p14:creationId xmlns="" xmlns:p14="http://schemas.microsoft.com/office/powerpoint/2010/main" val="1455826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D04DC3-4B2C-4D92-95AD-9FB818316CD6}" type="datetimeFigureOut">
              <a:rPr lang="en-US"/>
              <a:pPr>
                <a:defRPr/>
              </a:pPr>
              <a:t>4/23/2015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3F09DDF-2EE2-4887-9583-671CFD611046}" type="slidenum">
              <a:rPr lang="en-US"/>
              <a:pPr>
                <a:defRPr/>
              </a:pPr>
              <a:t>‹#›</a:t>
            </a:fld>
            <a:endParaRPr lang="en-US" dirty="0"/>
          </a:p>
        </p:txBody>
      </p:sp>
    </p:spTree>
    <p:extLst>
      <p:ext uri="{BB962C8B-B14F-4D97-AF65-F5344CB8AC3E}">
        <p14:creationId xmlns="" xmlns:p14="http://schemas.microsoft.com/office/powerpoint/2010/main" val="3597803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F03EF-96F9-4D26-8019-3B5C1D02896C}" type="slidenum">
              <a:rPr lang="en-US">
                <a:cs typeface="Arial" charset="0"/>
              </a:rPr>
              <a:pPr fontAlgn="base">
                <a:spcBef>
                  <a:spcPct val="0"/>
                </a:spcBef>
                <a:spcAft>
                  <a:spcPct val="0"/>
                </a:spcAft>
                <a:defRPr/>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Modern manufacturing practices, such as just-in-time production, that eliminate bringing in large stocks of manufacturing supplies and the associated storage, inventory, and handling costs, are part of a lean manufacturing system focused on efficiency. </a:t>
            </a:r>
          </a:p>
          <a:p>
            <a:pPr eaLnBrk="1" hangingPunct="1">
              <a:spcBef>
                <a:spcPct val="0"/>
              </a:spcBef>
            </a:pPr>
            <a:r>
              <a:rPr lang="en-US" dirty="0" smtClean="0"/>
              <a:t>These practices can significantly reduce manufacturing overhead, but do create the risk of stock-outs if the supply chain isn’t operating effectively.</a:t>
            </a:r>
          </a:p>
          <a:p>
            <a:pPr eaLnBrk="1" hangingPunct="1">
              <a:spcBef>
                <a:spcPct val="0"/>
              </a:spcBef>
            </a:pPr>
            <a:r>
              <a:rPr lang="en-US" dirty="0" smtClean="0"/>
              <a:t>Vendor-managed inventory is another practice that offloads inventory management to the vendor selling the inventory, placing the burden for maintaining a suitable supply on the</a:t>
            </a:r>
            <a:r>
              <a:rPr lang="en-US" baseline="0" dirty="0" smtClean="0"/>
              <a:t> vendor’s</a:t>
            </a:r>
            <a:r>
              <a:rPr lang="en-US" dirty="0" smtClean="0"/>
              <a:t> shoulders, which reduces operating costs yet again.</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67A224-28AA-48D9-B9C7-CBCA852497C7}"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Demand forecasting can create errors. When demand forecasts are being adjusted too rapidly within the supply chain, these errors can create an oscillation of large and small orders. This oscillation will not level out to a steady state, resulting in wildly varying demand within a distribution chain.</a:t>
            </a:r>
          </a:p>
          <a:p>
            <a:pPr eaLnBrk="1" hangingPunct="1">
              <a:spcBef>
                <a:spcPct val="0"/>
              </a:spcBef>
            </a:pPr>
            <a:r>
              <a:rPr lang="en-US" dirty="0" smtClean="0"/>
              <a:t>As supply chains become global and products are sourced from countries with varying levels of quality standards, substandard parts can enter the supply chain without the knowledge of the downstream manufacturers, resulting in large product recalls or worse. </a:t>
            </a:r>
          </a:p>
          <a:p>
            <a:pPr eaLnBrk="1" hangingPunct="1">
              <a:spcBef>
                <a:spcPct val="0"/>
              </a:spcBef>
            </a:pPr>
            <a:r>
              <a:rPr lang="en-US" dirty="0" smtClean="0"/>
              <a:t>Good supply chain visibility allows companies to narrow down problems, recall only affected products, and take steps to ensure future quality. </a:t>
            </a:r>
          </a:p>
          <a:p>
            <a:pPr eaLnBrk="1" hangingPunct="1">
              <a:spcBef>
                <a:spcPct val="0"/>
              </a:spcBef>
            </a:pPr>
            <a:r>
              <a:rPr lang="en-US" dirty="0" smtClean="0"/>
              <a:t>A related issue is sourcing from suppliers that are not engaged in humane or sustainable business practices, resulting in damage to the environment, workers, and the company’s goodwill once the practice is discovered.</a:t>
            </a:r>
          </a:p>
          <a:p>
            <a:pPr eaLnBrk="1" hangingPunct="1">
              <a:spcBef>
                <a:spcPct val="0"/>
              </a:spcBef>
            </a:pP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1863E-9C14-4AC9-BD1E-986416C65A4C}"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Over the next several slides we will look at each of these in order, and then at an example list of supply chain management modules from an ERP vendor.</a:t>
            </a:r>
          </a:p>
          <a:p>
            <a:endParaRPr lang="en-US" dirty="0"/>
          </a:p>
        </p:txBody>
      </p:sp>
      <p:sp>
        <p:nvSpPr>
          <p:cNvPr id="4" name="Slide Number Placeholder 3"/>
          <p:cNvSpPr>
            <a:spLocks noGrp="1"/>
          </p:cNvSpPr>
          <p:nvPr>
            <p:ph type="sldNum" sz="quarter" idx="10"/>
          </p:nvPr>
        </p:nvSpPr>
        <p:spPr/>
        <p:txBody>
          <a:bodyPr/>
          <a:lstStyle/>
          <a:p>
            <a:pPr>
              <a:defRPr/>
            </a:pPr>
            <a:fld id="{F3F09DDF-2EE2-4887-9583-671CFD611046}" type="slidenum">
              <a:rPr lang="en-US" smtClean="0"/>
              <a:pPr>
                <a:defRPr/>
              </a:pPr>
              <a:t>12</a:t>
            </a:fld>
            <a:endParaRPr lang="en-US" dirty="0"/>
          </a:p>
        </p:txBody>
      </p:sp>
    </p:spTree>
    <p:extLst>
      <p:ext uri="{BB962C8B-B14F-4D97-AF65-F5344CB8AC3E}">
        <p14:creationId xmlns="" xmlns:p14="http://schemas.microsoft.com/office/powerpoint/2010/main" val="319264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SCM systems often have multiple modules available to meet specific organizational supply chain needs.</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0C9C13-5072-4119-8ED6-2949A1D21A9E}" type="slidenum">
              <a:rPr lang="en-US">
                <a:cs typeface="Arial" charset="0"/>
              </a:rPr>
              <a:pPr fontAlgn="base">
                <a:spcBef>
                  <a:spcPct val="0"/>
                </a:spcBef>
                <a:spcAft>
                  <a:spcPct val="0"/>
                </a:spcAft>
                <a:defRPr/>
              </a:pPr>
              <a:t>13</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supply chain strategy should be developed that mirrors the corporation’s overall strategy. </a:t>
            </a:r>
          </a:p>
          <a:p>
            <a:pPr eaLnBrk="1" hangingPunct="1">
              <a:spcBef>
                <a:spcPct val="0"/>
              </a:spcBef>
            </a:pPr>
            <a:r>
              <a:rPr lang="en-US" dirty="0" smtClean="0"/>
              <a:t>If the corporation is focused on customer service, then the company should ensure customer needs can always be met on a timely basis. </a:t>
            </a:r>
          </a:p>
          <a:p>
            <a:pPr eaLnBrk="1" hangingPunct="1">
              <a:spcBef>
                <a:spcPct val="0"/>
              </a:spcBef>
            </a:pPr>
            <a:r>
              <a:rPr lang="en-US" dirty="0" smtClean="0"/>
              <a:t>If a company is focused on being the lowest-cost provider, then the supply chain should push for cost reduction wherever possible, even though that increases the probability that sometimes the supply chain will not meet immediate customer needs.</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C462F-859B-4876-96F7-5F1D48AD285B}" type="slidenum">
              <a:rPr lang="en-US">
                <a:cs typeface="Arial" charset="0"/>
              </a:rPr>
              <a:pPr fontAlgn="base">
                <a:spcBef>
                  <a:spcPct val="0"/>
                </a:spcBef>
                <a:spcAft>
                  <a:spcPct val="0"/>
                </a:spcAft>
                <a:defRPr/>
              </a:pPr>
              <a:t>14</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trade-offs between effectiveness and efficiency are shown here, where the more effective company will be better positioned to ensure delivery, while the more efficient company is taking every possible step to drive down operating and supply chain costs.</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F5C30-7E5F-4717-88F7-345E02654706}"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supply chain plan starts with demand planning, and works backwards through the distribution plan, the production plan, and finally to the sourcing plan to determine what materials need to be sourced and when to ensure effective business operations.</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4AAEB-1F4F-484D-B109-26838981E9E4}" type="slidenum">
              <a:rPr lang="en-US">
                <a:cs typeface="Arial" charset="0"/>
              </a:rPr>
              <a:pPr fontAlgn="base">
                <a:spcBef>
                  <a:spcPct val="0"/>
                </a:spcBef>
                <a:spcAft>
                  <a:spcPct val="0"/>
                </a:spcAft>
                <a:defRPr/>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Various types of analytical tools—such as statistical analysis, simulation, and optimization—are used to forecast and visualize demand levels, distribution and  warehouse locations, resource sequencing, and so on. These in turn guide supply chain execution.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SCP is an ongoing process, constantly updated.</a:t>
            </a:r>
            <a:endParaRPr lang="en-US"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4AAEB-1F4F-484D-B109-26838981E9E4}" type="slidenum">
              <a:rPr lang="en-US">
                <a:cs typeface="Arial" charset="0"/>
              </a:rPr>
              <a:pPr fontAlgn="base">
                <a:spcBef>
                  <a:spcPct val="0"/>
                </a:spcBef>
                <a:spcAft>
                  <a:spcPct val="0"/>
                </a:spcAft>
                <a:defRPr/>
              </a:pPr>
              <a:t>17</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Supply chain execution is the implementation of the supply chain plan, and involves placing the orders, shipping the goods and materials, and paying for them. </a:t>
            </a:r>
          </a:p>
          <a:p>
            <a:pPr eaLnBrk="1" hangingPunct="1">
              <a:spcBef>
                <a:spcPct val="0"/>
              </a:spcBef>
            </a:pPr>
            <a:r>
              <a:rPr lang="en-US" dirty="0" smtClean="0"/>
              <a:t>It also includes the information flows necessary to track and monitor the processes involved. </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F107A4-9C14-4520-AE33-A94D1F1C3C41}" type="slidenum">
              <a:rPr lang="en-US">
                <a:cs typeface="Arial" charset="0"/>
              </a:rPr>
              <a:pPr fontAlgn="base">
                <a:spcBef>
                  <a:spcPct val="0"/>
                </a:spcBef>
                <a:spcAft>
                  <a:spcPct val="0"/>
                </a:spcAft>
                <a:defRPr/>
              </a:pPr>
              <a:t>18</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SCE puts the SCM planning into motion and reflects the processes involved in improving the collaboration of all members</a:t>
            </a:r>
          </a:p>
          <a:p>
            <a:r>
              <a:rPr lang="en-US" sz="1200" b="0" i="0" u="none" strike="noStrike" kern="1200" baseline="0" dirty="0" smtClean="0">
                <a:solidFill>
                  <a:schemeClr val="tx1"/>
                </a:solidFill>
                <a:latin typeface="+mn-lt"/>
                <a:ea typeface="+mn-ea"/>
                <a:cs typeface="+mn-cs"/>
              </a:rPr>
              <a:t>of the supply chain—suppliers, producers, distributors, and customers.</a:t>
            </a:r>
            <a:endParaRPr lang="en-US" dirty="0"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4AAEB-1F4F-484D-B109-26838981E9E4}" type="slidenum">
              <a:rPr lang="en-US">
                <a:cs typeface="Arial" charset="0"/>
              </a:rPr>
              <a:pPr fontAlgn="base">
                <a:spcBef>
                  <a:spcPct val="0"/>
                </a:spcBef>
                <a:spcAft>
                  <a:spcPct val="0"/>
                </a:spcAft>
                <a:defRPr/>
              </a:pPr>
              <a:t>19</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C57BE7-B791-4C14-B353-B5AC8F915089}"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RFID is an electronic radio equivalent of a bar code, without a bar code’s need to be visible or clean in order to be read.</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XML is a text-based markup language that businesses can easily use to exchange machine-readable data.</a:t>
            </a:r>
          </a:p>
          <a:p>
            <a:pPr eaLnBrk="1" hangingPunct="1">
              <a:spcBef>
                <a:spcPct val="0"/>
              </a:spcBef>
            </a:pPr>
            <a:endParaRPr lang="en-US" dirty="0"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8DF0F2-614E-4950-86F1-1637DC23A508}"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RFID tags can range from fractions of an inch to much larger, and can include passive tags that generate power from the reader’s radio signal to active tags that have internal batteries.</a:t>
            </a:r>
          </a:p>
          <a:p>
            <a:pPr eaLnBrk="1" hangingPunct="1">
              <a:spcBef>
                <a:spcPct val="0"/>
              </a:spcBef>
            </a:pPr>
            <a:r>
              <a:rPr lang="en-US" dirty="0" smtClean="0"/>
              <a:t>Passive tags may only have a range of a few feet, whereas active tags may have a range of hundreds of feet.</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8C7578-8777-4964-8E8F-DBC94D7DFFA0}"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Extensible Markup (XML) allows creating documents consisting of customized tags, enabling the definition, transmission, validation, and interpretation of data between applications and between organizations.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Like HTML, XML also uses tags, but focuses on the content rather than the presentation.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XML is customizable, and variations of XML have been developed. For example, Extensible Business Reporting Language (XBRL) is an XML-based specification for publishing financial information. XBRL makes it easier for public and private companies to share information with each other, with industry analysts, and with shareholders.</a:t>
            </a:r>
          </a:p>
          <a:p>
            <a:endParaRPr lang="en-US" dirty="0"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8C7578-8777-4964-8E8F-DBC94D7DFFA0}"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Business-to-business financial transactions involve financial risk, particularly with partners who have an unknown track record. </a:t>
            </a:r>
          </a:p>
          <a:p>
            <a:pPr eaLnBrk="1" hangingPunct="1">
              <a:spcBef>
                <a:spcPct val="0"/>
              </a:spcBef>
            </a:pPr>
            <a:r>
              <a:rPr lang="en-US" dirty="0" smtClean="0"/>
              <a:t>Buyers may receive inferior goods or no goods at all; sellers may not be paid according to the terms of the agreement.</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93E5B7-D6C2-4961-8134-5FA632DE1306}" type="slidenum">
              <a:rPr lang="en-US">
                <a:cs typeface="Arial" charset="0"/>
              </a:rPr>
              <a:pPr fontAlgn="base">
                <a:spcBef>
                  <a:spcPct val="0"/>
                </a:spcBef>
                <a:spcAft>
                  <a:spcPct val="0"/>
                </a:spcAft>
                <a:defRPr/>
              </a:pPr>
              <a:t>23</a:t>
            </a:fld>
            <a:endParaRPr 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Supply chain visibility is the ability to track products as they move through the supply chain as well as external events that impact or might impact the supply chain.</a:t>
            </a:r>
          </a:p>
          <a:p>
            <a:pPr eaLnBrk="1" hangingPunct="1">
              <a:spcBef>
                <a:spcPct val="0"/>
              </a:spcBef>
            </a:pPr>
            <a:r>
              <a:rPr lang="en-US" dirty="0" smtClean="0"/>
              <a:t>Supply chain analytics is the analysis and use of key performance indicators to facilitate more effective management and avoid ongoing problems such as suppliers that regularly miss delivery deadlines.</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A2C7FF-1B0E-4DC9-9897-C262FD9F2F54}" type="slidenum">
              <a:rPr lang="en-US">
                <a:cs typeface="Arial" charset="0"/>
              </a:rPr>
              <a:pPr fontAlgn="base">
                <a:spcBef>
                  <a:spcPct val="0"/>
                </a:spcBef>
                <a:spcAft>
                  <a:spcPct val="0"/>
                </a:spcAft>
                <a:defRPr/>
              </a:pPr>
              <a:t>24</a:t>
            </a:fld>
            <a:endParaRPr lang="en-US" dirty="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1AB828-E831-45BE-8722-8916EF0C4946}" type="slidenum">
              <a:rPr lang="en-US">
                <a:cs typeface="Arial" charset="0"/>
              </a:rPr>
              <a:pPr fontAlgn="base">
                <a:spcBef>
                  <a:spcPct val="0"/>
                </a:spcBef>
                <a:spcAft>
                  <a:spcPct val="0"/>
                </a:spcAft>
                <a:defRPr/>
              </a:pPr>
              <a:t>25</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Companies are constantly looking for opportunities to get new customers, keep current customers longer, and sell more products to their existing customers. </a:t>
            </a:r>
          </a:p>
          <a:p>
            <a:pPr eaLnBrk="1" hangingPunct="1">
              <a:spcBef>
                <a:spcPct val="0"/>
              </a:spcBef>
            </a:pPr>
            <a:r>
              <a:rPr lang="en-US" dirty="0" smtClean="0"/>
              <a:t>CRM systems are designed to support these efforts.</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0B8515-A5EC-4530-9B25-036BFBE9E348}" type="slidenum">
              <a:rPr lang="en-US">
                <a:cs typeface="Arial" charset="0"/>
              </a:rPr>
              <a:pPr fontAlgn="base">
                <a:spcBef>
                  <a:spcPct val="0"/>
                </a:spcBef>
                <a:spcAft>
                  <a:spcPct val="0"/>
                </a:spcAft>
                <a:defRPr/>
              </a:pPr>
              <a:t>26</a:t>
            </a:fld>
            <a:endParaRPr lang="en-US"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Customer relationship benefits range from increased levels of customer service to more efficient and effective execution. </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704CB-BF4A-4DB1-A2A4-8B008F3253B5}" type="slidenum">
              <a:rPr lang="en-US">
                <a:cs typeface="Arial" charset="0"/>
              </a:rPr>
              <a:pPr fontAlgn="base">
                <a:spcBef>
                  <a:spcPct val="0"/>
                </a:spcBef>
                <a:spcAft>
                  <a:spcPct val="0"/>
                </a:spcAft>
                <a:defRPr/>
              </a:pPr>
              <a:t>27</a:t>
            </a:fld>
            <a:endParaRPr lang="en-US" dirty="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Successful CRM strategies need to integrate the different facets of CRM functions. This includes consistent policies and business processes, employee training, customer service, and data collection and analysis.</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888D7-DF13-411E-8233-EA4A37BD1C1C}" type="slidenum">
              <a:rPr lang="en-US">
                <a:cs typeface="Arial" charset="0"/>
              </a:rPr>
              <a:pPr fontAlgn="base">
                <a:spcBef>
                  <a:spcPct val="0"/>
                </a:spcBef>
                <a:spcAft>
                  <a:spcPct val="0"/>
                </a:spcAft>
                <a:defRPr/>
              </a:pPr>
              <a:t>28</a:t>
            </a:fld>
            <a:endParaRPr lang="en-US" dirty="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 closer an organization is to the end customer, the more important CRM becomes.</a:t>
            </a:r>
          </a:p>
          <a:p>
            <a:r>
              <a:rPr lang="en-US" sz="1200" b="0" i="0" u="none" strike="noStrike" kern="1200" baseline="0" dirty="0" smtClean="0">
                <a:solidFill>
                  <a:schemeClr val="tx1"/>
                </a:solidFill>
                <a:latin typeface="+mn-lt"/>
                <a:ea typeface="+mn-ea"/>
                <a:cs typeface="+mn-cs"/>
              </a:rPr>
              <a:t>Additionally, a successful CRM strategy must carefully consider the ethical and privacy concerns of customers’ data.</a:t>
            </a:r>
            <a:endParaRPr lang="en-US" dirty="0"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888D7-DF13-411E-8233-EA4A37BD1C1C}" type="slidenum">
              <a:rPr lang="en-US">
                <a:cs typeface="Arial" charset="0"/>
              </a:rPr>
              <a:pPr fontAlgn="base">
                <a:spcBef>
                  <a:spcPct val="0"/>
                </a:spcBef>
                <a:spcAft>
                  <a:spcPct val="0"/>
                </a:spcAft>
                <a:defRPr/>
              </a:pPr>
              <a:t>29</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727C8-312E-404F-AB47-69047B69097A}"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complete CRM system includes not only the operational CRM, which manages customer interactions, but also analytical CRM, which is focused on having appropriate business intelligence, and collaborative CRM, which facilitates communication.</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215375-3C62-4C7B-ACDB-82D049CB4BD3}" type="slidenum">
              <a:rPr lang="en-US">
                <a:cs typeface="Arial" charset="0"/>
              </a:rPr>
              <a:pPr fontAlgn="base">
                <a:spcBef>
                  <a:spcPct val="0"/>
                </a:spcBef>
                <a:spcAft>
                  <a:spcPct val="0"/>
                </a:spcAft>
                <a:defRPr/>
              </a:pPr>
              <a:t>30</a:t>
            </a:fld>
            <a:endParaRPr lang="en-US"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Operational CRM is focused on the execution of customer relationship management. </a:t>
            </a:r>
          </a:p>
          <a:p>
            <a:pPr eaLnBrk="1" hangingPunct="1">
              <a:spcBef>
                <a:spcPct val="0"/>
              </a:spcBef>
            </a:pPr>
            <a:r>
              <a:rPr lang="en-US" dirty="0" smtClean="0"/>
              <a:t>It has three components, sales force automation, customer service and support, and enterprise marketing management.</a:t>
            </a:r>
          </a:p>
          <a:p>
            <a:pPr eaLnBrk="1" hangingPunct="1">
              <a:spcBef>
                <a:spcPct val="0"/>
              </a:spcBef>
            </a:pPr>
            <a:r>
              <a:rPr lang="en-US" dirty="0" smtClean="0"/>
              <a:t>We will discuss each of these in more depth next.</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726AE3-472F-453D-B98F-E9EED1ED6126}" type="slidenum">
              <a:rPr lang="en-US">
                <a:cs typeface="Arial" charset="0"/>
              </a:rPr>
              <a:pPr fontAlgn="base">
                <a:spcBef>
                  <a:spcPct val="0"/>
                </a:spcBef>
                <a:spcAft>
                  <a:spcPct val="0"/>
                </a:spcAft>
                <a:defRPr/>
              </a:pPr>
              <a:t>31</a:t>
            </a:fld>
            <a:endParaRPr lang="en-US" dirty="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Sales force automation supports the day-in-and-day-out sales force and sales manager functions. </a:t>
            </a:r>
          </a:p>
          <a:p>
            <a:pPr eaLnBrk="1" hangingPunct="1">
              <a:spcBef>
                <a:spcPct val="0"/>
              </a:spcBef>
            </a:pPr>
            <a:r>
              <a:rPr lang="en-US" dirty="0" smtClean="0"/>
              <a:t>It automates paperwork functions, allowing more time to be spent with customers, reducing errors, and ensuring that leads are followed up.</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49BDFD-B9A5-497B-B8F9-17DAB02767AD}" type="slidenum">
              <a:rPr lang="en-US">
                <a:cs typeface="Arial" charset="0"/>
              </a:rPr>
              <a:pPr fontAlgn="base">
                <a:spcBef>
                  <a:spcPct val="0"/>
                </a:spcBef>
                <a:spcAft>
                  <a:spcPct val="0"/>
                </a:spcAft>
                <a:defRPr/>
              </a:pPr>
              <a:t>32</a:t>
            </a:fld>
            <a:endParaRPr lang="en-US"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Customer service and support technologies allow companies to provide customer service and support across multiple channels ranging from 24/7 Web sites that incorporate self-service technologies to face-to-face interactions, and everything in between.</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4480E9-A244-4DCB-B1C6-138D64027BC6}" type="slidenum">
              <a:rPr lang="en-US">
                <a:cs typeface="Arial" charset="0"/>
              </a:rPr>
              <a:pPr fontAlgn="base">
                <a:spcBef>
                  <a:spcPct val="0"/>
                </a:spcBef>
                <a:spcAft>
                  <a:spcPct val="0"/>
                </a:spcAft>
                <a:defRPr/>
              </a:pPr>
              <a:t>33</a:t>
            </a:fld>
            <a:endParaRPr lang="en-US" dirty="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Successful CSS systems enable faster response times, increased first-contact resolution rates, and improved productivity of service and support personnel. Managers can utilize digital dashboards to monitor key metrics such as first-contact resolution and service personnel utilization, which allows for improved management of the service and support functions.</a:t>
            </a:r>
            <a:endParaRPr lang="en-US" dirty="0"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4480E9-A244-4DCB-B1C6-138D64027BC6}" type="slidenum">
              <a:rPr lang="en-US">
                <a:cs typeface="Arial" charset="0"/>
              </a:rPr>
              <a:pPr fontAlgn="base">
                <a:spcBef>
                  <a:spcPct val="0"/>
                </a:spcBef>
                <a:spcAft>
                  <a:spcPct val="0"/>
                </a:spcAft>
                <a:defRPr/>
              </a:pPr>
              <a:t>34</a:t>
            </a:fld>
            <a:endParaRPr lang="en-US" dirty="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Enterprise marketing management, or EMM, helps companies manage the efficient and effective execution of marketing campaigns across different media. </a:t>
            </a:r>
          </a:p>
          <a:p>
            <a:pPr eaLnBrk="1" hangingPunct="1">
              <a:spcBef>
                <a:spcPct val="0"/>
              </a:spcBef>
            </a:pPr>
            <a:r>
              <a:rPr lang="en-US" dirty="0" smtClean="0"/>
              <a:t>This helps make sure the right message reaches the right people at the right time. </a:t>
            </a:r>
          </a:p>
          <a:p>
            <a:pPr eaLnBrk="1" hangingPunct="1">
              <a:spcBef>
                <a:spcPct val="0"/>
              </a:spcBef>
            </a:pPr>
            <a:r>
              <a:rPr lang="en-US" dirty="0" smtClean="0"/>
              <a:t>EMM systems also provide extensive capabilities to track and analyze campaign effectiveness.</a:t>
            </a:r>
          </a:p>
          <a:p>
            <a:pPr eaLnBrk="1" hangingPunct="1">
              <a:spcBef>
                <a:spcPct val="0"/>
              </a:spcBef>
            </a:pPr>
            <a:endParaRPr lang="en-US" dirty="0"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A9EE40-0963-44C9-9B96-5267AF86A39C}" type="slidenum">
              <a:rPr lang="en-US">
                <a:cs typeface="Arial" charset="0"/>
              </a:rPr>
              <a:pPr fontAlgn="base">
                <a:spcBef>
                  <a:spcPct val="0"/>
                </a:spcBef>
                <a:spcAft>
                  <a:spcPct val="0"/>
                </a:spcAft>
                <a:defRPr/>
              </a:pPr>
              <a:t>35</a:t>
            </a:fld>
            <a:endParaRPr lang="en-US" dirty="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Analytical CRM is closely tied to business intelligence and uses business intelligence tools to identify new business, sales, and marketing opportunities.</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149AA-831C-43DE-8BAC-557944D5A9D0}" type="slidenum">
              <a:rPr lang="en-US">
                <a:cs typeface="Arial" charset="0"/>
              </a:rPr>
              <a:pPr fontAlgn="base">
                <a:spcBef>
                  <a:spcPct val="0"/>
                </a:spcBef>
                <a:spcAft>
                  <a:spcPct val="0"/>
                </a:spcAft>
                <a:defRPr/>
              </a:pPr>
              <a:t>36</a:t>
            </a:fld>
            <a:endParaRPr lang="en-US" dirty="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Digital dashboards allow managers to rapidly see the status of key performance indicators (KPIs) and evaluate CRM performance metrics.</a:t>
            </a:r>
          </a:p>
          <a:p>
            <a:pPr eaLnBrk="1" hangingPunct="1">
              <a:spcBef>
                <a:spcPct val="0"/>
              </a:spcBef>
            </a:pPr>
            <a:r>
              <a:rPr lang="en-US" dirty="0" smtClean="0"/>
              <a:t>Often digital dashboards provide extensive functionality, such as the ability to click on a chart or graph and “drill down” to see more detailed information.</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06ADD-B19E-46A6-AB65-5F4E26BE9B8E}" type="slidenum">
              <a:rPr lang="en-US">
                <a:cs typeface="Arial" charset="0"/>
              </a:rPr>
              <a:pPr fontAlgn="base">
                <a:spcBef>
                  <a:spcPct val="0"/>
                </a:spcBef>
                <a:spcAft>
                  <a:spcPct val="0"/>
                </a:spcAft>
                <a:defRPr/>
              </a:pPr>
              <a:t>37</a:t>
            </a:fld>
            <a:endParaRPr lang="en-US" dirty="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Customers often have multiple online accounts, both e-mail and social media.</a:t>
            </a:r>
          </a:p>
          <a:p>
            <a:pPr eaLnBrk="1" hangingPunct="1">
              <a:spcBef>
                <a:spcPct val="0"/>
              </a:spcBef>
            </a:pPr>
            <a:r>
              <a:rPr lang="en-US" dirty="0" smtClean="0"/>
              <a:t>Identity management helps companies integrate these so a clear and complete picture of the customer emerges from the data.</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55598D-DA2E-43FA-B678-6EF2DC905407}" type="slidenum">
              <a:rPr lang="en-US">
                <a:cs typeface="Arial" charset="0"/>
              </a:rPr>
              <a:pPr fontAlgn="base">
                <a:spcBef>
                  <a:spcPct val="0"/>
                </a:spcBef>
                <a:spcAft>
                  <a:spcPct val="0"/>
                </a:spcAft>
                <a:defRPr/>
              </a:pPr>
              <a:t>38</a:t>
            </a:fld>
            <a:endParaRPr lang="en-US" dirty="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Social media monitoring is the process of identifying and assessing the volume and sentiment of what is being said about a company, individual, product, or brand. To collect this information, organizations utilize a variety of tools to track and aggregate social media content from blogs, wikis, news sites, microblogs such as Twitter, social networking sites like Facebook, video-/photo-sharing Web sites like YouTube and Flickr, forums, message boards, blogs, and user-generated content in general.</a:t>
            </a:r>
            <a:endParaRPr lang="en-US"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149AA-831C-43DE-8BAC-557944D5A9D0}" type="slidenum">
              <a:rPr lang="en-US">
                <a:cs typeface="Arial" charset="0"/>
              </a:rPr>
              <a:pPr fontAlgn="base">
                <a:spcBef>
                  <a:spcPct val="0"/>
                </a:spcBef>
                <a:spcAft>
                  <a:spcPct val="0"/>
                </a:spcAft>
                <a:defRPr/>
              </a:pPr>
              <a:t>39</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supply chain is comprised of the companies that buy and sell goods to each other to create a product from raw materials. Because one company sells to the next, who then in turn sells to another, often with multiple links before an end product is developed, it is referred to as a chain. In reality, it typically looks more like a network with many suppliers feeding into each company.</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EF4E6-B59F-4AE0-91A9-5D93F381B2C3}" type="slidenum">
              <a:rPr lang="en-US">
                <a:cs typeface="Arial" charset="0"/>
              </a:rPr>
              <a:pPr fontAlgn="base">
                <a:spcBef>
                  <a:spcPct val="0"/>
                </a:spcBef>
                <a:spcAft>
                  <a:spcPct val="0"/>
                </a:spcAft>
                <a:defRPr/>
              </a:pPr>
              <a:t>4</a:t>
            </a:fld>
            <a:endParaRPr lang="en-US" dirty="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Collaborative CRM is focused on ensuring customer support personnel have the tools and information they need to effectively interact with the customer regardless of the last point of contact with the company. </a:t>
            </a:r>
          </a:p>
          <a:p>
            <a:pPr eaLnBrk="1" hangingPunct="1">
              <a:spcBef>
                <a:spcPct val="0"/>
              </a:spcBef>
            </a:pPr>
            <a:r>
              <a:rPr lang="en-US" dirty="0" smtClean="0"/>
              <a:t>It provides customer support personnel with a history of customer interactions and ongoing communication, ensuring personnel have complete and accurate information and are able to readily address customer needs.</a:t>
            </a:r>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472321-CD31-40E1-83A5-299FC2802FFF}" type="slidenum">
              <a:rPr lang="en-US">
                <a:cs typeface="Arial" charset="0"/>
              </a:rPr>
              <a:pPr fontAlgn="base">
                <a:spcBef>
                  <a:spcPct val="0"/>
                </a:spcBef>
                <a:spcAft>
                  <a:spcPct val="0"/>
                </a:spcAft>
                <a:defRPr/>
              </a:pPr>
              <a:t>40</a:t>
            </a:fld>
            <a:endParaRPr lang="en-US" dirty="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CRM can provide companies with a great deal of information about their customers, some of which may be considered sensitive or private by those customers. </a:t>
            </a:r>
          </a:p>
          <a:p>
            <a:pPr eaLnBrk="1" hangingPunct="1">
              <a:spcBef>
                <a:spcPct val="0"/>
              </a:spcBef>
            </a:pPr>
            <a:r>
              <a:rPr lang="en-US" dirty="0" smtClean="0"/>
              <a:t>Using this information to make a sale may result in the customer feeling intruded upon, or could have a coercive effect.</a:t>
            </a:r>
          </a:p>
          <a:p>
            <a:pPr eaLnBrk="1" hangingPunct="1">
              <a:spcBef>
                <a:spcPct val="0"/>
              </a:spcBef>
            </a:pPr>
            <a:r>
              <a:rPr lang="en-US" dirty="0" smtClean="0"/>
              <a:t>Either of these can create ethical issues, and could also create negative publicity for a company.</a:t>
            </a:r>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FDCBBA-B686-4B89-AA26-F2305206C443}" type="slidenum">
              <a:rPr lang="en-US">
                <a:cs typeface="Arial" charset="0"/>
              </a:rPr>
              <a:pPr fontAlgn="base">
                <a:spcBef>
                  <a:spcPct val="0"/>
                </a:spcBef>
                <a:spcAft>
                  <a:spcPct val="0"/>
                </a:spcAft>
                <a:defRPr/>
              </a:pPr>
              <a:t>41</a:t>
            </a:fld>
            <a:endParaRPr lang="en-US" dirty="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8CD62D7-1FC9-4010-AB4A-62D9A7C25B48}" type="slidenum">
              <a:rPr lang="en-US" smtClean="0"/>
              <a:pPr>
                <a:defRPr/>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96AAD6C-621E-4F15-9938-0FA2D6D8DCF0}" type="slidenum">
              <a:rPr lang="en-US" smtClean="0"/>
              <a:pPr>
                <a:defRPr/>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8A52791-9038-49C2-AB79-DC6F6E294EBD}" type="slidenum">
              <a:rPr lang="en-US" smtClean="0"/>
              <a:pPr>
                <a:defRPr/>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52292D5-B012-4AE5-8BE1-7D6D8BB9AAC7}" type="slidenum">
              <a:rPr lang="en-US" smtClean="0"/>
              <a:pPr>
                <a:defRPr/>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41AAFD1-4024-4ACB-9A94-94BD5657E6B6}" type="slidenum">
              <a:rPr lang="en-US" smtClean="0"/>
              <a:pPr>
                <a:defRPr/>
              </a:pPr>
              <a:t>47</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3F5470F-A05F-44A7-8658-5343DCFDF65B}" type="slidenum">
              <a:rPr lang="en-US" smtClean="0"/>
              <a:pPr>
                <a:defRPr/>
              </a:pPr>
              <a:t>48</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51B1CDB-AD12-48C2-8D93-B2FB8F2E0505}" type="slidenum">
              <a:rPr lang="en-US" smtClean="0"/>
              <a:pPr>
                <a:defRPr/>
              </a:pPr>
              <a:t>49</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1FA76EC-9996-4769-BB76-A64B33955DE5}" type="slidenum">
              <a:rPr lang="en-US" smtClean="0"/>
              <a:pPr>
                <a:defRPr/>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simple example of a Supplier Network. Each Supplier may have one or many upstream suppliers feeding into their business or factory. </a:t>
            </a:r>
          </a:p>
          <a:p>
            <a:pPr eaLnBrk="1" hangingPunct="1">
              <a:spcBef>
                <a:spcPct val="0"/>
              </a:spcBef>
            </a:pPr>
            <a:r>
              <a:rPr lang="en-US" dirty="0" smtClean="0"/>
              <a:t>At the same time, each supplier is typically selling to many downstream customers, although that isn’t shown here.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EE052F-9120-4FD2-BBA7-D9060627598B}"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Business-to-Business Electronic Commerce comprises the lions share of the Electronic Commerce market. </a:t>
            </a:r>
          </a:p>
          <a:p>
            <a:pPr eaLnBrk="1" hangingPunct="1">
              <a:spcBef>
                <a:spcPct val="0"/>
              </a:spcBef>
            </a:pPr>
            <a:r>
              <a:rPr lang="en-US" dirty="0" smtClean="0"/>
              <a:t>This makes sense because businesses typically make multiple purchases from the same supplier over time. </a:t>
            </a:r>
          </a:p>
          <a:p>
            <a:pPr eaLnBrk="1" hangingPunct="1">
              <a:spcBef>
                <a:spcPct val="0"/>
              </a:spcBef>
            </a:pPr>
            <a:r>
              <a:rPr lang="en-US" dirty="0" smtClean="0"/>
              <a:t>Automating the procurement process so these can be made electronically and automatically can result is significant procurement cost savings as well as reducing errors and related expenses.</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9D21F-DA19-4FBC-97C6-4EAF80E092E3}" type="slidenum">
              <a:rPr lang="en-US">
                <a:cs typeface="Arial" charset="0"/>
              </a:rPr>
              <a:pPr fontAlgn="base">
                <a:spcBef>
                  <a:spcPct val="0"/>
                </a:spcBef>
                <a:spcAft>
                  <a:spcPct val="0"/>
                </a:spcAft>
                <a:defRPr/>
              </a:pPr>
              <a:t>6</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Supplier and Customer Portals are extranets a company sets up for either Suppliers or Customers that contain the communication tools and the proprietary information they need to interact with the company. </a:t>
            </a:r>
          </a:p>
          <a:p>
            <a:pPr eaLnBrk="1" hangingPunct="1">
              <a:spcBef>
                <a:spcPct val="0"/>
              </a:spcBef>
            </a:pPr>
            <a:r>
              <a:rPr lang="en-US" dirty="0" smtClean="0"/>
              <a:t>Often set up when there is a large number of suppliers or customers to interact with and the cost of the portal is less than the cost of interacting with all the suppliers (or customers) without the functionality of the portal. Portals can also include value-added services such as management tools for customers.</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DC3AAF-8B88-44FC-BC88-76436F4C4DB5}" type="slidenum">
              <a:rPr lang="en-US">
                <a:cs typeface="Arial" charset="0"/>
              </a:rPr>
              <a:pPr fontAlgn="base">
                <a:spcBef>
                  <a:spcPct val="0"/>
                </a:spcBef>
                <a:spcAft>
                  <a:spcPct val="0"/>
                </a:spcAft>
                <a:defRPr/>
              </a:pPr>
              <a:t>7</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B2B marketplaces are different from portals in that they are controlled by a third party and allow many suppliers and buyers to get together. </a:t>
            </a:r>
          </a:p>
          <a:p>
            <a:pPr eaLnBrk="1" hangingPunct="1">
              <a:spcBef>
                <a:spcPct val="0"/>
              </a:spcBef>
            </a:pPr>
            <a:r>
              <a:rPr lang="en-US" dirty="0" smtClean="0"/>
              <a:t>For a smaller company that can’t justify the expense of its own portal, B2B marketplaces are efficient ways to participate in the market. </a:t>
            </a:r>
          </a:p>
          <a:p>
            <a:pPr eaLnBrk="1" hangingPunct="1">
              <a:spcBef>
                <a:spcPct val="0"/>
              </a:spcBef>
            </a:pPr>
            <a:r>
              <a:rPr lang="en-US" dirty="0" smtClean="0"/>
              <a:t>Although many B2B marketplaces are industry specific, some are very general, such as the Chinese export marketplace Alibaba.com</a:t>
            </a:r>
          </a:p>
          <a:p>
            <a:pPr eaLnBrk="1" hangingPunct="1">
              <a:spcBef>
                <a:spcPct val="0"/>
              </a:spcBef>
            </a:pP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62180F-5935-4A95-9E6F-D73F065F6761}" type="slidenum">
              <a:rPr lang="en-US">
                <a:cs typeface="Arial" charset="0"/>
              </a:rPr>
              <a:pPr fontAlgn="base">
                <a:spcBef>
                  <a:spcPct val="0"/>
                </a:spcBef>
                <a:spcAft>
                  <a:spcPct val="0"/>
                </a:spcAft>
                <a:defRPr/>
              </a:pPr>
              <a:t>8</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supply network for the iPhone involves multiple suppliers around the world. </a:t>
            </a:r>
          </a:p>
          <a:p>
            <a:pPr eaLnBrk="1" hangingPunct="1">
              <a:spcBef>
                <a:spcPct val="0"/>
              </a:spcBef>
            </a:pPr>
            <a:r>
              <a:rPr lang="en-US" dirty="0" smtClean="0"/>
              <a:t>This requires coordination to ensure that all the components are in supply at the assembly plants on an as-needed basis. </a:t>
            </a:r>
          </a:p>
          <a:p>
            <a:pPr eaLnBrk="1" hangingPunct="1">
              <a:spcBef>
                <a:spcPct val="0"/>
              </a:spcBef>
            </a:pPr>
            <a:r>
              <a:rPr lang="en-US" dirty="0" smtClean="0"/>
              <a:t>When unexpected interruptions occur, such as from an earthquake, the supply chain can cease to flow and manufacturing lines can come to a halt. </a:t>
            </a:r>
          </a:p>
          <a:p>
            <a:pPr eaLnBrk="1" hangingPunct="1">
              <a:spcBef>
                <a:spcPct val="0"/>
              </a:spcBef>
            </a:pPr>
            <a:r>
              <a:rPr lang="en-US" dirty="0" smtClean="0"/>
              <a:t>Having transparency throughout the supply chain helps management know what is going on and, whenever possible, make adjustments for the unexpected.</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A77292-E38A-47C7-B218-19AE5E4C12C6}" type="slidenum">
              <a:rPr lang="en-US">
                <a:cs typeface="Arial" charset="0"/>
              </a:rPr>
              <a:pPr fontAlgn="base">
                <a:spcBef>
                  <a:spcPct val="0"/>
                </a:spcBef>
                <a:spcAft>
                  <a:spcPct val="0"/>
                </a:spcAft>
                <a:defRPr/>
              </a:pPr>
              <a:t>9</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3255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extBox 10"/>
          <p:cNvSpPr txBox="1"/>
          <p:nvPr userDrawn="1"/>
        </p:nvSpPr>
        <p:spPr>
          <a:xfrm>
            <a:off x="457200" y="6505575"/>
            <a:ext cx="8229600" cy="276225"/>
          </a:xfrm>
          <a:prstGeom prst="rect">
            <a:avLst/>
          </a:prstGeom>
          <a:noFill/>
        </p:spPr>
        <p:txBody>
          <a:bodyPr>
            <a:spAutoFit/>
          </a:bodyPr>
          <a:lstStyle/>
          <a:p>
            <a:pPr fontAlgn="auto">
              <a:spcBef>
                <a:spcPts val="0"/>
              </a:spcBef>
              <a:spcAft>
                <a:spcPts val="0"/>
              </a:spcAft>
              <a:tabLst>
                <a:tab pos="8053388" algn="r"/>
              </a:tabLst>
              <a:defRPr/>
            </a:pPr>
            <a:r>
              <a:rPr lang="en-US" sz="1200" dirty="0">
                <a:latin typeface="+mn-lt"/>
                <a:cs typeface="+mn-cs"/>
              </a:rPr>
              <a:t>Copyright © </a:t>
            </a:r>
            <a:r>
              <a:rPr lang="en-US" sz="1200" dirty="0" smtClean="0">
                <a:latin typeface="+mn-lt"/>
                <a:cs typeface="+mn-cs"/>
              </a:rPr>
              <a:t>2016 </a:t>
            </a:r>
            <a:r>
              <a:rPr lang="en-US" sz="1200" dirty="0">
                <a:latin typeface="+mn-lt"/>
                <a:cs typeface="+mn-cs"/>
              </a:rPr>
              <a:t>Pearson Education, </a:t>
            </a:r>
            <a:r>
              <a:rPr lang="en-US" sz="1200" dirty="0" smtClean="0">
                <a:latin typeface="+mn-lt"/>
                <a:cs typeface="+mn-cs"/>
              </a:rPr>
              <a:t>Ltd.</a:t>
            </a:r>
            <a:r>
              <a:rPr lang="en-US" sz="1200" dirty="0">
                <a:latin typeface="+mn-lt"/>
                <a:cs typeface="+mn-cs"/>
              </a:rPr>
              <a:t>	</a:t>
            </a:r>
            <a:r>
              <a:rPr lang="en-US" sz="1200" dirty="0" smtClean="0">
                <a:latin typeface="+mn-lt"/>
                <a:cs typeface="+mn-cs"/>
              </a:rPr>
              <a:t>8-</a:t>
            </a:r>
            <a:fld id="{DFF2A00C-597B-483E-BCE6-9A0667B15814}" type="slidenum">
              <a:rPr lang="en-US" sz="1200" smtClean="0">
                <a:latin typeface="+mn-lt"/>
                <a:cs typeface="+mn-cs"/>
              </a:rPr>
              <a:pPr fontAlgn="auto">
                <a:spcBef>
                  <a:spcPts val="0"/>
                </a:spcBef>
                <a:spcAft>
                  <a:spcPts val="0"/>
                </a:spcAft>
                <a:tabLst>
                  <a:tab pos="8053388" algn="r"/>
                </a:tabLst>
                <a:defRPr/>
              </a:pPr>
              <a:t>‹#›</a:t>
            </a:fld>
            <a:endParaRPr lang="en-US"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2" r:id="rId5"/>
    <p:sldLayoutId id="2147483677" r:id="rId6"/>
    <p:sldLayoutId id="2147483671" r:id="rId7"/>
    <p:sldLayoutId id="2147483670" r:id="rId8"/>
    <p:sldLayoutId id="2147483669" r:id="rId9"/>
    <p:sldLayoutId id="2147483678" r:id="rId10"/>
    <p:sldLayoutId id="2147483679" r:id="rId11"/>
    <p:sldLayoutId id="2147483680" r:id="rId12"/>
  </p:sldLayoutIdLst>
  <p:timing>
    <p:tnLst>
      <p:par>
        <p:cTn id="1" dur="indefinite" restart="never" nodeType="tmRoot"/>
      </p:par>
    </p:tnLst>
  </p:timing>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itchFamily="34" charset="0"/>
        </a:defRPr>
      </a:lvl2pPr>
      <a:lvl3pPr algn="l" rtl="0" eaLnBrk="0" fontAlgn="base" hangingPunct="0">
        <a:spcBef>
          <a:spcPct val="0"/>
        </a:spcBef>
        <a:spcAft>
          <a:spcPct val="0"/>
        </a:spcAft>
        <a:defRPr sz="3400">
          <a:solidFill>
            <a:schemeClr val="tx1"/>
          </a:solidFill>
          <a:latin typeface="Calibri" pitchFamily="34" charset="0"/>
        </a:defRPr>
      </a:lvl3pPr>
      <a:lvl4pPr algn="l" rtl="0" eaLnBrk="0" fontAlgn="base" hangingPunct="0">
        <a:spcBef>
          <a:spcPct val="0"/>
        </a:spcBef>
        <a:spcAft>
          <a:spcPct val="0"/>
        </a:spcAft>
        <a:defRPr sz="3400">
          <a:solidFill>
            <a:schemeClr val="tx1"/>
          </a:solidFill>
          <a:latin typeface="Calibri" pitchFamily="34" charset="0"/>
        </a:defRPr>
      </a:lvl4pPr>
      <a:lvl5pPr algn="l" rtl="0" eaLnBrk="0" fontAlgn="base" hangingPunct="0">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fontScale="85000" lnSpcReduction="20000"/>
          </a:bodyPr>
          <a:lstStyle/>
          <a:p>
            <a:pPr eaLnBrk="1" fontAlgn="auto" hangingPunct="1">
              <a:spcAft>
                <a:spcPts val="0"/>
              </a:spcAft>
              <a:buFont typeface="Arial" pitchFamily="34" charset="0"/>
              <a:buNone/>
              <a:defRPr/>
            </a:pPr>
            <a:r>
              <a:rPr lang="en-US" dirty="0"/>
              <a:t>S</a:t>
            </a:r>
            <a:r>
              <a:rPr lang="en-US" dirty="0" smtClean="0"/>
              <a:t>upply </a:t>
            </a:r>
            <a:r>
              <a:rPr lang="en-US" dirty="0"/>
              <a:t>chain management (SCM) systems </a:t>
            </a:r>
            <a:r>
              <a:rPr lang="en-US" dirty="0" smtClean="0"/>
              <a:t>support business-to-business </a:t>
            </a:r>
            <a:r>
              <a:rPr lang="en-US" dirty="0"/>
              <a:t>(B2B) </a:t>
            </a:r>
            <a:r>
              <a:rPr lang="en-US" dirty="0" smtClean="0"/>
              <a:t>transactions; customer </a:t>
            </a:r>
            <a:r>
              <a:rPr lang="en-US" dirty="0"/>
              <a:t>relationship management (CRM) </a:t>
            </a:r>
            <a:r>
              <a:rPr lang="en-US" dirty="0" smtClean="0"/>
              <a:t>systems promote sales and long-term customer relationships</a:t>
            </a:r>
            <a:endParaRPr lang="en-US" dirty="0"/>
          </a:p>
        </p:txBody>
      </p:sp>
      <p:sp>
        <p:nvSpPr>
          <p:cNvPr id="16386" name="Title 3"/>
          <p:cNvSpPr>
            <a:spLocks noGrp="1"/>
          </p:cNvSpPr>
          <p:nvPr>
            <p:ph type="ctrTitle"/>
          </p:nvPr>
        </p:nvSpPr>
        <p:spPr/>
        <p:txBody>
          <a:bodyPr/>
          <a:lstStyle/>
          <a:p>
            <a:pPr eaLnBrk="1" hangingPunct="1"/>
            <a:r>
              <a:rPr lang="en-US" dirty="0" smtClean="0"/>
              <a:t>Chapter 8: Strengthening Business-to-Business Relationships via Supply Chain and Customer Relationship Management</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776" y="18423"/>
            <a:ext cx="1876424" cy="18078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89013" y="0"/>
            <a:ext cx="5097587" cy="18263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94346" y="18423"/>
            <a:ext cx="1866900" cy="18208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smtClean="0"/>
              <a:t>Benefits of Effectively Managing Supply Chains</a:t>
            </a:r>
          </a:p>
        </p:txBody>
      </p:sp>
      <p:sp>
        <p:nvSpPr>
          <p:cNvPr id="34818" name="Content Placeholder 3"/>
          <p:cNvSpPr>
            <a:spLocks noGrp="1"/>
          </p:cNvSpPr>
          <p:nvPr>
            <p:ph idx="1"/>
          </p:nvPr>
        </p:nvSpPr>
        <p:spPr/>
        <p:txBody>
          <a:bodyPr/>
          <a:lstStyle/>
          <a:p>
            <a:pPr eaLnBrk="1" hangingPunct="1"/>
            <a:r>
              <a:rPr lang="en-US" dirty="0" smtClean="0"/>
              <a:t>Just-in-Time Production</a:t>
            </a:r>
          </a:p>
          <a:p>
            <a:pPr lvl="1" eaLnBrk="1" hangingPunct="1"/>
            <a:r>
              <a:rPr lang="en-US" dirty="0" smtClean="0"/>
              <a:t>Inventory delivered just as it is needed</a:t>
            </a:r>
          </a:p>
          <a:p>
            <a:pPr lvl="1" eaLnBrk="1" hangingPunct="1"/>
            <a:r>
              <a:rPr lang="en-US" dirty="0" smtClean="0"/>
              <a:t>Minimizes stock and handling costs</a:t>
            </a:r>
          </a:p>
          <a:p>
            <a:pPr lvl="1" eaLnBrk="1" hangingPunct="1"/>
            <a:r>
              <a:rPr lang="en-US" dirty="0" smtClean="0"/>
              <a:t>Reduces obsolescence charges</a:t>
            </a:r>
          </a:p>
          <a:p>
            <a:pPr eaLnBrk="1" hangingPunct="1"/>
            <a:r>
              <a:rPr lang="en-US" dirty="0" smtClean="0"/>
              <a:t>Vendor-Managed Inventory</a:t>
            </a:r>
          </a:p>
          <a:p>
            <a:pPr lvl="1" eaLnBrk="1" hangingPunct="1"/>
            <a:r>
              <a:rPr lang="en-US" dirty="0" smtClean="0"/>
              <a:t>Vendors track usage and replenish supplies</a:t>
            </a:r>
          </a:p>
          <a:p>
            <a:pPr lvl="1" eaLnBrk="1" hangingPunct="1"/>
            <a:r>
              <a:rPr lang="en-US" dirty="0" smtClean="0"/>
              <a:t>Reduces procurement and inventory replenishment costs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a:t>Benefits of Effectively Managing Supply Chains</a:t>
            </a:r>
            <a:endParaRPr lang="en-US" dirty="0" smtClean="0"/>
          </a:p>
        </p:txBody>
      </p:sp>
      <p:sp>
        <p:nvSpPr>
          <p:cNvPr id="36866" name="Content Placeholder 3"/>
          <p:cNvSpPr>
            <a:spLocks noGrp="1"/>
          </p:cNvSpPr>
          <p:nvPr>
            <p:ph idx="1"/>
          </p:nvPr>
        </p:nvSpPr>
        <p:spPr/>
        <p:txBody>
          <a:bodyPr/>
          <a:lstStyle/>
          <a:p>
            <a:pPr eaLnBrk="1" hangingPunct="1"/>
            <a:r>
              <a:rPr lang="en-US" sz="3600" dirty="0" smtClean="0"/>
              <a:t>Reducing the Bullwhip Effect</a:t>
            </a:r>
          </a:p>
          <a:p>
            <a:pPr lvl="1" eaLnBrk="1" hangingPunct="1"/>
            <a:r>
              <a:rPr lang="en-US" sz="3200" dirty="0" smtClean="0"/>
              <a:t>Ripple effects due to forecast errors</a:t>
            </a:r>
          </a:p>
          <a:p>
            <a:pPr lvl="1" eaLnBrk="1" hangingPunct="1"/>
            <a:r>
              <a:rPr lang="en-US" sz="3200" dirty="0" smtClean="0"/>
              <a:t>Coordinated supply chain helps mitigate this </a:t>
            </a:r>
          </a:p>
          <a:p>
            <a:pPr eaLnBrk="1" hangingPunct="1"/>
            <a:r>
              <a:rPr lang="en-US" sz="3600" dirty="0" smtClean="0"/>
              <a:t>Corporate Social Responsibility</a:t>
            </a:r>
          </a:p>
          <a:p>
            <a:pPr lvl="1" eaLnBrk="1" hangingPunct="1"/>
            <a:r>
              <a:rPr lang="en-US" sz="3200" dirty="0" smtClean="0"/>
              <a:t>Product recalls</a:t>
            </a:r>
          </a:p>
          <a:p>
            <a:pPr lvl="1" eaLnBrk="1" hangingPunct="1"/>
            <a:r>
              <a:rPr lang="en-US" sz="3200" dirty="0" smtClean="0"/>
              <a:t>Sustainable business </a:t>
            </a:r>
            <a:r>
              <a:rPr lang="en-US" sz="3200" dirty="0"/>
              <a:t>p</a:t>
            </a:r>
            <a:r>
              <a:rPr lang="en-US" sz="3200" dirty="0" smtClean="0"/>
              <a:t>ractices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the Supply Chain Through SCM </a:t>
            </a:r>
            <a:endParaRPr lang="en-US" dirty="0"/>
          </a:p>
        </p:txBody>
      </p:sp>
      <p:sp>
        <p:nvSpPr>
          <p:cNvPr id="3" name="Content Placeholder 2"/>
          <p:cNvSpPr>
            <a:spLocks noGrp="1"/>
          </p:cNvSpPr>
          <p:nvPr>
            <p:ph idx="1"/>
          </p:nvPr>
        </p:nvSpPr>
        <p:spPr/>
        <p:txBody>
          <a:bodyPr/>
          <a:lstStyle/>
          <a:p>
            <a:r>
              <a:rPr lang="en-US" sz="4400" dirty="0" smtClean="0"/>
              <a:t>Supply Chain Management (SCM)</a:t>
            </a:r>
          </a:p>
          <a:p>
            <a:pPr lvl="1" eaLnBrk="1" hangingPunct="1"/>
            <a:r>
              <a:rPr lang="en-US" sz="4000" dirty="0"/>
              <a:t>Supply Chain Planning</a:t>
            </a:r>
          </a:p>
          <a:p>
            <a:pPr lvl="1" eaLnBrk="1" hangingPunct="1"/>
            <a:r>
              <a:rPr lang="en-US" sz="4000" dirty="0"/>
              <a:t>Supply Chain Execution</a:t>
            </a:r>
          </a:p>
          <a:p>
            <a:pPr lvl="1" eaLnBrk="1" hangingPunct="1"/>
            <a:r>
              <a:rPr lang="en-US" sz="4000" dirty="0"/>
              <a:t>Supply Chain Visibility and Analytics</a:t>
            </a:r>
          </a:p>
          <a:p>
            <a:endParaRPr lang="en-US" sz="4400" dirty="0" smtClean="0"/>
          </a:p>
          <a:p>
            <a:endParaRPr lang="en-US" sz="4400" dirty="0"/>
          </a:p>
        </p:txBody>
      </p:sp>
    </p:spTree>
    <p:extLst>
      <p:ext uri="{BB962C8B-B14F-4D97-AF65-F5344CB8AC3E}">
        <p14:creationId xmlns="" xmlns:p14="http://schemas.microsoft.com/office/powerpoint/2010/main" val="2447618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t>Functions the Optimize the Supply Network</a:t>
            </a:r>
          </a:p>
        </p:txBody>
      </p:sp>
      <p:graphicFrame>
        <p:nvGraphicFramePr>
          <p:cNvPr id="4" name="Content Placeholder 3"/>
          <p:cNvGraphicFramePr>
            <a:graphicFrameLocks noGrp="1"/>
          </p:cNvGraphicFramePr>
          <p:nvPr>
            <p:ph idx="1"/>
          </p:nvPr>
        </p:nvGraphicFramePr>
        <p:xfrm>
          <a:off x="457200" y="1828800"/>
          <a:ext cx="8229600" cy="4079240"/>
        </p:xfrm>
        <a:graphic>
          <a:graphicData uri="http://schemas.openxmlformats.org/drawingml/2006/table">
            <a:tbl>
              <a:tblPr firstRow="1" bandRow="1">
                <a:tableStyleId>{F5AB1C69-6EDB-4FF4-983F-18BD219EF322}</a:tableStyleId>
              </a:tblPr>
              <a:tblGrid>
                <a:gridCol w="3505200"/>
                <a:gridCol w="4724400"/>
              </a:tblGrid>
              <a:tr h="370840">
                <a:tc>
                  <a:txBody>
                    <a:bodyPr/>
                    <a:lstStyle/>
                    <a:p>
                      <a:r>
                        <a:rPr lang="en-US" dirty="0" smtClean="0"/>
                        <a:t>SCM Module</a:t>
                      </a:r>
                      <a:endParaRPr lang="en-US" dirty="0"/>
                    </a:p>
                  </a:txBody>
                  <a:tcPr/>
                </a:tc>
                <a:tc>
                  <a:txBody>
                    <a:bodyPr/>
                    <a:lstStyle/>
                    <a:p>
                      <a:r>
                        <a:rPr lang="en-US" dirty="0" smtClean="0"/>
                        <a:t>Key Uses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Demand planning and forecasting</a:t>
                      </a:r>
                      <a:endParaRPr lang="en-US" dirty="0"/>
                    </a:p>
                  </a:txBody>
                  <a:tcPr/>
                </a:tc>
                <a:tc>
                  <a:txBody>
                    <a:bodyPr/>
                    <a:lstStyle/>
                    <a:p>
                      <a:r>
                        <a:rPr lang="en-US" sz="1800" b="0" i="0" u="none" strike="noStrike" kern="1200" baseline="0" dirty="0" smtClean="0">
                          <a:solidFill>
                            <a:schemeClr val="dk1"/>
                          </a:solidFill>
                          <a:latin typeface="+mn-lt"/>
                          <a:ea typeface="+mn-ea"/>
                          <a:cs typeface="+mn-cs"/>
                        </a:rPr>
                        <a:t>Forecast and plan anticipated demand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Safety stock planning</a:t>
                      </a:r>
                      <a:endParaRPr lang="en-US" dirty="0"/>
                    </a:p>
                  </a:txBody>
                  <a:tcPr/>
                </a:tc>
                <a:tc>
                  <a:txBody>
                    <a:bodyPr/>
                    <a:lstStyle/>
                    <a:p>
                      <a:r>
                        <a:rPr lang="en-US" sz="1800" b="0" i="0" u="none" strike="noStrike" kern="1200" baseline="0" dirty="0" smtClean="0">
                          <a:solidFill>
                            <a:schemeClr val="dk1"/>
                          </a:solidFill>
                          <a:latin typeface="+mn-lt"/>
                          <a:ea typeface="+mn-ea"/>
                          <a:cs typeface="+mn-cs"/>
                        </a:rPr>
                        <a:t>Assign optimal safety and target stock levels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Distribution planning</a:t>
                      </a:r>
                      <a:endParaRPr lang="en-US" dirty="0"/>
                    </a:p>
                  </a:txBody>
                  <a:tcPr/>
                </a:tc>
                <a:tc>
                  <a:txBody>
                    <a:bodyPr/>
                    <a:lstStyle/>
                    <a:p>
                      <a:r>
                        <a:rPr lang="en-US" sz="1800" b="0" i="0" u="none" strike="noStrike" kern="1200" baseline="0" dirty="0" smtClean="0">
                          <a:solidFill>
                            <a:schemeClr val="dk1"/>
                          </a:solidFill>
                          <a:latin typeface="+mn-lt"/>
                          <a:ea typeface="+mn-ea"/>
                          <a:cs typeface="+mn-cs"/>
                        </a:rPr>
                        <a:t>Optimize the allocation of available supply</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Supply network collaboration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Work with partners across the supply network</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Materials management</a:t>
                      </a:r>
                      <a:endParaRPr lang="en-US" dirty="0"/>
                    </a:p>
                  </a:txBody>
                  <a:tcPr/>
                </a:tc>
                <a:tc>
                  <a:txBody>
                    <a:bodyPr/>
                    <a:lstStyle/>
                    <a:p>
                      <a:r>
                        <a:rPr lang="en-US" sz="1800" b="0" i="0" u="none" strike="noStrike" kern="1200" baseline="0" dirty="0" smtClean="0">
                          <a:solidFill>
                            <a:schemeClr val="dk1"/>
                          </a:solidFill>
                          <a:latin typeface="+mn-lt"/>
                          <a:ea typeface="+mn-ea"/>
                          <a:cs typeface="+mn-cs"/>
                        </a:rPr>
                        <a:t>Ensure production materials are available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Manufacturing execution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Support production processes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Order promising</a:t>
                      </a:r>
                      <a:endParaRPr lang="en-US" dirty="0"/>
                    </a:p>
                  </a:txBody>
                  <a:tcPr/>
                </a:tc>
                <a:tc>
                  <a:txBody>
                    <a:bodyPr/>
                    <a:lstStyle/>
                    <a:p>
                      <a:r>
                        <a:rPr lang="en-US" sz="1800" b="0" i="0" u="none" strike="noStrike" kern="1200" baseline="0" dirty="0" smtClean="0">
                          <a:solidFill>
                            <a:schemeClr val="dk1"/>
                          </a:solidFill>
                          <a:latin typeface="+mn-lt"/>
                          <a:ea typeface="+mn-ea"/>
                          <a:cs typeface="+mn-cs"/>
                        </a:rPr>
                        <a:t>Provide answers to customer queries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Transportation execution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Manage logistics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Warehouse management</a:t>
                      </a:r>
                      <a:endParaRPr lang="en-US" dirty="0"/>
                    </a:p>
                  </a:txBody>
                  <a:tcPr/>
                </a:tc>
                <a:tc>
                  <a:txBody>
                    <a:bodyPr/>
                    <a:lstStyle/>
                    <a:p>
                      <a:r>
                        <a:rPr lang="en-US" sz="1800" b="0" i="0" u="none" strike="noStrike" kern="1200" baseline="0" dirty="0" smtClean="0">
                          <a:solidFill>
                            <a:schemeClr val="dk1"/>
                          </a:solidFill>
                          <a:latin typeface="+mn-lt"/>
                          <a:ea typeface="+mn-ea"/>
                          <a:cs typeface="+mn-cs"/>
                        </a:rPr>
                        <a:t>Support receiving, storing, and picking of goods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Supply chain analytics</a:t>
                      </a:r>
                      <a:endParaRPr lang="en-US" dirty="0"/>
                    </a:p>
                  </a:txBody>
                  <a:tcPr/>
                </a:tc>
                <a:tc>
                  <a:txBody>
                    <a:bodyPr/>
                    <a:lstStyle/>
                    <a:p>
                      <a:r>
                        <a:rPr lang="en-US" sz="1800" b="0" i="0" u="none" strike="noStrike" kern="1200" baseline="0" dirty="0" smtClean="0">
                          <a:solidFill>
                            <a:schemeClr val="dk1"/>
                          </a:solidFill>
                          <a:latin typeface="+mn-lt"/>
                          <a:ea typeface="+mn-ea"/>
                          <a:cs typeface="+mn-cs"/>
                        </a:rPr>
                        <a:t>Monitor key performance indicators</a:t>
                      </a:r>
                      <a:endParaRPr lang="en-US" dirty="0"/>
                    </a:p>
                  </a:txBody>
                  <a:tcPr/>
                </a:tc>
              </a:tr>
            </a:tbl>
          </a:graphicData>
        </a:graphic>
      </p:graphicFrame>
      <p:sp>
        <p:nvSpPr>
          <p:cNvPr id="2" name="Rectangle 1"/>
          <p:cNvSpPr/>
          <p:nvPr/>
        </p:nvSpPr>
        <p:spPr>
          <a:xfrm>
            <a:off x="2498323" y="5955268"/>
            <a:ext cx="4147354" cy="369332"/>
          </a:xfrm>
          <a:prstGeom prst="rect">
            <a:avLst/>
          </a:prstGeom>
        </p:spPr>
        <p:txBody>
          <a:bodyPr wrap="none">
            <a:spAutoFit/>
          </a:bodyPr>
          <a:lstStyle/>
          <a:p>
            <a:r>
              <a:rPr lang="en-US" i="1" dirty="0"/>
              <a:t>Source: </a:t>
            </a:r>
            <a:r>
              <a:rPr lang="en-US" dirty="0"/>
              <a:t>Based on http://www.sap.com.</a:t>
            </a:r>
          </a:p>
        </p:txBody>
      </p:sp>
    </p:spTree>
    <p:extLst>
      <p:ext uri="{BB962C8B-B14F-4D97-AF65-F5344CB8AC3E}">
        <p14:creationId xmlns="" xmlns:p14="http://schemas.microsoft.com/office/powerpoint/2010/main" val="165813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smtClean="0"/>
              <a:t>Developing an SCM Strategy</a:t>
            </a:r>
          </a:p>
        </p:txBody>
      </p:sp>
      <p:sp>
        <p:nvSpPr>
          <p:cNvPr id="51202" name="Content Placeholder 2"/>
          <p:cNvSpPr>
            <a:spLocks noGrp="1"/>
          </p:cNvSpPr>
          <p:nvPr>
            <p:ph idx="1"/>
          </p:nvPr>
        </p:nvSpPr>
        <p:spPr/>
        <p:txBody>
          <a:bodyPr/>
          <a:lstStyle/>
          <a:p>
            <a:pPr eaLnBrk="1" hangingPunct="1"/>
            <a:r>
              <a:rPr lang="en-US" dirty="0" smtClean="0"/>
              <a:t>Trade-offs </a:t>
            </a:r>
          </a:p>
          <a:p>
            <a:pPr lvl="1" eaLnBrk="1" hangingPunct="1"/>
            <a:r>
              <a:rPr lang="en-US" dirty="0" smtClean="0"/>
              <a:t>Supply Chain Efficiency</a:t>
            </a:r>
          </a:p>
          <a:p>
            <a:pPr lvl="2" eaLnBrk="1" hangingPunct="1"/>
            <a:r>
              <a:rPr lang="en-US" dirty="0" smtClean="0"/>
              <a:t>Minimizes cost, but increased risk of stock-outs</a:t>
            </a:r>
          </a:p>
          <a:p>
            <a:pPr lvl="2" eaLnBrk="1" hangingPunct="1"/>
            <a:r>
              <a:rPr lang="en-US" dirty="0" smtClean="0"/>
              <a:t>May sacrifice customer service</a:t>
            </a:r>
          </a:p>
          <a:p>
            <a:pPr lvl="1" eaLnBrk="1" hangingPunct="1"/>
            <a:r>
              <a:rPr lang="en-US" dirty="0" smtClean="0"/>
              <a:t>Supply Chain Effectiveness</a:t>
            </a:r>
          </a:p>
          <a:p>
            <a:pPr lvl="2" eaLnBrk="1" hangingPunct="1"/>
            <a:r>
              <a:rPr lang="en-US" dirty="0" smtClean="0"/>
              <a:t>Maximizes likelihood of meeting objectives</a:t>
            </a:r>
          </a:p>
          <a:p>
            <a:pPr lvl="2" eaLnBrk="1" hangingPunct="1"/>
            <a:r>
              <a:rPr lang="en-US" dirty="0" smtClean="0"/>
              <a:t>Increased costs associated with </a:t>
            </a:r>
          </a:p>
          <a:p>
            <a:pPr lvl="3" eaLnBrk="1" hangingPunct="1"/>
            <a:r>
              <a:rPr lang="en-US" dirty="0" smtClean="0"/>
              <a:t>Redundancy</a:t>
            </a:r>
          </a:p>
          <a:p>
            <a:pPr lvl="3" eaLnBrk="1" hangingPunct="1"/>
            <a:r>
              <a:rPr lang="en-US" dirty="0" smtClean="0"/>
              <a:t>Sticking levels</a:t>
            </a:r>
          </a:p>
          <a:p>
            <a:pPr lvl="3" eaLnBrk="1" hangingPunct="1"/>
            <a:r>
              <a:rPr lang="en-US" dirty="0" smtClean="0"/>
              <a:t>Cross-functionality</a:t>
            </a:r>
          </a:p>
        </p:txBody>
      </p:sp>
    </p:spTree>
    <p:extLst>
      <p:ext uri="{BB962C8B-B14F-4D97-AF65-F5344CB8AC3E}">
        <p14:creationId xmlns="" xmlns:p14="http://schemas.microsoft.com/office/powerpoint/2010/main" val="29918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smtClean="0"/>
              <a:t>Developing an SCM Strategy</a:t>
            </a:r>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866900"/>
            <a:ext cx="8651875" cy="4152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38027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smtClean="0"/>
              <a:t>Supply Chain Planning (SCP)</a:t>
            </a:r>
          </a:p>
        </p:txBody>
      </p:sp>
      <p:sp>
        <p:nvSpPr>
          <p:cNvPr id="40962" name="Content Placeholder 2"/>
          <p:cNvSpPr>
            <a:spLocks noGrp="1"/>
          </p:cNvSpPr>
          <p:nvPr>
            <p:ph idx="1"/>
          </p:nvPr>
        </p:nvSpPr>
        <p:spPr>
          <a:xfrm>
            <a:off x="457200" y="1828800"/>
            <a:ext cx="8229600" cy="1905000"/>
          </a:xfrm>
        </p:spPr>
        <p:txBody>
          <a:bodyPr/>
          <a:lstStyle/>
          <a:p>
            <a:pPr eaLnBrk="1" hangingPunct="1"/>
            <a:r>
              <a:rPr lang="en-US" dirty="0" smtClean="0"/>
              <a:t>SCP involves multiple SCM tools and modules working together to meet business needs and customer demand</a:t>
            </a:r>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3362325"/>
            <a:ext cx="8806267" cy="2962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smtClean="0"/>
              <a:t>SCP Processes</a:t>
            </a:r>
          </a:p>
        </p:txBody>
      </p:sp>
      <p:sp>
        <p:nvSpPr>
          <p:cNvPr id="40962" name="Content Placeholder 2"/>
          <p:cNvSpPr>
            <a:spLocks noGrp="1"/>
          </p:cNvSpPr>
          <p:nvPr>
            <p:ph idx="1"/>
          </p:nvPr>
        </p:nvSpPr>
        <p:spPr>
          <a:xfrm>
            <a:off x="457200" y="1828800"/>
            <a:ext cx="8229600" cy="3962400"/>
          </a:xfrm>
        </p:spPr>
        <p:txBody>
          <a:bodyPr/>
          <a:lstStyle/>
          <a:p>
            <a:pPr eaLnBrk="1" hangingPunct="1"/>
            <a:r>
              <a:rPr lang="en-US" sz="2800" dirty="0" smtClean="0"/>
              <a:t>Demand Planning and Forecasting</a:t>
            </a:r>
          </a:p>
          <a:p>
            <a:pPr lvl="1" eaLnBrk="1" hangingPunct="1"/>
            <a:r>
              <a:rPr lang="en-US" sz="2400" dirty="0" smtClean="0"/>
              <a:t>Based on historical data, build a demand forecast</a:t>
            </a:r>
          </a:p>
          <a:p>
            <a:pPr eaLnBrk="1" hangingPunct="1"/>
            <a:r>
              <a:rPr lang="en-US" sz="2800" dirty="0" smtClean="0"/>
              <a:t>Distribution Planning</a:t>
            </a:r>
          </a:p>
          <a:p>
            <a:pPr lvl="1" eaLnBrk="1" hangingPunct="1"/>
            <a:r>
              <a:rPr lang="en-US" sz="2400" dirty="0" smtClean="0"/>
              <a:t>How to move products to distributors, transportation planning</a:t>
            </a:r>
          </a:p>
          <a:p>
            <a:pPr eaLnBrk="1" hangingPunct="1"/>
            <a:r>
              <a:rPr lang="en-US" sz="2800" dirty="0" smtClean="0"/>
              <a:t>Production Scheduling</a:t>
            </a:r>
          </a:p>
          <a:p>
            <a:pPr lvl="1" eaLnBrk="1" hangingPunct="1"/>
            <a:r>
              <a:rPr lang="en-US" sz="2400" dirty="0" smtClean="0"/>
              <a:t>Coordinate product/service creation, production plan</a:t>
            </a:r>
          </a:p>
          <a:p>
            <a:pPr eaLnBrk="1" hangingPunct="1"/>
            <a:r>
              <a:rPr lang="en-US" sz="2800" dirty="0" smtClean="0"/>
              <a:t>Inventory and Safety Stock Planning</a:t>
            </a:r>
          </a:p>
          <a:p>
            <a:pPr lvl="1" eaLnBrk="1" hangingPunct="1"/>
            <a:r>
              <a:rPr lang="en-US" sz="2400" dirty="0" smtClean="0"/>
              <a:t>Developing inventory estimates, determine optimal inventory levels, sourcing plan</a:t>
            </a:r>
          </a:p>
          <a:p>
            <a:pPr eaLnBrk="1" hangingPunct="1"/>
            <a:endParaRPr lang="en-US" sz="2800" dirty="0" smtClean="0"/>
          </a:p>
          <a:p>
            <a:pPr eaLnBrk="1" hangingPunct="1"/>
            <a:endParaRPr lang="en-US" sz="2800" dirty="0" smtClean="0"/>
          </a:p>
        </p:txBody>
      </p:sp>
    </p:spTree>
    <p:extLst>
      <p:ext uri="{BB962C8B-B14F-4D97-AF65-F5344CB8AC3E}">
        <p14:creationId xmlns="" xmlns:p14="http://schemas.microsoft.com/office/powerpoint/2010/main" val="2349698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dirty="0" smtClean="0"/>
              <a:t>Supply Chain Execution (SCE)</a:t>
            </a:r>
          </a:p>
        </p:txBody>
      </p:sp>
      <p:sp>
        <p:nvSpPr>
          <p:cNvPr id="3" name="Content Placeholder 2"/>
          <p:cNvSpPr>
            <a:spLocks noGrp="1"/>
          </p:cNvSpPr>
          <p:nvPr>
            <p:ph idx="1"/>
          </p:nvPr>
        </p:nvSpPr>
        <p:spPr>
          <a:xfrm>
            <a:off x="457200" y="1828800"/>
            <a:ext cx="8229600" cy="1295400"/>
          </a:xfrm>
        </p:spPr>
        <p:txBody>
          <a:bodyPr rtlCol="0">
            <a:normAutofit fontScale="92500"/>
          </a:bodyPr>
          <a:lstStyle/>
          <a:p>
            <a:pPr eaLnBrk="1" fontAlgn="auto" hangingPunct="1">
              <a:spcAft>
                <a:spcPts val="0"/>
              </a:spcAft>
              <a:buFont typeface="Arial" pitchFamily="34" charset="0"/>
              <a:buChar char="•"/>
              <a:defRPr/>
            </a:pPr>
            <a:r>
              <a:rPr lang="en-US" dirty="0" smtClean="0"/>
              <a:t>SCE focuses on the efficient and effective flow of materials, information, and financial transactions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624" y="2971801"/>
            <a:ext cx="8931176" cy="30134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smtClean="0"/>
              <a:t>SCE Flows</a:t>
            </a:r>
          </a:p>
        </p:txBody>
      </p:sp>
      <p:sp>
        <p:nvSpPr>
          <p:cNvPr id="40962" name="Content Placeholder 2"/>
          <p:cNvSpPr>
            <a:spLocks noGrp="1"/>
          </p:cNvSpPr>
          <p:nvPr>
            <p:ph idx="1"/>
          </p:nvPr>
        </p:nvSpPr>
        <p:spPr>
          <a:xfrm>
            <a:off x="457200" y="1828800"/>
            <a:ext cx="8229600" cy="3962400"/>
          </a:xfrm>
        </p:spPr>
        <p:txBody>
          <a:bodyPr/>
          <a:lstStyle/>
          <a:p>
            <a:pPr eaLnBrk="1" hangingPunct="1"/>
            <a:r>
              <a:rPr lang="en-US" sz="2400" dirty="0" smtClean="0"/>
              <a:t>Product Flow</a:t>
            </a:r>
          </a:p>
          <a:p>
            <a:pPr lvl="1" eaLnBrk="1" hangingPunct="1"/>
            <a:r>
              <a:rPr lang="en-US" sz="2000" dirty="0" smtClean="0"/>
              <a:t>Movement of goods from supplier to production to distribution to consumer</a:t>
            </a:r>
          </a:p>
          <a:p>
            <a:pPr lvl="1" eaLnBrk="1" hangingPunct="1"/>
            <a:r>
              <a:rPr lang="en-US" sz="2000" dirty="0" smtClean="0"/>
              <a:t>RFID is an important enabling technology</a:t>
            </a:r>
          </a:p>
          <a:p>
            <a:pPr eaLnBrk="1" hangingPunct="1"/>
            <a:r>
              <a:rPr lang="en-US" sz="2400" dirty="0" smtClean="0"/>
              <a:t>Information Flow</a:t>
            </a:r>
          </a:p>
          <a:p>
            <a:pPr lvl="1"/>
            <a:r>
              <a:rPr lang="en-US" sz="2000" dirty="0" smtClean="0"/>
              <a:t>Movement </a:t>
            </a:r>
            <a:r>
              <a:rPr lang="en-US" sz="2000" dirty="0"/>
              <a:t>of </a:t>
            </a:r>
            <a:r>
              <a:rPr lang="en-US" sz="2000" dirty="0" smtClean="0"/>
              <a:t>information through supply chain (e.g., order processing and </a:t>
            </a:r>
            <a:r>
              <a:rPr lang="en-US" sz="2000" dirty="0"/>
              <a:t>delivery status </a:t>
            </a:r>
            <a:r>
              <a:rPr lang="en-US" sz="2000" dirty="0" smtClean="0"/>
              <a:t>updates)</a:t>
            </a:r>
          </a:p>
          <a:p>
            <a:pPr lvl="1" eaLnBrk="1" hangingPunct="1"/>
            <a:r>
              <a:rPr lang="en-US" sz="2000" dirty="0" smtClean="0"/>
              <a:t>XML is </a:t>
            </a:r>
            <a:r>
              <a:rPr lang="en-US" sz="2000" dirty="0"/>
              <a:t>an important enabling </a:t>
            </a:r>
            <a:r>
              <a:rPr lang="en-US" sz="2000" dirty="0" smtClean="0"/>
              <a:t>technology</a:t>
            </a:r>
          </a:p>
          <a:p>
            <a:pPr eaLnBrk="1" hangingPunct="1"/>
            <a:r>
              <a:rPr lang="en-US" sz="2400" dirty="0" smtClean="0"/>
              <a:t>Financial Flow</a:t>
            </a:r>
            <a:endParaRPr lang="en-US" sz="2400" dirty="0"/>
          </a:p>
          <a:p>
            <a:pPr lvl="1"/>
            <a:r>
              <a:rPr lang="en-US" sz="2000" dirty="0"/>
              <a:t>Movement of </a:t>
            </a:r>
            <a:r>
              <a:rPr lang="en-US" sz="2000" dirty="0" smtClean="0"/>
              <a:t>financial assets through supply chain</a:t>
            </a:r>
            <a:endParaRPr lang="en-US" sz="2000" dirty="0"/>
          </a:p>
          <a:p>
            <a:pPr lvl="1" eaLnBrk="1" hangingPunct="1"/>
            <a:r>
              <a:rPr lang="en-US" sz="2000" dirty="0" smtClean="0"/>
              <a:t>Payment schedules, consignment, ownership</a:t>
            </a:r>
          </a:p>
          <a:p>
            <a:pPr lvl="1" eaLnBrk="1" hangingPunct="1"/>
            <a:r>
              <a:rPr lang="en-US" sz="2000" dirty="0" smtClean="0"/>
              <a:t>Linkages to electronic banking and financial institutions</a:t>
            </a:r>
            <a:endParaRPr lang="en-US" sz="2000" dirty="0"/>
          </a:p>
          <a:p>
            <a:pPr eaLnBrk="1" hangingPunct="1"/>
            <a:endParaRPr lang="en-US" sz="2800" dirty="0"/>
          </a:p>
          <a:p>
            <a:pPr lvl="1"/>
            <a:endParaRPr lang="en-US" sz="6000" dirty="0" smtClean="0"/>
          </a:p>
          <a:p>
            <a:pPr lvl="1" eaLnBrk="1" hangingPunct="1"/>
            <a:endParaRPr lang="en-US" sz="2000" dirty="0" smtClean="0"/>
          </a:p>
          <a:p>
            <a:pPr lvl="1" eaLnBrk="1" hangingPunct="1"/>
            <a:endParaRPr lang="en-US" sz="2000" dirty="0" smtClean="0"/>
          </a:p>
          <a:p>
            <a:pPr eaLnBrk="1" hangingPunct="1"/>
            <a:r>
              <a:rPr lang="en-US" sz="2400" dirty="0" smtClean="0"/>
              <a:t>Financial Flow</a:t>
            </a:r>
            <a:endParaRPr lang="en-US" sz="2000" dirty="0" smtClean="0"/>
          </a:p>
          <a:p>
            <a:pPr eaLnBrk="1" hangingPunct="1"/>
            <a:endParaRPr lang="en-US" sz="2400" dirty="0" smtClean="0"/>
          </a:p>
          <a:p>
            <a:pPr eaLnBrk="1" hangingPunct="1"/>
            <a:endParaRPr lang="en-US" sz="2400" dirty="0" smtClean="0"/>
          </a:p>
        </p:txBody>
      </p:sp>
    </p:spTree>
    <p:extLst>
      <p:ext uri="{BB962C8B-B14F-4D97-AF65-F5344CB8AC3E}">
        <p14:creationId xmlns="" xmlns:p14="http://schemas.microsoft.com/office/powerpoint/2010/main" val="2045649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t>Chapter 8 Learning Objectives</a:t>
            </a:r>
          </a:p>
        </p:txBody>
      </p:sp>
      <p:graphicFrame>
        <p:nvGraphicFramePr>
          <p:cNvPr id="4" name="Diagram 3"/>
          <p:cNvGraphicFramePr/>
          <p:nvPr>
            <p:extLst>
              <p:ext uri="{D42A27DB-BD31-4B8C-83A1-F6EECF244321}">
                <p14:modId xmlns="" xmlns:p14="http://schemas.microsoft.com/office/powerpoint/2010/main" val="259670245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dirty="0" smtClean="0"/>
              <a:t>Key Technologies for Enhancing SCM</a:t>
            </a:r>
          </a:p>
        </p:txBody>
      </p:sp>
      <p:sp>
        <p:nvSpPr>
          <p:cNvPr id="57346" name="Content Placeholder 2"/>
          <p:cNvSpPr>
            <a:spLocks noGrp="1"/>
          </p:cNvSpPr>
          <p:nvPr>
            <p:ph idx="1"/>
          </p:nvPr>
        </p:nvSpPr>
        <p:spPr/>
        <p:txBody>
          <a:bodyPr/>
          <a:lstStyle/>
          <a:p>
            <a:pPr eaLnBrk="1" hangingPunct="1"/>
            <a:r>
              <a:rPr lang="en-US" dirty="0"/>
              <a:t>Radio Frequency </a:t>
            </a:r>
            <a:r>
              <a:rPr lang="en-US" dirty="0" smtClean="0"/>
              <a:t>Identification (RFID)</a:t>
            </a:r>
            <a:endParaRPr lang="en-US" dirty="0"/>
          </a:p>
          <a:p>
            <a:pPr lvl="1" eaLnBrk="1" hangingPunct="1"/>
            <a:r>
              <a:rPr lang="en-US" dirty="0"/>
              <a:t>Replaces </a:t>
            </a:r>
            <a:r>
              <a:rPr lang="en-US" dirty="0" smtClean="0"/>
              <a:t>bar codes</a:t>
            </a:r>
            <a:endParaRPr lang="en-US" dirty="0"/>
          </a:p>
          <a:p>
            <a:pPr lvl="1" eaLnBrk="1" hangingPunct="1"/>
            <a:r>
              <a:rPr lang="en-US" dirty="0"/>
              <a:t>As low as 10 cents</a:t>
            </a:r>
          </a:p>
          <a:p>
            <a:pPr eaLnBrk="1" hangingPunct="1"/>
            <a:r>
              <a:rPr lang="en-US" dirty="0" smtClean="0"/>
              <a:t>Extensible Markup Language</a:t>
            </a:r>
          </a:p>
          <a:p>
            <a:pPr lvl="1" eaLnBrk="1" hangingPunct="1"/>
            <a:r>
              <a:rPr lang="en-US" dirty="0" smtClean="0"/>
              <a:t>XML, much like HTML for Web sites, creates a standard many businesses can use to help facilitate data exchange</a:t>
            </a:r>
          </a:p>
        </p:txBody>
      </p:sp>
    </p:spTree>
    <p:extLst>
      <p:ext uri="{BB962C8B-B14F-4D97-AF65-F5344CB8AC3E}">
        <p14:creationId xmlns="" xmlns:p14="http://schemas.microsoft.com/office/powerpoint/2010/main" val="3591327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Key Technologies for Enhancing SCM:</a:t>
            </a:r>
            <a:br>
              <a:rPr lang="en-US" dirty="0" smtClean="0"/>
            </a:br>
            <a:r>
              <a:rPr lang="en-US" dirty="0" smtClean="0"/>
              <a:t>Radio Frequency Identification</a:t>
            </a:r>
          </a:p>
        </p:txBody>
      </p:sp>
      <p:pic>
        <p:nvPicPr>
          <p:cNvPr id="59394" name="Picture 2"/>
          <p:cNvPicPr>
            <a:picLocks noChangeAspect="1"/>
          </p:cNvPicPr>
          <p:nvPr/>
        </p:nvPicPr>
        <p:blipFill>
          <a:blip r:embed="rId3" cstate="print"/>
          <a:srcRect/>
          <a:stretch>
            <a:fillRect/>
          </a:stretch>
        </p:blipFill>
        <p:spPr bwMode="auto">
          <a:xfrm>
            <a:off x="914400" y="1828800"/>
            <a:ext cx="7315200" cy="4729163"/>
          </a:xfrm>
          <a:prstGeom prst="rect">
            <a:avLst/>
          </a:prstGeom>
          <a:noFill/>
          <a:ln w="9525">
            <a:noFill/>
            <a:miter lim="800000"/>
            <a:headEnd/>
            <a:tailEnd/>
          </a:ln>
        </p:spPr>
      </p:pic>
    </p:spTree>
    <p:extLst>
      <p:ext uri="{BB962C8B-B14F-4D97-AF65-F5344CB8AC3E}">
        <p14:creationId xmlns="" xmlns:p14="http://schemas.microsoft.com/office/powerpoint/2010/main" val="3436296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Key Technologies for Enhancing SCM:</a:t>
            </a:r>
            <a:br>
              <a:rPr lang="en-US" dirty="0" smtClean="0"/>
            </a:br>
            <a:r>
              <a:rPr lang="en-US" dirty="0" smtClean="0"/>
              <a:t>Extensible Markup Language</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1833525"/>
            <a:ext cx="7086600" cy="4567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5024073" y="5105400"/>
            <a:ext cx="2138727" cy="215444"/>
          </a:xfrm>
          <a:prstGeom prst="rect">
            <a:avLst/>
          </a:prstGeom>
        </p:spPr>
        <p:txBody>
          <a:bodyPr wrap="none">
            <a:spAutoFit/>
          </a:bodyPr>
          <a:lstStyle/>
          <a:p>
            <a:r>
              <a:rPr lang="en-US" sz="800" dirty="0"/>
              <a:t>Source: Courtesy of Microsoft Corporation.</a:t>
            </a:r>
          </a:p>
        </p:txBody>
      </p:sp>
    </p:spTree>
    <p:extLst>
      <p:ext uri="{BB962C8B-B14F-4D97-AF65-F5344CB8AC3E}">
        <p14:creationId xmlns="" xmlns:p14="http://schemas.microsoft.com/office/powerpoint/2010/main" val="2412272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dirty="0" smtClean="0"/>
              <a:t>Managing B2B Financial Transactions</a:t>
            </a:r>
          </a:p>
        </p:txBody>
      </p:sp>
      <p:sp>
        <p:nvSpPr>
          <p:cNvPr id="55298" name="Content Placeholder 2"/>
          <p:cNvSpPr>
            <a:spLocks noGrp="1"/>
          </p:cNvSpPr>
          <p:nvPr>
            <p:ph idx="1"/>
          </p:nvPr>
        </p:nvSpPr>
        <p:spPr>
          <a:xfrm>
            <a:off x="457200" y="1905000"/>
            <a:ext cx="8229600" cy="4572000"/>
          </a:xfrm>
        </p:spPr>
        <p:txBody>
          <a:bodyPr/>
          <a:lstStyle/>
          <a:p>
            <a:pPr eaLnBrk="1" hangingPunct="1"/>
            <a:r>
              <a:rPr lang="en-US" dirty="0" smtClean="0"/>
              <a:t>B2B Financial Transactions</a:t>
            </a:r>
          </a:p>
          <a:p>
            <a:pPr lvl="1" eaLnBrk="1" hangingPunct="1"/>
            <a:r>
              <a:rPr lang="en-US" dirty="0" smtClean="0"/>
              <a:t>B2C often uses e-payments such as PayPal</a:t>
            </a:r>
          </a:p>
          <a:p>
            <a:pPr lvl="1" eaLnBrk="1" hangingPunct="1"/>
            <a:r>
              <a:rPr lang="en-US" dirty="0" smtClean="0"/>
              <a:t>But B2C still primarily uses payment by check (75%)</a:t>
            </a:r>
          </a:p>
          <a:p>
            <a:pPr lvl="1" eaLnBrk="1" hangingPunct="1"/>
            <a:r>
              <a:rPr lang="en-US" dirty="0" smtClean="0"/>
              <a:t>Others: purchasing cards, letters of credit, Western union</a:t>
            </a:r>
          </a:p>
          <a:p>
            <a:pPr eaLnBrk="1" hangingPunct="1"/>
            <a:r>
              <a:rPr lang="en-US" dirty="0" smtClean="0"/>
              <a:t>Unknown suppliers and customers create significant fraud risk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dirty="0" smtClean="0"/>
              <a:t>Supply Chain Visibility and Analytics</a:t>
            </a:r>
          </a:p>
        </p:txBody>
      </p:sp>
      <p:sp>
        <p:nvSpPr>
          <p:cNvPr id="45058" name="Content Placeholder 2"/>
          <p:cNvSpPr>
            <a:spLocks noGrp="1"/>
          </p:cNvSpPr>
          <p:nvPr>
            <p:ph idx="1"/>
          </p:nvPr>
        </p:nvSpPr>
        <p:spPr>
          <a:xfrm>
            <a:off x="457200" y="1828800"/>
            <a:ext cx="8229600" cy="4495800"/>
          </a:xfrm>
        </p:spPr>
        <p:txBody>
          <a:bodyPr/>
          <a:lstStyle/>
          <a:p>
            <a:pPr eaLnBrk="1" hangingPunct="1"/>
            <a:r>
              <a:rPr lang="en-US" dirty="0" smtClean="0"/>
              <a:t>Supply chain visibility</a:t>
            </a:r>
          </a:p>
          <a:p>
            <a:pPr lvl="1" eaLnBrk="1" hangingPunct="1"/>
            <a:r>
              <a:rPr lang="en-US" dirty="0" smtClean="0"/>
              <a:t>Product tracking</a:t>
            </a:r>
          </a:p>
          <a:p>
            <a:pPr lvl="1" eaLnBrk="1" hangingPunct="1"/>
            <a:r>
              <a:rPr lang="en-US" dirty="0" smtClean="0"/>
              <a:t>Anticipating adverse impacts</a:t>
            </a:r>
          </a:p>
          <a:p>
            <a:pPr lvl="2" eaLnBrk="1" hangingPunct="1"/>
            <a:r>
              <a:rPr lang="en-US" dirty="0" smtClean="0"/>
              <a:t>Weather impacts</a:t>
            </a:r>
          </a:p>
          <a:p>
            <a:pPr lvl="2" eaLnBrk="1" hangingPunct="1"/>
            <a:r>
              <a:rPr lang="en-US" dirty="0" smtClean="0"/>
              <a:t>Labor negotiations</a:t>
            </a:r>
          </a:p>
          <a:p>
            <a:pPr eaLnBrk="1" hangingPunct="1"/>
            <a:r>
              <a:rPr lang="en-US" dirty="0" smtClean="0"/>
              <a:t>Supply chain analytics</a:t>
            </a:r>
          </a:p>
          <a:p>
            <a:pPr lvl="1" eaLnBrk="1" hangingPunct="1"/>
            <a:r>
              <a:rPr lang="en-US" dirty="0" smtClean="0"/>
              <a:t>Monitoring SC performance</a:t>
            </a:r>
          </a:p>
          <a:p>
            <a:pPr lvl="1" eaLnBrk="1" hangingPunct="1"/>
            <a:r>
              <a:rPr lang="en-US" dirty="0" smtClean="0"/>
              <a:t>Identifying problem spots</a:t>
            </a:r>
          </a:p>
        </p:txBody>
      </p:sp>
    </p:spTree>
    <p:extLst>
      <p:ext uri="{BB962C8B-B14F-4D97-AF65-F5344CB8AC3E}">
        <p14:creationId xmlns="" xmlns:p14="http://schemas.microsoft.com/office/powerpoint/2010/main" val="3914522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smtClean="0"/>
              <a:t>Customer Relationship Management</a:t>
            </a:r>
          </a:p>
        </p:txBody>
      </p:sp>
      <p:graphicFrame>
        <p:nvGraphicFramePr>
          <p:cNvPr id="4" name="Diagram 3"/>
          <p:cNvGraphicFramePr/>
          <p:nvPr>
            <p:extLst>
              <p:ext uri="{D42A27DB-BD31-4B8C-83A1-F6EECF244321}">
                <p14:modId xmlns="" xmlns:p14="http://schemas.microsoft.com/office/powerpoint/2010/main" val="3418841363"/>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t>Customer Relationships</a:t>
            </a:r>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1600200"/>
            <a:ext cx="8305800" cy="4918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dirty="0" smtClean="0"/>
              <a:t>Customer Relationship Management (CRM) Benefits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937725400"/>
              </p:ext>
            </p:extLst>
          </p:nvPr>
        </p:nvGraphicFramePr>
        <p:xfrm>
          <a:off x="533400" y="1793240"/>
          <a:ext cx="8229600" cy="4683760"/>
        </p:xfrm>
        <a:graphic>
          <a:graphicData uri="http://schemas.openxmlformats.org/drawingml/2006/table">
            <a:tbl>
              <a:tblPr firstRow="1" bandRow="1">
                <a:tableStyleId>{F5AB1C69-6EDB-4FF4-983F-18BD219EF322}</a:tableStyleId>
              </a:tblPr>
              <a:tblGrid>
                <a:gridCol w="2819400"/>
                <a:gridCol w="5410200"/>
              </a:tblGrid>
              <a:tr h="370840">
                <a:tc>
                  <a:txBody>
                    <a:bodyPr/>
                    <a:lstStyle/>
                    <a:p>
                      <a:r>
                        <a:rPr lang="en-US" sz="1800" b="0" i="0" u="none" strike="noStrike" kern="1200" baseline="0" dirty="0" smtClean="0">
                          <a:solidFill>
                            <a:schemeClr val="lt1"/>
                          </a:solidFill>
                          <a:latin typeface="+mn-lt"/>
                          <a:ea typeface="+mn-ea"/>
                          <a:cs typeface="+mn-cs"/>
                        </a:rPr>
                        <a:t>Benefit</a:t>
                      </a:r>
                      <a:endParaRPr lang="en-US" dirty="0"/>
                    </a:p>
                  </a:txBody>
                  <a:tcPr/>
                </a:tc>
                <a:tc>
                  <a:txBody>
                    <a:bodyPr/>
                    <a:lstStyle/>
                    <a:p>
                      <a:r>
                        <a:rPr lang="en-US" sz="1800" b="0" i="0" u="none" strike="noStrike" kern="1200" baseline="0" dirty="0" smtClean="0">
                          <a:solidFill>
                            <a:schemeClr val="lt1"/>
                          </a:solidFill>
                          <a:latin typeface="+mn-lt"/>
                          <a:ea typeface="+mn-ea"/>
                          <a:cs typeface="+mn-cs"/>
                        </a:rPr>
                        <a:t>Examples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24/7/365 operation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Web-based interfaces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Individualized service</a:t>
                      </a:r>
                      <a:endParaRPr lang="en-US" dirty="0"/>
                    </a:p>
                  </a:txBody>
                  <a:tcPr/>
                </a:tc>
                <a:tc>
                  <a:txBody>
                    <a:bodyPr/>
                    <a:lstStyle/>
                    <a:p>
                      <a:r>
                        <a:rPr lang="en-US" sz="1800" b="0" i="0" u="none" strike="noStrike" kern="1200" baseline="0" dirty="0" smtClean="0">
                          <a:solidFill>
                            <a:schemeClr val="dk1"/>
                          </a:solidFill>
                          <a:latin typeface="+mn-lt"/>
                          <a:ea typeface="+mn-ea"/>
                          <a:cs typeface="+mn-cs"/>
                        </a:rPr>
                        <a:t>Learn how each customer defines product and service quality</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Improved information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Integrate all information for all points of contact</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Improved problem</a:t>
                      </a:r>
                    </a:p>
                    <a:p>
                      <a:r>
                        <a:rPr lang="en-US" sz="1800" b="0" i="0" u="none" strike="noStrike" kern="1200" baseline="0" dirty="0" smtClean="0">
                          <a:solidFill>
                            <a:schemeClr val="dk1"/>
                          </a:solidFill>
                          <a:latin typeface="+mn-lt"/>
                          <a:ea typeface="+mn-ea"/>
                          <a:cs typeface="+mn-cs"/>
                        </a:rPr>
                        <a:t>identification/resolution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Improved record keeping and efficient methods of capturing customer complaints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Optimized processes</a:t>
                      </a:r>
                      <a:endParaRPr lang="en-US" dirty="0"/>
                    </a:p>
                  </a:txBody>
                  <a:tcPr/>
                </a:tc>
                <a:tc>
                  <a:txBody>
                    <a:bodyPr/>
                    <a:lstStyle/>
                    <a:p>
                      <a:r>
                        <a:rPr lang="en-US" sz="1800" b="0" i="0" u="none" strike="noStrike" kern="1200" baseline="0" dirty="0" smtClean="0">
                          <a:solidFill>
                            <a:schemeClr val="dk1"/>
                          </a:solidFill>
                          <a:latin typeface="+mn-lt"/>
                          <a:ea typeface="+mn-ea"/>
                          <a:cs typeface="+mn-cs"/>
                        </a:rPr>
                        <a:t>Integrated information removes information handoffs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Improved integration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Information from the CRM can be integrated with other systems to streamline business processes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Improved product</a:t>
                      </a:r>
                    </a:p>
                    <a:p>
                      <a:r>
                        <a:rPr lang="en-US" sz="1800" b="0" i="0" u="none" strike="noStrike" kern="1200" baseline="0" dirty="0" smtClean="0">
                          <a:solidFill>
                            <a:schemeClr val="dk1"/>
                          </a:solidFill>
                          <a:latin typeface="+mn-lt"/>
                          <a:ea typeface="+mn-ea"/>
                          <a:cs typeface="+mn-cs"/>
                        </a:rPr>
                        <a:t>development</a:t>
                      </a:r>
                      <a:endParaRPr lang="en-US" dirty="0"/>
                    </a:p>
                  </a:txBody>
                  <a:tcPr/>
                </a:tc>
                <a:tc>
                  <a:txBody>
                    <a:bodyPr/>
                    <a:lstStyle/>
                    <a:p>
                      <a:r>
                        <a:rPr lang="en-US" sz="1800" b="0" i="0" u="none" strike="noStrike" kern="1200" baseline="0" dirty="0" smtClean="0">
                          <a:solidFill>
                            <a:schemeClr val="dk1"/>
                          </a:solidFill>
                          <a:latin typeface="+mn-lt"/>
                          <a:ea typeface="+mn-ea"/>
                          <a:cs typeface="+mn-cs"/>
                        </a:rPr>
                        <a:t>Tracking customer behavior over time helps to identify future product and service offerings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Improved planning</a:t>
                      </a:r>
                      <a:endParaRPr lang="en-US" dirty="0"/>
                    </a:p>
                  </a:txBody>
                  <a:tcPr/>
                </a:tc>
                <a:tc>
                  <a:txBody>
                    <a:bodyPr/>
                    <a:lstStyle/>
                    <a:p>
                      <a:r>
                        <a:rPr lang="en-US" sz="1800" b="0" i="0" u="none" strike="noStrike" kern="1200" baseline="0" dirty="0" smtClean="0">
                          <a:solidFill>
                            <a:schemeClr val="dk1"/>
                          </a:solidFill>
                          <a:latin typeface="+mn-lt"/>
                          <a:ea typeface="+mn-ea"/>
                          <a:cs typeface="+mn-cs"/>
                        </a:rPr>
                        <a:t>Provides mechanisms for managing and scheduling sales follow-ups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dirty="0" smtClean="0"/>
              <a:t>Developing a CRM Strategy</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1593705"/>
            <a:ext cx="5715000" cy="48832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dirty="0" smtClean="0"/>
              <a:t>Key Elements of a CRM Strategy</a:t>
            </a:r>
          </a:p>
        </p:txBody>
      </p:sp>
      <p:sp>
        <p:nvSpPr>
          <p:cNvPr id="2" name="Content Placeholder 1"/>
          <p:cNvSpPr>
            <a:spLocks noGrp="1"/>
          </p:cNvSpPr>
          <p:nvPr>
            <p:ph idx="1"/>
          </p:nvPr>
        </p:nvSpPr>
        <p:spPr>
          <a:xfrm>
            <a:off x="228600" y="1828800"/>
            <a:ext cx="8610600" cy="4572000"/>
          </a:xfrm>
        </p:spPr>
        <p:txBody>
          <a:bodyPr/>
          <a:lstStyle/>
          <a:p>
            <a:r>
              <a:rPr lang="en-US" dirty="0" smtClean="0"/>
              <a:t>Policies and Business Processes</a:t>
            </a:r>
          </a:p>
          <a:p>
            <a:pPr lvl="1"/>
            <a:r>
              <a:rPr lang="en-US" dirty="0" smtClean="0"/>
              <a:t>Reflect a customer-focused culture</a:t>
            </a:r>
          </a:p>
          <a:p>
            <a:r>
              <a:rPr lang="en-US" dirty="0" smtClean="0"/>
              <a:t>Customer Service</a:t>
            </a:r>
          </a:p>
          <a:p>
            <a:pPr lvl="1"/>
            <a:r>
              <a:rPr lang="en-US" dirty="0" smtClean="0"/>
              <a:t>Quality, satisfaction, enhanced customer experience</a:t>
            </a:r>
          </a:p>
          <a:p>
            <a:r>
              <a:rPr lang="en-US" dirty="0" smtClean="0"/>
              <a:t>Employee Training</a:t>
            </a:r>
          </a:p>
          <a:p>
            <a:pPr lvl="1"/>
            <a:r>
              <a:rPr lang="en-US" dirty="0" smtClean="0"/>
              <a:t>For employees from all areas</a:t>
            </a:r>
          </a:p>
          <a:p>
            <a:r>
              <a:rPr lang="en-US" dirty="0" smtClean="0"/>
              <a:t>Data Collection, Analysis, and Sharing</a:t>
            </a:r>
          </a:p>
          <a:p>
            <a:pPr lvl="1"/>
            <a:r>
              <a:rPr lang="en-US" dirty="0" smtClean="0"/>
              <a:t>Track all aspects of the customer experience</a:t>
            </a:r>
          </a:p>
          <a:p>
            <a:endParaRPr lang="en-US" dirty="0" smtClean="0"/>
          </a:p>
          <a:p>
            <a:endParaRPr lang="en-US" dirty="0"/>
          </a:p>
        </p:txBody>
      </p:sp>
    </p:spTree>
    <p:extLst>
      <p:ext uri="{BB962C8B-B14F-4D97-AF65-F5344CB8AC3E}">
        <p14:creationId xmlns="" xmlns:p14="http://schemas.microsoft.com/office/powerpoint/2010/main" val="3890366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Supply Chain Management</a:t>
            </a:r>
          </a:p>
        </p:txBody>
      </p:sp>
      <p:graphicFrame>
        <p:nvGraphicFramePr>
          <p:cNvPr id="4" name="Diagram 3"/>
          <p:cNvGraphicFramePr/>
          <p:nvPr>
            <p:extLst>
              <p:ext uri="{D42A27DB-BD31-4B8C-83A1-F6EECF244321}">
                <p14:modId xmlns="" xmlns:p14="http://schemas.microsoft.com/office/powerpoint/2010/main" val="149722917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dirty="0" smtClean="0"/>
              <a:t>Architecture of a CRM System</a:t>
            </a: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6629" y="1600200"/>
            <a:ext cx="8623019" cy="4648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smtClean="0"/>
              <a:t>Operational CRM</a:t>
            </a:r>
          </a:p>
        </p:txBody>
      </p:sp>
      <p:sp>
        <p:nvSpPr>
          <p:cNvPr id="71682" name="Content Placeholder 2"/>
          <p:cNvSpPr>
            <a:spLocks noGrp="1"/>
          </p:cNvSpPr>
          <p:nvPr>
            <p:ph idx="1"/>
          </p:nvPr>
        </p:nvSpPr>
        <p:spPr/>
        <p:txBody>
          <a:bodyPr/>
          <a:lstStyle/>
          <a:p>
            <a:pPr eaLnBrk="1" hangingPunct="1"/>
            <a:r>
              <a:rPr lang="en-US" dirty="0" smtClean="0"/>
              <a:t>Sales Force Automation (SFA)</a:t>
            </a:r>
          </a:p>
          <a:p>
            <a:pPr lvl="1" eaLnBrk="1" hangingPunct="1"/>
            <a:r>
              <a:rPr lang="en-US" dirty="0" smtClean="0"/>
              <a:t>Supports day-to-day sales force activities</a:t>
            </a:r>
          </a:p>
          <a:p>
            <a:pPr eaLnBrk="1" hangingPunct="1"/>
            <a:r>
              <a:rPr lang="en-US" dirty="0" smtClean="0"/>
              <a:t>Customer Service and Support (CSS)</a:t>
            </a:r>
          </a:p>
          <a:p>
            <a:pPr lvl="1" eaLnBrk="1" hangingPunct="1"/>
            <a:r>
              <a:rPr lang="en-US" dirty="0" smtClean="0"/>
              <a:t>Automates service requests, complaints, product returns, and information requests</a:t>
            </a:r>
          </a:p>
          <a:p>
            <a:pPr eaLnBrk="1" hangingPunct="1"/>
            <a:r>
              <a:rPr lang="en-US" dirty="0" smtClean="0"/>
              <a:t>Enterprise Marketing Management (EMM)</a:t>
            </a:r>
          </a:p>
          <a:p>
            <a:pPr lvl="1" eaLnBrk="1" hangingPunct="1"/>
            <a:r>
              <a:rPr lang="en-US" dirty="0" smtClean="0"/>
              <a:t>Improves the management of promotional campaigns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dirty="0" smtClean="0"/>
              <a:t>Operational CRM:</a:t>
            </a:r>
            <a:br>
              <a:rPr lang="en-US" dirty="0" smtClean="0"/>
            </a:br>
            <a:r>
              <a:rPr lang="en-US" dirty="0" smtClean="0"/>
              <a:t>Sales Force Automation</a:t>
            </a: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600200"/>
            <a:ext cx="8382000" cy="41993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3195273" y="5799599"/>
            <a:ext cx="2138727" cy="215444"/>
          </a:xfrm>
          <a:prstGeom prst="rect">
            <a:avLst/>
          </a:prstGeom>
        </p:spPr>
        <p:txBody>
          <a:bodyPr wrap="none">
            <a:spAutoFit/>
          </a:bodyPr>
          <a:lstStyle/>
          <a:p>
            <a:r>
              <a:rPr lang="en-US" sz="800" dirty="0"/>
              <a:t>Source: Courtesy of Microsoft Corporation.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dirty="0" smtClean="0"/>
              <a:t>Operational CRM:</a:t>
            </a:r>
            <a:br>
              <a:rPr lang="en-US" dirty="0" smtClean="0"/>
            </a:br>
            <a:r>
              <a:rPr lang="en-US" dirty="0" smtClean="0"/>
              <a:t>Customer Service and Support</a:t>
            </a:r>
          </a:p>
        </p:txBody>
      </p:sp>
      <p:sp>
        <p:nvSpPr>
          <p:cNvPr id="3" name="Content Placeholder 2"/>
          <p:cNvSpPr>
            <a:spLocks noGrp="1"/>
          </p:cNvSpPr>
          <p:nvPr>
            <p:ph idx="1"/>
          </p:nvPr>
        </p:nvSpPr>
        <p:spPr/>
        <p:txBody>
          <a:bodyPr rtlCol="0">
            <a:normAutofit/>
          </a:bodyPr>
          <a:lstStyle/>
          <a:p>
            <a:pPr marL="342900" lvl="1" indent="-342900" eaLnBrk="1" fontAlgn="auto" hangingPunct="1">
              <a:spcAft>
                <a:spcPts val="0"/>
              </a:spcAft>
              <a:buFont typeface="Arial" pitchFamily="34" charset="0"/>
              <a:buChar char="•"/>
              <a:defRPr/>
            </a:pPr>
            <a:r>
              <a:rPr lang="en-US" dirty="0"/>
              <a:t>C</a:t>
            </a:r>
            <a:r>
              <a:rPr lang="en-US" dirty="0" smtClean="0"/>
              <a:t>ustomer </a:t>
            </a:r>
            <a:r>
              <a:rPr lang="en-US" dirty="0"/>
              <a:t>interaction </a:t>
            </a:r>
            <a:r>
              <a:rPr lang="en-US" dirty="0" smtClean="0"/>
              <a:t>centers </a:t>
            </a:r>
            <a:r>
              <a:rPr lang="en-US" dirty="0"/>
              <a:t>(CIC</a:t>
            </a:r>
            <a:r>
              <a:rPr lang="en-US" dirty="0" smtClean="0"/>
              <a:t>) support multiple </a:t>
            </a:r>
            <a:r>
              <a:rPr lang="en-US" dirty="0"/>
              <a:t>communication c</a:t>
            </a:r>
            <a:r>
              <a:rPr lang="en-US" dirty="0" smtClean="0"/>
              <a:t>hannels</a:t>
            </a:r>
          </a:p>
          <a:p>
            <a:pPr lvl="1" eaLnBrk="1" fontAlgn="auto" hangingPunct="1">
              <a:spcAft>
                <a:spcPts val="0"/>
              </a:spcAft>
              <a:buFont typeface="Arial" pitchFamily="34" charset="0"/>
              <a:buChar char="–"/>
              <a:defRPr/>
            </a:pPr>
            <a:r>
              <a:rPr lang="en-US" dirty="0"/>
              <a:t>Evolved from help desks and call centers</a:t>
            </a:r>
          </a:p>
          <a:p>
            <a:pPr lvl="1" eaLnBrk="1" fontAlgn="auto" hangingPunct="1">
              <a:spcAft>
                <a:spcPts val="0"/>
              </a:spcAft>
              <a:buFont typeface="Arial" pitchFamily="34" charset="0"/>
              <a:buChar char="–"/>
              <a:defRPr/>
            </a:pPr>
            <a:r>
              <a:rPr lang="en-US" dirty="0" smtClean="0"/>
              <a:t>Phone</a:t>
            </a:r>
            <a:r>
              <a:rPr lang="en-US" dirty="0" smtClean="0">
                <a:latin typeface="Calibri"/>
              </a:rPr>
              <a:t>—</a:t>
            </a:r>
            <a:r>
              <a:rPr lang="en-US" dirty="0" smtClean="0"/>
              <a:t>automatic </a:t>
            </a:r>
            <a:r>
              <a:rPr lang="en-US" dirty="0"/>
              <a:t>call distribution </a:t>
            </a:r>
            <a:r>
              <a:rPr lang="en-US" dirty="0" smtClean="0"/>
              <a:t>systems, virtual hold technologies</a:t>
            </a:r>
          </a:p>
          <a:p>
            <a:pPr lvl="1" eaLnBrk="1" fontAlgn="auto" hangingPunct="1">
              <a:spcAft>
                <a:spcPts val="0"/>
              </a:spcAft>
              <a:buFont typeface="Arial" pitchFamily="34" charset="0"/>
              <a:buChar char="–"/>
              <a:defRPr/>
            </a:pPr>
            <a:r>
              <a:rPr lang="en-US" dirty="0" smtClean="0"/>
              <a:t>Web—self-service technologies</a:t>
            </a:r>
          </a:p>
          <a:p>
            <a:pPr lvl="1" eaLnBrk="1" fontAlgn="auto" hangingPunct="1">
              <a:spcAft>
                <a:spcPts val="0"/>
              </a:spcAft>
              <a:buFont typeface="Arial" pitchFamily="34" charset="0"/>
              <a:buChar char="–"/>
              <a:defRPr/>
            </a:pPr>
            <a:r>
              <a:rPr lang="en-US" dirty="0" smtClean="0"/>
              <a:t>Facebook</a:t>
            </a:r>
          </a:p>
          <a:p>
            <a:pPr lvl="1" eaLnBrk="1" fontAlgn="auto" hangingPunct="1">
              <a:spcAft>
                <a:spcPts val="0"/>
              </a:spcAft>
              <a:buFont typeface="Arial" pitchFamily="34" charset="0"/>
              <a:buChar char="–"/>
              <a:defRPr/>
            </a:pPr>
            <a:r>
              <a:rPr lang="en-US" dirty="0" smtClean="0"/>
              <a:t>Industry blogs</a:t>
            </a:r>
          </a:p>
          <a:p>
            <a:pPr lvl="1" eaLnBrk="1" fontAlgn="auto" hangingPunct="1">
              <a:spcAft>
                <a:spcPts val="0"/>
              </a:spcAft>
              <a:buFont typeface="Arial" pitchFamily="34" charset="0"/>
              <a:buChar char="–"/>
              <a:defRPr/>
            </a:pPr>
            <a:r>
              <a:rPr lang="en-US" dirty="0" smtClean="0"/>
              <a:t>Face-to-face</a:t>
            </a:r>
          </a:p>
          <a:p>
            <a:pPr lvl="2"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dirty="0" smtClean="0"/>
              <a:t>Operational CRM:</a:t>
            </a:r>
            <a:br>
              <a:rPr lang="en-US" dirty="0" smtClean="0"/>
            </a:br>
            <a:r>
              <a:rPr lang="en-US" dirty="0" smtClean="0"/>
              <a:t>Customer Service and Support</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1676400"/>
            <a:ext cx="4114800" cy="4686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609600" y="2743200"/>
            <a:ext cx="3429000" cy="2308324"/>
          </a:xfrm>
          <a:prstGeom prst="rect">
            <a:avLst/>
          </a:prstGeom>
        </p:spPr>
        <p:txBody>
          <a:bodyPr wrap="square">
            <a:spAutoFit/>
          </a:bodyPr>
          <a:lstStyle/>
          <a:p>
            <a:r>
              <a:rPr lang="en-US" sz="2400" dirty="0"/>
              <a:t>A CEC allows customers to use </a:t>
            </a:r>
            <a:r>
              <a:rPr lang="en-US" sz="2400" dirty="0" smtClean="0"/>
              <a:t>a variety </a:t>
            </a:r>
            <a:r>
              <a:rPr lang="en-US" sz="2400" dirty="0"/>
              <a:t>of self-service and </a:t>
            </a:r>
            <a:r>
              <a:rPr lang="en-US" sz="2400" dirty="0" smtClean="0"/>
              <a:t>assisted technologies </a:t>
            </a:r>
            <a:r>
              <a:rPr lang="en-US" sz="2400" dirty="0"/>
              <a:t>to interact with </a:t>
            </a:r>
            <a:r>
              <a:rPr lang="en-US" sz="2400" dirty="0" smtClean="0"/>
              <a:t>the organization</a:t>
            </a:r>
            <a:endParaRPr lang="en-US" sz="2400" dirty="0"/>
          </a:p>
        </p:txBody>
      </p:sp>
    </p:spTree>
    <p:extLst>
      <p:ext uri="{BB962C8B-B14F-4D97-AF65-F5344CB8AC3E}">
        <p14:creationId xmlns="" xmlns:p14="http://schemas.microsoft.com/office/powerpoint/2010/main" val="1958784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dirty="0" smtClean="0"/>
              <a:t>Operational CRM:</a:t>
            </a:r>
            <a:br>
              <a:rPr lang="en-US" dirty="0" smtClean="0"/>
            </a:br>
            <a:r>
              <a:rPr lang="en-US" dirty="0" smtClean="0"/>
              <a:t>Enterprise Marketing Management</a:t>
            </a:r>
          </a:p>
        </p:txBody>
      </p:sp>
      <p:pic>
        <p:nvPicPr>
          <p:cNvPr id="77826" name="Picture 3"/>
          <p:cNvPicPr>
            <a:picLocks/>
          </p:cNvPicPr>
          <p:nvPr/>
        </p:nvPicPr>
        <p:blipFill>
          <a:blip r:embed="rId3" cstate="print"/>
          <a:srcRect/>
          <a:stretch>
            <a:fillRect/>
          </a:stretch>
        </p:blipFill>
        <p:spPr bwMode="auto">
          <a:xfrm>
            <a:off x="1371600" y="1676400"/>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dirty="0" smtClean="0"/>
              <a:t>Analytical CRM</a:t>
            </a:r>
          </a:p>
        </p:txBody>
      </p:sp>
      <p:sp>
        <p:nvSpPr>
          <p:cNvPr id="3" name="Content Placeholder 2"/>
          <p:cNvSpPr>
            <a:spLocks noGrp="1"/>
          </p:cNvSpPr>
          <p:nvPr>
            <p:ph idx="1"/>
          </p:nvPr>
        </p:nvSpPr>
        <p:spPr/>
        <p:txBody>
          <a:bodyPr rtlCol="0">
            <a:normAutofit lnSpcReduction="10000"/>
          </a:bodyPr>
          <a:lstStyle/>
          <a:p>
            <a:pPr marL="0" indent="0" algn="ctr" eaLnBrk="1" fontAlgn="auto" hangingPunct="1">
              <a:spcAft>
                <a:spcPts val="0"/>
              </a:spcAft>
              <a:buFont typeface="Arial" pitchFamily="34" charset="0"/>
              <a:buNone/>
              <a:defRPr/>
            </a:pPr>
            <a:r>
              <a:rPr lang="en-US" dirty="0" smtClean="0"/>
              <a:t>“Analyzing </a:t>
            </a:r>
            <a:r>
              <a:rPr lang="en-US" dirty="0"/>
              <a:t>customer behavior and perceptions </a:t>
            </a:r>
            <a:r>
              <a:rPr lang="en-US" dirty="0" smtClean="0"/>
              <a:t>in order </a:t>
            </a:r>
            <a:r>
              <a:rPr lang="en-US" dirty="0"/>
              <a:t>to provide the business intelligence necessary to identify new opportunities and to </a:t>
            </a:r>
            <a:r>
              <a:rPr lang="en-US" dirty="0" smtClean="0"/>
              <a:t>provide superior </a:t>
            </a:r>
            <a:r>
              <a:rPr lang="en-US" dirty="0"/>
              <a:t>customer </a:t>
            </a:r>
            <a:r>
              <a:rPr lang="en-US" dirty="0" smtClean="0"/>
              <a:t>service”</a:t>
            </a:r>
          </a:p>
          <a:p>
            <a:pPr marL="0" indent="0" algn="ct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smtClean="0"/>
              <a:t>Key Analytical Technologies (Chapter 6)</a:t>
            </a:r>
          </a:p>
          <a:p>
            <a:pPr lvl="1" eaLnBrk="1" fontAlgn="auto" hangingPunct="1">
              <a:spcAft>
                <a:spcPts val="0"/>
              </a:spcAft>
              <a:buFont typeface="Arial" pitchFamily="34" charset="0"/>
              <a:buChar char="–"/>
              <a:defRPr/>
            </a:pPr>
            <a:r>
              <a:rPr lang="en-US" dirty="0" smtClean="0"/>
              <a:t>Data mining</a:t>
            </a:r>
          </a:p>
          <a:p>
            <a:pPr lvl="1" eaLnBrk="1" fontAlgn="auto" hangingPunct="1">
              <a:spcAft>
                <a:spcPts val="0"/>
              </a:spcAft>
              <a:buFont typeface="Arial" pitchFamily="34" charset="0"/>
              <a:buChar char="–"/>
              <a:defRPr/>
            </a:pPr>
            <a:r>
              <a:rPr lang="en-US" dirty="0" smtClean="0"/>
              <a:t>Decision support</a:t>
            </a:r>
          </a:p>
          <a:p>
            <a:pPr lvl="1" eaLnBrk="1" fontAlgn="auto" hangingPunct="1">
              <a:spcAft>
                <a:spcPts val="0"/>
              </a:spcAft>
              <a:buFont typeface="Arial" pitchFamily="34" charset="0"/>
              <a:buChar char="–"/>
              <a:defRPr/>
            </a:pPr>
            <a:r>
              <a:rPr lang="en-US" dirty="0" smtClean="0"/>
              <a:t>Other </a:t>
            </a:r>
            <a:r>
              <a:rPr lang="en-US" dirty="0"/>
              <a:t>business intelligence technologies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smtClean="0"/>
              <a:t>Analytical CRM:</a:t>
            </a:r>
            <a:br>
              <a:rPr lang="en-US" dirty="0" smtClean="0"/>
            </a:br>
            <a:r>
              <a:rPr lang="en-US" dirty="0" smtClean="0"/>
              <a:t>Digital Dashboards</a:t>
            </a:r>
          </a:p>
        </p:txBody>
      </p:sp>
      <p:pic>
        <p:nvPicPr>
          <p:cNvPr id="81922" name="Picture 3"/>
          <p:cNvPicPr>
            <a:picLocks noChangeAspect="1"/>
          </p:cNvPicPr>
          <p:nvPr/>
        </p:nvPicPr>
        <p:blipFill>
          <a:blip r:embed="rId3" cstate="print"/>
          <a:srcRect/>
          <a:stretch>
            <a:fillRect/>
          </a:stretch>
        </p:blipFill>
        <p:spPr bwMode="auto">
          <a:xfrm>
            <a:off x="1371600" y="1828800"/>
            <a:ext cx="6400800"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dirty="0" smtClean="0"/>
              <a:t>Analytical CRM:</a:t>
            </a:r>
            <a:br>
              <a:rPr lang="en-US" dirty="0" smtClean="0"/>
            </a:br>
            <a:r>
              <a:rPr lang="en-US" dirty="0" smtClean="0"/>
              <a:t>Online Identities</a:t>
            </a:r>
          </a:p>
        </p:txBody>
      </p:sp>
      <p:pic>
        <p:nvPicPr>
          <p:cNvPr id="1229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9725" y="1685925"/>
            <a:ext cx="5924550" cy="4867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dirty="0" smtClean="0"/>
              <a:t>Social CRM</a:t>
            </a:r>
          </a:p>
        </p:txBody>
      </p:sp>
      <p:sp>
        <p:nvSpPr>
          <p:cNvPr id="3" name="Content Placeholder 2"/>
          <p:cNvSpPr>
            <a:spLocks noGrp="1"/>
          </p:cNvSpPr>
          <p:nvPr>
            <p:ph idx="1"/>
          </p:nvPr>
        </p:nvSpPr>
        <p:spPr/>
        <p:txBody>
          <a:bodyPr rtlCol="0">
            <a:normAutofit/>
          </a:bodyPr>
          <a:lstStyle/>
          <a:p>
            <a:r>
              <a:rPr lang="en-US" dirty="0" smtClean="0"/>
              <a:t>Customers use Facebook and Twitter to comment on products and services</a:t>
            </a:r>
          </a:p>
          <a:p>
            <a:r>
              <a:rPr lang="en-US" dirty="0" smtClean="0"/>
              <a:t>Monitoring social media conversations helps  to understand public perceptions</a:t>
            </a:r>
          </a:p>
          <a:p>
            <a:r>
              <a:rPr lang="en-US" dirty="0"/>
              <a:t>Analytical CRM </a:t>
            </a:r>
            <a:r>
              <a:rPr lang="en-US" dirty="0" smtClean="0"/>
              <a:t>applications</a:t>
            </a:r>
          </a:p>
          <a:p>
            <a:pPr lvl="1"/>
            <a:r>
              <a:rPr lang="en-US" dirty="0" smtClean="0"/>
              <a:t>Microsoft’s </a:t>
            </a:r>
            <a:r>
              <a:rPr lang="en-US" dirty="0"/>
              <a:t>Social Networking </a:t>
            </a:r>
            <a:r>
              <a:rPr lang="en-US" dirty="0" smtClean="0"/>
              <a:t>Accelerator</a:t>
            </a:r>
          </a:p>
          <a:p>
            <a:pPr lvl="1"/>
            <a:r>
              <a:rPr lang="en-US" dirty="0" smtClean="0"/>
              <a:t>Google Alerts</a:t>
            </a:r>
          </a:p>
          <a:p>
            <a:pPr lvl="1"/>
            <a:r>
              <a:rPr lang="en-US" dirty="0" smtClean="0"/>
              <a:t>Dell’s </a:t>
            </a:r>
            <a:r>
              <a:rPr lang="en-US" dirty="0"/>
              <a:t>Social Media Listening Command Center</a:t>
            </a:r>
            <a:endParaRPr lang="en-US" dirty="0" smtClean="0"/>
          </a:p>
          <a:p>
            <a:endParaRPr lang="en-US" dirty="0" smtClean="0"/>
          </a:p>
          <a:p>
            <a:endParaRPr lang="en-US" dirty="0"/>
          </a:p>
        </p:txBody>
      </p:sp>
    </p:spTree>
    <p:extLst>
      <p:ext uri="{BB962C8B-B14F-4D97-AF65-F5344CB8AC3E}">
        <p14:creationId xmlns="" xmlns:p14="http://schemas.microsoft.com/office/powerpoint/2010/main" val="1787166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What Is a Supply Chain?</a:t>
            </a:r>
          </a:p>
        </p:txBody>
      </p:sp>
      <p:sp>
        <p:nvSpPr>
          <p:cNvPr id="3" name="Content Placeholder 2"/>
          <p:cNvSpPr>
            <a:spLocks noGrp="1"/>
          </p:cNvSpPr>
          <p:nvPr>
            <p:ph idx="1"/>
          </p:nvPr>
        </p:nvSpPr>
        <p:spPr/>
        <p:txBody>
          <a:bodyPr rtlCol="0">
            <a:normAutofit fontScale="92500" lnSpcReduction="10000"/>
          </a:bodyPr>
          <a:lstStyle/>
          <a:p>
            <a:pPr marL="347472" indent="-347472" eaLnBrk="1" fontAlgn="auto" hangingPunct="1">
              <a:spcAft>
                <a:spcPts val="0"/>
              </a:spcAft>
              <a:buFont typeface="Arial" pitchFamily="34" charset="0"/>
              <a:buChar char="•"/>
              <a:defRPr/>
            </a:pPr>
            <a:r>
              <a:rPr lang="en-US" dirty="0" smtClean="0"/>
              <a:t>A </a:t>
            </a:r>
            <a:r>
              <a:rPr lang="en-US" dirty="0"/>
              <a:t>collection of companies and </a:t>
            </a:r>
            <a:r>
              <a:rPr lang="en-US" dirty="0" smtClean="0"/>
              <a:t>processes involved </a:t>
            </a:r>
            <a:r>
              <a:rPr lang="en-US" dirty="0"/>
              <a:t>in moving a product from the suppliers of raw materials to the suppliers of </a:t>
            </a:r>
            <a:r>
              <a:rPr lang="en-US" dirty="0" smtClean="0"/>
              <a:t>intermediate components</a:t>
            </a:r>
            <a:r>
              <a:rPr lang="en-US" dirty="0"/>
              <a:t>, then to final production, and, ultimately, to the </a:t>
            </a:r>
            <a:r>
              <a:rPr lang="en-US" dirty="0" smtClean="0"/>
              <a:t>customer</a:t>
            </a:r>
          </a:p>
          <a:p>
            <a:pPr eaLnBrk="1" fontAlgn="auto" hangingPunct="1">
              <a:spcAft>
                <a:spcPts val="0"/>
              </a:spcAft>
              <a:buFont typeface="Arial" pitchFamily="34" charset="0"/>
              <a:buChar char="•"/>
              <a:defRPr/>
            </a:pPr>
            <a:r>
              <a:rPr lang="en-US" dirty="0" smtClean="0"/>
              <a:t>Referred to as a “chain” as one supplier feeds into the next, then the next, then the next</a:t>
            </a:r>
          </a:p>
          <a:p>
            <a:pPr eaLnBrk="1" fontAlgn="auto" hangingPunct="1">
              <a:spcAft>
                <a:spcPts val="0"/>
              </a:spcAft>
              <a:buFont typeface="Arial" pitchFamily="34" charset="0"/>
              <a:buChar char="•"/>
              <a:defRPr/>
            </a:pPr>
            <a:r>
              <a:rPr lang="en-US" dirty="0" smtClean="0"/>
              <a:t>A “network” is more accurate because businesses have multiple suppliers, who have multiple suppliers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dirty="0" smtClean="0"/>
              <a:t>Collaborative CRM</a:t>
            </a:r>
          </a:p>
        </p:txBody>
      </p:sp>
      <p:sp>
        <p:nvSpPr>
          <p:cNvPr id="3" name="Content Placeholder 2"/>
          <p:cNvSpPr>
            <a:spLocks noGrp="1"/>
          </p:cNvSpPr>
          <p:nvPr>
            <p:ph idx="1"/>
          </p:nvPr>
        </p:nvSpPr>
        <p:spPr/>
        <p:txBody>
          <a:bodyPr rtlCol="0">
            <a:normAutofit fontScale="85000" lnSpcReduction="20000"/>
          </a:bodyPr>
          <a:lstStyle/>
          <a:p>
            <a:pPr marL="0" indent="0" algn="ctr" eaLnBrk="1" fontAlgn="auto" hangingPunct="1">
              <a:spcAft>
                <a:spcPts val="0"/>
              </a:spcAft>
              <a:buFont typeface="Arial" pitchFamily="34" charset="0"/>
              <a:buNone/>
              <a:defRPr/>
            </a:pPr>
            <a:r>
              <a:rPr lang="en-US" dirty="0" smtClean="0"/>
              <a:t>“Systems </a:t>
            </a:r>
            <a:r>
              <a:rPr lang="en-US" dirty="0"/>
              <a:t>for providing effective </a:t>
            </a:r>
            <a:r>
              <a:rPr lang="en-US" dirty="0" smtClean="0"/>
              <a:t>and efficient </a:t>
            </a:r>
            <a:r>
              <a:rPr lang="en-US" dirty="0"/>
              <a:t>communication with the customer from the entire </a:t>
            </a:r>
            <a:r>
              <a:rPr lang="en-US" dirty="0" smtClean="0"/>
              <a:t>organization”</a:t>
            </a:r>
          </a:p>
          <a:p>
            <a:pPr marL="0" indent="0" algn="ct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Greater Customer </a:t>
            </a:r>
            <a:r>
              <a:rPr lang="en-US" dirty="0" smtClean="0"/>
              <a:t>Focus</a:t>
            </a:r>
          </a:p>
          <a:p>
            <a:pPr lvl="1" eaLnBrk="1" fontAlgn="auto" hangingPunct="1">
              <a:spcAft>
                <a:spcPts val="0"/>
              </a:spcAft>
              <a:buFont typeface="Arial" pitchFamily="34" charset="0"/>
              <a:buChar char="–"/>
              <a:defRPr/>
            </a:pPr>
            <a:r>
              <a:rPr lang="en-US" dirty="0" smtClean="0"/>
              <a:t>Understanding </a:t>
            </a:r>
            <a:r>
              <a:rPr lang="en-US" dirty="0"/>
              <a:t>customer history and current </a:t>
            </a:r>
            <a:r>
              <a:rPr lang="en-US" dirty="0" smtClean="0"/>
              <a:t>needs</a:t>
            </a:r>
          </a:p>
          <a:p>
            <a:pPr eaLnBrk="1" fontAlgn="auto" hangingPunct="1">
              <a:spcAft>
                <a:spcPts val="0"/>
              </a:spcAft>
              <a:buFont typeface="Arial" pitchFamily="34" charset="0"/>
              <a:buChar char="•"/>
              <a:defRPr/>
            </a:pPr>
            <a:r>
              <a:rPr lang="en-US" dirty="0" smtClean="0"/>
              <a:t>Lower </a:t>
            </a:r>
            <a:r>
              <a:rPr lang="en-US" dirty="0"/>
              <a:t>Communication </a:t>
            </a:r>
            <a:r>
              <a:rPr lang="en-US" dirty="0" smtClean="0"/>
              <a:t>Barriers</a:t>
            </a:r>
          </a:p>
          <a:p>
            <a:pPr lvl="1" eaLnBrk="1" fontAlgn="auto" hangingPunct="1">
              <a:spcAft>
                <a:spcPts val="0"/>
              </a:spcAft>
              <a:buFont typeface="Arial" pitchFamily="34" charset="0"/>
              <a:buChar char="–"/>
              <a:defRPr/>
            </a:pPr>
            <a:r>
              <a:rPr lang="en-US" dirty="0" smtClean="0"/>
              <a:t>Personnel </a:t>
            </a:r>
            <a:r>
              <a:rPr lang="en-US" dirty="0"/>
              <a:t>have complete </a:t>
            </a:r>
            <a:r>
              <a:rPr lang="en-US" dirty="0" smtClean="0"/>
              <a:t>customer information</a:t>
            </a:r>
          </a:p>
          <a:p>
            <a:pPr lvl="1" eaLnBrk="1" fontAlgn="auto" hangingPunct="1">
              <a:spcAft>
                <a:spcPts val="0"/>
              </a:spcAft>
              <a:buFont typeface="Arial" pitchFamily="34" charset="0"/>
              <a:buChar char="–"/>
              <a:defRPr/>
            </a:pPr>
            <a:r>
              <a:rPr lang="en-US" dirty="0" smtClean="0"/>
              <a:t>Personnel use customer-preferred communication methods</a:t>
            </a:r>
            <a:endParaRPr lang="en-US" dirty="0"/>
          </a:p>
          <a:p>
            <a:pPr eaLnBrk="1" fontAlgn="auto" hangingPunct="1">
              <a:spcAft>
                <a:spcPts val="0"/>
              </a:spcAft>
              <a:buFont typeface="Arial" pitchFamily="34" charset="0"/>
              <a:buChar char="•"/>
              <a:defRPr/>
            </a:pPr>
            <a:r>
              <a:rPr lang="en-US" dirty="0" smtClean="0"/>
              <a:t>Increased </a:t>
            </a:r>
            <a:r>
              <a:rPr lang="en-US" dirty="0"/>
              <a:t>Information </a:t>
            </a:r>
            <a:r>
              <a:rPr lang="en-US" dirty="0" smtClean="0"/>
              <a:t>Integration</a:t>
            </a:r>
          </a:p>
          <a:p>
            <a:pPr lvl="1" eaLnBrk="1" fontAlgn="auto" hangingPunct="1">
              <a:spcAft>
                <a:spcPts val="0"/>
              </a:spcAft>
              <a:buFont typeface="Arial" pitchFamily="34" charset="0"/>
              <a:buChar char="–"/>
              <a:defRPr/>
            </a:pPr>
            <a:r>
              <a:rPr lang="en-US" dirty="0" smtClean="0"/>
              <a:t>Personnel know prior </a:t>
            </a:r>
            <a:r>
              <a:rPr lang="en-US" dirty="0"/>
              <a:t>and ongoing </a:t>
            </a:r>
            <a:r>
              <a:rPr lang="en-US" dirty="0" smtClean="0"/>
              <a:t>communication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dirty="0" smtClean="0"/>
              <a:t>Ethical Concerns with CRM</a:t>
            </a:r>
          </a:p>
        </p:txBody>
      </p:sp>
      <p:sp>
        <p:nvSpPr>
          <p:cNvPr id="88066" name="Content Placeholder 2"/>
          <p:cNvSpPr>
            <a:spLocks noGrp="1"/>
          </p:cNvSpPr>
          <p:nvPr>
            <p:ph idx="1"/>
          </p:nvPr>
        </p:nvSpPr>
        <p:spPr/>
        <p:txBody>
          <a:bodyPr/>
          <a:lstStyle/>
          <a:p>
            <a:pPr eaLnBrk="1" hangingPunct="1"/>
            <a:r>
              <a:rPr lang="en-US" dirty="0" smtClean="0"/>
              <a:t>CRM systems may facilitate coercive sales practices</a:t>
            </a:r>
          </a:p>
          <a:p>
            <a:pPr eaLnBrk="1" hangingPunct="1"/>
            <a:r>
              <a:rPr lang="en-US" dirty="0" smtClean="0"/>
              <a:t>Systems may categorize customers in a way customers take offense to</a:t>
            </a:r>
          </a:p>
          <a:p>
            <a:pPr eaLnBrk="1" hangingPunct="1"/>
            <a:r>
              <a:rPr lang="en-US" dirty="0" smtClean="0"/>
              <a:t>Personalized communication may become too personal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eaLnBrk="1" hangingPunct="1">
              <a:defRPr/>
            </a:pPr>
            <a:r>
              <a:rPr lang="en-US" dirty="0" smtClean="0"/>
              <a:t>End of Chapter Content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smtClean="0"/>
              <a:t>Managing in the Digital World: </a:t>
            </a:r>
            <a:br>
              <a:rPr lang="en-US" dirty="0" smtClean="0"/>
            </a:br>
            <a:r>
              <a:rPr lang="en-US" dirty="0" smtClean="0"/>
              <a:t>Walmart</a:t>
            </a:r>
          </a:p>
        </p:txBody>
      </p:sp>
      <p:sp>
        <p:nvSpPr>
          <p:cNvPr id="3" name="Content Placeholder 2"/>
          <p:cNvSpPr>
            <a:spLocks noGrp="1"/>
          </p:cNvSpPr>
          <p:nvPr>
            <p:ph idx="1"/>
          </p:nvPr>
        </p:nvSpPr>
        <p:spPr/>
        <p:txBody>
          <a:bodyPr>
            <a:normAutofit/>
          </a:bodyPr>
          <a:lstStyle/>
          <a:p>
            <a:pPr eaLnBrk="1" hangingPunct="1">
              <a:defRPr/>
            </a:pPr>
            <a:r>
              <a:rPr lang="en-US" dirty="0" smtClean="0"/>
              <a:t>Walmart is known for cutting costs and prices</a:t>
            </a:r>
          </a:p>
          <a:p>
            <a:r>
              <a:rPr lang="en-US" dirty="0" smtClean="0"/>
              <a:t>Effective </a:t>
            </a:r>
            <a:r>
              <a:rPr lang="en-US" dirty="0"/>
              <a:t>use of technology </a:t>
            </a:r>
            <a:r>
              <a:rPr lang="en-US" dirty="0" smtClean="0"/>
              <a:t>for supply chain</a:t>
            </a:r>
          </a:p>
          <a:p>
            <a:r>
              <a:rPr lang="en-US" dirty="0" smtClean="0"/>
              <a:t>Vendor-managed inventory</a:t>
            </a:r>
          </a:p>
          <a:p>
            <a:pPr lvl="1"/>
            <a:r>
              <a:rPr lang="en-US" dirty="0" smtClean="0"/>
              <a:t>Suppliers monitor inventory in Walmart’s warehouses</a:t>
            </a:r>
          </a:p>
          <a:p>
            <a:pPr lvl="1"/>
            <a:r>
              <a:rPr lang="en-US" dirty="0" smtClean="0"/>
              <a:t>Cross-docking</a:t>
            </a:r>
            <a:r>
              <a:rPr lang="en-US" dirty="0"/>
              <a:t>: direct transfers from inbound to outbound truck </a:t>
            </a:r>
            <a:r>
              <a:rPr lang="en-US" dirty="0" smtClean="0"/>
              <a:t>trailers</a:t>
            </a:r>
          </a:p>
          <a:p>
            <a:r>
              <a:rPr lang="en-US" dirty="0" smtClean="0"/>
              <a:t>Powerful CRM capabilities</a:t>
            </a:r>
          </a:p>
          <a:p>
            <a:pPr lvl="1" eaLnBrk="1" hangingPunct="1">
              <a:defRP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dirty="0" smtClean="0"/>
              <a:t>When Things Go Wrong: </a:t>
            </a:r>
            <a:br>
              <a:rPr lang="en-US" dirty="0" smtClean="0"/>
            </a:br>
            <a:r>
              <a:rPr lang="en-US" dirty="0" smtClean="0"/>
              <a:t>Switching Switches—Failure </a:t>
            </a:r>
            <a:r>
              <a:rPr lang="en-US" dirty="0"/>
              <a:t>at a Global Scale</a:t>
            </a:r>
            <a:endParaRPr lang="en-US" dirty="0" smtClean="0"/>
          </a:p>
        </p:txBody>
      </p:sp>
      <p:sp>
        <p:nvSpPr>
          <p:cNvPr id="3" name="Content Placeholder 2"/>
          <p:cNvSpPr>
            <a:spLocks noGrp="1"/>
          </p:cNvSpPr>
          <p:nvPr>
            <p:ph idx="1"/>
          </p:nvPr>
        </p:nvSpPr>
        <p:spPr/>
        <p:txBody>
          <a:bodyPr>
            <a:normAutofit/>
          </a:bodyPr>
          <a:lstStyle/>
          <a:p>
            <a:pPr eaLnBrk="1" hangingPunct="1">
              <a:defRPr/>
            </a:pPr>
            <a:r>
              <a:rPr lang="en-US" dirty="0" smtClean="0"/>
              <a:t>Supply chains are increasingly global</a:t>
            </a:r>
          </a:p>
          <a:p>
            <a:pPr eaLnBrk="1" hangingPunct="1">
              <a:defRPr/>
            </a:pPr>
            <a:r>
              <a:rPr lang="en-US" dirty="0" smtClean="0"/>
              <a:t>Failure to carefully monitor partnerships can lead to expensive product recalls</a:t>
            </a:r>
          </a:p>
          <a:p>
            <a:pPr eaLnBrk="1" hangingPunct="1">
              <a:defRPr/>
            </a:pPr>
            <a:r>
              <a:rPr lang="en-US" dirty="0" smtClean="0"/>
              <a:t>Example: GM’s faulty </a:t>
            </a:r>
            <a:r>
              <a:rPr lang="en-US" dirty="0"/>
              <a:t>ignition </a:t>
            </a:r>
            <a:r>
              <a:rPr lang="en-US" dirty="0" smtClean="0"/>
              <a:t>switches took 10 years to resolve</a:t>
            </a:r>
          </a:p>
          <a:p>
            <a:pPr eaLnBrk="1" hangingPunct="1">
              <a:defRPr/>
            </a:pPr>
            <a:r>
              <a:rPr lang="en-US" dirty="0" smtClean="0"/>
              <a:t>An engineer covered up a mistake by leaving part number unchanged</a:t>
            </a:r>
          </a:p>
          <a:p>
            <a:pPr eaLnBrk="1" hangingPunct="1">
              <a:defRPr/>
            </a:pPr>
            <a:r>
              <a:rPr lang="en-US" dirty="0" smtClean="0"/>
              <a:t>Led to difficulty identifying faulty switches</a:t>
            </a:r>
          </a:p>
          <a:p>
            <a:pPr eaLnBrk="1" hangingPunct="1">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dirty="0" smtClean="0"/>
              <a:t>Brief Case: The Formula for Success: Demand Media</a:t>
            </a:r>
          </a:p>
        </p:txBody>
      </p:sp>
      <p:sp>
        <p:nvSpPr>
          <p:cNvPr id="3" name="Content Placeholder 2"/>
          <p:cNvSpPr>
            <a:spLocks noGrp="1"/>
          </p:cNvSpPr>
          <p:nvPr>
            <p:ph idx="1"/>
          </p:nvPr>
        </p:nvSpPr>
        <p:spPr>
          <a:xfrm>
            <a:off x="457200" y="1828800"/>
            <a:ext cx="8229600" cy="4724400"/>
          </a:xfrm>
        </p:spPr>
        <p:txBody>
          <a:bodyPr>
            <a:normAutofit fontScale="92500" lnSpcReduction="20000"/>
          </a:bodyPr>
          <a:lstStyle/>
          <a:p>
            <a:pPr eaLnBrk="1" hangingPunct="1">
              <a:defRPr/>
            </a:pPr>
            <a:r>
              <a:rPr lang="en-US" dirty="0" smtClean="0"/>
              <a:t>Demand Media, Inc. focuses on providing answers to common questions</a:t>
            </a:r>
          </a:p>
          <a:p>
            <a:pPr lvl="1" eaLnBrk="1" hangingPunct="1">
              <a:defRPr/>
            </a:pPr>
            <a:r>
              <a:rPr lang="en-US" dirty="0" smtClean="0"/>
              <a:t>Uses search data and auction data to identify topics with high interest</a:t>
            </a:r>
          </a:p>
          <a:p>
            <a:pPr lvl="1" eaLnBrk="1" hangingPunct="1">
              <a:defRPr/>
            </a:pPr>
            <a:r>
              <a:rPr lang="en-US" dirty="0" smtClean="0"/>
              <a:t>Demand Media crowdsources solutions as articles and video clips and posts them to its own sites and YouTube</a:t>
            </a:r>
          </a:p>
          <a:p>
            <a:pPr lvl="1" eaLnBrk="1" hangingPunct="1">
              <a:defRPr/>
            </a:pPr>
            <a:r>
              <a:rPr lang="en-US" dirty="0" smtClean="0"/>
              <a:t>The traffic to view the answers generates advertising revenue</a:t>
            </a:r>
          </a:p>
          <a:p>
            <a:pPr lvl="1" eaLnBrk="1" hangingPunct="1">
              <a:defRPr/>
            </a:pPr>
            <a:r>
              <a:rPr lang="en-US" dirty="0" smtClean="0"/>
              <a:t>Demand Media has created a very large content base</a:t>
            </a:r>
          </a:p>
          <a:p>
            <a:pPr lvl="2" eaLnBrk="1" hangingPunct="1">
              <a:defRPr/>
            </a:pPr>
            <a:r>
              <a:rPr lang="en-US" dirty="0" smtClean="0"/>
              <a:t>45 sites</a:t>
            </a:r>
            <a:r>
              <a:rPr lang="en-US" dirty="0"/>
              <a:t> </a:t>
            </a:r>
            <a:r>
              <a:rPr lang="en-US" dirty="0" smtClean="0"/>
              <a:t>with more traffic than ESPN and NBC combined</a:t>
            </a:r>
          </a:p>
          <a:p>
            <a:pPr lvl="2" eaLnBrk="1" hangingPunct="1">
              <a:defRPr/>
            </a:pPr>
            <a:r>
              <a:rPr lang="en-US" dirty="0" smtClean="0"/>
              <a:t>Now collaborating with Google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dirty="0" smtClean="0"/>
              <a:t>Coming Attractions:</a:t>
            </a:r>
            <a:br>
              <a:rPr lang="en-US" dirty="0" smtClean="0"/>
            </a:br>
            <a:r>
              <a:rPr lang="en-US" dirty="0" smtClean="0"/>
              <a:t>Saving Lives Through 3D Bioprinting</a:t>
            </a:r>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smtClean="0"/>
              <a:t>3D printing is an alternative to cutting and milling materials to create a part</a:t>
            </a:r>
          </a:p>
          <a:p>
            <a:pPr lvl="1" eaLnBrk="1" hangingPunct="1">
              <a:defRPr/>
            </a:pPr>
            <a:r>
              <a:rPr lang="en-US" dirty="0" smtClean="0"/>
              <a:t>3D printing builds a part up, eliminating waste</a:t>
            </a:r>
          </a:p>
          <a:p>
            <a:pPr lvl="1" eaLnBrk="1" hangingPunct="1">
              <a:defRPr/>
            </a:pPr>
            <a:r>
              <a:rPr lang="en-US" dirty="0" smtClean="0"/>
              <a:t>3D printing is now very precise and accurate</a:t>
            </a:r>
          </a:p>
          <a:p>
            <a:pPr eaLnBrk="1" hangingPunct="1">
              <a:defRPr/>
            </a:pPr>
            <a:r>
              <a:rPr lang="en-US" dirty="0" smtClean="0"/>
              <a:t>3D printing now moving into the world of medicine</a:t>
            </a:r>
          </a:p>
          <a:p>
            <a:pPr lvl="1" eaLnBrk="1" hangingPunct="1">
              <a:defRPr/>
            </a:pPr>
            <a:r>
              <a:rPr lang="en-US" dirty="0" smtClean="0"/>
              <a:t>Researchers </a:t>
            </a:r>
            <a:r>
              <a:rPr lang="en-US" dirty="0"/>
              <a:t>in the </a:t>
            </a:r>
            <a:r>
              <a:rPr lang="en-US" dirty="0" smtClean="0"/>
              <a:t>Netherlands used </a:t>
            </a:r>
            <a:r>
              <a:rPr lang="en-US" dirty="0"/>
              <a:t>3D printing </a:t>
            </a:r>
            <a:r>
              <a:rPr lang="en-US" dirty="0" smtClean="0"/>
              <a:t>to replace a patient’s skull</a:t>
            </a:r>
          </a:p>
          <a:p>
            <a:pPr lvl="1" eaLnBrk="1" hangingPunct="1">
              <a:defRPr/>
            </a:pPr>
            <a:r>
              <a:rPr lang="en-US" dirty="0"/>
              <a:t>A </a:t>
            </a:r>
            <a:r>
              <a:rPr lang="en-US" dirty="0" smtClean="0"/>
              <a:t>UK-based </a:t>
            </a:r>
            <a:r>
              <a:rPr lang="en-US" dirty="0"/>
              <a:t>company is using 3D printing to print up to 150 prosthetic eyes an hour </a:t>
            </a:r>
            <a:endParaRPr lang="en-US" dirty="0" smtClean="0"/>
          </a:p>
          <a:p>
            <a:pPr lvl="1" eaLnBrk="1" hangingPunct="1">
              <a:defRPr/>
            </a:pPr>
            <a:r>
              <a:rPr lang="en-US" dirty="0"/>
              <a:t>3D </a:t>
            </a:r>
            <a:r>
              <a:rPr lang="en-US" dirty="0" smtClean="0"/>
              <a:t>bioprinting</a:t>
            </a:r>
            <a:r>
              <a:rPr lang="en-US" dirty="0"/>
              <a:t> researchers attempting to print complete organs for transplants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dirty="0" smtClean="0"/>
              <a:t>Key Players:</a:t>
            </a:r>
            <a:br>
              <a:rPr lang="en-US" dirty="0" smtClean="0"/>
            </a:br>
            <a:r>
              <a:rPr lang="en-US" dirty="0" smtClean="0"/>
              <a:t>Salesforce.com</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CRM software is becoming key to business success</a:t>
            </a:r>
          </a:p>
          <a:p>
            <a:pPr lvl="1" eaLnBrk="1" hangingPunct="1">
              <a:defRPr/>
            </a:pPr>
            <a:r>
              <a:rPr lang="en-US" dirty="0" smtClean="0"/>
              <a:t>Critical for most medium to large organizations</a:t>
            </a:r>
          </a:p>
          <a:p>
            <a:pPr lvl="1" eaLnBrk="1" hangingPunct="1">
              <a:defRPr/>
            </a:pPr>
            <a:r>
              <a:rPr lang="en-US" dirty="0"/>
              <a:t>B</a:t>
            </a:r>
            <a:r>
              <a:rPr lang="en-US" dirty="0" smtClean="0"/>
              <a:t>ecoming a necessity for many small businesses</a:t>
            </a:r>
          </a:p>
          <a:p>
            <a:pPr lvl="1" eaLnBrk="1" hangingPunct="1">
              <a:defRPr/>
            </a:pPr>
            <a:r>
              <a:rPr lang="en-US" dirty="0" smtClean="0"/>
              <a:t>Small business often don’t have the infrastructure to host complete CRM solutions</a:t>
            </a:r>
          </a:p>
          <a:p>
            <a:pPr eaLnBrk="1" hangingPunct="1">
              <a:defRPr/>
            </a:pPr>
            <a:r>
              <a:rPr lang="en-US" dirty="0" smtClean="0"/>
              <a:t>Salesforce.com hosts a CRM SaaS in an online cloud</a:t>
            </a:r>
          </a:p>
          <a:p>
            <a:pPr lvl="1" eaLnBrk="1" hangingPunct="1">
              <a:defRPr/>
            </a:pPr>
            <a:r>
              <a:rPr lang="en-US" dirty="0" smtClean="0"/>
              <a:t>The Sales Cloud</a:t>
            </a:r>
          </a:p>
          <a:p>
            <a:pPr lvl="1" eaLnBrk="1" hangingPunct="1">
              <a:defRPr/>
            </a:pPr>
            <a:r>
              <a:rPr lang="en-US" dirty="0" smtClean="0"/>
              <a:t>The Service Cloud</a:t>
            </a:r>
          </a:p>
          <a:p>
            <a:pPr lvl="1" eaLnBrk="1" hangingPunct="1">
              <a:defRPr/>
            </a:pPr>
            <a:r>
              <a:rPr lang="en-US" dirty="0" smtClean="0"/>
              <a:t>Chatter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dirty="0" smtClean="0"/>
              <a:t>Who’s Going Mobile:</a:t>
            </a:r>
            <a:br>
              <a:rPr lang="en-US" dirty="0" smtClean="0"/>
            </a:br>
            <a:r>
              <a:rPr lang="en-US" dirty="0" smtClean="0"/>
              <a:t>The Power of Mobile CRM</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In many organizations, the sales staff is often in the field</a:t>
            </a:r>
          </a:p>
          <a:p>
            <a:pPr lvl="1" eaLnBrk="1" hangingPunct="1">
              <a:defRPr/>
            </a:pPr>
            <a:r>
              <a:rPr lang="en-US" dirty="0" smtClean="0"/>
              <a:t>Mobile CRM allows staff to use CRM features on the road</a:t>
            </a:r>
          </a:p>
          <a:p>
            <a:pPr lvl="1" eaLnBrk="1" hangingPunct="1">
              <a:defRPr/>
            </a:pPr>
            <a:r>
              <a:rPr lang="en-US" dirty="0" smtClean="0"/>
              <a:t>The best mobile CRM has all the functionality of desktop CRM</a:t>
            </a:r>
          </a:p>
          <a:p>
            <a:pPr lvl="1" eaLnBrk="1" hangingPunct="1">
              <a:defRPr/>
            </a:pPr>
            <a:r>
              <a:rPr lang="en-US" dirty="0" smtClean="0"/>
              <a:t>Mobile CRM promotes efficiency and effectiveness, with many benefits</a:t>
            </a:r>
          </a:p>
          <a:p>
            <a:pPr lvl="2" eaLnBrk="1" hangingPunct="1">
              <a:defRPr/>
            </a:pPr>
            <a:r>
              <a:rPr lang="en-US" dirty="0" smtClean="0"/>
              <a:t>Increased revenue growth and customer renewals</a:t>
            </a:r>
          </a:p>
          <a:p>
            <a:pPr lvl="2" eaLnBrk="1" hangingPunct="1">
              <a:defRPr/>
            </a:pPr>
            <a:r>
              <a:rPr lang="en-US" dirty="0" smtClean="0"/>
              <a:t>Larger deal size</a:t>
            </a:r>
          </a:p>
          <a:p>
            <a:pPr lvl="2" eaLnBrk="1" hangingPunct="1">
              <a:defRPr/>
            </a:pPr>
            <a:r>
              <a:rPr lang="en-US" dirty="0" smtClean="0"/>
              <a:t>Increased user adoption and higher quota attainment</a:t>
            </a:r>
          </a:p>
          <a:p>
            <a:pPr lvl="2" eaLnBrk="1" hangingPunct="1">
              <a:defRPr/>
            </a:pPr>
            <a:r>
              <a:rPr lang="en-US" dirty="0" smtClean="0"/>
              <a:t>Lower sales force turnover</a:t>
            </a:r>
          </a:p>
          <a:p>
            <a:pPr lvl="1" eaLnBrk="1" hangingPunct="1">
              <a:defRPr/>
            </a:pPr>
            <a:r>
              <a:rPr lang="en-US" dirty="0" smtClean="0"/>
              <a:t>CRM, including mobile CRM, spending is increasing faster than any other application software investment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dirty="0" smtClean="0"/>
              <a:t>Ethical Dilemma:</a:t>
            </a:r>
            <a:br>
              <a:rPr lang="en-US" dirty="0" smtClean="0"/>
            </a:br>
            <a:r>
              <a:rPr lang="en-US" dirty="0" smtClean="0"/>
              <a:t>CRM: Targeting or Exploiting?</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CRM systems allow companies to look closely at customer behavior and send targeted offers to select customers</a:t>
            </a:r>
          </a:p>
          <a:p>
            <a:pPr eaLnBrk="1" hangingPunct="1">
              <a:defRPr/>
            </a:pPr>
            <a:r>
              <a:rPr lang="en-US" dirty="0" smtClean="0"/>
              <a:t>Benefits include less advertising to uninterested parties</a:t>
            </a:r>
          </a:p>
          <a:p>
            <a:pPr eaLnBrk="1" hangingPunct="1">
              <a:defRPr/>
            </a:pPr>
            <a:r>
              <a:rPr lang="en-US" dirty="0" smtClean="0"/>
              <a:t>Fine segmentation may allow companies to take advantage of population groups</a:t>
            </a:r>
          </a:p>
          <a:p>
            <a:pPr eaLnBrk="1" hangingPunct="1">
              <a:defRPr/>
            </a:pPr>
            <a:r>
              <a:rPr lang="en-US" dirty="0" smtClean="0"/>
              <a:t>Some companies also sell data, without user knowledge or consent, at times in violation of their own stated practices</a:t>
            </a:r>
          </a:p>
          <a:p>
            <a:pPr eaLnBrk="1" hangingPunct="1">
              <a:defRPr/>
            </a:pPr>
            <a:r>
              <a:rPr lang="en-US" dirty="0" smtClean="0"/>
              <a:t>Verizon’s “Relevant Mobile Advertising” campaign monitors customers’ Internet browsing habits</a:t>
            </a:r>
          </a:p>
          <a:p>
            <a:pPr eaLnBrk="1" hangingPunct="1">
              <a:defRPr/>
            </a:pPr>
            <a:r>
              <a:rPr lang="en-US" dirty="0" smtClean="0"/>
              <a:t>Often these practices are legal, but are they ethical?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A Typical Supply Network</a:t>
            </a: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28800" y="1600200"/>
            <a:ext cx="5105400" cy="49189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dirty="0" smtClean="0"/>
              <a:t>Industry Analysis:</a:t>
            </a:r>
            <a:br>
              <a:rPr lang="en-US" dirty="0" smtClean="0"/>
            </a:br>
            <a:r>
              <a:rPr lang="en-US" dirty="0" smtClean="0"/>
              <a:t>Manufacturing</a:t>
            </a:r>
          </a:p>
        </p:txBody>
      </p:sp>
      <p:sp>
        <p:nvSpPr>
          <p:cNvPr id="3" name="Content Placeholder 2"/>
          <p:cNvSpPr>
            <a:spLocks noGrp="1"/>
          </p:cNvSpPr>
          <p:nvPr>
            <p:ph idx="1"/>
          </p:nvPr>
        </p:nvSpPr>
        <p:spPr/>
        <p:txBody>
          <a:bodyPr>
            <a:normAutofit lnSpcReduction="10000"/>
          </a:bodyPr>
          <a:lstStyle/>
          <a:p>
            <a:pPr eaLnBrk="1" hangingPunct="1">
              <a:defRPr/>
            </a:pPr>
            <a:r>
              <a:rPr lang="en-US" dirty="0" smtClean="0"/>
              <a:t>Computer-Aided Design (CAD)</a:t>
            </a:r>
          </a:p>
          <a:p>
            <a:pPr lvl="1" eaLnBrk="1" hangingPunct="1">
              <a:defRPr/>
            </a:pPr>
            <a:r>
              <a:rPr lang="en-US" dirty="0" smtClean="0"/>
              <a:t>Facilitates drawing, design, sharing, and collaboration</a:t>
            </a:r>
          </a:p>
          <a:p>
            <a:pPr lvl="1" eaLnBrk="1" hangingPunct="1">
              <a:defRPr/>
            </a:pPr>
            <a:r>
              <a:rPr lang="en-US" dirty="0" smtClean="0"/>
              <a:t>CAD design prototypes can be printed on 3D printers</a:t>
            </a:r>
          </a:p>
          <a:p>
            <a:pPr lvl="1" eaLnBrk="1" hangingPunct="1">
              <a:defRPr/>
            </a:pPr>
            <a:r>
              <a:rPr lang="en-US" dirty="0" smtClean="0"/>
              <a:t>This is called “fabbing,” and speeds up creation of models</a:t>
            </a:r>
          </a:p>
          <a:p>
            <a:pPr lvl="1" eaLnBrk="1" hangingPunct="1">
              <a:defRPr/>
            </a:pPr>
            <a:r>
              <a:rPr lang="en-US" dirty="0" smtClean="0"/>
              <a:t>3D printing adds successive layers of materials</a:t>
            </a:r>
          </a:p>
          <a:p>
            <a:pPr eaLnBrk="1" hangingPunct="1">
              <a:defRPr/>
            </a:pPr>
            <a:r>
              <a:rPr lang="en-US" dirty="0" smtClean="0"/>
              <a:t>SCP and ERP are used for inventory planning, job scheduling, and warehouse management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t>Business-to-Business Electronic Commerce: Exchanging Data in Supply Networks</a:t>
            </a:r>
          </a:p>
        </p:txBody>
      </p:sp>
      <p:sp>
        <p:nvSpPr>
          <p:cNvPr id="26626" name="Content Placeholder 2"/>
          <p:cNvSpPr>
            <a:spLocks noGrp="1"/>
          </p:cNvSpPr>
          <p:nvPr>
            <p:ph idx="1"/>
          </p:nvPr>
        </p:nvSpPr>
        <p:spPr/>
        <p:txBody>
          <a:bodyPr/>
          <a:lstStyle/>
          <a:p>
            <a:pPr eaLnBrk="1" hangingPunct="1"/>
            <a:r>
              <a:rPr lang="en-US" dirty="0" smtClean="0"/>
              <a:t>Business-to-Business (B2B) Electronic commerce </a:t>
            </a:r>
          </a:p>
          <a:p>
            <a:pPr lvl="1" eaLnBrk="1" hangingPunct="1"/>
            <a:r>
              <a:rPr lang="en-US" dirty="0" smtClean="0"/>
              <a:t>90% of all EC in the United States</a:t>
            </a:r>
          </a:p>
          <a:p>
            <a:pPr lvl="1" eaLnBrk="1" hangingPunct="1"/>
            <a:r>
              <a:rPr lang="en-US" dirty="0" smtClean="0"/>
              <a:t>Involve Proprietary Information</a:t>
            </a:r>
          </a:p>
          <a:p>
            <a:pPr lvl="1" eaLnBrk="1" hangingPunct="1"/>
            <a:r>
              <a:rPr lang="en-US" dirty="0" smtClean="0"/>
              <a:t>Originally facilitated using Electronic Data Interchange (EDI) prior to the Internet</a:t>
            </a:r>
          </a:p>
          <a:p>
            <a:pPr lvl="1" eaLnBrk="1" hangingPunct="1"/>
            <a:r>
              <a:rPr lang="en-US" dirty="0" smtClean="0"/>
              <a:t>Now suppliers use Web-based EDI protocols</a:t>
            </a:r>
          </a:p>
          <a:p>
            <a:pPr lvl="1" eaLnBrk="1" hangingPunct="1"/>
            <a:r>
              <a:rPr lang="en-US" dirty="0" smtClean="0"/>
              <a:t>Companies also use Extranets (Chapter 3), Portals and Marketplaces to facilitate B2B EC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dirty="0" smtClean="0"/>
              <a:t>Business-to-Business Electronic Commerce: Exchanging Data in Supply Networks</a:t>
            </a:r>
          </a:p>
        </p:txBody>
      </p:sp>
      <p:sp>
        <p:nvSpPr>
          <p:cNvPr id="28674" name="Content Placeholder 2"/>
          <p:cNvSpPr>
            <a:spLocks noGrp="1"/>
          </p:cNvSpPr>
          <p:nvPr>
            <p:ph idx="1"/>
          </p:nvPr>
        </p:nvSpPr>
        <p:spPr>
          <a:xfrm>
            <a:off x="457200" y="1828800"/>
            <a:ext cx="8229600" cy="1828800"/>
          </a:xfrm>
        </p:spPr>
        <p:txBody>
          <a:bodyPr/>
          <a:lstStyle/>
          <a:p>
            <a:pPr eaLnBrk="1" hangingPunct="1"/>
            <a:r>
              <a:rPr lang="en-US" dirty="0" smtClean="0"/>
              <a:t>Portals</a:t>
            </a:r>
          </a:p>
          <a:p>
            <a:pPr lvl="1" eaLnBrk="1" hangingPunct="1"/>
            <a:r>
              <a:rPr lang="en-US" dirty="0" smtClean="0"/>
              <a:t>Supplier Portals</a:t>
            </a:r>
          </a:p>
          <a:p>
            <a:pPr lvl="1" eaLnBrk="1" hangingPunct="1"/>
            <a:r>
              <a:rPr lang="en-US" dirty="0" smtClean="0"/>
              <a:t>Customer Portals</a:t>
            </a:r>
          </a:p>
          <a:p>
            <a:pPr eaLnBrk="1" hangingPunct="1"/>
            <a:endParaRPr lang="en-US" dirty="0" smtClean="0"/>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3448050"/>
            <a:ext cx="6324599" cy="3105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B2B Marketplaces</a:t>
            </a:r>
          </a:p>
        </p:txBody>
      </p:sp>
      <p:sp>
        <p:nvSpPr>
          <p:cNvPr id="30722" name="Content Placeholder 2"/>
          <p:cNvSpPr>
            <a:spLocks noGrp="1"/>
          </p:cNvSpPr>
          <p:nvPr>
            <p:ph idx="1"/>
          </p:nvPr>
        </p:nvSpPr>
        <p:spPr/>
        <p:txBody>
          <a:bodyPr/>
          <a:lstStyle/>
          <a:p>
            <a:pPr eaLnBrk="1" hangingPunct="1"/>
            <a:r>
              <a:rPr lang="en-US" dirty="0" smtClean="0"/>
              <a:t>Link many supplies and customers together</a:t>
            </a:r>
          </a:p>
          <a:p>
            <a:pPr eaLnBrk="1" hangingPunct="1"/>
            <a:r>
              <a:rPr lang="en-US" dirty="0" smtClean="0"/>
              <a:t>Allow smaller businesses to participate in the markets</a:t>
            </a:r>
          </a:p>
          <a:p>
            <a:pPr eaLnBrk="1" hangingPunct="1"/>
            <a:r>
              <a:rPr lang="en-US" dirty="0" smtClean="0"/>
              <a:t>Many focused on vertical </a:t>
            </a:r>
            <a:r>
              <a:rPr lang="en-US" dirty="0"/>
              <a:t>m</a:t>
            </a:r>
            <a:r>
              <a:rPr lang="en-US" dirty="0" smtClean="0"/>
              <a:t>arkets</a:t>
            </a:r>
          </a:p>
          <a:p>
            <a:pPr lvl="1" eaLnBrk="1" hangingPunct="1"/>
            <a:r>
              <a:rPr lang="en-US" dirty="0" smtClean="0"/>
              <a:t>A vertical </a:t>
            </a:r>
            <a:r>
              <a:rPr lang="en-US" dirty="0"/>
              <a:t>m</a:t>
            </a:r>
            <a:r>
              <a:rPr lang="en-US" dirty="0" smtClean="0"/>
              <a:t>arket is a market within an industry sector</a:t>
            </a:r>
          </a:p>
          <a:p>
            <a:pPr lvl="1" eaLnBrk="1" hangingPunct="1"/>
            <a:r>
              <a:rPr lang="en-US" dirty="0" smtClean="0"/>
              <a:t>Highly efficient</a:t>
            </a:r>
          </a:p>
          <a:p>
            <a:pPr eaLnBrk="1" hangingPunct="1"/>
            <a:r>
              <a:rPr lang="en-US" dirty="0" smtClean="0"/>
              <a:t>Some more general</a:t>
            </a:r>
            <a:r>
              <a:rPr lang="en-US" dirty="0" smtClean="0">
                <a:latin typeface="Calibri"/>
              </a:rPr>
              <a:t>—</a:t>
            </a:r>
            <a:r>
              <a:rPr lang="en-US" dirty="0" smtClean="0"/>
              <a:t>Alibaba.com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t>Managing Complex Supply Networks</a:t>
            </a: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199" y="1623742"/>
            <a:ext cx="8399807" cy="45484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3961</Words>
  <Application>Microsoft Office PowerPoint</Application>
  <PresentationFormat>On-screen Show (4:3)</PresentationFormat>
  <Paragraphs>423</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Chapter 8: Strengthening Business-to-Business Relationships via Supply Chain and Customer Relationship Management</vt:lpstr>
      <vt:lpstr>Chapter 8 Learning Objectives</vt:lpstr>
      <vt:lpstr>Supply Chain Management</vt:lpstr>
      <vt:lpstr>What Is a Supply Chain?</vt:lpstr>
      <vt:lpstr>A Typical Supply Network</vt:lpstr>
      <vt:lpstr>Business-to-Business Electronic Commerce: Exchanging Data in Supply Networks</vt:lpstr>
      <vt:lpstr>Business-to-Business Electronic Commerce: Exchanging Data in Supply Networks</vt:lpstr>
      <vt:lpstr>B2B Marketplaces</vt:lpstr>
      <vt:lpstr>Managing Complex Supply Networks</vt:lpstr>
      <vt:lpstr>Benefits of Effectively Managing Supply Chains</vt:lpstr>
      <vt:lpstr>Benefits of Effectively Managing Supply Chains</vt:lpstr>
      <vt:lpstr>Optimizing the Supply Chain Through SCM </vt:lpstr>
      <vt:lpstr>Functions the Optimize the Supply Network</vt:lpstr>
      <vt:lpstr>Developing an SCM Strategy</vt:lpstr>
      <vt:lpstr>Developing an SCM Strategy</vt:lpstr>
      <vt:lpstr>Supply Chain Planning (SCP)</vt:lpstr>
      <vt:lpstr>SCP Processes</vt:lpstr>
      <vt:lpstr>Supply Chain Execution (SCE)</vt:lpstr>
      <vt:lpstr>SCE Flows</vt:lpstr>
      <vt:lpstr>Key Technologies for Enhancing SCM</vt:lpstr>
      <vt:lpstr>Key Technologies for Enhancing SCM: Radio Frequency Identification</vt:lpstr>
      <vt:lpstr>Key Technologies for Enhancing SCM: Extensible Markup Language</vt:lpstr>
      <vt:lpstr>Managing B2B Financial Transactions</vt:lpstr>
      <vt:lpstr>Supply Chain Visibility and Analytics</vt:lpstr>
      <vt:lpstr>Customer Relationship Management</vt:lpstr>
      <vt:lpstr>Customer Relationships</vt:lpstr>
      <vt:lpstr>Customer Relationship Management (CRM) Benefits</vt:lpstr>
      <vt:lpstr>Developing a CRM Strategy</vt:lpstr>
      <vt:lpstr>Key Elements of a CRM Strategy</vt:lpstr>
      <vt:lpstr>Architecture of a CRM System</vt:lpstr>
      <vt:lpstr>Operational CRM</vt:lpstr>
      <vt:lpstr>Operational CRM: Sales Force Automation</vt:lpstr>
      <vt:lpstr>Operational CRM: Customer Service and Support</vt:lpstr>
      <vt:lpstr>Operational CRM: Customer Service and Support</vt:lpstr>
      <vt:lpstr>Operational CRM: Enterprise Marketing Management</vt:lpstr>
      <vt:lpstr>Analytical CRM</vt:lpstr>
      <vt:lpstr>Analytical CRM: Digital Dashboards</vt:lpstr>
      <vt:lpstr>Analytical CRM: Online Identities</vt:lpstr>
      <vt:lpstr>Social CRM</vt:lpstr>
      <vt:lpstr>Collaborative CRM</vt:lpstr>
      <vt:lpstr>Ethical Concerns with CRM</vt:lpstr>
      <vt:lpstr>End of Chapter Content</vt:lpstr>
      <vt:lpstr>Managing in the Digital World:  Walmart</vt:lpstr>
      <vt:lpstr>When Things Go Wrong:  Switching Switches—Failure at a Global Scale</vt:lpstr>
      <vt:lpstr>Brief Case: The Formula for Success: Demand Media</vt:lpstr>
      <vt:lpstr>Coming Attractions: Saving Lives Through 3D Bioprinting</vt:lpstr>
      <vt:lpstr>Key Players: Salesforce.com</vt:lpstr>
      <vt:lpstr>Who’s Going Mobile: The Power of Mobile CRM</vt:lpstr>
      <vt:lpstr>Ethical Dilemma: CRM: Targeting or Exploiting?</vt:lpstr>
      <vt:lpstr>Industry Analysis: Manufacturing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 Strengthening Business-to-Business Relationships via Supply Chain and Customer Relationship Management</dc:title>
  <dc:creator/>
  <cp:lastModifiedBy/>
  <cp:revision>4</cp:revision>
  <dcterms:created xsi:type="dcterms:W3CDTF">2013-01-13T04:38:25Z</dcterms:created>
  <dcterms:modified xsi:type="dcterms:W3CDTF">2015-04-23T07:43:09Z</dcterms:modified>
</cp:coreProperties>
</file>