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4630400" cy="8229600"/>
  <p:notesSz cx="8229600" cy="14630400"/>
  <p:embeddedFontLst>
    <p:embeddedFont>
      <p:font typeface="Crimson Pro Semi Bold" panose="020B0604020202020204" charset="0"/>
      <p:regular r:id="rId13"/>
    </p:embeddedFont>
    <p:embeddedFont>
      <p:font typeface="Heebo" pitchFamily="2" charset="-79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>
        <p:scale>
          <a:sx n="75" d="100"/>
          <a:sy n="75" d="100"/>
        </p:scale>
        <p:origin x="298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803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9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0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1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2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3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4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5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6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7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8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0F0F1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4630400" cy="8229600"/>
          </a:xfrm>
          <a:prstGeom prst="rect">
            <a:avLst/>
          </a:prstGeom>
          <a:solidFill>
            <a:srgbClr val="FFFFFF"/>
          </a:solidFill>
          <a:ln/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280190" y="2690217"/>
            <a:ext cx="75564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dirty="0" err="1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Topik</a:t>
            </a:r>
            <a:r>
              <a:rPr lang="en-US" sz="44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9:</a:t>
            </a:r>
          </a:p>
          <a:p>
            <a:pPr marL="0" indent="0" algn="l">
              <a:lnSpc>
                <a:spcPts val="5550"/>
              </a:lnSpc>
              <a:buNone/>
            </a:pPr>
            <a:r>
              <a:rPr lang="en-US" sz="44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Kebutuhan dan Preferensi Konsumen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6280190" y="5145762"/>
            <a:ext cx="3061454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200" dirty="0" err="1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Kelompok</a:t>
            </a:r>
            <a:r>
              <a:rPr lang="en-US" sz="22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 CBA 1 </a:t>
            </a:r>
            <a:endParaRPr lang="en-US" sz="2200" dirty="0"/>
          </a:p>
        </p:txBody>
      </p:sp>
      <p:sp>
        <p:nvSpPr>
          <p:cNvPr id="5" name="Shape 2"/>
          <p:cNvSpPr/>
          <p:nvPr/>
        </p:nvSpPr>
        <p:spPr>
          <a:xfrm>
            <a:off x="6280190" y="5159335"/>
            <a:ext cx="362903" cy="362903"/>
          </a:xfrm>
          <a:prstGeom prst="roundRect">
            <a:avLst>
              <a:gd name="adj" fmla="val 25194296"/>
            </a:avLst>
          </a:prstGeom>
          <a:noFill/>
          <a:ln w="762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ID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280190" y="2864525"/>
            <a:ext cx="5670590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Jurnal Acuan: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6280190" y="3913465"/>
            <a:ext cx="7556421" cy="14516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20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Putra, D. P. P. &amp; Kramadibrata, B. S. (2024)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</a:t>
            </a:r>
            <a:r>
              <a:rPr lang="en-US" sz="2000" i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Pengaruh Kebutuhan Konsumen dan Kualitas Produk terhadap Preferensi Belanja Pasar Tradisional Pésing Koneng di Jakarta Barat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Jurnal Strategi Bisnis Teknologi, Vol. 6 No. 1, 2024.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93790" y="1029851"/>
            <a:ext cx="5670590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Pendahuluan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793790" y="2078791"/>
            <a:ext cx="7556421" cy="31310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Apa itu </a:t>
            </a:r>
            <a:r>
              <a:rPr lang="en-US" sz="20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kebutuhan dan preferensi konsumen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? </a:t>
            </a:r>
          </a:p>
          <a:p>
            <a:pPr marL="0" indent="0" algn="l">
              <a:lnSpc>
                <a:spcPts val="2850"/>
              </a:lnSpc>
              <a:buNone/>
            </a:pPr>
            <a:endParaRPr lang="en-US" sz="2000" dirty="0">
              <a:solidFill>
                <a:srgbClr val="4C4C4D"/>
              </a:solidFill>
              <a:ea typeface="Heebo" pitchFamily="34" charset="-122"/>
              <a:cs typeface="Heebo" pitchFamily="34" charset="-120"/>
            </a:endParaRPr>
          </a:p>
          <a:p>
            <a:pPr marL="0" indent="0" algn="l">
              <a:lnSpc>
                <a:spcPts val="2850"/>
              </a:lnSpc>
              <a:buNone/>
            </a:pP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Kebutuhan konsumen adalah </a:t>
            </a:r>
            <a:r>
              <a:rPr lang="en-US" sz="20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keinginan dasar atau motivasi utama yang mendorong perilaku pembelian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. </a:t>
            </a:r>
          </a:p>
          <a:p>
            <a:pPr marL="0" indent="0" algn="l">
              <a:lnSpc>
                <a:spcPts val="2850"/>
              </a:lnSpc>
              <a:buNone/>
            </a:pPr>
            <a:endParaRPr lang="en-US" sz="2000" dirty="0">
              <a:solidFill>
                <a:srgbClr val="4C4C4D"/>
              </a:solidFill>
              <a:ea typeface="Heebo" pitchFamily="34" charset="-122"/>
              <a:cs typeface="Heebo" pitchFamily="34" charset="-120"/>
            </a:endParaRPr>
          </a:p>
          <a:p>
            <a:pPr>
              <a:lnSpc>
                <a:spcPts val="2850"/>
              </a:lnSpc>
            </a:pPr>
            <a:r>
              <a:rPr lang="en-US" sz="2000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Preferensi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konsumen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adalah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kemampuan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konsumen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dalam </a:t>
            </a:r>
            <a:r>
              <a:rPr lang="en-US" sz="2000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memilih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produk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dengan </a:t>
            </a:r>
            <a:r>
              <a:rPr lang="en-US" sz="2000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cara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mengurutkan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tingkat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kegunaan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atau </a:t>
            </a:r>
            <a:r>
              <a:rPr lang="en-US" sz="2000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manfaat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yang </a:t>
            </a:r>
            <a:r>
              <a:rPr lang="en-US" sz="2000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diperoleh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dari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mengkonsumsi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sekelompok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barang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yang </a:t>
            </a:r>
            <a:r>
              <a:rPr lang="en-US" sz="2000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berbeda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.</a:t>
            </a:r>
          </a:p>
          <a:p>
            <a:pPr>
              <a:lnSpc>
                <a:spcPts val="2850"/>
              </a:lnSpc>
            </a:pPr>
            <a:r>
              <a:rPr lang="en-US" sz="20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(Ahman, 2009)</a:t>
            </a:r>
          </a:p>
          <a:p>
            <a:pPr>
              <a:lnSpc>
                <a:spcPts val="2850"/>
              </a:lnSpc>
            </a:pPr>
            <a:endParaRPr lang="en-US" sz="2000" b="1" dirty="0">
              <a:solidFill>
                <a:srgbClr val="4C4C4D"/>
              </a:solidFill>
              <a:ea typeface="Heebo" pitchFamily="34" charset="-122"/>
              <a:cs typeface="Heebo" pitchFamily="34" charset="-120"/>
            </a:endParaRPr>
          </a:p>
          <a:p>
            <a:pPr marL="0" indent="0" algn="l">
              <a:lnSpc>
                <a:spcPts val="2850"/>
              </a:lnSpc>
              <a:buNone/>
            </a:pPr>
            <a:r>
              <a:rPr lang="en-US" sz="2000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Penelitian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oleh </a:t>
            </a:r>
            <a:r>
              <a:rPr lang="en-US" sz="20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Putra &amp; Kramadibrata (2024) 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menekankan pentingnya pemahaman dua aspek ini untuk menjelaskan mengapa konsumen tetap memilih pasar tradisional di tengah gempuran pasar modern.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597348"/>
            <a:ext cx="6906697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Faktor Utama yang Dianalisis</a:t>
            </a:r>
            <a:endParaRPr lang="en-US" sz="4450" dirty="0"/>
          </a:p>
        </p:txBody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790" y="3799403"/>
            <a:ext cx="566976" cy="56697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587579" y="3894415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8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Kebutuhan Konsumen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1587579" y="4384834"/>
            <a:ext cx="5585817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20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Harga terjangkau</a:t>
            </a:r>
            <a:endParaRPr lang="en-US" sz="2000" b="1" dirty="0"/>
          </a:p>
        </p:txBody>
      </p:sp>
      <p:sp>
        <p:nvSpPr>
          <p:cNvPr id="6" name="Text 3"/>
          <p:cNvSpPr/>
          <p:nvPr/>
        </p:nvSpPr>
        <p:spPr>
          <a:xfrm>
            <a:off x="1587579" y="4827032"/>
            <a:ext cx="5585817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20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Kemudahan akses lokasi</a:t>
            </a:r>
            <a:endParaRPr lang="en-US" sz="2000" b="1" dirty="0"/>
          </a:p>
        </p:txBody>
      </p:sp>
      <p:sp>
        <p:nvSpPr>
          <p:cNvPr id="7" name="Text 4"/>
          <p:cNvSpPr/>
          <p:nvPr/>
        </p:nvSpPr>
        <p:spPr>
          <a:xfrm>
            <a:off x="1587579" y="5269230"/>
            <a:ext cx="5585817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20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Interaksi sosial dan kenyamanan berbelanja</a:t>
            </a:r>
            <a:endParaRPr lang="en-US" sz="2000" b="1" dirty="0"/>
          </a:p>
        </p:txBody>
      </p:sp>
      <p:pic>
        <p:nvPicPr>
          <p:cNvPr id="8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56884" y="3799403"/>
            <a:ext cx="566976" cy="566976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8250674" y="3894415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8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Kualitas Produk</a:t>
            </a:r>
            <a:endParaRPr lang="en-US" sz="2800" dirty="0"/>
          </a:p>
        </p:txBody>
      </p:sp>
      <p:sp>
        <p:nvSpPr>
          <p:cNvPr id="10" name="Text 6"/>
          <p:cNvSpPr/>
          <p:nvPr/>
        </p:nvSpPr>
        <p:spPr>
          <a:xfrm>
            <a:off x="8250674" y="4384834"/>
            <a:ext cx="5585936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20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Kesegaran bahan pangan</a:t>
            </a:r>
            <a:endParaRPr lang="en-US" sz="2000" b="1" dirty="0"/>
          </a:p>
        </p:txBody>
      </p:sp>
      <p:sp>
        <p:nvSpPr>
          <p:cNvPr id="11" name="Text 7"/>
          <p:cNvSpPr/>
          <p:nvPr/>
        </p:nvSpPr>
        <p:spPr>
          <a:xfrm>
            <a:off x="8250674" y="4827032"/>
            <a:ext cx="5585936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20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Variasi produk lokal</a:t>
            </a:r>
            <a:endParaRPr lang="en-US" sz="2000" b="1" dirty="0"/>
          </a:p>
        </p:txBody>
      </p:sp>
      <p:sp>
        <p:nvSpPr>
          <p:cNvPr id="12" name="Text 8"/>
          <p:cNvSpPr/>
          <p:nvPr/>
        </p:nvSpPr>
        <p:spPr>
          <a:xfrm>
            <a:off x="8250674" y="5269230"/>
            <a:ext cx="5585936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20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Kepercayaan terhadap penjual</a:t>
            </a:r>
            <a:endParaRPr lang="en-US" sz="20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DC0FDAB-BE4C-52C2-CFC0-FD13C76EDA30}"/>
              </a:ext>
            </a:extLst>
          </p:cNvPr>
          <p:cNvSpPr txBox="1"/>
          <p:nvPr/>
        </p:nvSpPr>
        <p:spPr>
          <a:xfrm>
            <a:off x="793790" y="6866374"/>
            <a:ext cx="7315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(Putra &amp; </a:t>
            </a:r>
            <a:r>
              <a:rPr lang="en-US" sz="1800" b="1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Kramadibrata</a:t>
            </a:r>
            <a:r>
              <a:rPr lang="en-US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, </a:t>
            </a:r>
            <a:r>
              <a:rPr lang="en-US" sz="18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2024)</a:t>
            </a:r>
            <a:endParaRPr lang="en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4630400" cy="2835235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93790" y="4208383"/>
            <a:ext cx="9186267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Preferensi Konsumen Pasar Tradisional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1133951" y="5512475"/>
            <a:ext cx="12702659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Menurut hasil survei, konsumen masih memiliki </a:t>
            </a:r>
            <a:r>
              <a:rPr lang="en-US" sz="20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preferensi tinggi terhadap pasar tradisional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, meskipun tidak sepraktis platform digital. Hal ini karena pasar tradisional </a:t>
            </a:r>
            <a:r>
              <a:rPr lang="en-US" sz="20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memenuhi kebutuhan dasar konsumen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(murah, dekat, dan segar) dan </a:t>
            </a:r>
            <a:r>
              <a:rPr lang="en-US" sz="20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memberikan nilai emosional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(interaksi sosial, budaya lokal).</a:t>
            </a:r>
            <a:endParaRPr lang="en-US" sz="2000" dirty="0"/>
          </a:p>
        </p:txBody>
      </p:sp>
      <p:sp>
        <p:nvSpPr>
          <p:cNvPr id="5" name="Shape 2"/>
          <p:cNvSpPr/>
          <p:nvPr/>
        </p:nvSpPr>
        <p:spPr>
          <a:xfrm>
            <a:off x="793790" y="5257324"/>
            <a:ext cx="30480" cy="1599009"/>
          </a:xfrm>
          <a:prstGeom prst="rect">
            <a:avLst/>
          </a:prstGeom>
          <a:solidFill>
            <a:srgbClr val="2150FE"/>
          </a:solidFill>
          <a:ln/>
        </p:spPr>
        <p:txBody>
          <a:bodyPr/>
          <a:lstStyle/>
          <a:p>
            <a:endParaRPr lang="en-ID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13D1FC-DE3D-CE76-0FF1-3833F20B22CE}"/>
              </a:ext>
            </a:extLst>
          </p:cNvPr>
          <p:cNvSpPr txBox="1"/>
          <p:nvPr/>
        </p:nvSpPr>
        <p:spPr>
          <a:xfrm>
            <a:off x="793790" y="7266980"/>
            <a:ext cx="7315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(Putra &amp; </a:t>
            </a:r>
            <a:r>
              <a:rPr lang="en-US" sz="1800" b="1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Kramadibrata</a:t>
            </a:r>
            <a:r>
              <a:rPr lang="en-US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, </a:t>
            </a:r>
            <a:r>
              <a:rPr lang="en-US" sz="18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2024)</a:t>
            </a:r>
            <a:endParaRPr lang="en-ID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93790" y="1201817"/>
            <a:ext cx="75564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Strategi Pemasaran yang Direkomendasikan</a:t>
            </a:r>
            <a:endParaRPr lang="en-US" sz="4450" dirty="0"/>
          </a:p>
        </p:txBody>
      </p:sp>
      <p:sp>
        <p:nvSpPr>
          <p:cNvPr id="4" name="Shape 1"/>
          <p:cNvSpPr/>
          <p:nvPr/>
        </p:nvSpPr>
        <p:spPr>
          <a:xfrm>
            <a:off x="793790" y="2959537"/>
            <a:ext cx="7556421" cy="4068128"/>
          </a:xfrm>
          <a:prstGeom prst="roundRect">
            <a:avLst>
              <a:gd name="adj" fmla="val 836"/>
            </a:avLst>
          </a:prstGeom>
          <a:noFill/>
          <a:ln w="7620">
            <a:solidFill>
              <a:srgbClr val="000000">
                <a:alpha val="8000"/>
              </a:srgbClr>
            </a:solidFill>
            <a:prstDash val="solid"/>
          </a:ln>
        </p:spPr>
        <p:txBody>
          <a:bodyPr/>
          <a:lstStyle/>
          <a:p>
            <a:endParaRPr lang="en-ID" sz="2400"/>
          </a:p>
        </p:txBody>
      </p:sp>
      <p:sp>
        <p:nvSpPr>
          <p:cNvPr id="5" name="Shape 2"/>
          <p:cNvSpPr/>
          <p:nvPr/>
        </p:nvSpPr>
        <p:spPr>
          <a:xfrm>
            <a:off x="801410" y="2967157"/>
            <a:ext cx="7541181" cy="650319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endParaRPr lang="en-ID" sz="2400" dirty="0"/>
          </a:p>
        </p:txBody>
      </p:sp>
      <p:sp>
        <p:nvSpPr>
          <p:cNvPr id="6" name="Text 3"/>
          <p:cNvSpPr/>
          <p:nvPr/>
        </p:nvSpPr>
        <p:spPr>
          <a:xfrm>
            <a:off x="1028224" y="3110865"/>
            <a:ext cx="3313152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20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Strategi</a:t>
            </a:r>
            <a:endParaRPr lang="en-US" sz="2000" b="1" dirty="0"/>
          </a:p>
        </p:txBody>
      </p:sp>
      <p:sp>
        <p:nvSpPr>
          <p:cNvPr id="7" name="Text 4"/>
          <p:cNvSpPr/>
          <p:nvPr/>
        </p:nvSpPr>
        <p:spPr>
          <a:xfrm>
            <a:off x="4802624" y="3110865"/>
            <a:ext cx="3313152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20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Penjelasan</a:t>
            </a:r>
            <a:endParaRPr lang="en-US" sz="2000" b="1" dirty="0"/>
          </a:p>
        </p:txBody>
      </p:sp>
      <p:sp>
        <p:nvSpPr>
          <p:cNvPr id="8" name="Shape 5"/>
          <p:cNvSpPr/>
          <p:nvPr/>
        </p:nvSpPr>
        <p:spPr>
          <a:xfrm>
            <a:off x="801410" y="3617476"/>
            <a:ext cx="7541181" cy="1376124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  <p:txBody>
          <a:bodyPr/>
          <a:lstStyle/>
          <a:p>
            <a:endParaRPr lang="en-ID" sz="2400"/>
          </a:p>
        </p:txBody>
      </p:sp>
      <p:sp>
        <p:nvSpPr>
          <p:cNvPr id="9" name="Text 6"/>
          <p:cNvSpPr/>
          <p:nvPr/>
        </p:nvSpPr>
        <p:spPr>
          <a:xfrm>
            <a:off x="1028224" y="3761184"/>
            <a:ext cx="3313152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Penekanan Nilai Emosional</a:t>
            </a:r>
            <a:endParaRPr lang="en-US" sz="2000" dirty="0"/>
          </a:p>
        </p:txBody>
      </p:sp>
      <p:sp>
        <p:nvSpPr>
          <p:cNvPr id="10" name="Text 7"/>
          <p:cNvSpPr/>
          <p:nvPr/>
        </p:nvSpPr>
        <p:spPr>
          <a:xfrm>
            <a:off x="4802624" y="3761184"/>
            <a:ext cx="3313152" cy="10887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Tampilkan cerita lokal, wajah pedagang, dan pengalaman belanja autentik.</a:t>
            </a:r>
            <a:endParaRPr lang="en-US" sz="2000" dirty="0"/>
          </a:p>
        </p:txBody>
      </p:sp>
      <p:sp>
        <p:nvSpPr>
          <p:cNvPr id="11" name="Shape 8"/>
          <p:cNvSpPr/>
          <p:nvPr/>
        </p:nvSpPr>
        <p:spPr>
          <a:xfrm>
            <a:off x="801410" y="4993600"/>
            <a:ext cx="7541181" cy="1013222"/>
          </a:xfrm>
          <a:prstGeom prst="rect">
            <a:avLst/>
          </a:prstGeom>
          <a:solidFill>
            <a:srgbClr val="FFFFFF">
              <a:alpha val="4000"/>
            </a:srgbClr>
          </a:solidFill>
          <a:ln/>
        </p:spPr>
        <p:txBody>
          <a:bodyPr/>
          <a:lstStyle/>
          <a:p>
            <a:endParaRPr lang="en-ID" sz="2400"/>
          </a:p>
        </p:txBody>
      </p:sp>
      <p:sp>
        <p:nvSpPr>
          <p:cNvPr id="12" name="Text 9"/>
          <p:cNvSpPr/>
          <p:nvPr/>
        </p:nvSpPr>
        <p:spPr>
          <a:xfrm>
            <a:off x="1028224" y="5137309"/>
            <a:ext cx="3313152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Diferensiasi Produk</a:t>
            </a:r>
            <a:endParaRPr lang="en-US" sz="2000" dirty="0"/>
          </a:p>
        </p:txBody>
      </p:sp>
      <p:sp>
        <p:nvSpPr>
          <p:cNvPr id="13" name="Text 10"/>
          <p:cNvSpPr/>
          <p:nvPr/>
        </p:nvSpPr>
        <p:spPr>
          <a:xfrm>
            <a:off x="4802624" y="5137309"/>
            <a:ext cx="3313152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Sorot produk khas daerah yang tidak tersedia di supermarket.</a:t>
            </a:r>
            <a:endParaRPr lang="en-US" sz="2000" dirty="0"/>
          </a:p>
        </p:txBody>
      </p:sp>
      <p:sp>
        <p:nvSpPr>
          <p:cNvPr id="14" name="Shape 11"/>
          <p:cNvSpPr/>
          <p:nvPr/>
        </p:nvSpPr>
        <p:spPr>
          <a:xfrm>
            <a:off x="801410" y="6006822"/>
            <a:ext cx="7541181" cy="1013222"/>
          </a:xfrm>
          <a:prstGeom prst="rect">
            <a:avLst/>
          </a:prstGeom>
          <a:solidFill>
            <a:srgbClr val="000000">
              <a:alpha val="4000"/>
            </a:srgbClr>
          </a:solidFill>
          <a:ln/>
        </p:spPr>
        <p:txBody>
          <a:bodyPr/>
          <a:lstStyle/>
          <a:p>
            <a:endParaRPr lang="en-ID" sz="2400"/>
          </a:p>
        </p:txBody>
      </p:sp>
      <p:sp>
        <p:nvSpPr>
          <p:cNvPr id="15" name="Text 12"/>
          <p:cNvSpPr/>
          <p:nvPr/>
        </p:nvSpPr>
        <p:spPr>
          <a:xfrm>
            <a:off x="1028224" y="6150531"/>
            <a:ext cx="3313152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Kombinasi Digital Tradisional</a:t>
            </a:r>
            <a:endParaRPr lang="en-US" sz="2000" dirty="0"/>
          </a:p>
        </p:txBody>
      </p:sp>
      <p:sp>
        <p:nvSpPr>
          <p:cNvPr id="16" name="Text 13"/>
          <p:cNvSpPr/>
          <p:nvPr/>
        </p:nvSpPr>
        <p:spPr>
          <a:xfrm>
            <a:off x="4802624" y="6150531"/>
            <a:ext cx="3313152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2850"/>
              </a:lnSpc>
              <a:buNone/>
            </a:pP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Integrasi e-payment, katalog produk via WhatsApp, dll.</a:t>
            </a:r>
            <a:endParaRPr lang="en-US" sz="2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209FDAC-EDA7-C48C-69F3-1E28C22E9EA6}"/>
              </a:ext>
            </a:extLst>
          </p:cNvPr>
          <p:cNvSpPr txBox="1"/>
          <p:nvPr/>
        </p:nvSpPr>
        <p:spPr>
          <a:xfrm>
            <a:off x="793790" y="6866374"/>
            <a:ext cx="7315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(Putra &amp; </a:t>
            </a:r>
            <a:r>
              <a:rPr lang="en-US" sz="1800" b="1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Kramadibrata</a:t>
            </a:r>
            <a:r>
              <a:rPr lang="en-US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, </a:t>
            </a:r>
            <a:r>
              <a:rPr lang="en-US" sz="18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2024)</a:t>
            </a:r>
            <a:endParaRPr lang="en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280190" y="2123242"/>
            <a:ext cx="7556421" cy="14175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Studi Kasus (adaptasi dari jurnal)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6280190" y="3880961"/>
            <a:ext cx="4072057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80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Pasar Pésing Koneng, Jakarta Barat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6280190" y="4575453"/>
            <a:ext cx="755642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20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Temuan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: 63% konsumen tetap memilih pasar karena keakraban dengan penjual.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6280190" y="5380553"/>
            <a:ext cx="7556421" cy="72580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20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Alasan utama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: Harga kompetitif dan fleksibilitas dalam tawar-menawar.</a:t>
            </a:r>
            <a:endParaRPr lang="en-US" sz="2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6A11E48-99FC-2EF5-0AE1-4075D61E7903}"/>
              </a:ext>
            </a:extLst>
          </p:cNvPr>
          <p:cNvSpPr txBox="1"/>
          <p:nvPr/>
        </p:nvSpPr>
        <p:spPr>
          <a:xfrm>
            <a:off x="6168430" y="6497042"/>
            <a:ext cx="7315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(Putra &amp; </a:t>
            </a:r>
            <a:r>
              <a:rPr lang="en-US" sz="1800" b="1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Kramadibrata</a:t>
            </a:r>
            <a:r>
              <a:rPr lang="en-US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, </a:t>
            </a:r>
            <a:r>
              <a:rPr lang="en-US" sz="18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2024)</a:t>
            </a:r>
            <a:endParaRPr lang="en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93790" y="2523053"/>
            <a:ext cx="5670590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Psikologi Konsumen</a:t>
            </a:r>
            <a:endParaRPr lang="en-US" sz="4450" dirty="0"/>
          </a:p>
        </p:txBody>
      </p:sp>
      <p:sp>
        <p:nvSpPr>
          <p:cNvPr id="3" name="Text 1"/>
          <p:cNvSpPr/>
          <p:nvPr/>
        </p:nvSpPr>
        <p:spPr>
          <a:xfrm>
            <a:off x="793790" y="3798808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800" b="1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Aspek Psikologis</a:t>
            </a:r>
            <a:endParaRPr lang="en-US" sz="2800" b="1" dirty="0"/>
          </a:p>
        </p:txBody>
      </p:sp>
      <p:sp>
        <p:nvSpPr>
          <p:cNvPr id="4" name="Text 2"/>
          <p:cNvSpPr/>
          <p:nvPr/>
        </p:nvSpPr>
        <p:spPr>
          <a:xfrm>
            <a:off x="793790" y="4379952"/>
            <a:ext cx="6244709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Trust &amp; Familiarity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93790" y="4822150"/>
            <a:ext cx="6244709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Value Perception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93790" y="5264348"/>
            <a:ext cx="6244709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Sosial &amp; Emosional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599521" y="3798808"/>
            <a:ext cx="2862501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800" b="1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Dampak pada Preferensi</a:t>
            </a:r>
            <a:endParaRPr lang="en-US" sz="2800" b="1" dirty="0"/>
          </a:p>
        </p:txBody>
      </p:sp>
      <p:sp>
        <p:nvSpPr>
          <p:cNvPr id="8" name="Text 6"/>
          <p:cNvSpPr/>
          <p:nvPr/>
        </p:nvSpPr>
        <p:spPr>
          <a:xfrm>
            <a:off x="7599521" y="4379952"/>
            <a:ext cx="6244709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Kepercayaan jangka panjang terhadap penjual</a:t>
            </a:r>
            <a:endParaRPr lang="en-US" sz="2000" dirty="0"/>
          </a:p>
        </p:txBody>
      </p:sp>
      <p:sp>
        <p:nvSpPr>
          <p:cNvPr id="9" name="Text 7"/>
          <p:cNvSpPr/>
          <p:nvPr/>
        </p:nvSpPr>
        <p:spPr>
          <a:xfrm>
            <a:off x="7599521" y="4822150"/>
            <a:ext cx="6244709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Kebutuhan dasar terpenuhi lebih penting dari kenyamanan</a:t>
            </a:r>
            <a:endParaRPr lang="en-US" sz="2000" dirty="0"/>
          </a:p>
        </p:txBody>
      </p:sp>
      <p:sp>
        <p:nvSpPr>
          <p:cNvPr id="10" name="Text 8"/>
          <p:cNvSpPr/>
          <p:nvPr/>
        </p:nvSpPr>
        <p:spPr>
          <a:xfrm>
            <a:off x="7599521" y="5264348"/>
            <a:ext cx="6244709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Pengalaman belanja jadi momen interaksi komunitas</a:t>
            </a:r>
            <a:endParaRPr lang="en-US" sz="20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F468E1-810C-52CF-74BA-9BAEA21C2FF9}"/>
              </a:ext>
            </a:extLst>
          </p:cNvPr>
          <p:cNvSpPr txBox="1"/>
          <p:nvPr/>
        </p:nvSpPr>
        <p:spPr>
          <a:xfrm>
            <a:off x="793790" y="6866374"/>
            <a:ext cx="7315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(Putra &amp; </a:t>
            </a:r>
            <a:r>
              <a:rPr lang="en-US" sz="1800" b="1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Kramadibrata</a:t>
            </a:r>
            <a:r>
              <a:rPr lang="en-US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, </a:t>
            </a:r>
            <a:r>
              <a:rPr lang="en-US" sz="18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2024)</a:t>
            </a:r>
            <a:endParaRPr lang="en-ID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4630400" cy="2835235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793790" y="4133374"/>
            <a:ext cx="5670590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Tantangan dan Solusi</a:t>
            </a:r>
            <a:endParaRPr lang="en-US" sz="4450" dirty="0"/>
          </a:p>
        </p:txBody>
      </p:sp>
      <p:sp>
        <p:nvSpPr>
          <p:cNvPr id="4" name="Shape 1"/>
          <p:cNvSpPr/>
          <p:nvPr/>
        </p:nvSpPr>
        <p:spPr>
          <a:xfrm>
            <a:off x="793790" y="5182314"/>
            <a:ext cx="6408063" cy="1749147"/>
          </a:xfrm>
          <a:prstGeom prst="roundRect">
            <a:avLst>
              <a:gd name="adj" fmla="val 1945"/>
            </a:avLst>
          </a:prstGeom>
          <a:solidFill>
            <a:srgbClr val="F2EEEE"/>
          </a:solidFill>
          <a:ln/>
        </p:spPr>
        <p:txBody>
          <a:bodyPr/>
          <a:lstStyle/>
          <a:p>
            <a:endParaRPr lang="en-ID" sz="2400"/>
          </a:p>
        </p:txBody>
      </p:sp>
      <p:sp>
        <p:nvSpPr>
          <p:cNvPr id="5" name="Text 2"/>
          <p:cNvSpPr/>
          <p:nvPr/>
        </p:nvSpPr>
        <p:spPr>
          <a:xfrm>
            <a:off x="1020604" y="5409128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8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Tantangan</a:t>
            </a:r>
            <a:endParaRPr lang="en-US" sz="2800" dirty="0"/>
          </a:p>
        </p:txBody>
      </p:sp>
      <p:sp>
        <p:nvSpPr>
          <p:cNvPr id="6" name="Text 3"/>
          <p:cNvSpPr/>
          <p:nvPr/>
        </p:nvSpPr>
        <p:spPr>
          <a:xfrm>
            <a:off x="1020604" y="5899547"/>
            <a:ext cx="5954435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Persaingan dengan pasar modern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1020604" y="6341745"/>
            <a:ext cx="5954435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Persepsi "pasar tradisional itu kotor"</a:t>
            </a:r>
            <a:endParaRPr lang="en-US" sz="2000" dirty="0"/>
          </a:p>
        </p:txBody>
      </p:sp>
      <p:sp>
        <p:nvSpPr>
          <p:cNvPr id="8" name="Shape 5"/>
          <p:cNvSpPr/>
          <p:nvPr/>
        </p:nvSpPr>
        <p:spPr>
          <a:xfrm>
            <a:off x="7428667" y="5182314"/>
            <a:ext cx="6408063" cy="1749147"/>
          </a:xfrm>
          <a:prstGeom prst="roundRect">
            <a:avLst>
              <a:gd name="adj" fmla="val 1945"/>
            </a:avLst>
          </a:prstGeom>
          <a:solidFill>
            <a:srgbClr val="F2EEEE"/>
          </a:solidFill>
          <a:ln/>
        </p:spPr>
        <p:txBody>
          <a:bodyPr/>
          <a:lstStyle/>
          <a:p>
            <a:endParaRPr lang="en-ID" sz="2400"/>
          </a:p>
        </p:txBody>
      </p:sp>
      <p:sp>
        <p:nvSpPr>
          <p:cNvPr id="9" name="Text 6"/>
          <p:cNvSpPr/>
          <p:nvPr/>
        </p:nvSpPr>
        <p:spPr>
          <a:xfrm>
            <a:off x="7655481" y="5409128"/>
            <a:ext cx="2835235" cy="354330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2750"/>
              </a:lnSpc>
              <a:buNone/>
            </a:pPr>
            <a:r>
              <a:rPr lang="en-US" sz="2800" dirty="0">
                <a:solidFill>
                  <a:srgbClr val="4C4C4D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Solusi</a:t>
            </a:r>
            <a:endParaRPr lang="en-US" sz="2800" dirty="0"/>
          </a:p>
        </p:txBody>
      </p:sp>
      <p:sp>
        <p:nvSpPr>
          <p:cNvPr id="10" name="Text 7"/>
          <p:cNvSpPr/>
          <p:nvPr/>
        </p:nvSpPr>
        <p:spPr>
          <a:xfrm>
            <a:off x="7655481" y="5899547"/>
            <a:ext cx="5954435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Tonjolkan diferensiasi budaya dan kualitas personal</a:t>
            </a:r>
            <a:endParaRPr lang="en-US" sz="2000" dirty="0"/>
          </a:p>
        </p:txBody>
      </p:sp>
      <p:sp>
        <p:nvSpPr>
          <p:cNvPr id="11" name="Text 8"/>
          <p:cNvSpPr/>
          <p:nvPr/>
        </p:nvSpPr>
        <p:spPr>
          <a:xfrm>
            <a:off x="7655481" y="6341745"/>
            <a:ext cx="5954435" cy="362903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342900" indent="-342900" algn="l">
              <a:lnSpc>
                <a:spcPts val="2850"/>
              </a:lnSpc>
              <a:buSzPct val="100000"/>
              <a:buChar char="•"/>
            </a:pP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Kampanye kebersihan &amp; modernisasi fasilitas dasar</a:t>
            </a:r>
            <a:endParaRPr lang="en-US" sz="2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759E6CB-23CA-0D75-8BA5-067DE37D1D54}"/>
              </a:ext>
            </a:extLst>
          </p:cNvPr>
          <p:cNvSpPr txBox="1"/>
          <p:nvPr/>
        </p:nvSpPr>
        <p:spPr>
          <a:xfrm>
            <a:off x="793790" y="6979683"/>
            <a:ext cx="7315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(Putra &amp; </a:t>
            </a:r>
            <a:r>
              <a:rPr lang="en-US" sz="1800" b="1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Kramadibrata</a:t>
            </a:r>
            <a:r>
              <a:rPr lang="en-US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, </a:t>
            </a:r>
            <a:r>
              <a:rPr lang="en-US" sz="18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2024)</a:t>
            </a:r>
            <a:endParaRPr lang="en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5486400" cy="822960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6280190" y="2683073"/>
            <a:ext cx="5670590" cy="708779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marL="0" indent="0" algn="l">
              <a:lnSpc>
                <a:spcPts val="5550"/>
              </a:lnSpc>
              <a:buNone/>
            </a:pPr>
            <a:r>
              <a:rPr lang="en-US" sz="4450" dirty="0">
                <a:solidFill>
                  <a:srgbClr val="152D47"/>
                </a:solidFill>
                <a:latin typeface="Crimson Pro Semi Bold" pitchFamily="34" charset="0"/>
                <a:ea typeface="Crimson Pro Semi Bold" pitchFamily="34" charset="-122"/>
                <a:cs typeface="Crimson Pro Semi Bold" pitchFamily="34" charset="-120"/>
              </a:rPr>
              <a:t>Kesimpulan</a:t>
            </a:r>
            <a:endParaRPr lang="en-US" sz="4450" dirty="0"/>
          </a:p>
        </p:txBody>
      </p:sp>
      <p:sp>
        <p:nvSpPr>
          <p:cNvPr id="4" name="Text 1"/>
          <p:cNvSpPr/>
          <p:nvPr/>
        </p:nvSpPr>
        <p:spPr>
          <a:xfrm>
            <a:off x="6280190" y="3732014"/>
            <a:ext cx="7556421" cy="36339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285750" indent="-285750" algn="l">
              <a:lnSpc>
                <a:spcPts val="2850"/>
              </a:lnSpc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Kebutuhan dan preferensi konsumen tidak selalu rasional atau modern.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</a:t>
            </a:r>
          </a:p>
          <a:p>
            <a:pPr marL="285750" indent="-285750" algn="l">
              <a:lnSpc>
                <a:spcPts val="2850"/>
              </a:lnSpc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4C4C4D"/>
              </a:solidFill>
              <a:ea typeface="Heebo" pitchFamily="34" charset="-122"/>
              <a:cs typeface="Heebo" pitchFamily="34" charset="-120"/>
            </a:endParaRPr>
          </a:p>
          <a:p>
            <a:pPr marL="285750" indent="-285750" algn="l">
              <a:lnSpc>
                <a:spcPts val="285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Pasar tradisional tetap eksis karena memenuhi </a:t>
            </a:r>
            <a:r>
              <a:rPr lang="en-US" sz="20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aspek fungsional dan </a:t>
            </a:r>
            <a:r>
              <a:rPr lang="en-US" sz="2000" b="1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emosional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.</a:t>
            </a:r>
          </a:p>
          <a:p>
            <a:pPr marL="285750" indent="-285750" algn="l">
              <a:lnSpc>
                <a:spcPts val="2850"/>
              </a:lnSpc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4C4C4D"/>
              </a:solidFill>
              <a:ea typeface="Heebo" pitchFamily="34" charset="-122"/>
              <a:cs typeface="Heebo" pitchFamily="34" charset="-120"/>
            </a:endParaRPr>
          </a:p>
          <a:p>
            <a:pPr marL="285750" indent="-285750" algn="l">
              <a:lnSpc>
                <a:spcPts val="2850"/>
              </a:lnSpc>
              <a:buFont typeface="Arial" panose="020B0604020202020204" pitchFamily="34" charset="0"/>
              <a:buChar char="•"/>
            </a:pPr>
            <a:r>
              <a:rPr lang="en-US" sz="2000" b="1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Penguatan</a:t>
            </a:r>
            <a:r>
              <a:rPr lang="en-US" sz="2000" b="1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kualitas dan adaptasi inovatif tanpa menghilangkan nilai lokal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adalah kunci mempertahankan </a:t>
            </a:r>
            <a:r>
              <a:rPr lang="en-US" sz="2000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daya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</a:t>
            </a:r>
            <a:r>
              <a:rPr lang="en-US" sz="2000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saing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 pasar </a:t>
            </a:r>
            <a:r>
              <a:rPr lang="en-US" sz="2000" dirty="0" err="1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tradisional</a:t>
            </a:r>
            <a:r>
              <a:rPr lang="en-US" sz="2000" dirty="0">
                <a:solidFill>
                  <a:srgbClr val="4C4C4D"/>
                </a:solidFill>
                <a:ea typeface="Heebo" pitchFamily="34" charset="-122"/>
                <a:cs typeface="Heebo" pitchFamily="34" charset="-120"/>
              </a:rPr>
              <a:t>.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451</Words>
  <Application>Microsoft Office PowerPoint</Application>
  <PresentationFormat>Custom</PresentationFormat>
  <Paragraphs>76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Crimson Pro Semi Bold</vt:lpstr>
      <vt:lpstr>Arial</vt:lpstr>
      <vt:lpstr>Heebo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Dionisius Kristian Tirta Aji</cp:lastModifiedBy>
  <cp:revision>2</cp:revision>
  <dcterms:created xsi:type="dcterms:W3CDTF">2025-06-10T13:34:46Z</dcterms:created>
  <dcterms:modified xsi:type="dcterms:W3CDTF">2025-06-10T14:16:15Z</dcterms:modified>
</cp:coreProperties>
</file>