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9"/>
  </p:notesMasterIdLst>
  <p:sldIdLst>
    <p:sldId id="277" r:id="rId2"/>
    <p:sldId id="256" r:id="rId3"/>
    <p:sldId id="257" r:id="rId4"/>
    <p:sldId id="258" r:id="rId5"/>
    <p:sldId id="280" r:id="rId6"/>
    <p:sldId id="259" r:id="rId7"/>
    <p:sldId id="260" r:id="rId8"/>
    <p:sldId id="278" r:id="rId9"/>
    <p:sldId id="281" r:id="rId10"/>
    <p:sldId id="261" r:id="rId11"/>
    <p:sldId id="322" r:id="rId12"/>
    <p:sldId id="262" r:id="rId13"/>
    <p:sldId id="282" r:id="rId14"/>
    <p:sldId id="321" r:id="rId15"/>
    <p:sldId id="279" r:id="rId16"/>
    <p:sldId id="313" r:id="rId17"/>
    <p:sldId id="264" r:id="rId18"/>
    <p:sldId id="266" r:id="rId19"/>
    <p:sldId id="267" r:id="rId20"/>
    <p:sldId id="268" r:id="rId21"/>
    <p:sldId id="269" r:id="rId22"/>
    <p:sldId id="265" r:id="rId23"/>
    <p:sldId id="283" r:id="rId24"/>
    <p:sldId id="284" r:id="rId25"/>
    <p:sldId id="270" r:id="rId26"/>
    <p:sldId id="272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323" r:id="rId36"/>
    <p:sldId id="295" r:id="rId37"/>
    <p:sldId id="296" r:id="rId38"/>
    <p:sldId id="297" r:id="rId39"/>
    <p:sldId id="298" r:id="rId40"/>
    <p:sldId id="324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25" r:id="rId49"/>
    <p:sldId id="326" r:id="rId50"/>
    <p:sldId id="307" r:id="rId51"/>
    <p:sldId id="308" r:id="rId52"/>
    <p:sldId id="309" r:id="rId53"/>
    <p:sldId id="310" r:id="rId54"/>
    <p:sldId id="311" r:id="rId55"/>
    <p:sldId id="312" r:id="rId56"/>
    <p:sldId id="274" r:id="rId57"/>
    <p:sldId id="275" r:id="rId58"/>
    <p:sldId id="276" r:id="rId59"/>
    <p:sldId id="327" r:id="rId60"/>
    <p:sldId id="314" r:id="rId61"/>
    <p:sldId id="315" r:id="rId62"/>
    <p:sldId id="328" r:id="rId63"/>
    <p:sldId id="316" r:id="rId64"/>
    <p:sldId id="317" r:id="rId65"/>
    <p:sldId id="318" r:id="rId66"/>
    <p:sldId id="319" r:id="rId67"/>
    <p:sldId id="299" r:id="rId6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B3C76-7237-4997-8E46-CA34135BF4DE}" type="datetimeFigureOut">
              <a:rPr lang="en-ID" smtClean="0"/>
              <a:t>13/10/2022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CB617-AC54-4315-ABC9-A2AC888B0BD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350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7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4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6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2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16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9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0236" y="1727898"/>
            <a:ext cx="638352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78ABE3C1-DBE1-495D-B57B-2849774B866A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27699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52" y="149532"/>
            <a:ext cx="931499" cy="12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191248"/>
            <a:ext cx="9144000" cy="6540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206875"/>
            <a:ext cx="1704975" cy="26257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86701" y="4522724"/>
            <a:ext cx="1719199" cy="232257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8" y="6626361"/>
            <a:ext cx="9132886" cy="21892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6845298"/>
            <a:ext cx="9131300" cy="0"/>
          </a:xfrm>
          <a:custGeom>
            <a:avLst/>
            <a:gdLst/>
            <a:ahLst/>
            <a:cxnLst/>
            <a:rect l="l" t="t" r="r" b="b"/>
            <a:pathLst>
              <a:path w="9131300">
                <a:moveTo>
                  <a:pt x="0" y="0"/>
                </a:moveTo>
                <a:lnTo>
                  <a:pt x="9131300" y="0"/>
                </a:lnTo>
              </a:path>
            </a:pathLst>
          </a:custGeom>
          <a:ln w="50800">
            <a:solidFill>
              <a:srgbClr val="3B00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97401" y="5643562"/>
            <a:ext cx="911225" cy="952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492" y="1814448"/>
            <a:ext cx="7613014" cy="327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d.wikipedia.org/wiki/Bahasa_Inggri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slide" Target="slide29.xml"/><Relationship Id="rId7" Type="http://schemas.openxmlformats.org/officeDocument/2006/relationships/slide" Target="slide5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0.xml"/><Relationship Id="rId9" Type="http://schemas.openxmlformats.org/officeDocument/2006/relationships/slide" Target="slide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4E96FE-A4C6-4190-93EC-086702E0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79" y="2362200"/>
            <a:ext cx="6375842" cy="3279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3A26D3-0FCD-48E4-A9D6-CFF03960E2C7}"/>
              </a:ext>
            </a:extLst>
          </p:cNvPr>
          <p:cNvSpPr txBox="1"/>
          <p:nvPr/>
        </p:nvSpPr>
        <p:spPr>
          <a:xfrm>
            <a:off x="500502" y="172272"/>
            <a:ext cx="6375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KEAMANAN </a:t>
            </a:r>
          </a:p>
          <a:p>
            <a:r>
              <a:rPr lang="en-US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SISTEM INFORMASI</a:t>
            </a:r>
          </a:p>
        </p:txBody>
      </p:sp>
    </p:spTree>
    <p:extLst>
      <p:ext uri="{BB962C8B-B14F-4D97-AF65-F5344CB8AC3E}">
        <p14:creationId xmlns:p14="http://schemas.microsoft.com/office/powerpoint/2010/main" val="317487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Klasifikasi Kejahatan Komputer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19" y="2218086"/>
            <a:ext cx="5709761" cy="2769989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id-ID" dirty="0"/>
              <a:t>Keamanan yang berhubungan dengan orang (personal)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 err="1"/>
              <a:t>Indentifikasi</a:t>
            </a:r>
            <a:r>
              <a:rPr lang="id-ID" dirty="0"/>
              <a:t> </a:t>
            </a:r>
            <a:r>
              <a:rPr lang="id-ID" dirty="0" err="1"/>
              <a:t>user</a:t>
            </a:r>
            <a:r>
              <a:rPr lang="id-ID" dirty="0"/>
              <a:t> (</a:t>
            </a:r>
            <a:r>
              <a:rPr lang="id-ID" dirty="0" err="1"/>
              <a:t>username</a:t>
            </a:r>
            <a:r>
              <a:rPr lang="id-ID" dirty="0"/>
              <a:t> dan </a:t>
            </a:r>
            <a:r>
              <a:rPr lang="id-ID" dirty="0" err="1"/>
              <a:t>password</a:t>
            </a:r>
            <a:r>
              <a:rPr lang="id-ID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Profil </a:t>
            </a:r>
            <a:r>
              <a:rPr lang="id-ID" dirty="0" err="1"/>
              <a:t>resiko</a:t>
            </a:r>
            <a:r>
              <a:rPr lang="id-ID" dirty="0"/>
              <a:t> dari orang yang mempunya akses (Pemakai dan pengelola)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id-ID" dirty="0"/>
              <a:t>Keamanan dari data dan media serta teknik komunikasi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id-ID" dirty="0"/>
              <a:t>Keamanan dalam operasi: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Adanya prosedur yang digunakan untuk mengatur dan mengelola sistem keamanan, dan juga termasuk prosedur </a:t>
            </a:r>
            <a:r>
              <a:rPr lang="id-ID" dirty="0" err="1"/>
              <a:t>setetlah</a:t>
            </a:r>
            <a:r>
              <a:rPr lang="id-ID" dirty="0"/>
              <a:t> serangan (</a:t>
            </a:r>
            <a:r>
              <a:rPr lang="id-ID" dirty="0" err="1"/>
              <a:t>post</a:t>
            </a:r>
            <a:r>
              <a:rPr lang="id-ID" dirty="0"/>
              <a:t> </a:t>
            </a:r>
            <a:r>
              <a:rPr lang="id-ID" dirty="0" err="1"/>
              <a:t>attack</a:t>
            </a:r>
            <a:r>
              <a:rPr lang="id-ID" dirty="0"/>
              <a:t> </a:t>
            </a:r>
            <a:r>
              <a:rPr lang="id-ID" dirty="0" err="1"/>
              <a:t>recovery</a:t>
            </a:r>
            <a:r>
              <a:rPr lang="id-ID" dirty="0"/>
              <a:t>)</a:t>
            </a:r>
          </a:p>
          <a:p>
            <a:pPr marL="342900" lvl="1"/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56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ISTILAH LAIN DARI PENYERANG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HACKER =&gt; </a:t>
            </a:r>
            <a:r>
              <a:rPr lang="en-US" b="1" dirty="0" err="1"/>
              <a:t>Peretas</a:t>
            </a:r>
            <a:r>
              <a:rPr lang="en-US" dirty="0"/>
              <a:t> (</a:t>
            </a:r>
            <a:r>
              <a:rPr lang="en-US" dirty="0" err="1">
                <a:hlinkClick r:id="rId2" tooltip="Bahasa Inggris"/>
              </a:rPr>
              <a:t>Inggris</a:t>
            </a:r>
            <a:r>
              <a:rPr lang="en-US" dirty="0"/>
              <a:t>: </a:t>
            </a:r>
            <a:r>
              <a:rPr lang="en-US" b="1" i="1" dirty="0"/>
              <a:t>hacker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orang yang </a:t>
            </a:r>
            <a:r>
              <a:rPr lang="en-US" dirty="0" err="1"/>
              <a:t>mempelajari</a:t>
            </a:r>
            <a:r>
              <a:rPr lang="en-US" dirty="0"/>
              <a:t>, </a:t>
            </a:r>
            <a:r>
              <a:rPr lang="en-US" dirty="0" err="1"/>
              <a:t>menganalisis</a:t>
            </a:r>
            <a:r>
              <a:rPr lang="en-US" dirty="0"/>
              <a:t>, </a:t>
            </a:r>
            <a:r>
              <a:rPr lang="en-US" dirty="0" err="1"/>
              <a:t>memodifikasi</a:t>
            </a:r>
            <a:r>
              <a:rPr lang="en-US" dirty="0"/>
              <a:t>, </a:t>
            </a:r>
            <a:r>
              <a:rPr lang="en-US" dirty="0" err="1"/>
              <a:t>menerobos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dimotivasi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.</a:t>
            </a:r>
            <a:endParaRPr lang="id-ID" dirty="0"/>
          </a:p>
          <a:p>
            <a:r>
              <a:rPr lang="id-ID" dirty="0"/>
              <a:t>CRACKER =&gt;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illegal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system </a:t>
            </a:r>
            <a:r>
              <a:rPr lang="en-US" dirty="0" err="1"/>
              <a:t>komputer</a:t>
            </a:r>
            <a:r>
              <a:rPr lang="en-US" dirty="0"/>
              <a:t>. </a:t>
            </a:r>
            <a:r>
              <a:rPr lang="en-US" dirty="0" err="1"/>
              <a:t>Istilahnya</a:t>
            </a:r>
            <a:r>
              <a:rPr lang="en-US" dirty="0"/>
              <a:t> cracker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para </a:t>
            </a:r>
            <a:r>
              <a:rPr lang="en-US" i="1" dirty="0"/>
              <a:t>hacker </a:t>
            </a:r>
            <a:r>
              <a:rPr lang="en-US" dirty="0"/>
              <a:t>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hacker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 dirty="0"/>
              <a:t>. </a:t>
            </a:r>
            <a:r>
              <a:rPr lang="en-US" i="1" dirty="0"/>
              <a:t>Hacker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Cracker </a:t>
            </a:r>
            <a:r>
              <a:rPr lang="en-US" dirty="0" err="1"/>
              <a:t>mempunyai</a:t>
            </a:r>
            <a:r>
              <a:rPr lang="en-US" dirty="0"/>
              <a:t> proses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</a:t>
            </a:r>
            <a:endParaRPr lang="id-ID" dirty="0"/>
          </a:p>
          <a:p>
            <a:r>
              <a:rPr lang="id-ID" dirty="0"/>
              <a:t>CARDER =&gt; </a:t>
            </a:r>
            <a:r>
              <a:rPr lang="en-US" dirty="0" err="1"/>
              <a:t>kelompok</a:t>
            </a:r>
            <a:r>
              <a:rPr lang="en-US" dirty="0"/>
              <a:t> orang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orang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76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en-US" dirty="0" err="1"/>
              <a:t>Karakteristik</a:t>
            </a:r>
            <a:r>
              <a:rPr lang="id-ID" dirty="0"/>
              <a:t> Penyusup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dirty="0"/>
              <a:t>The </a:t>
            </a:r>
            <a:r>
              <a:rPr lang="id-ID" dirty="0" err="1"/>
              <a:t>Curios</a:t>
            </a:r>
            <a:r>
              <a:rPr lang="id-ID" dirty="0"/>
              <a:t> (Si ingin Tahu)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d-ID" dirty="0"/>
              <a:t>Tertarik </a:t>
            </a:r>
            <a:r>
              <a:rPr lang="id-ID" dirty="0" err="1"/>
              <a:t>menemuan</a:t>
            </a:r>
            <a:r>
              <a:rPr lang="id-ID" dirty="0"/>
              <a:t> jenis dan data yang anda miliki.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The </a:t>
            </a:r>
            <a:r>
              <a:rPr lang="id-ID" dirty="0" err="1"/>
              <a:t>Malicious</a:t>
            </a:r>
            <a:r>
              <a:rPr lang="id-ID" dirty="0"/>
              <a:t> (Si Perusak)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d-ID" dirty="0"/>
              <a:t>Berusaha merusak sistem, atau </a:t>
            </a:r>
            <a:r>
              <a:rPr lang="id-ID" dirty="0" err="1"/>
              <a:t>merubah</a:t>
            </a:r>
            <a:r>
              <a:rPr lang="id-ID" dirty="0"/>
              <a:t> </a:t>
            </a:r>
            <a:r>
              <a:rPr lang="id-ID" dirty="0" err="1"/>
              <a:t>web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, atau sebaliknya membuat waktu dan uang anda kembali pulih.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The </a:t>
            </a:r>
            <a:r>
              <a:rPr lang="id-ID" dirty="0" err="1"/>
              <a:t>High-Profile</a:t>
            </a:r>
            <a:r>
              <a:rPr lang="id-ID" dirty="0"/>
              <a:t> (Si Profil Tinggi)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d-ID" sz="1575" dirty="0"/>
              <a:t>Berusaha menggunakan sistem, untuk memperoleh popularitas dan ketenaran. Dan juga mungkin menggunakan sistem profil tinggi anda untuk mengiklankan kemampuannya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The </a:t>
            </a:r>
            <a:r>
              <a:rPr lang="id-ID" dirty="0" err="1"/>
              <a:t>Competition</a:t>
            </a:r>
            <a:r>
              <a:rPr lang="id-ID" dirty="0"/>
              <a:t> (Si Pesaing)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d-ID" sz="1575" dirty="0"/>
              <a:t>Penyusup</a:t>
            </a:r>
            <a:r>
              <a:rPr lang="id-ID" dirty="0"/>
              <a:t> ini tertarik pada data yang anda miliki dalam sistem anda, ia mungkin seseorang yang beranggapan bahwa anda memiliki sesuatu yang dapat menguntungkan secara keuangan atau sebaliknya</a:t>
            </a:r>
          </a:p>
        </p:txBody>
      </p:sp>
    </p:spTree>
    <p:extLst>
      <p:ext uri="{BB962C8B-B14F-4D97-AF65-F5344CB8AC3E}">
        <p14:creationId xmlns:p14="http://schemas.microsoft.com/office/powerpoint/2010/main" val="172826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Istilah </a:t>
            </a:r>
            <a:r>
              <a:rPr lang="en-US" dirty="0" err="1"/>
              <a:t>bagi</a:t>
            </a:r>
            <a:r>
              <a:rPr lang="id-ID" dirty="0"/>
              <a:t> penyusup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599" y="2385971"/>
            <a:ext cx="8601102" cy="2699487"/>
          </a:xfrm>
        </p:spPr>
        <p:txBody>
          <a:bodyPr>
            <a:noAutofit/>
          </a:bodyPr>
          <a:lstStyle/>
          <a:p>
            <a:pPr marL="685800" lvl="1" indent="-342900">
              <a:buFont typeface="+mj-lt"/>
              <a:buAutoNum type="arabicPeriod"/>
            </a:pPr>
            <a:r>
              <a:rPr lang="en-GB" dirty="0"/>
              <a:t>Mundane ; </a:t>
            </a:r>
            <a:r>
              <a:rPr lang="en-GB" dirty="0" err="1"/>
              <a:t>tahu</a:t>
            </a:r>
            <a:r>
              <a:rPr lang="en-GB" dirty="0"/>
              <a:t> </a:t>
            </a:r>
            <a:r>
              <a:rPr lang="en-GB" dirty="0" err="1"/>
              <a:t>mengenai</a:t>
            </a:r>
            <a:r>
              <a:rPr lang="en-GB" dirty="0"/>
              <a:t> hacking </a:t>
            </a:r>
            <a:r>
              <a:rPr lang="en-GB" dirty="0" err="1"/>
              <a:t>tapi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mengetahui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prosesnya</a:t>
            </a:r>
            <a:r>
              <a:rPr lang="en-GB" dirty="0"/>
              <a:t>.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lamer (script kiddies) ; </a:t>
            </a:r>
            <a:r>
              <a:rPr lang="en-GB" dirty="0" err="1"/>
              <a:t>mencoba</a:t>
            </a:r>
            <a:r>
              <a:rPr lang="en-GB" dirty="0"/>
              <a:t> script2 yang </a:t>
            </a:r>
            <a:r>
              <a:rPr lang="en-GB" dirty="0" err="1"/>
              <a:t>pernah</a:t>
            </a:r>
            <a:r>
              <a:rPr lang="en-GB" dirty="0"/>
              <a:t> di </a:t>
            </a:r>
            <a:r>
              <a:rPr lang="en-GB" dirty="0" err="1"/>
              <a:t>buat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aktivis</a:t>
            </a:r>
            <a:r>
              <a:rPr lang="en-GB" dirty="0"/>
              <a:t> hacking, </a:t>
            </a:r>
            <a:r>
              <a:rPr lang="en-GB" dirty="0" err="1"/>
              <a:t>tapi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paham</a:t>
            </a:r>
            <a:r>
              <a:rPr lang="en-GB" dirty="0"/>
              <a:t> </a:t>
            </a:r>
            <a:r>
              <a:rPr lang="en-GB" dirty="0" err="1"/>
              <a:t>bagaimana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 </a:t>
            </a:r>
            <a:r>
              <a:rPr lang="en-GB" dirty="0" err="1"/>
              <a:t>membuatnya</a:t>
            </a:r>
            <a:r>
              <a:rPr lang="en-GB" dirty="0"/>
              <a:t>.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wannabe ; </a:t>
            </a:r>
            <a:r>
              <a:rPr lang="en-GB" dirty="0" err="1"/>
              <a:t>paham</a:t>
            </a:r>
            <a:r>
              <a:rPr lang="en-GB" dirty="0"/>
              <a:t> </a:t>
            </a:r>
            <a:r>
              <a:rPr lang="en-GB" dirty="0" err="1"/>
              <a:t>sedikit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hacking,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berhasil</a:t>
            </a:r>
            <a:r>
              <a:rPr lang="en-GB" dirty="0"/>
              <a:t> </a:t>
            </a:r>
            <a:r>
              <a:rPr lang="en-GB" dirty="0" err="1"/>
              <a:t>menerobos</a:t>
            </a:r>
            <a:r>
              <a:rPr lang="en-GB" dirty="0"/>
              <a:t>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berfalsafah</a:t>
            </a:r>
            <a:r>
              <a:rPr lang="en-GB" dirty="0"/>
              <a:t> ; HACK IS MY RELIGION.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larva (newbie) ; hacker </a:t>
            </a:r>
            <a:r>
              <a:rPr lang="en-GB" dirty="0" err="1"/>
              <a:t>pemula</a:t>
            </a:r>
            <a:r>
              <a:rPr lang="en-GB" dirty="0"/>
              <a:t>, </a:t>
            </a:r>
            <a:r>
              <a:rPr lang="en-GB" dirty="0" err="1"/>
              <a:t>teknik</a:t>
            </a:r>
            <a:r>
              <a:rPr lang="en-GB" dirty="0"/>
              <a:t> hacking </a:t>
            </a:r>
            <a:r>
              <a:rPr lang="en-GB" dirty="0" err="1"/>
              <a:t>mulai</a:t>
            </a:r>
            <a:r>
              <a:rPr lang="en-GB" dirty="0"/>
              <a:t> </a:t>
            </a:r>
            <a:r>
              <a:rPr lang="en-GB" dirty="0" err="1"/>
              <a:t>dikuasai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,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bereksperimen</a:t>
            </a:r>
            <a:r>
              <a:rPr lang="en-GB" dirty="0"/>
              <a:t>.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hacker ; </a:t>
            </a:r>
            <a:r>
              <a:rPr lang="en-GB" dirty="0" err="1"/>
              <a:t>aktivitas</a:t>
            </a:r>
            <a:r>
              <a:rPr lang="en-GB" dirty="0"/>
              <a:t> hacking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profesi</a:t>
            </a:r>
            <a:r>
              <a:rPr lang="en-GB" dirty="0"/>
              <a:t>.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wizard ; hacker yang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komunitas</a:t>
            </a:r>
            <a:r>
              <a:rPr lang="en-GB" dirty="0"/>
              <a:t> </a:t>
            </a:r>
            <a:r>
              <a:rPr lang="en-GB" dirty="0" err="1"/>
              <a:t>pembelajaran</a:t>
            </a:r>
            <a:r>
              <a:rPr lang="en-GB" dirty="0"/>
              <a:t> di </a:t>
            </a:r>
            <a:r>
              <a:rPr lang="en-GB" dirty="0" err="1"/>
              <a:t>antara</a:t>
            </a:r>
            <a:r>
              <a:rPr lang="en-GB" dirty="0"/>
              <a:t> </a:t>
            </a:r>
            <a:r>
              <a:rPr lang="en-GB" dirty="0" err="1"/>
              <a:t>mereka</a:t>
            </a:r>
            <a:r>
              <a:rPr lang="en-GB" dirty="0"/>
              <a:t>.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guru ; master of the master hacker,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mengarah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penciptaan</a:t>
            </a:r>
            <a:r>
              <a:rPr lang="en-GB" dirty="0"/>
              <a:t> tools-tools yang </a:t>
            </a:r>
            <a:r>
              <a:rPr lang="en-GB" dirty="0" err="1"/>
              <a:t>powerfull</a:t>
            </a:r>
            <a:r>
              <a:rPr lang="en-GB" dirty="0"/>
              <a:t> yang </a:t>
            </a:r>
            <a:r>
              <a:rPr lang="en-GB" dirty="0" err="1"/>
              <a:t>salah</a:t>
            </a:r>
            <a:r>
              <a:rPr lang="en-GB" dirty="0"/>
              <a:t> </a:t>
            </a:r>
            <a:r>
              <a:rPr lang="en-GB" dirty="0" err="1"/>
              <a:t>satunya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menunjang</a:t>
            </a:r>
            <a:r>
              <a:rPr lang="en-GB" dirty="0"/>
              <a:t> </a:t>
            </a:r>
            <a:r>
              <a:rPr lang="en-GB" dirty="0" err="1"/>
              <a:t>aktivitas</a:t>
            </a:r>
            <a:r>
              <a:rPr lang="en-GB" dirty="0"/>
              <a:t> hacking, </a:t>
            </a:r>
            <a:r>
              <a:rPr lang="en-GB" dirty="0" err="1"/>
              <a:t>namun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jadi</a:t>
            </a:r>
            <a:r>
              <a:rPr lang="en-GB" dirty="0"/>
              <a:t> tools </a:t>
            </a:r>
            <a:r>
              <a:rPr lang="en-GB" dirty="0" err="1"/>
              <a:t>pemrograman</a:t>
            </a:r>
            <a:r>
              <a:rPr lang="en-GB" dirty="0"/>
              <a:t> system yang </a:t>
            </a:r>
            <a:r>
              <a:rPr lang="en-GB" dirty="0" err="1"/>
              <a:t>umum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5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Memahami </a:t>
            </a:r>
            <a:r>
              <a:rPr lang="id-ID" dirty="0" err="1"/>
              <a:t>Hacker</a:t>
            </a:r>
            <a:r>
              <a:rPr lang="id-ID" dirty="0"/>
              <a:t> Bekerja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19" y="2218087"/>
            <a:ext cx="5709761" cy="1384995"/>
          </a:xfrm>
        </p:spPr>
        <p:txBody>
          <a:bodyPr/>
          <a:lstStyle/>
          <a:p>
            <a:r>
              <a:rPr lang="id-ID" dirty="0"/>
              <a:t>Secara umum </a:t>
            </a:r>
            <a:r>
              <a:rPr lang="id-ID" dirty="0" err="1"/>
              <a:t>hacker</a:t>
            </a:r>
            <a:r>
              <a:rPr lang="id-ID" dirty="0"/>
              <a:t> bekerja melalui beberapa tahapan :</a:t>
            </a:r>
          </a:p>
          <a:p>
            <a:pPr marL="685800" lvl="1" indent="-342900">
              <a:buFont typeface="+mj-lt"/>
              <a:buAutoNum type="arabicPeriod"/>
            </a:pPr>
            <a:r>
              <a:rPr lang="id-ID" dirty="0"/>
              <a:t>Tahap Mencari tahu </a:t>
            </a:r>
            <a:r>
              <a:rPr lang="id-ID" dirty="0" err="1"/>
              <a:t>system</a:t>
            </a:r>
            <a:r>
              <a:rPr lang="id-ID" dirty="0"/>
              <a:t> komputer sasaran.</a:t>
            </a:r>
          </a:p>
          <a:p>
            <a:pPr marL="685800" lvl="1" indent="-342900">
              <a:buFont typeface="+mj-lt"/>
              <a:buAutoNum type="arabicPeriod"/>
            </a:pPr>
            <a:r>
              <a:rPr lang="id-ID" dirty="0"/>
              <a:t>Tahap Penyus</a:t>
            </a:r>
            <a:r>
              <a:rPr lang="en-US" dirty="0"/>
              <a:t>u</a:t>
            </a:r>
            <a:r>
              <a:rPr lang="id-ID" dirty="0"/>
              <a:t>pan.</a:t>
            </a:r>
          </a:p>
          <a:p>
            <a:pPr marL="685800" lvl="1" indent="-342900">
              <a:buFont typeface="+mj-lt"/>
              <a:buAutoNum type="arabicPeriod"/>
            </a:pPr>
            <a:r>
              <a:rPr lang="id-ID" dirty="0"/>
              <a:t>Tahap Penjelajahan.</a:t>
            </a:r>
          </a:p>
          <a:p>
            <a:pPr marL="685800" lvl="1" indent="-342900">
              <a:buFont typeface="+mj-lt"/>
              <a:buAutoNum type="arabicPeriod"/>
            </a:pPr>
            <a:r>
              <a:rPr lang="id-ID" dirty="0"/>
              <a:t>Tahap Keluar dan menghilangkan Jejak.</a:t>
            </a:r>
          </a:p>
        </p:txBody>
      </p:sp>
    </p:spTree>
    <p:extLst>
      <p:ext uri="{BB962C8B-B14F-4D97-AF65-F5344CB8AC3E}">
        <p14:creationId xmlns:p14="http://schemas.microsoft.com/office/powerpoint/2010/main" val="73633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en-US" dirty="0"/>
              <a:t>CARA KERJA PENYUSUP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20344"/>
            <a:ext cx="9144000" cy="36804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 err="1"/>
              <a:t>Melacak</a:t>
            </a:r>
            <a:r>
              <a:rPr lang="en-GB" dirty="0"/>
              <a:t> </a:t>
            </a:r>
            <a:r>
              <a:rPr lang="en-GB" dirty="0" err="1"/>
              <a:t>sinyal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jarak</a:t>
            </a:r>
            <a:r>
              <a:rPr lang="en-GB" dirty="0"/>
              <a:t> </a:t>
            </a:r>
            <a:r>
              <a:rPr lang="en-GB" dirty="0" err="1"/>
              <a:t>jauh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kartu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wireless </a:t>
            </a:r>
            <a:r>
              <a:rPr lang="en-GB" dirty="0" err="1"/>
              <a:t>menggunakan</a:t>
            </a:r>
            <a:r>
              <a:rPr lang="en-GB" dirty="0"/>
              <a:t> receiver </a:t>
            </a:r>
            <a:r>
              <a:rPr lang="en-GB" dirty="0" err="1"/>
              <a:t>tambahan</a:t>
            </a:r>
            <a:r>
              <a:rPr lang="en-GB" dirty="0"/>
              <a:t> di </a:t>
            </a:r>
            <a:r>
              <a:rPr lang="en-GB" dirty="0" err="1"/>
              <a:t>luar</a:t>
            </a:r>
            <a:r>
              <a:rPr lang="en-GB" dirty="0"/>
              <a:t> </a:t>
            </a:r>
            <a:r>
              <a:rPr lang="en-GB" dirty="0" err="1"/>
              <a:t>ruangan</a:t>
            </a:r>
            <a:r>
              <a:rPr lang="en-GB" dirty="0"/>
              <a:t>.</a:t>
            </a:r>
          </a:p>
          <a:p>
            <a:pPr>
              <a:lnSpc>
                <a:spcPct val="110000"/>
              </a:lnSpc>
            </a:pPr>
            <a:r>
              <a:rPr lang="en-GB" dirty="0" err="1"/>
              <a:t>Menjadi</a:t>
            </a:r>
            <a:r>
              <a:rPr lang="en-GB" dirty="0"/>
              <a:t> unknown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dikenal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firewall </a:t>
            </a:r>
            <a:r>
              <a:rPr lang="en-GB" dirty="0" err="1"/>
              <a:t>bawaan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produk</a:t>
            </a:r>
            <a:r>
              <a:rPr lang="en-GB" dirty="0"/>
              <a:t> Microsoft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peranti</a:t>
            </a:r>
            <a:r>
              <a:rPr lang="en-GB" dirty="0"/>
              <a:t> lain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ZoneAlarm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Zone Lab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melindungi</a:t>
            </a:r>
            <a:r>
              <a:rPr lang="en-GB" dirty="0"/>
              <a:t> </a:t>
            </a:r>
            <a:r>
              <a:rPr lang="en-GB" dirty="0" err="1"/>
              <a:t>komputernya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</a:t>
            </a:r>
            <a:r>
              <a:rPr lang="en-GB" dirty="0" err="1"/>
              <a:t>pemindai</a:t>
            </a:r>
            <a:r>
              <a:rPr lang="en-GB" dirty="0"/>
              <a:t> </a:t>
            </a:r>
            <a:r>
              <a:rPr lang="en-GB" dirty="0" err="1"/>
              <a:t>balik</a:t>
            </a:r>
            <a:r>
              <a:rPr lang="en-GB" dirty="0"/>
              <a:t> IDS (Intrusion Detection System).</a:t>
            </a:r>
          </a:p>
          <a:p>
            <a:pPr>
              <a:lnSpc>
                <a:spcPct val="110000"/>
              </a:lnSpc>
            </a:pPr>
            <a:r>
              <a:rPr lang="en-GB" dirty="0" err="1"/>
              <a:t>Mendapatkan</a:t>
            </a:r>
            <a:r>
              <a:rPr lang="en-GB" dirty="0"/>
              <a:t> IP Address, aim entrance point, </a:t>
            </a:r>
            <a:r>
              <a:rPr lang="en-GB" dirty="0" err="1"/>
              <a:t>dan</a:t>
            </a:r>
            <a:r>
              <a:rPr lang="en-GB" dirty="0"/>
              <a:t> server DHCP (Dynamic Host Configuration Protocol)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aplikasi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NetStumbler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module wireless customer </a:t>
            </a:r>
            <a:r>
              <a:rPr lang="en-GB" dirty="0" err="1"/>
              <a:t>lainnya</a:t>
            </a:r>
            <a:r>
              <a:rPr lang="en-GB" dirty="0"/>
              <a:t>.</a:t>
            </a:r>
          </a:p>
          <a:p>
            <a:pPr>
              <a:lnSpc>
                <a:spcPct val="110000"/>
              </a:lnSpc>
            </a:pPr>
            <a:r>
              <a:rPr lang="en-GB" dirty="0" err="1"/>
              <a:t>Mengeksploitasi</a:t>
            </a:r>
            <a:r>
              <a:rPr lang="en-GB" dirty="0"/>
              <a:t> </a:t>
            </a:r>
            <a:r>
              <a:rPr lang="en-GB" dirty="0" err="1"/>
              <a:t>kelemahan</a:t>
            </a:r>
            <a:r>
              <a:rPr lang="en-GB" dirty="0"/>
              <a:t> – </a:t>
            </a:r>
            <a:r>
              <a:rPr lang="en-GB" dirty="0" err="1"/>
              <a:t>kelamahan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wireless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 yang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jauh</a:t>
            </a:r>
            <a:r>
              <a:rPr lang="en-GB" dirty="0"/>
              <a:t> </a:t>
            </a:r>
            <a:r>
              <a:rPr lang="en-GB" dirty="0" err="1"/>
              <a:t>beda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yang </a:t>
            </a:r>
            <a:r>
              <a:rPr lang="en-GB" dirty="0" err="1"/>
              <a:t>dilakukan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penyusup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umumnya</a:t>
            </a:r>
            <a:r>
              <a:rPr lang="en-GB" dirty="0"/>
              <a:t>. </a:t>
            </a:r>
            <a:r>
              <a:rPr lang="en-GB" dirty="0" err="1"/>
              <a:t>Biasanya</a:t>
            </a:r>
            <a:r>
              <a:rPr lang="en-GB" dirty="0"/>
              <a:t> Attacker </a:t>
            </a:r>
            <a:r>
              <a:rPr lang="en-GB" dirty="0" err="1"/>
              <a:t>mengincar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kesalahan-kesalahan</a:t>
            </a:r>
            <a:r>
              <a:rPr lang="en-GB" dirty="0"/>
              <a:t> </a:t>
            </a:r>
            <a:r>
              <a:rPr lang="en-GB" dirty="0" err="1"/>
              <a:t>umum</a:t>
            </a:r>
            <a:r>
              <a:rPr lang="en-GB" dirty="0"/>
              <a:t>, </a:t>
            </a:r>
            <a:r>
              <a:rPr lang="en-GB" dirty="0" err="1"/>
              <a:t>misalnya</a:t>
            </a:r>
            <a:r>
              <a:rPr lang="en-GB" dirty="0"/>
              <a:t> : default IP, default password, </a:t>
            </a:r>
            <a:r>
              <a:rPr lang="en-GB" dirty="0" err="1"/>
              <a:t>dll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bantuan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custom </a:t>
            </a:r>
            <a:r>
              <a:rPr lang="en-GB" dirty="0" err="1"/>
              <a:t>analyzer</a:t>
            </a:r>
            <a:r>
              <a:rPr lang="en-GB" dirty="0"/>
              <a:t>, </a:t>
            </a:r>
            <a:r>
              <a:rPr lang="en-GB" dirty="0" err="1"/>
              <a:t>penyusup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spot </a:t>
            </a:r>
            <a:r>
              <a:rPr lang="en-GB" dirty="0" err="1"/>
              <a:t>gelombang</a:t>
            </a:r>
            <a:r>
              <a:rPr lang="en-GB" dirty="0"/>
              <a:t> </a:t>
            </a:r>
            <a:r>
              <a:rPr lang="en-GB" dirty="0" err="1"/>
              <a:t>udara</a:t>
            </a:r>
            <a:r>
              <a:rPr lang="en-GB" dirty="0"/>
              <a:t>, </a:t>
            </a:r>
            <a:r>
              <a:rPr lang="en-GB" dirty="0" err="1"/>
              <a:t>mengambil</a:t>
            </a:r>
            <a:r>
              <a:rPr lang="en-GB" dirty="0"/>
              <a:t> </a:t>
            </a:r>
            <a:r>
              <a:rPr lang="en-GB" dirty="0" err="1"/>
              <a:t>contoh</a:t>
            </a:r>
            <a:r>
              <a:rPr lang="en-GB" dirty="0"/>
              <a:t> information yang </a:t>
            </a:r>
            <a:r>
              <a:rPr lang="en-GB" dirty="0" err="1"/>
              <a:t>ada</a:t>
            </a:r>
            <a:r>
              <a:rPr lang="en-GB" dirty="0"/>
              <a:t> di </a:t>
            </a:r>
            <a:r>
              <a:rPr lang="en-GB" dirty="0" err="1"/>
              <a:t>dalamnya</a:t>
            </a:r>
            <a:r>
              <a:rPr lang="en-GB" dirty="0"/>
              <a:t>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mencari</a:t>
            </a:r>
            <a:r>
              <a:rPr lang="en-GB" dirty="0"/>
              <a:t> MAC Address </a:t>
            </a:r>
            <a:r>
              <a:rPr lang="en-GB" dirty="0" err="1"/>
              <a:t>dan</a:t>
            </a:r>
            <a:r>
              <a:rPr lang="en-GB" dirty="0"/>
              <a:t> IP Address yang current yang </a:t>
            </a:r>
            <a:r>
              <a:rPr lang="en-GB" dirty="0" err="1"/>
              <a:t>bisa</a:t>
            </a:r>
            <a:r>
              <a:rPr lang="en-GB" dirty="0"/>
              <a:t> </a:t>
            </a:r>
            <a:r>
              <a:rPr lang="en-GB" dirty="0" err="1"/>
              <a:t>dihubungi</a:t>
            </a:r>
            <a:r>
              <a:rPr lang="en-GB" dirty="0"/>
              <a:t>. </a:t>
            </a:r>
          </a:p>
          <a:p>
            <a:pPr>
              <a:lnSpc>
                <a:spcPct val="110000"/>
              </a:lnSpc>
            </a:pPr>
            <a:r>
              <a:rPr lang="en-GB" dirty="0" err="1"/>
              <a:t>Mencuri</a:t>
            </a:r>
            <a:r>
              <a:rPr lang="en-GB" dirty="0"/>
              <a:t> information </a:t>
            </a:r>
            <a:r>
              <a:rPr lang="en-GB" dirty="0" err="1"/>
              <a:t>penting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lalu</a:t>
            </a:r>
            <a:r>
              <a:rPr lang="en-GB" dirty="0"/>
              <a:t> </a:t>
            </a:r>
            <a:r>
              <a:rPr lang="en-GB" dirty="0" err="1"/>
              <a:t>lintas</a:t>
            </a:r>
            <a:r>
              <a:rPr lang="en-GB" dirty="0"/>
              <a:t> promote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memetakan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target.</a:t>
            </a:r>
          </a:p>
        </p:txBody>
      </p:sp>
    </p:spTree>
    <p:extLst>
      <p:ext uri="{BB962C8B-B14F-4D97-AF65-F5344CB8AC3E}">
        <p14:creationId xmlns:p14="http://schemas.microsoft.com/office/powerpoint/2010/main" val="356269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2031325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Dalam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internetworking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beberapa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jenis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gangguan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dikenal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istilah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AutoNum type="arabicPeriod"/>
            </a:pPr>
            <a:r>
              <a:rPr lang="en-US" dirty="0"/>
              <a:t>Hacking,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pengrusakan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pengrusakan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server.</a:t>
            </a:r>
          </a:p>
          <a:p>
            <a:pPr algn="just">
              <a:buFontTx/>
              <a:buAutoNum type="arabicPeriod"/>
            </a:pPr>
            <a:r>
              <a:rPr lang="en-US" dirty="0" err="1"/>
              <a:t>Physing</a:t>
            </a:r>
            <a:r>
              <a:rPr lang="en-US" dirty="0"/>
              <a:t>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pemalsuan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data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pemanfaataanya</a:t>
            </a:r>
            <a:r>
              <a:rPr lang="en-US" dirty="0"/>
              <a:t>.</a:t>
            </a:r>
          </a:p>
          <a:p>
            <a:pPr algn="just">
              <a:buFontTx/>
              <a:buAutoNum type="arabicPeriod"/>
            </a:pPr>
            <a:r>
              <a:rPr lang="en-US" dirty="0"/>
              <a:t>Deface,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website </a:t>
            </a:r>
            <a:r>
              <a:rPr lang="en-US" dirty="0" err="1"/>
              <a:t>secara</a:t>
            </a:r>
            <a:r>
              <a:rPr lang="en-US" dirty="0"/>
              <a:t> illegal.</a:t>
            </a:r>
          </a:p>
          <a:p>
            <a:pPr algn="just">
              <a:buFontTx/>
              <a:buAutoNum type="arabicPeriod"/>
            </a:pPr>
            <a:r>
              <a:rPr lang="en-US" dirty="0"/>
              <a:t>Carding, </a:t>
            </a:r>
            <a:r>
              <a:rPr lang="en-US" dirty="0" err="1"/>
              <a:t>pencurian</a:t>
            </a:r>
            <a:r>
              <a:rPr lang="en-US" dirty="0"/>
              <a:t> data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pencurian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,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online.</a:t>
            </a:r>
          </a:p>
          <a:p>
            <a:pPr algn="just">
              <a:buFontTx/>
              <a:buAutoNum type="arabicPeriod"/>
            </a:pPr>
            <a:r>
              <a:rPr lang="en-US" dirty="0"/>
              <a:t>Serta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penyalahgunaan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pengrusakan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7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172821"/>
            <a:ext cx="1543050" cy="143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Aspek </a:t>
            </a:r>
            <a:r>
              <a:rPr lang="id-ID" dirty="0" err="1"/>
              <a:t>Kemanan</a:t>
            </a:r>
            <a:r>
              <a:rPr lang="id-ID" dirty="0"/>
              <a:t>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d-ID" dirty="0" err="1"/>
              <a:t>Privacy</a:t>
            </a:r>
            <a:r>
              <a:rPr lang="id-ID" dirty="0"/>
              <a:t> / </a:t>
            </a:r>
            <a:r>
              <a:rPr lang="id-ID" dirty="0" err="1"/>
              <a:t>Confidentiality</a:t>
            </a:r>
            <a:endParaRPr lang="id-ID" dirty="0"/>
          </a:p>
          <a:p>
            <a:pPr lvl="1" algn="just"/>
            <a:r>
              <a:rPr lang="id-ID" dirty="0" err="1"/>
              <a:t>Defenisi</a:t>
            </a:r>
            <a:r>
              <a:rPr lang="id-ID" dirty="0"/>
              <a:t> : Menjaga informasi dari orang yang tidak berhak mengakses.</a:t>
            </a:r>
          </a:p>
          <a:p>
            <a:pPr lvl="1" algn="just"/>
            <a:r>
              <a:rPr lang="id-ID" dirty="0" err="1"/>
              <a:t>Privacy</a:t>
            </a:r>
            <a:r>
              <a:rPr lang="id-ID" dirty="0"/>
              <a:t> : Lebih </a:t>
            </a:r>
            <a:r>
              <a:rPr lang="id-ID" dirty="0" err="1"/>
              <a:t>kearah</a:t>
            </a:r>
            <a:r>
              <a:rPr lang="id-ID" dirty="0"/>
              <a:t> data-data yang sifatnya </a:t>
            </a:r>
            <a:r>
              <a:rPr lang="id-ID" dirty="0" err="1"/>
              <a:t>prifat</a:t>
            </a:r>
            <a:r>
              <a:rPr lang="id-ID" dirty="0"/>
              <a:t>, Contoh: </a:t>
            </a:r>
            <a:r>
              <a:rPr lang="id-ID" dirty="0" err="1"/>
              <a:t>e-mail</a:t>
            </a:r>
            <a:r>
              <a:rPr lang="id-ID" dirty="0"/>
              <a:t> seorang pemakai (</a:t>
            </a:r>
            <a:r>
              <a:rPr lang="id-ID" dirty="0" err="1"/>
              <a:t>user</a:t>
            </a:r>
            <a:r>
              <a:rPr lang="id-ID" dirty="0"/>
              <a:t>) tidak boleh dibaca oleh administrator.</a:t>
            </a:r>
          </a:p>
          <a:p>
            <a:pPr lvl="1" algn="just"/>
            <a:r>
              <a:rPr lang="id-ID" dirty="0" err="1"/>
              <a:t>Confidentiality</a:t>
            </a:r>
            <a:r>
              <a:rPr lang="id-ID" dirty="0"/>
              <a:t> : berhubungan dengan data yang diberikan ke pihak lain untuk keperluan tertentu dan hanya diperbolehkan untuk keperluan tertentu tersebut.</a:t>
            </a:r>
          </a:p>
          <a:p>
            <a:pPr lvl="1" algn="just"/>
            <a:r>
              <a:rPr lang="id-ID" dirty="0"/>
              <a:t>Contoh : Data-data yang sifatnya pribadi (seperti nama, tempat tanggal lahir, </a:t>
            </a:r>
            <a:r>
              <a:rPr lang="id-ID" dirty="0" err="1"/>
              <a:t>social</a:t>
            </a:r>
            <a:r>
              <a:rPr lang="id-ID" dirty="0"/>
              <a:t> </a:t>
            </a:r>
            <a:r>
              <a:rPr lang="id-ID" dirty="0" err="1"/>
              <a:t>scurity</a:t>
            </a:r>
            <a:r>
              <a:rPr lang="id-ID" dirty="0"/>
              <a:t> </a:t>
            </a:r>
            <a:r>
              <a:rPr lang="id-ID" dirty="0" err="1"/>
              <a:t>number</a:t>
            </a:r>
            <a:r>
              <a:rPr lang="id-ID" dirty="0"/>
              <a:t>, agama, status perkawinan, </a:t>
            </a:r>
            <a:r>
              <a:rPr lang="id-ID" dirty="0" err="1"/>
              <a:t>penyakityang</a:t>
            </a:r>
            <a:r>
              <a:rPr lang="id-ID" dirty="0"/>
              <a:t> pernah diderita, nomor kartu kredit </a:t>
            </a:r>
            <a:r>
              <a:rPr lang="id-ID" dirty="0" err="1"/>
              <a:t>dll</a:t>
            </a:r>
            <a:r>
              <a:rPr lang="id-ID" dirty="0"/>
              <a:t>) harus dapat diproteksi dalam penggunaan dan penyebarannya.</a:t>
            </a:r>
          </a:p>
          <a:p>
            <a:pPr lvl="1" algn="just"/>
            <a:r>
              <a:rPr lang="id-ID" dirty="0"/>
              <a:t>Bentuk Serangan : Usaha penyadapan (dengan program </a:t>
            </a:r>
            <a:r>
              <a:rPr lang="id-ID" dirty="0" err="1"/>
              <a:t>sniffer</a:t>
            </a:r>
            <a:r>
              <a:rPr lang="id-ID" dirty="0"/>
              <a:t>)</a:t>
            </a:r>
          </a:p>
          <a:p>
            <a:pPr lvl="1" algn="just"/>
            <a:r>
              <a:rPr lang="id-ID" dirty="0"/>
              <a:t>Usaha-usaha yang dapat dilakukan untuk meningkatkan </a:t>
            </a:r>
            <a:r>
              <a:rPr lang="id-ID" dirty="0" err="1"/>
              <a:t>privacy</a:t>
            </a:r>
            <a:r>
              <a:rPr lang="id-ID" dirty="0"/>
              <a:t> dan </a:t>
            </a:r>
            <a:r>
              <a:rPr lang="id-ID" dirty="0" err="1"/>
              <a:t>confidentiality</a:t>
            </a:r>
            <a:r>
              <a:rPr lang="id-ID" dirty="0"/>
              <a:t> adalah dengan menggunakan teknologi </a:t>
            </a:r>
            <a:r>
              <a:rPr lang="id-ID" dirty="0" err="1"/>
              <a:t>kriptografi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62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Aspek </a:t>
            </a:r>
            <a:r>
              <a:rPr lang="id-ID" dirty="0" err="1"/>
              <a:t>Kemanan</a:t>
            </a:r>
            <a:r>
              <a:rPr lang="id-ID" dirty="0"/>
              <a:t>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id-ID" dirty="0" err="1"/>
              <a:t>Integrity</a:t>
            </a:r>
            <a:endParaRPr lang="id-ID" dirty="0"/>
          </a:p>
          <a:p>
            <a:pPr lvl="1" algn="just"/>
            <a:r>
              <a:rPr lang="id-ID" dirty="0" err="1"/>
              <a:t>Defenisi</a:t>
            </a:r>
            <a:r>
              <a:rPr lang="id-ID" dirty="0"/>
              <a:t> : Informasi tidak boleh diubah tanpa </a:t>
            </a:r>
            <a:r>
              <a:rPr lang="id-ID" dirty="0" err="1"/>
              <a:t>seijin</a:t>
            </a:r>
            <a:r>
              <a:rPr lang="id-ID" dirty="0"/>
              <a:t> pemilik informasi.</a:t>
            </a:r>
          </a:p>
          <a:p>
            <a:pPr lvl="1" algn="just"/>
            <a:r>
              <a:rPr lang="id-ID" dirty="0"/>
              <a:t>Contoh : </a:t>
            </a:r>
            <a:r>
              <a:rPr lang="id-ID" dirty="0" err="1"/>
              <a:t>e-mail</a:t>
            </a:r>
            <a:r>
              <a:rPr lang="id-ID" dirty="0"/>
              <a:t> di </a:t>
            </a:r>
            <a:r>
              <a:rPr lang="id-ID" dirty="0" err="1"/>
              <a:t>Intercept</a:t>
            </a:r>
            <a:r>
              <a:rPr lang="id-ID" dirty="0"/>
              <a:t> </a:t>
            </a:r>
            <a:r>
              <a:rPr lang="id-ID" dirty="0" err="1"/>
              <a:t>ditengah</a:t>
            </a:r>
            <a:r>
              <a:rPr lang="id-ID" dirty="0"/>
              <a:t> jalan, diubah isinya, kemudian diteruskan ke alamat yang dituju.</a:t>
            </a:r>
          </a:p>
          <a:p>
            <a:pPr lvl="1" algn="just"/>
            <a:r>
              <a:rPr lang="id-ID" dirty="0"/>
              <a:t>Bentuk serangan : adanya virus, </a:t>
            </a:r>
            <a:r>
              <a:rPr lang="id-ID" dirty="0" err="1"/>
              <a:t>trojan</a:t>
            </a:r>
            <a:r>
              <a:rPr lang="id-ID" dirty="0"/>
              <a:t> </a:t>
            </a:r>
            <a:r>
              <a:rPr lang="id-ID" dirty="0" err="1"/>
              <a:t>horse</a:t>
            </a:r>
            <a:r>
              <a:rPr lang="id-ID" dirty="0"/>
              <a:t>, atau pemakai lain yang mengubah informasi tanpa </a:t>
            </a:r>
            <a:r>
              <a:rPr lang="id-ID" dirty="0" err="1"/>
              <a:t>ijin</a:t>
            </a:r>
            <a:r>
              <a:rPr lang="id-ID" dirty="0"/>
              <a:t>, “</a:t>
            </a:r>
            <a:r>
              <a:rPr lang="id-ID" dirty="0" err="1"/>
              <a:t>man</a:t>
            </a:r>
            <a:r>
              <a:rPr lang="id-ID" dirty="0"/>
              <a:t> </a:t>
            </a:r>
            <a:r>
              <a:rPr lang="id-ID" dirty="0" err="1"/>
              <a:t>in</a:t>
            </a:r>
            <a:r>
              <a:rPr lang="id-ID" dirty="0"/>
              <a:t> </a:t>
            </a:r>
            <a:r>
              <a:rPr lang="id-ID" dirty="0" err="1"/>
              <a:t>the</a:t>
            </a:r>
            <a:r>
              <a:rPr lang="id-ID" dirty="0"/>
              <a:t> </a:t>
            </a:r>
            <a:r>
              <a:rPr lang="id-ID" dirty="0" err="1"/>
              <a:t>middle</a:t>
            </a:r>
            <a:r>
              <a:rPr lang="id-ID" dirty="0"/>
              <a:t> </a:t>
            </a:r>
            <a:r>
              <a:rPr lang="id-ID" dirty="0" err="1"/>
              <a:t>attack</a:t>
            </a:r>
            <a:r>
              <a:rPr lang="id-ID" dirty="0"/>
              <a:t>” </a:t>
            </a:r>
            <a:r>
              <a:rPr lang="id-ID" dirty="0" err="1"/>
              <a:t>dimana</a:t>
            </a:r>
            <a:r>
              <a:rPr lang="id-ID" dirty="0"/>
              <a:t> seseorang menempatkan diri di tengah pembicaraan dan menyamar sebagai orang lain.</a:t>
            </a:r>
          </a:p>
        </p:txBody>
      </p:sp>
    </p:spTree>
    <p:extLst>
      <p:ext uri="{BB962C8B-B14F-4D97-AF65-F5344CB8AC3E}">
        <p14:creationId xmlns:p14="http://schemas.microsoft.com/office/powerpoint/2010/main" val="214720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Aspek </a:t>
            </a:r>
            <a:r>
              <a:rPr lang="id-ID" dirty="0" err="1"/>
              <a:t>Kemanan</a:t>
            </a:r>
            <a:r>
              <a:rPr lang="id-ID" dirty="0"/>
              <a:t>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id-ID" dirty="0" err="1"/>
              <a:t>Authentication</a:t>
            </a:r>
            <a:endParaRPr lang="id-ID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id-ID" dirty="0"/>
              <a:t> Definisi : Metode untuk menyatakan bahwa informasi betul-betul asli, atau orang yang mengakses atau memberikan informasi adalah betul-betul yang dimaksud.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id-ID" dirty="0"/>
              <a:t>Dukungan: 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id-ID" dirty="0"/>
              <a:t> Adanya </a:t>
            </a:r>
            <a:r>
              <a:rPr lang="id-ID" dirty="0" err="1"/>
              <a:t>Tools</a:t>
            </a:r>
            <a:r>
              <a:rPr lang="id-ID" dirty="0"/>
              <a:t> membuktikan keaslian dokumen, dapat dilakukan dengan teknologi </a:t>
            </a:r>
            <a:r>
              <a:rPr lang="id-ID" dirty="0" err="1"/>
              <a:t>watermarking</a:t>
            </a:r>
            <a:r>
              <a:rPr lang="id-ID" dirty="0"/>
              <a:t> (untuk menjaga “</a:t>
            </a:r>
            <a:r>
              <a:rPr lang="id-ID" dirty="0" err="1"/>
              <a:t>intellectual</a:t>
            </a:r>
            <a:r>
              <a:rPr lang="id-ID" dirty="0"/>
              <a:t> </a:t>
            </a:r>
            <a:r>
              <a:rPr lang="id-ID" dirty="0" err="1"/>
              <a:t>property</a:t>
            </a:r>
            <a:r>
              <a:rPr lang="id-ID" dirty="0"/>
              <a:t>” yaitu dengan menandai dokumen atau hasil karya dengan “tanda tangan” pembuat) dan digital </a:t>
            </a:r>
            <a:r>
              <a:rPr lang="id-ID" dirty="0" err="1"/>
              <a:t>signature</a:t>
            </a:r>
            <a:r>
              <a:rPr lang="id-ID" dirty="0"/>
              <a:t>.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id-ID" dirty="0" err="1"/>
              <a:t>Acces</a:t>
            </a:r>
            <a:r>
              <a:rPr lang="id-ID" dirty="0"/>
              <a:t> </a:t>
            </a:r>
            <a:r>
              <a:rPr lang="id-ID" dirty="0" err="1"/>
              <a:t>control</a:t>
            </a:r>
            <a:r>
              <a:rPr lang="id-ID" dirty="0"/>
              <a:t>, yaitu berkaitan dengan pembatasan orang yang dapat mengakses informasi. </a:t>
            </a:r>
            <a:r>
              <a:rPr lang="id-ID" dirty="0" err="1"/>
              <a:t>User</a:t>
            </a:r>
            <a:r>
              <a:rPr lang="id-ID" dirty="0"/>
              <a:t> harus menggunakan </a:t>
            </a:r>
            <a:r>
              <a:rPr lang="id-ID" dirty="0" err="1"/>
              <a:t>password</a:t>
            </a:r>
            <a:r>
              <a:rPr lang="id-ID" dirty="0"/>
              <a:t> </a:t>
            </a:r>
            <a:r>
              <a:rPr lang="id-ID" dirty="0" err="1"/>
              <a:t>biometric</a:t>
            </a:r>
            <a:r>
              <a:rPr lang="id-ID" dirty="0"/>
              <a:t> (ciri-ciri khas orang), dan sejenisnya.</a:t>
            </a:r>
          </a:p>
        </p:txBody>
      </p:sp>
    </p:spTree>
    <p:extLst>
      <p:ext uri="{BB962C8B-B14F-4D97-AF65-F5344CB8AC3E}">
        <p14:creationId xmlns:p14="http://schemas.microsoft.com/office/powerpoint/2010/main" val="197232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KEAMANAN SISTEM KOMPUTER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D37017A-3646-4937-BE67-FC9E714AC9C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9673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Aspek </a:t>
            </a:r>
            <a:r>
              <a:rPr lang="id-ID" dirty="0" err="1"/>
              <a:t>Kemanan</a:t>
            </a:r>
            <a:r>
              <a:rPr lang="id-ID" dirty="0"/>
              <a:t>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id-ID" dirty="0" err="1"/>
              <a:t>Availability</a:t>
            </a:r>
            <a:endParaRPr lang="id-ID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id-ID" dirty="0"/>
              <a:t> </a:t>
            </a:r>
            <a:r>
              <a:rPr lang="id-ID" dirty="0" err="1"/>
              <a:t>Defenisi</a:t>
            </a:r>
            <a:r>
              <a:rPr lang="id-ID" dirty="0"/>
              <a:t> : Berhubungan dengan ketersediaan informasi ketika dibutuhkan.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id-ID" dirty="0"/>
              <a:t>Contoh hambatan :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id-ID" dirty="0"/>
              <a:t>“</a:t>
            </a:r>
            <a:r>
              <a:rPr lang="id-ID" dirty="0" err="1"/>
              <a:t>deniel</a:t>
            </a:r>
            <a:r>
              <a:rPr lang="id-ID" dirty="0"/>
              <a:t> of </a:t>
            </a:r>
            <a:r>
              <a:rPr lang="id-ID" dirty="0" err="1"/>
              <a:t>service</a:t>
            </a:r>
            <a:r>
              <a:rPr lang="id-ID" dirty="0"/>
              <a:t> </a:t>
            </a:r>
            <a:r>
              <a:rPr lang="id-ID" dirty="0" err="1"/>
              <a:t>attack</a:t>
            </a:r>
            <a:r>
              <a:rPr lang="id-ID" dirty="0"/>
              <a:t>” (Dos </a:t>
            </a:r>
            <a:r>
              <a:rPr lang="id-ID" dirty="0" err="1"/>
              <a:t>attack</a:t>
            </a:r>
            <a:r>
              <a:rPr lang="id-ID" dirty="0"/>
              <a:t>), </a:t>
            </a:r>
            <a:r>
              <a:rPr lang="id-ID" dirty="0" err="1"/>
              <a:t>dimana</a:t>
            </a:r>
            <a:r>
              <a:rPr lang="id-ID" dirty="0"/>
              <a:t> </a:t>
            </a:r>
            <a:r>
              <a:rPr lang="id-ID" dirty="0" err="1"/>
              <a:t>server</a:t>
            </a:r>
            <a:r>
              <a:rPr lang="id-ID" dirty="0"/>
              <a:t> dikirimi permintaan (biasanya palsu) yang bertubi-tubi atau permintaan yang </a:t>
            </a:r>
            <a:r>
              <a:rPr lang="id-ID" dirty="0" err="1"/>
              <a:t>diluar</a:t>
            </a:r>
            <a:r>
              <a:rPr lang="id-ID" dirty="0"/>
              <a:t> perkiraan sehingga tidak dapat melayani permintaan lain atau bahkan sampai </a:t>
            </a:r>
            <a:r>
              <a:rPr lang="id-ID" dirty="0" err="1"/>
              <a:t>down</a:t>
            </a:r>
            <a:r>
              <a:rPr lang="id-ID" dirty="0"/>
              <a:t>, </a:t>
            </a:r>
            <a:r>
              <a:rPr lang="id-ID" dirty="0" err="1"/>
              <a:t>hang</a:t>
            </a:r>
            <a:r>
              <a:rPr lang="id-ID" dirty="0"/>
              <a:t>, </a:t>
            </a:r>
            <a:r>
              <a:rPr lang="id-ID" dirty="0" err="1"/>
              <a:t>crash</a:t>
            </a:r>
            <a:r>
              <a:rPr lang="id-ID" dirty="0"/>
              <a:t>.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id-ID" dirty="0" err="1"/>
              <a:t>Mailbom</a:t>
            </a:r>
            <a:r>
              <a:rPr lang="id-ID" dirty="0"/>
              <a:t>, </a:t>
            </a:r>
            <a:r>
              <a:rPr lang="id-ID" dirty="0" err="1"/>
              <a:t>dimana</a:t>
            </a:r>
            <a:r>
              <a:rPr lang="id-ID" dirty="0"/>
              <a:t> seorang pemakai dikirim </a:t>
            </a:r>
            <a:r>
              <a:rPr lang="id-ID" dirty="0" err="1"/>
              <a:t>e-mail</a:t>
            </a:r>
            <a:r>
              <a:rPr lang="id-ID" dirty="0"/>
              <a:t> bertubi-tubi (katakan ribuan email) dengan ukuran yang besar sehingga sang pemakai tidak dapat membuka </a:t>
            </a:r>
            <a:r>
              <a:rPr lang="id-ID" dirty="0" err="1"/>
              <a:t>e-mailnya</a:t>
            </a:r>
            <a:r>
              <a:rPr lang="id-ID" dirty="0"/>
              <a:t> atau kesulitan mengakses </a:t>
            </a:r>
            <a:r>
              <a:rPr lang="id-ID" dirty="0" err="1"/>
              <a:t>e-mailnya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109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Aspek </a:t>
            </a:r>
            <a:r>
              <a:rPr lang="id-ID" dirty="0" err="1"/>
              <a:t>Kemanan</a:t>
            </a:r>
            <a:r>
              <a:rPr lang="id-ID" dirty="0"/>
              <a:t>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id-ID" dirty="0" err="1"/>
              <a:t>Acces</a:t>
            </a:r>
            <a:r>
              <a:rPr lang="id-ID" dirty="0"/>
              <a:t> Control.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d-ID" dirty="0"/>
              <a:t> </a:t>
            </a:r>
            <a:r>
              <a:rPr lang="id-ID" dirty="0" err="1"/>
              <a:t>Defenisi</a:t>
            </a:r>
            <a:r>
              <a:rPr lang="id-ID" dirty="0"/>
              <a:t> : Cara pengaturan akses kepada informasi. Berhubungan dengan masalah </a:t>
            </a:r>
            <a:r>
              <a:rPr lang="id-ID" dirty="0" err="1"/>
              <a:t>authentication</a:t>
            </a:r>
            <a:r>
              <a:rPr lang="id-ID" dirty="0"/>
              <a:t> dan juga </a:t>
            </a:r>
            <a:r>
              <a:rPr lang="id-ID" dirty="0" err="1"/>
              <a:t>privacy</a:t>
            </a:r>
            <a:r>
              <a:rPr lang="id-ID" dirty="0"/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d-ID" dirty="0"/>
              <a:t>Metode : Menggunakan kombinasi </a:t>
            </a:r>
            <a:r>
              <a:rPr lang="id-ID" dirty="0" err="1"/>
              <a:t>userid</a:t>
            </a:r>
            <a:r>
              <a:rPr lang="id-ID" dirty="0"/>
              <a:t>/</a:t>
            </a:r>
            <a:r>
              <a:rPr lang="id-ID" dirty="0" err="1"/>
              <a:t>password</a:t>
            </a:r>
            <a:r>
              <a:rPr lang="id-ID" dirty="0"/>
              <a:t> atau dengan menggunakan mekanisme lain.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id-ID" dirty="0" err="1"/>
              <a:t>Non-repudation</a:t>
            </a:r>
            <a:r>
              <a:rPr lang="id-ID" dirty="0"/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d-ID" dirty="0" err="1"/>
              <a:t>Defenisi</a:t>
            </a:r>
            <a:r>
              <a:rPr lang="id-ID" dirty="0"/>
              <a:t> : Aspek ini menjaga agar seseorang tidak dapat menyangkal telah melakukan sebuah transaksi. Dukungan bagi </a:t>
            </a:r>
            <a:r>
              <a:rPr lang="id-ID" dirty="0" err="1"/>
              <a:t>electronic</a:t>
            </a:r>
            <a:r>
              <a:rPr lang="id-ID" dirty="0"/>
              <a:t> </a:t>
            </a:r>
            <a:r>
              <a:rPr lang="id-ID" dirty="0" err="1"/>
              <a:t>commerce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952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BENTUK-BENTUK DASAR SERANGAN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371975"/>
            <a:ext cx="9144000" cy="3628775"/>
          </a:xfrm>
        </p:spPr>
        <p:txBody>
          <a:bodyPr>
            <a:noAutofit/>
          </a:bodyPr>
          <a:lstStyle/>
          <a:p>
            <a:r>
              <a:rPr lang="en-US" sz="1200" dirty="0" err="1"/>
              <a:t>Menurut</a:t>
            </a:r>
            <a:r>
              <a:rPr lang="en-US" sz="1200" dirty="0"/>
              <a:t> W. </a:t>
            </a:r>
            <a:r>
              <a:rPr lang="en-US" sz="1200" dirty="0" err="1"/>
              <a:t>Stallings,</a:t>
            </a:r>
            <a:r>
              <a:rPr lang="en-US" sz="1200" i="1" dirty="0" err="1"/>
              <a:t>“Network</a:t>
            </a:r>
            <a:r>
              <a:rPr lang="en-US" sz="1200" i="1" dirty="0"/>
              <a:t> and Internetwork Securit</a:t>
            </a:r>
            <a:r>
              <a:rPr lang="en-US" sz="1200" dirty="0"/>
              <a:t>y,” Prentice Hall, 1995. </a:t>
            </a:r>
            <a:r>
              <a:rPr lang="en-US" sz="1200" dirty="0" err="1"/>
              <a:t>serangan</a:t>
            </a:r>
            <a:r>
              <a:rPr lang="en-US" sz="1200" dirty="0"/>
              <a:t> </a:t>
            </a:r>
            <a:r>
              <a:rPr lang="en-US" sz="1200" i="1" dirty="0"/>
              <a:t>(attac</a:t>
            </a:r>
            <a:r>
              <a:rPr lang="en-US" sz="1200" dirty="0"/>
              <a:t>k) </a:t>
            </a:r>
            <a:r>
              <a:rPr lang="en-US" sz="1200" dirty="0" err="1"/>
              <a:t>terdiri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:</a:t>
            </a:r>
            <a:endParaRPr lang="en-US" sz="1200" b="1" dirty="0"/>
          </a:p>
          <a:p>
            <a:pPr marL="257175" indent="-257175">
              <a:buFont typeface="+mj-lt"/>
              <a:buAutoNum type="arabicPeriod"/>
            </a:pPr>
            <a:r>
              <a:rPr lang="id-ID" sz="1200" b="1" dirty="0"/>
              <a:t>Interruption</a:t>
            </a:r>
            <a:r>
              <a:rPr lang="id-ID" sz="1200" dirty="0"/>
              <a:t> : Suatu aset sistem dihancurkan, sehingga tidak lagi tersedia atau tidak dapat digunakan. Serangan ditujukan kepada ketersediaan (</a:t>
            </a:r>
            <a:r>
              <a:rPr lang="id-ID" sz="1200" dirty="0" err="1"/>
              <a:t>availability</a:t>
            </a:r>
            <a:r>
              <a:rPr lang="id-ID" sz="1200" dirty="0"/>
              <a:t>) dari sistem. Contoh serangan adalah “Denial of service attack</a:t>
            </a:r>
            <a:r>
              <a:rPr lang="id-ID" sz="1200" b="1" dirty="0"/>
              <a:t>”.</a:t>
            </a:r>
            <a:endParaRPr lang="en-US" sz="1200" b="1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en-US" sz="1200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en-US" sz="1200" b="1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en-US" sz="1200" b="1" dirty="0"/>
          </a:p>
          <a:p>
            <a:pPr marL="257175" indent="-257175" algn="just">
              <a:lnSpc>
                <a:spcPct val="120000"/>
              </a:lnSpc>
              <a:buFont typeface="+mj-lt"/>
              <a:buAutoNum type="arabicPeriod"/>
            </a:pPr>
            <a:endParaRPr lang="en-US" sz="1200" b="1" dirty="0"/>
          </a:p>
          <a:p>
            <a:pPr marL="257175" indent="-257175" algn="just">
              <a:lnSpc>
                <a:spcPct val="120000"/>
              </a:lnSpc>
              <a:buFont typeface="+mj-lt"/>
              <a:buAutoNum type="arabicPeriod"/>
            </a:pPr>
            <a:r>
              <a:rPr lang="id-ID" sz="1200" b="1" dirty="0"/>
              <a:t>Interception</a:t>
            </a:r>
            <a:r>
              <a:rPr lang="id-ID" sz="1200" dirty="0"/>
              <a:t> : Pengaksesan asset informasi oleh orang yang tidak berhak. Pen</a:t>
            </a:r>
            <a:r>
              <a:rPr lang="en-US" sz="1200" dirty="0"/>
              <a:t>y</a:t>
            </a:r>
            <a:r>
              <a:rPr lang="id-ID" sz="1200" dirty="0"/>
              <a:t>erangan terhadap layanan confidentiality</a:t>
            </a:r>
            <a:r>
              <a:rPr lang="en-US" sz="1200" dirty="0"/>
              <a:t>.</a:t>
            </a:r>
            <a:r>
              <a:rPr lang="id-ID" sz="1200" dirty="0"/>
              <a:t> Contoh dari serangan ini adalah penyadapan (wiretapping)</a:t>
            </a:r>
            <a:r>
              <a:rPr lang="en-US" sz="1200" dirty="0"/>
              <a:t> </a:t>
            </a:r>
            <a:r>
              <a:rPr lang="id-ID" sz="1200" dirty="0"/>
              <a:t>pencurian data pengguna kartu kredit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19" y="3174960"/>
            <a:ext cx="4375486" cy="9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06" y="4819776"/>
            <a:ext cx="4529453" cy="120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97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BENTUK-BENTUK DASAR SERANGAN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56842"/>
            <a:ext cx="9144000" cy="374390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buAutoNum type="arabicPeriod" startAt="3"/>
            </a:pPr>
            <a:r>
              <a:rPr lang="id-ID" sz="1350" b="1" dirty="0"/>
              <a:t>Modification</a:t>
            </a:r>
            <a:r>
              <a:rPr lang="id-ID" sz="1350" dirty="0"/>
              <a:t> : Pihak yang tidak berwenang tidak saja berhasil</a:t>
            </a:r>
            <a:r>
              <a:rPr lang="en-US" sz="1350" dirty="0"/>
              <a:t> </a:t>
            </a:r>
            <a:r>
              <a:rPr lang="id-ID" sz="1350" dirty="0"/>
              <a:t>mengakses, akan tetapi dapat juga mengubah (tamper) aset. Contoh dari serangan ini antara lain adalah mengubah isi dari website dengan pesan –pesan yang merugikan pemilik website.</a:t>
            </a:r>
            <a:endParaRPr lang="en-US" sz="1350" dirty="0"/>
          </a:p>
          <a:p>
            <a:pPr marL="342900" indent="-342900" algn="just">
              <a:lnSpc>
                <a:spcPct val="120000"/>
              </a:lnSpc>
              <a:buAutoNum type="arabicPeriod" startAt="3"/>
            </a:pPr>
            <a:endParaRPr lang="en-US" sz="1350" dirty="0"/>
          </a:p>
          <a:p>
            <a:pPr marL="342900" indent="-342900" algn="just">
              <a:lnSpc>
                <a:spcPct val="120000"/>
              </a:lnSpc>
              <a:buAutoNum type="arabicPeriod" startAt="3"/>
            </a:pPr>
            <a:endParaRPr lang="en-US" sz="1350" dirty="0"/>
          </a:p>
          <a:p>
            <a:pPr marL="342900" indent="-342900" algn="just">
              <a:lnSpc>
                <a:spcPct val="120000"/>
              </a:lnSpc>
              <a:buAutoNum type="arabicPeriod" startAt="3"/>
            </a:pPr>
            <a:endParaRPr lang="en-US" sz="1350" dirty="0"/>
          </a:p>
          <a:p>
            <a:pPr marL="257175" indent="-257175" algn="just">
              <a:lnSpc>
                <a:spcPct val="120000"/>
              </a:lnSpc>
              <a:buAutoNum type="arabicPeriod" startAt="4"/>
            </a:pPr>
            <a:r>
              <a:rPr lang="id-ID" sz="1350" b="1" dirty="0"/>
              <a:t>Fabrication</a:t>
            </a:r>
            <a:r>
              <a:rPr lang="id-ID" sz="1350" dirty="0"/>
              <a:t> : Pihak yang tidak berwenang menyisip objek palsu ke dalam sistem. Contoh dari serangan</a:t>
            </a:r>
            <a:r>
              <a:rPr lang="en-US" sz="1350" dirty="0"/>
              <a:t> </a:t>
            </a:r>
            <a:r>
              <a:rPr lang="id-ID" sz="1350" dirty="0"/>
              <a:t>jenis ini adalah memasukkan pesan-pesan palsu seperti e-mail palsu kedalam jaringan komputer.</a:t>
            </a:r>
            <a:endParaRPr lang="en-US" sz="1350" dirty="0"/>
          </a:p>
          <a:p>
            <a:pPr marL="257175" indent="-257175" algn="just">
              <a:lnSpc>
                <a:spcPct val="120000"/>
              </a:lnSpc>
              <a:buAutoNum type="arabicPeriod" startAt="4"/>
            </a:pPr>
            <a:endParaRPr lang="id-ID" sz="135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68" y="2858666"/>
            <a:ext cx="4386371" cy="10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67" y="4655338"/>
            <a:ext cx="4035976" cy="120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137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21209"/>
            <a:ext cx="9144000" cy="3338338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</a:rPr>
              <a:t>Hukum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alam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keamanan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komputer</a:t>
            </a:r>
            <a:endParaRPr lang="en-US" b="1" dirty="0">
              <a:latin typeface="Book Antiqua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</a:rPr>
              <a:t>Tidak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ada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sistem</a:t>
            </a:r>
            <a:r>
              <a:rPr lang="en-US" sz="1500" dirty="0">
                <a:latin typeface="Book Antiqua" pitchFamily="18" charset="0"/>
              </a:rPr>
              <a:t> yang 100% </a:t>
            </a:r>
            <a:r>
              <a:rPr lang="en-US" sz="1500" dirty="0" err="1">
                <a:latin typeface="Book Antiqua" pitchFamily="18" charset="0"/>
              </a:rPr>
              <a:t>aman</a:t>
            </a:r>
            <a:endParaRPr lang="en-US" sz="1500" dirty="0">
              <a:latin typeface="Book Antiqua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</a:rPr>
              <a:t>Keamanan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berbanding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terbalik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dengan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kenyamanan</a:t>
            </a:r>
            <a:endParaRPr lang="en-US" sz="1500" dirty="0">
              <a:latin typeface="Book Antiqua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endParaRPr lang="en-US" sz="1500" dirty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</a:rPr>
              <a:t>Contoh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insiden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serangan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pada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sistem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komputer</a:t>
            </a:r>
            <a:endParaRPr lang="en-US" b="1" dirty="0">
              <a:latin typeface="Book Antiqua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Tahun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2004,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situs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KPU (http://tnp.kpu.go.id)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dicrak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sehingga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content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situs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tersebut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berubah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Tahun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2001,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Nasabah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klickbca.com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disadap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identitas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accountnya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oleh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seseorang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membuat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situs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mirip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(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url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tampilannya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)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klickbca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asli</a:t>
            </a:r>
            <a:r>
              <a:rPr lang="en-US" sz="1500" dirty="0">
                <a:latin typeface="Book Antiqua" pitchFamily="18" charset="0"/>
              </a:rPr>
              <a:t>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10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Maret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1997.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Seorang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hacker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dari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Massachusetts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berhasil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mematikan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telekomunikasi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di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sebuah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airport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lokal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(Worcester, Massachusetts)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sehingga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mematikan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komunikasi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di control tower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menghalau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pesawat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hendak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mendarat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Dia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juga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mengacaukan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telepon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di Rutland, Massachusetts.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	</a:t>
            </a:r>
            <a:r>
              <a:rPr lang="en-US" sz="1500" b="1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-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http://www.news.com/News/Item/Textonly/0,25,20278,00.html?pfv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	</a:t>
            </a:r>
            <a:r>
              <a:rPr lang="en-US" sz="1500" b="1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-</a:t>
            </a:r>
            <a:r>
              <a:rPr lang="en-US" sz="1500" dirty="0">
                <a:solidFill>
                  <a:srgbClr val="000000"/>
                </a:solidFill>
                <a:latin typeface="Book Antiqua" pitchFamily="18" charset="0"/>
                <a:cs typeface="Times New Roman" charset="0"/>
              </a:rPr>
              <a:t> http://www.news.com/News/Item/0,4,20226,00.html</a:t>
            </a:r>
            <a:endParaRPr lang="en-US" sz="1500" dirty="0">
              <a:latin typeface="Book Antiqua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81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Pelanggaran Keamanan Komputer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0778" y="2402715"/>
          <a:ext cx="7554616" cy="335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9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7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Tahun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err="1"/>
                        <a:t>Khasus</a:t>
                      </a:r>
                      <a:endParaRPr lang="id-ID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076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1996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 err="1"/>
                        <a:t>U.S</a:t>
                      </a:r>
                      <a:r>
                        <a:rPr lang="id-ID" sz="1100" dirty="0"/>
                        <a:t> Federal Computer </a:t>
                      </a:r>
                      <a:r>
                        <a:rPr lang="id-ID" sz="1100" dirty="0" err="1"/>
                        <a:t>Incident</a:t>
                      </a:r>
                      <a:r>
                        <a:rPr lang="id-ID" sz="1100" dirty="0"/>
                        <a:t> </a:t>
                      </a:r>
                      <a:r>
                        <a:rPr lang="id-ID" sz="1100" dirty="0" err="1"/>
                        <a:t>Response</a:t>
                      </a:r>
                      <a:r>
                        <a:rPr lang="id-ID" sz="1100" dirty="0"/>
                        <a:t> </a:t>
                      </a:r>
                      <a:r>
                        <a:rPr lang="id-ID" sz="1100" dirty="0" err="1"/>
                        <a:t>Capability</a:t>
                      </a:r>
                      <a:r>
                        <a:rPr lang="id-ID" sz="1100" baseline="0" dirty="0"/>
                        <a:t> (</a:t>
                      </a:r>
                      <a:r>
                        <a:rPr lang="id-ID" sz="1100" baseline="0" dirty="0" err="1"/>
                        <a:t>FedCIRC</a:t>
                      </a:r>
                      <a:r>
                        <a:rPr lang="id-ID" sz="1100" baseline="0" dirty="0"/>
                        <a:t>) melaporkan bahwa lebih dari 2500 “insiden” di </a:t>
                      </a:r>
                      <a:r>
                        <a:rPr lang="id-ID" sz="1100" baseline="0" dirty="0" err="1"/>
                        <a:t>system</a:t>
                      </a:r>
                      <a:r>
                        <a:rPr lang="id-ID" sz="1100" baseline="0" dirty="0"/>
                        <a:t> komputer atau jaringan komputer yang disebabkan oleh gagalnya sistem keamanan atau adanya usaha untuk membobol sistem keamanan.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29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1996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FBI National Computer </a:t>
                      </a:r>
                      <a:r>
                        <a:rPr lang="id-ID" sz="1100" dirty="0" err="1"/>
                        <a:t>Crimes</a:t>
                      </a:r>
                      <a:r>
                        <a:rPr lang="id-ID" sz="1100" dirty="0"/>
                        <a:t> </a:t>
                      </a:r>
                      <a:r>
                        <a:rPr lang="id-ID" sz="1100" dirty="0" err="1"/>
                        <a:t>Squad</a:t>
                      </a:r>
                      <a:r>
                        <a:rPr lang="id-ID" sz="1100" dirty="0"/>
                        <a:t>,</a:t>
                      </a:r>
                      <a:r>
                        <a:rPr lang="id-ID" sz="1100" baseline="0" dirty="0"/>
                        <a:t> Washington D.C., memperkirakan kejahatan komputer yang terdeteksi kurang dari 15% dan hanya 10% dari angka itu yang dilaporkan.</a:t>
                      </a:r>
                      <a:endParaRPr lang="id-ID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29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Penelitian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Deloitte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Touch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Tohmatsu</a:t>
                      </a:r>
                      <a:r>
                        <a:rPr lang="id-ID" sz="1100" baseline="0" dirty="0"/>
                        <a:t> menunjukkan bahwa dari 300 perusahaan di Australia, 37% (dua </a:t>
                      </a:r>
                      <a:r>
                        <a:rPr lang="id-ID" sz="1100" baseline="0" dirty="0" err="1"/>
                        <a:t>diantara</a:t>
                      </a:r>
                      <a:r>
                        <a:rPr lang="id-ID" sz="1100" baseline="0" dirty="0"/>
                        <a:t> lima) pernah mengalami masalah keamanan sistem komputernya.</a:t>
                      </a:r>
                      <a:endParaRPr lang="id-ID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29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1996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Inggris,</a:t>
                      </a:r>
                      <a:r>
                        <a:rPr lang="id-ID" sz="1100" baseline="0" dirty="0"/>
                        <a:t> NCC </a:t>
                      </a:r>
                      <a:r>
                        <a:rPr lang="id-ID" sz="1100" baseline="0" dirty="0" err="1"/>
                        <a:t>Information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Security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Breaches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Survey</a:t>
                      </a:r>
                      <a:r>
                        <a:rPr lang="id-ID" sz="1100" baseline="0" dirty="0"/>
                        <a:t> menunjukkan bahwa kejahatan komputer menaik 200% dari tahun  1995 ke 1995 kerugian rata-rata US $30.000 /insiden.</a:t>
                      </a:r>
                      <a:endParaRPr lang="id-ID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076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1998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FBI Melaporkan bahwa kasus</a:t>
                      </a:r>
                      <a:r>
                        <a:rPr lang="id-ID" sz="1100" baseline="0" dirty="0"/>
                        <a:t> persidangan yang berhubungan </a:t>
                      </a:r>
                      <a:r>
                        <a:rPr lang="id-ID" sz="1100" baseline="0" dirty="0" err="1"/>
                        <a:t>denga</a:t>
                      </a:r>
                      <a:r>
                        <a:rPr lang="id-ID" sz="1100" baseline="0" dirty="0"/>
                        <a:t> kejahatan komputer meroket 950% dari tahun 1996 ke tahun 1997, dengan penangkapan dari 4 ke 42, dan terbukti di pengadilan naik 88% dari 16 ke 30 kasus.</a:t>
                      </a:r>
                      <a:endParaRPr lang="id-ID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65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Pelanggaran Keamanan Komputer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0778" y="2402715"/>
          <a:ext cx="7554616" cy="316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9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03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Tahun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err="1"/>
                        <a:t>Khasus</a:t>
                      </a:r>
                      <a:endParaRPr lang="id-ID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63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1988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baseline="0" dirty="0"/>
                        <a:t>Keamanan sistem </a:t>
                      </a:r>
                      <a:r>
                        <a:rPr lang="id-ID" sz="1100" baseline="0" dirty="0" err="1"/>
                        <a:t>mail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sendmail</a:t>
                      </a:r>
                      <a:r>
                        <a:rPr lang="id-ID" sz="1100" baseline="0" dirty="0"/>
                        <a:t> di eksploitasi oleh Robert Tapan Morris sehingga melumpuhkan sistem internet. Diperkirakan biaya yang digunakan untuk mempernaiki dan hal-hal lain yang hilang digunakan untuk memperbaiki dan hal-hal lain yang hilang adalah </a:t>
                      </a:r>
                      <a:r>
                        <a:rPr lang="id-ID" sz="1100" baseline="0" dirty="0" err="1"/>
                        <a:t>sekita</a:t>
                      </a:r>
                      <a:r>
                        <a:rPr lang="id-ID" sz="1100" baseline="0" dirty="0"/>
                        <a:t> $100 juta. </a:t>
                      </a:r>
                      <a:r>
                        <a:rPr lang="id-ID" sz="1100" baseline="0" dirty="0" err="1"/>
                        <a:t>Ditahun</a:t>
                      </a:r>
                      <a:r>
                        <a:rPr lang="id-ID" sz="1100" baseline="0" dirty="0"/>
                        <a:t> 1990 </a:t>
                      </a:r>
                      <a:r>
                        <a:rPr lang="id-ID" sz="1100" baseline="0" dirty="0" err="1"/>
                        <a:t>morris</a:t>
                      </a:r>
                      <a:r>
                        <a:rPr lang="id-ID" sz="1100" baseline="0" dirty="0"/>
                        <a:t> dihukum dan hanya didenda $10.000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10 Maret 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Seorang </a:t>
                      </a:r>
                      <a:r>
                        <a:rPr lang="id-ID" sz="1100" dirty="0" err="1"/>
                        <a:t>Hacker</a:t>
                      </a:r>
                      <a:r>
                        <a:rPr lang="id-ID" sz="1100" dirty="0"/>
                        <a:t> dari</a:t>
                      </a:r>
                      <a:r>
                        <a:rPr lang="id-ID" sz="1100" baseline="0" dirty="0"/>
                        <a:t> Massachusetts berhasil mematikan telekomunikasi sebuah </a:t>
                      </a:r>
                      <a:r>
                        <a:rPr lang="id-ID" sz="1100" baseline="0" dirty="0" err="1"/>
                        <a:t>airport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local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sehinggan</a:t>
                      </a:r>
                      <a:r>
                        <a:rPr lang="id-ID" sz="1100" baseline="0" dirty="0"/>
                        <a:t> mematikan komunikasi </a:t>
                      </a:r>
                      <a:r>
                        <a:rPr lang="id-ID" sz="1100" baseline="0" dirty="0" err="1"/>
                        <a:t>kontorol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tower</a:t>
                      </a:r>
                      <a:r>
                        <a:rPr lang="id-ID" sz="1100" baseline="0" dirty="0"/>
                        <a:t> dan menghalau pesawat yang hendak mendarat. Dia juga mengacaukan sistem telepon di </a:t>
                      </a:r>
                      <a:r>
                        <a:rPr lang="id-ID" sz="1100" baseline="0" dirty="0" err="1"/>
                        <a:t>rutland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massachusetts</a:t>
                      </a:r>
                      <a:endParaRPr lang="id-ID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07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1990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Kevin </a:t>
                      </a:r>
                      <a:r>
                        <a:rPr lang="id-ID" sz="1100" dirty="0" err="1"/>
                        <a:t>Poulsen</a:t>
                      </a:r>
                      <a:r>
                        <a:rPr lang="id-ID" sz="1100" dirty="0"/>
                        <a:t> </a:t>
                      </a:r>
                      <a:r>
                        <a:rPr lang="id-ID" sz="1100" dirty="0" err="1"/>
                        <a:t>menggambil</a:t>
                      </a:r>
                      <a:r>
                        <a:rPr lang="id-ID" sz="1100" dirty="0"/>
                        <a:t> alih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system</a:t>
                      </a:r>
                      <a:r>
                        <a:rPr lang="id-ID" sz="1100" baseline="0" dirty="0"/>
                        <a:t> komputer telekomunikasi di Los Angeles untuk memenangkan kuis di sebuah radio </a:t>
                      </a:r>
                      <a:r>
                        <a:rPr lang="id-ID" sz="1100" baseline="0" dirty="0" err="1"/>
                        <a:t>local</a:t>
                      </a:r>
                      <a:r>
                        <a:rPr lang="id-ID" sz="1100" baseline="0" dirty="0"/>
                        <a:t>.</a:t>
                      </a:r>
                      <a:endParaRPr lang="id-ID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107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1995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Kevin </a:t>
                      </a:r>
                      <a:r>
                        <a:rPr lang="id-ID" sz="1100" dirty="0" err="1"/>
                        <a:t>Mitnick</a:t>
                      </a:r>
                      <a:r>
                        <a:rPr lang="id-ID" sz="1100" dirty="0"/>
                        <a:t>, mencuri 20.000</a:t>
                      </a:r>
                      <a:r>
                        <a:rPr lang="id-ID" sz="1100" baseline="0" dirty="0"/>
                        <a:t> nomor kartu kredit, menyalin </a:t>
                      </a:r>
                      <a:r>
                        <a:rPr lang="id-ID" sz="1100" baseline="0" dirty="0" err="1"/>
                        <a:t>system</a:t>
                      </a:r>
                      <a:r>
                        <a:rPr lang="id-ID" sz="1100" baseline="0" dirty="0"/>
                        <a:t> operasi DEC secara ilegal dan mengambil alih hubungan </a:t>
                      </a:r>
                      <a:r>
                        <a:rPr lang="id-ID" sz="1100" baseline="0" dirty="0" err="1"/>
                        <a:t>telpon</a:t>
                      </a:r>
                      <a:r>
                        <a:rPr lang="id-ID" sz="1100" baseline="0" dirty="0"/>
                        <a:t> di New York dan California.</a:t>
                      </a:r>
                      <a:endParaRPr lang="id-ID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23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1995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Vladimir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Levin</a:t>
                      </a:r>
                      <a:r>
                        <a:rPr lang="id-ID" sz="1100" baseline="0" dirty="0"/>
                        <a:t> membobol bank-bank </a:t>
                      </a:r>
                      <a:r>
                        <a:rPr lang="id-ID" sz="1100" baseline="0" dirty="0" err="1"/>
                        <a:t>dikawasan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Wallstreet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menggambil</a:t>
                      </a:r>
                      <a:r>
                        <a:rPr lang="id-ID" sz="1100" baseline="0" dirty="0"/>
                        <a:t> uang sebesar $10 juta.</a:t>
                      </a:r>
                      <a:endParaRPr lang="id-ID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29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/>
                        <a:t>2000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 err="1"/>
                        <a:t>Fabian</a:t>
                      </a:r>
                      <a:r>
                        <a:rPr lang="id-ID" sz="1100" dirty="0"/>
                        <a:t> </a:t>
                      </a:r>
                      <a:r>
                        <a:rPr lang="id-ID" sz="1100" dirty="0" err="1"/>
                        <a:t>Clone</a:t>
                      </a:r>
                      <a:r>
                        <a:rPr lang="id-ID" sz="1100" dirty="0"/>
                        <a:t> menjebol situs </a:t>
                      </a:r>
                      <a:r>
                        <a:rPr lang="id-ID" sz="1100" dirty="0" err="1"/>
                        <a:t>aetna.co.id</a:t>
                      </a:r>
                      <a:r>
                        <a:rPr lang="id-ID" sz="1100" dirty="0"/>
                        <a:t> dan </a:t>
                      </a:r>
                      <a:r>
                        <a:rPr lang="id-ID" sz="1100" dirty="0" err="1"/>
                        <a:t>jakarta</a:t>
                      </a:r>
                      <a:r>
                        <a:rPr lang="id-ID" sz="1100" baseline="0" dirty="0"/>
                        <a:t> </a:t>
                      </a:r>
                      <a:r>
                        <a:rPr lang="id-ID" sz="1100" baseline="0" dirty="0" err="1"/>
                        <a:t>mail</a:t>
                      </a:r>
                      <a:r>
                        <a:rPr lang="id-ID" sz="1100" baseline="0" dirty="0"/>
                        <a:t> dan membuat </a:t>
                      </a:r>
                      <a:r>
                        <a:rPr lang="id-ID" sz="1100" baseline="0" dirty="0" err="1"/>
                        <a:t>direktory</a:t>
                      </a:r>
                      <a:r>
                        <a:rPr lang="id-ID" sz="1100" baseline="0" dirty="0"/>
                        <a:t> atas namanya berisi peringatan </a:t>
                      </a:r>
                      <a:r>
                        <a:rPr lang="id-ID" sz="1100" baseline="0" dirty="0" err="1"/>
                        <a:t>terhadapa</a:t>
                      </a:r>
                      <a:r>
                        <a:rPr lang="id-ID" sz="1100" baseline="0" dirty="0"/>
                        <a:t> administrator </a:t>
                      </a:r>
                      <a:r>
                        <a:rPr lang="id-ID" sz="1100" baseline="0" dirty="0" err="1"/>
                        <a:t>disitus</a:t>
                      </a:r>
                      <a:r>
                        <a:rPr lang="id-ID" sz="1100" baseline="0" dirty="0"/>
                        <a:t> tersebut.</a:t>
                      </a:r>
                      <a:endParaRPr lang="id-ID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513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93217"/>
            <a:ext cx="9144000" cy="2677644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hlinkClick r:id="rId2" action="ppaction://hlinksldjump"/>
              </a:rPr>
              <a:t>Social engineering</a:t>
            </a:r>
            <a:endParaRPr lang="en-US" sz="1500" dirty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  <a:hlinkClick r:id="rId3" action="ppaction://hlinksldjump"/>
              </a:rPr>
              <a:t>Keamanan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3" action="ppaction://hlinksldjump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3" action="ppaction://hlinksldjump"/>
              </a:rPr>
              <a:t>fisik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  <a:hlinkClick r:id="rId4" action="ppaction://hlinksldjump"/>
              </a:rPr>
              <a:t>Security hole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4" action="ppaction://hlinksldjump"/>
              </a:rPr>
              <a:t>pada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4" action="ppaction://hlinksldjump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4" action="ppaction://hlinksldjump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4" action="ppaction://hlinksldjump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4" action="ppaction://hlinksldjump"/>
              </a:rPr>
              <a:t>operasi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4" action="ppaction://hlinksldjump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4" action="ppaction://hlinksldjump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4" action="ppaction://hlinksldjump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4" action="ppaction://hlinksldjump"/>
              </a:rPr>
              <a:t>servis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  <a:hlinkClick r:id="rId5" action="ppaction://hlinksldjump"/>
              </a:rPr>
              <a:t>Serangan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5" action="ppaction://hlinksldjump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5" action="ppaction://hlinksldjump"/>
              </a:rPr>
              <a:t>pada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5" action="ppaction://hlinksldjump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5" action="ppaction://hlinksldjump"/>
              </a:rPr>
              <a:t>jaringan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  <a:hlinkClick r:id="rId6" action="ppaction://hlinksldjump"/>
              </a:rPr>
              <a:t>DOS attack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  <a:hlinkClick r:id="rId7" action="ppaction://hlinksldjump"/>
              </a:rPr>
              <a:t>Serangan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7" action="ppaction://hlinksldjump"/>
              </a:rPr>
              <a:t> via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7" action="ppaction://hlinksldjump"/>
              </a:rPr>
              <a:t>aplikasi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7" action="ppaction://hlinksldjump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7" action="ppaction://hlinksldjump"/>
              </a:rPr>
              <a:t>berbasis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7" action="ppaction://hlinksldjump"/>
              </a:rPr>
              <a:t> web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  <a:hlinkClick r:id="rId8" action="ppaction://hlinksldjump"/>
              </a:rPr>
              <a:t>Trojan, backdoor, rootkit,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8" action="ppaction://hlinksldjump"/>
              </a:rPr>
              <a:t>keylogger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  <a:hlinkClick r:id="rId9" action="ppaction://hlinksldjump"/>
              </a:rPr>
              <a:t>Virus, worm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sz="1500" dirty="0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500" dirty="0">
              <a:latin typeface="Book Antiqu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Book Antiqua" pitchFamily="18" charset="0"/>
              </a:rPr>
              <a:t>Ancaman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keamanan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pada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sistem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Komputer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err="1">
                <a:latin typeface="Book Antiqua" pitchFamily="18" charset="0"/>
              </a:rPr>
              <a:t>antara</a:t>
            </a:r>
            <a:r>
              <a:rPr lang="en-US" b="1" dirty="0">
                <a:latin typeface="Book Antiqua" pitchFamily="18" charset="0"/>
              </a:rPr>
              <a:t> lain: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76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93217"/>
            <a:ext cx="9144000" cy="2816143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Mengaku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sebagai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penanggung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jawab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untuk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mendapatkan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account user</a:t>
            </a:r>
            <a:r>
              <a:rPr lang="en-US" sz="1500" dirty="0">
                <a:latin typeface="Book Antiqua" pitchFamily="18" charset="0"/>
              </a:rPr>
              <a:t> 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Mengaku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sebagai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user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kepada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pengelola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untuk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mendapatkan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account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Mengamati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user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sedang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memasukkan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password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Menggunakan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password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mudah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ditebak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sym typeface="Webdings" pitchFamily="18" charset="2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Solusi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Font typeface="Wingdings" pitchFamily="2" charset="2"/>
              <a:buNone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Mendidik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seluruh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pengguna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dari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level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manajer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sampai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operator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pentingnya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keamanan</a:t>
            </a:r>
            <a:r>
              <a:rPr lang="en-US" sz="1500" dirty="0">
                <a:latin typeface="Book Antiqua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885" y="1630770"/>
            <a:ext cx="4105106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US" sz="2700" b="1" dirty="0">
                <a:solidFill>
                  <a:prstClr val="white"/>
                </a:solidFill>
                <a:latin typeface="Book Antiqua" pitchFamily="18" charset="0"/>
                <a:ea typeface="+mj-ea"/>
                <a:cs typeface="+mj-cs"/>
              </a:rPr>
              <a:t>Social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20984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26519"/>
            <a:ext cx="9144000" cy="3462474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Pembobolan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ruangan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komputer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Penyalahgunaan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account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sedang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aktif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ditinggal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pergi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oleh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user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Sabotase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infrastruktur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komputer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(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kabel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, router, hub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lain-lain)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sym typeface="Webdings" pitchFamily="18" charset="2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Solusi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Konstruksi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bangunan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kokoh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pintu-pintu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terkunci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Pemasangan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screen saver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Pengamanan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secara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fisik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infrastruktur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komputer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2"/>
            <a:r>
              <a:rPr lang="en-US" sz="1500" dirty="0">
                <a:latin typeface="Book Antiqua" pitchFamily="18" charset="0"/>
                <a:cs typeface="Times New Roman" charset="0"/>
              </a:rPr>
              <a:t>CPU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ditempatkan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di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tempat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aman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2"/>
            <a:r>
              <a:rPr lang="en-US" sz="1500" dirty="0" err="1">
                <a:latin typeface="Book Antiqua" pitchFamily="18" charset="0"/>
                <a:cs typeface="Times New Roman" charset="0"/>
              </a:rPr>
              <a:t>Kabel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>
                <a:latin typeface="Book Antiqua" pitchFamily="18" charset="0"/>
                <a:cs typeface="Times New Roman" charset="0"/>
                <a:sym typeface="Wingdings" pitchFamily="2" charset="2"/>
              </a:rPr>
              <a:t>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direl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2"/>
            <a:r>
              <a:rPr lang="en-US" sz="1500" dirty="0">
                <a:latin typeface="Book Antiqua" pitchFamily="18" charset="0"/>
                <a:cs typeface="Times New Roman" charset="0"/>
              </a:rPr>
              <a:t>Router, hub </a:t>
            </a:r>
            <a:r>
              <a:rPr lang="en-US" sz="1500" dirty="0">
                <a:latin typeface="Book Antiqua" pitchFamily="18" charset="0"/>
                <a:cs typeface="Times New Roman" charset="0"/>
                <a:sym typeface="Wingdings" pitchFamily="2" charset="2"/>
              </a:rPr>
              <a:t>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ditempatkan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aman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dari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jangkauan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</p:txBody>
      </p:sp>
      <p:sp>
        <p:nvSpPr>
          <p:cNvPr id="14345" name="Rectangle 9" descr="Dotted grid"/>
          <p:cNvSpPr>
            <a:spLocks noGrp="1" noChangeArrowheads="1"/>
          </p:cNvSpPr>
          <p:nvPr>
            <p:ph type="title"/>
          </p:nvPr>
        </p:nvSpPr>
        <p:spPr>
          <a:xfrm>
            <a:off x="405877" y="1487059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Keamanan fisik</a:t>
            </a:r>
          </a:p>
        </p:txBody>
      </p:sp>
    </p:spTree>
    <p:extLst>
      <p:ext uri="{BB962C8B-B14F-4D97-AF65-F5344CB8AC3E}">
        <p14:creationId xmlns:p14="http://schemas.microsoft.com/office/powerpoint/2010/main" val="218124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MENGAPA DIBUTUHKAN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613014" cy="2954655"/>
          </a:xfrm>
        </p:spPr>
        <p:txBody>
          <a:bodyPr/>
          <a:lstStyle/>
          <a:p>
            <a:r>
              <a:rPr lang="id-ID" sz="2400" dirty="0">
                <a:solidFill>
                  <a:schemeClr val="bg1"/>
                </a:solidFill>
              </a:rPr>
              <a:t>Information-based society, menyebabkan nilai informasi menjadi sangat penting dan menuntut kemampuan untuk mengakses dan menyediakan informasi secara cepat dan akurat menjadi sangat e</a:t>
            </a:r>
            <a:r>
              <a:rPr lang="en-US" sz="2400" dirty="0" err="1">
                <a:solidFill>
                  <a:schemeClr val="bg1"/>
                </a:solidFill>
              </a:rPr>
              <a:t>fisie</a:t>
            </a:r>
            <a:r>
              <a:rPr lang="id-ID" sz="2400" dirty="0">
                <a:solidFill>
                  <a:schemeClr val="bg1"/>
                </a:solidFill>
              </a:rPr>
              <a:t>n bagi sebuah organisasi.</a:t>
            </a:r>
          </a:p>
          <a:p>
            <a:r>
              <a:rPr lang="id-ID" sz="2400" dirty="0">
                <a:solidFill>
                  <a:schemeClr val="bg1"/>
                </a:solidFill>
              </a:rPr>
              <a:t>Infrastruktur jaringan komputer, Seperti LAN dan Internet, memungkinkan untuk meny</a:t>
            </a:r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id-ID" sz="2400" dirty="0">
                <a:solidFill>
                  <a:schemeClr val="bg1"/>
                </a:solidFill>
              </a:rPr>
              <a:t>diakan informasi secara cepat, sekaligus membuka potensi adanya lubang keamanan (security hole)</a:t>
            </a:r>
          </a:p>
        </p:txBody>
      </p:sp>
    </p:spTree>
    <p:extLst>
      <p:ext uri="{BB962C8B-B14F-4D97-AF65-F5344CB8AC3E}">
        <p14:creationId xmlns:p14="http://schemas.microsoft.com/office/powerpoint/2010/main" val="136563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8484"/>
            <a:ext cx="9144000" cy="1892814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  <a:hlinkClick r:id="rId2" action="ppaction://hlinksldjump"/>
              </a:rPr>
              <a:t>Buffer over flow yang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2" action="ppaction://hlinksldjump"/>
              </a:rPr>
              <a:t>menyebabkan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2" action="ppaction://hlinksldjump"/>
              </a:rPr>
              <a:t> local/remote exploit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  <a:hlinkClick r:id="rId3" action="ppaction://hlinksldjump"/>
              </a:rPr>
              <a:t>Salah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3" action="ppaction://hlinksldjump"/>
              </a:rPr>
              <a:t>konfigurasi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  <a:hlinkClick r:id="rId4" action="ppaction://hlinksldjump"/>
              </a:rPr>
              <a:t>Installasi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4" action="ppaction://hlinksldjump"/>
              </a:rPr>
              <a:t> default yang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4" action="ppaction://hlinksldjump"/>
              </a:rPr>
              <a:t>mudah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4" action="ppaction://hlinksldjump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4" action="ppaction://hlinksldjump"/>
              </a:rPr>
              <a:t>diexploit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dirty="0">
              <a:latin typeface="Book Antiqua" pitchFamily="18" charset="0"/>
              <a:sym typeface="Webdings" pitchFamily="18" charset="2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15365" name="Rectangle 5" descr="Dotted grid"/>
          <p:cNvSpPr>
            <a:spLocks noGrp="1" noChangeArrowheads="1"/>
          </p:cNvSpPr>
          <p:nvPr>
            <p:ph type="title"/>
          </p:nvPr>
        </p:nvSpPr>
        <p:spPr>
          <a:xfrm>
            <a:off x="377890" y="1599034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Security hole pada OS dan servis</a:t>
            </a:r>
          </a:p>
        </p:txBody>
      </p:sp>
    </p:spTree>
    <p:extLst>
      <p:ext uri="{BB962C8B-B14F-4D97-AF65-F5344CB8AC3E}">
        <p14:creationId xmlns:p14="http://schemas.microsoft.com/office/powerpoint/2010/main" val="3368588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80472"/>
            <a:ext cx="9144000" cy="1800481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cs typeface="Times New Roman" charset="0"/>
              </a:rPr>
              <a:t>Mengapa</a:t>
            </a:r>
            <a:r>
              <a:rPr lang="en-US" b="1" dirty="0">
                <a:latin typeface="Book Antiqua" pitchFamily="18" charset="0"/>
                <a:cs typeface="Times New Roman" charset="0"/>
              </a:rPr>
              <a:t> </a:t>
            </a:r>
            <a:r>
              <a:rPr lang="en-US" b="1" dirty="0" err="1">
                <a:latin typeface="Book Antiqua" pitchFamily="18" charset="0"/>
                <a:cs typeface="Times New Roman" charset="0"/>
              </a:rPr>
              <a:t>bisa</a:t>
            </a:r>
            <a:r>
              <a:rPr lang="en-US" b="1" dirty="0">
                <a:latin typeface="Book Antiqua" pitchFamily="18" charset="0"/>
                <a:cs typeface="Times New Roman" charset="0"/>
              </a:rPr>
              <a:t> </a:t>
            </a:r>
            <a:r>
              <a:rPr lang="en-US" b="1" dirty="0" err="1">
                <a:latin typeface="Book Antiqua" pitchFamily="18" charset="0"/>
                <a:cs typeface="Times New Roman" charset="0"/>
              </a:rPr>
              <a:t>terjadi</a:t>
            </a:r>
            <a:r>
              <a:rPr lang="en-US" b="1" dirty="0">
                <a:latin typeface="Book Antiqua" pitchFamily="18" charset="0"/>
                <a:cs typeface="Times New Roman" charset="0"/>
              </a:rPr>
              <a:t> buffer over flow?</a:t>
            </a:r>
          </a:p>
          <a:p>
            <a:r>
              <a:rPr lang="en-US" dirty="0"/>
              <a:t>Program yang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programmer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programnya</a:t>
            </a:r>
            <a:endParaRPr lang="en-US" dirty="0"/>
          </a:p>
          <a:p>
            <a:r>
              <a:rPr lang="en-US" dirty="0"/>
              <a:t>Relies on external data to control </a:t>
            </a:r>
            <a:r>
              <a:rPr lang="en-US" dirty="0" err="1"/>
              <a:t>pada</a:t>
            </a:r>
            <a:r>
              <a:rPr lang="en-US" dirty="0"/>
              <a:t> program</a:t>
            </a:r>
          </a:p>
          <a:p>
            <a:endParaRPr lang="en-US" b="1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2548694" y="3865206"/>
          <a:ext cx="5627077" cy="202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819048" imgH="2572109" progId="MSPhotoEd.3">
                  <p:embed/>
                </p:oleObj>
              </mc:Choice>
              <mc:Fallback>
                <p:oleObj name="Photo Editor Photo" r:id="rId2" imgW="5819048" imgH="2572109" progId="MSPhotoEd.3">
                  <p:embed/>
                  <p:pic>
                    <p:nvPicPr>
                      <p:cNvPr id="163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694" y="3865206"/>
                        <a:ext cx="5627077" cy="2020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Rectangle 20" descr="Dotted grid"/>
          <p:cNvSpPr>
            <a:spLocks noGrp="1" noChangeArrowheads="1"/>
          </p:cNvSpPr>
          <p:nvPr>
            <p:ph type="title"/>
          </p:nvPr>
        </p:nvSpPr>
        <p:spPr>
          <a:xfrm>
            <a:off x="195943" y="1571041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Buffer overflow (1)</a:t>
            </a:r>
          </a:p>
        </p:txBody>
      </p:sp>
    </p:spTree>
    <p:extLst>
      <p:ext uri="{BB962C8B-B14F-4D97-AF65-F5344CB8AC3E}">
        <p14:creationId xmlns:p14="http://schemas.microsoft.com/office/powerpoint/2010/main" val="1095361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08465"/>
            <a:ext cx="9144000" cy="2492978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b="1" dirty="0" err="1">
                <a:latin typeface="Book Antiqua" pitchFamily="18" charset="0"/>
                <a:cs typeface="Times New Roman" charset="0"/>
              </a:rPr>
              <a:t>Sisi</a:t>
            </a:r>
            <a:r>
              <a:rPr lang="en-US" sz="1500" b="1" dirty="0">
                <a:latin typeface="Book Antiqua" pitchFamily="18" charset="0"/>
                <a:cs typeface="Times New Roman" charset="0"/>
              </a:rPr>
              <a:t> Programmer: </a:t>
            </a:r>
          </a:p>
          <a:p>
            <a:pPr lvl="1">
              <a:buSzPct val="125000"/>
              <a:buFont typeface="Wingdings" pitchFamily="2" charset="2"/>
              <a:buNone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	Coding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teliti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sabar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sehingga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kemungkinan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kekeliruan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coding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menyebabkan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buffer over flow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dapat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dihindari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b="1" dirty="0" err="1">
                <a:latin typeface="Book Antiqua" pitchFamily="18" charset="0"/>
                <a:cs typeface="Times New Roman" charset="0"/>
              </a:rPr>
              <a:t>Sisi</a:t>
            </a:r>
            <a:r>
              <a:rPr lang="en-US" sz="1500" b="1" dirty="0">
                <a:latin typeface="Book Antiqua" pitchFamily="18" charset="0"/>
                <a:cs typeface="Times New Roman" charset="0"/>
              </a:rPr>
              <a:t> User</a:t>
            </a:r>
          </a:p>
          <a:p>
            <a:pPr lvl="2">
              <a:buSzPct val="125000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Selalu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mengikuti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informasi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bug-bug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melalui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milis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situs-situs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keamanan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(Securityfocus.com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lain-lain)</a:t>
            </a:r>
          </a:p>
          <a:p>
            <a:pPr lvl="2">
              <a:buSzPct val="125000"/>
            </a:pPr>
            <a:r>
              <a:rPr lang="en-US" sz="1500" dirty="0" err="1">
                <a:latin typeface="Book Antiqua" pitchFamily="18" charset="0"/>
                <a:sym typeface="Webdings" pitchFamily="18" charset="2"/>
              </a:rPr>
              <a:t>Update..update</a:t>
            </a:r>
            <a:r>
              <a:rPr lang="en-US" sz="1500" dirty="0">
                <a:latin typeface="Book Antiqua" pitchFamily="18" charset="0"/>
                <a:sym typeface="Webdings" pitchFamily="18" charset="2"/>
              </a:rPr>
              <a:t>…</a:t>
            </a:r>
            <a:r>
              <a:rPr lang="en-US" sz="1500" dirty="0" err="1">
                <a:latin typeface="Book Antiqua" pitchFamily="18" charset="0"/>
                <a:sym typeface="Webdings" pitchFamily="18" charset="2"/>
              </a:rPr>
              <a:t>dan</a:t>
            </a:r>
            <a:r>
              <a:rPr lang="en-US" sz="1500" dirty="0">
                <a:latin typeface="Book Antiqua" pitchFamily="18" charset="0"/>
                <a:sym typeface="Webdings" pitchFamily="18" charset="2"/>
              </a:rPr>
              <a:t> update!</a:t>
            </a:r>
          </a:p>
          <a:p>
            <a:pPr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20486" name="Rectangle 6" descr="Dotted grid"/>
          <p:cNvSpPr>
            <a:spLocks noGrp="1" noChangeArrowheads="1"/>
          </p:cNvSpPr>
          <p:nvPr>
            <p:ph type="title"/>
          </p:nvPr>
        </p:nvSpPr>
        <p:spPr>
          <a:xfrm>
            <a:off x="237931" y="1599034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Buffer overflow (2)</a:t>
            </a:r>
          </a:p>
        </p:txBody>
      </p:sp>
    </p:spTree>
    <p:extLst>
      <p:ext uri="{BB962C8B-B14F-4D97-AF65-F5344CB8AC3E}">
        <p14:creationId xmlns:p14="http://schemas.microsoft.com/office/powerpoint/2010/main" val="2217141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80473"/>
            <a:ext cx="9144000" cy="2308312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dapat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diakses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dari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host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tidak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berhak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i="1" dirty="0">
                <a:latin typeface="Book Antiqua" pitchFamily="18" charset="0"/>
                <a:cs typeface="Times New Roman" charset="0"/>
              </a:rPr>
              <a:t>Privilege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dapat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diexploitasi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sym typeface="Webdings" pitchFamily="18" charset="2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Pengaturan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hak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akses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host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ketat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Pengaturan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privilege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ketat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</p:txBody>
      </p:sp>
      <p:sp>
        <p:nvSpPr>
          <p:cNvPr id="21509" name="Rectangle 5" descr="Dotted grid"/>
          <p:cNvSpPr>
            <a:spLocks noGrp="1" noChangeArrowheads="1"/>
          </p:cNvSpPr>
          <p:nvPr>
            <p:ph type="title"/>
          </p:nvPr>
        </p:nvSpPr>
        <p:spPr>
          <a:xfrm>
            <a:off x="349898" y="1599034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Kesalahan konfigurasi</a:t>
            </a:r>
          </a:p>
        </p:txBody>
      </p:sp>
    </p:spTree>
    <p:extLst>
      <p:ext uri="{BB962C8B-B14F-4D97-AF65-F5344CB8AC3E}">
        <p14:creationId xmlns:p14="http://schemas.microsoft.com/office/powerpoint/2010/main" val="867428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9144000" cy="3462474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Servis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tidak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diperlukan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memakan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resource 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Semakin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banyak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servis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semakin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banyak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ancaman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karena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bug-bug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ditemukan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Servis-servis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jaringan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membuka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port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komunikasi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Password default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diketahui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oleh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khalayak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Sample program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dapat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diexploitasi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Nyalakan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servis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diperlukan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saja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Konfigurasikan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seaman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mungkin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Buang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semua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tidak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diperlukan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setelah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installasi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22533" name="Rectangle 5" descr="Dotted grid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3246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 dirty="0" err="1">
                <a:solidFill>
                  <a:schemeClr val="tx1"/>
                </a:solidFill>
                <a:latin typeface="Book Antiqua" pitchFamily="18" charset="0"/>
              </a:rPr>
              <a:t>Installasi</a:t>
            </a:r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 default</a:t>
            </a:r>
          </a:p>
        </p:txBody>
      </p:sp>
    </p:spTree>
    <p:extLst>
      <p:ext uri="{BB962C8B-B14F-4D97-AF65-F5344CB8AC3E}">
        <p14:creationId xmlns:p14="http://schemas.microsoft.com/office/powerpoint/2010/main" val="1616912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5530"/>
            <a:ext cx="5334000" cy="4570470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  <a:hlinkClick r:id="rId2" action="ppaction://hlinksldjump"/>
              </a:rPr>
              <a:t>Sniffing (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2" action="ppaction://hlinksldjump"/>
              </a:rPr>
              <a:t>penyadapan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2" action="ppaction://hlinksldjump"/>
              </a:rPr>
              <a:t>)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  <a:hlinkClick r:id="rId3" action="ppaction://hlinksldjump"/>
              </a:rPr>
              <a:t>Spoofing (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3" action="ppaction://hlinksldjump"/>
              </a:rPr>
              <a:t>pemalsuan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3" action="ppaction://hlinksldjump"/>
              </a:rPr>
              <a:t>)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  <a:hlinkClick r:id="rId4" action="ppaction://hlinksldjump"/>
              </a:rPr>
              <a:t>Session hijacking (</a:t>
            </a:r>
            <a:r>
              <a:rPr lang="en-US" sz="1500" dirty="0" err="1">
                <a:latin typeface="Book Antiqua" pitchFamily="18" charset="0"/>
                <a:cs typeface="Times New Roman" charset="0"/>
                <a:hlinkClick r:id="rId4" action="ppaction://hlinksldjump"/>
              </a:rPr>
              <a:t>pembajakan</a:t>
            </a:r>
            <a:r>
              <a:rPr lang="en-US" sz="1500" dirty="0">
                <a:latin typeface="Book Antiqua" pitchFamily="18" charset="0"/>
                <a:cs typeface="Times New Roman" charset="0"/>
                <a:hlinkClick r:id="rId4" action="ppaction://hlinksldjump"/>
              </a:rPr>
              <a:t>)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DOS attack</a:t>
            </a:r>
            <a:endParaRPr lang="id-ID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id-ID" dirty="0">
                <a:latin typeface="Book Antiqua" pitchFamily="18" charset="0"/>
                <a:cs typeface="Times New Roman" charset="0"/>
              </a:rPr>
              <a:t>Spamming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id-ID" sz="1500" dirty="0">
                <a:latin typeface="Book Antiqua" pitchFamily="18" charset="0"/>
                <a:cs typeface="Times New Roman" charset="0"/>
              </a:rPr>
              <a:t>Hacking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id-ID" dirty="0">
                <a:latin typeface="Book Antiqua" pitchFamily="18" charset="0"/>
                <a:cs typeface="Times New Roman" charset="0"/>
              </a:rPr>
              <a:t>Malcious Software (Malware)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id-ID" sz="1500" dirty="0">
                <a:latin typeface="Book Antiqua" pitchFamily="18" charset="0"/>
                <a:cs typeface="Times New Roman" charset="0"/>
              </a:rPr>
              <a:t>Snooping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id-ID" dirty="0">
                <a:latin typeface="Book Antiqua" pitchFamily="18" charset="0"/>
                <a:cs typeface="Times New Roman" charset="0"/>
              </a:rPr>
              <a:t>Pharming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id-ID" sz="1500" dirty="0">
                <a:latin typeface="Book Antiqua" pitchFamily="18" charset="0"/>
                <a:cs typeface="Times New Roman" charset="0"/>
              </a:rPr>
              <a:t>Defacing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id-ID" dirty="0">
                <a:latin typeface="Book Antiqua" pitchFamily="18" charset="0"/>
                <a:cs typeface="Times New Roman" charset="0"/>
              </a:rPr>
              <a:t>Phising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id-ID" sz="1500" dirty="0">
                <a:latin typeface="Book Antiqua" pitchFamily="18" charset="0"/>
                <a:cs typeface="Times New Roman" charset="0"/>
              </a:rPr>
              <a:t>Jamming</a:t>
            </a:r>
          </a:p>
          <a:p>
            <a:pPr marL="342900" lvl="1">
              <a:buSzPct val="125000"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sym typeface="Webdings" pitchFamily="18" charset="2"/>
            </a:endParaRPr>
          </a:p>
          <a:p>
            <a:pPr>
              <a:buFont typeface="Wingdings" pitchFamily="2" charset="2"/>
              <a:buNone/>
            </a:pPr>
            <a:endParaRPr lang="en-US" sz="1500" dirty="0">
              <a:latin typeface="Book Antiqua" pitchFamily="18" charset="0"/>
              <a:sym typeface="Webdings" pitchFamily="18" charset="2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23557" name="Rectangle 5" descr="Dotted grid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 dirty="0" err="1">
                <a:solidFill>
                  <a:schemeClr val="tx1"/>
                </a:solidFill>
                <a:latin typeface="Book Antiqua" pitchFamily="18" charset="0"/>
              </a:rPr>
              <a:t>Ancaman</a:t>
            </a:r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Book Antiqua" pitchFamily="18" charset="0"/>
              </a:rPr>
              <a:t>serangan</a:t>
            </a:r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Book Antiqua" pitchFamily="18" charset="0"/>
              </a:rPr>
              <a:t>melalui</a:t>
            </a:r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Book Antiqua" pitchFamily="18" charset="0"/>
              </a:rPr>
              <a:t>jaringan</a:t>
            </a:r>
            <a:endParaRPr lang="en-US" sz="27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41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8229600" cy="2769977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cs typeface="Times New Roman" charset="0"/>
              </a:rPr>
              <a:t>Bagaimana</a:t>
            </a:r>
            <a:r>
              <a:rPr lang="en-US" b="1" dirty="0">
                <a:latin typeface="Book Antiqua" pitchFamily="18" charset="0"/>
                <a:cs typeface="Times New Roman" charset="0"/>
              </a:rPr>
              <a:t> Sniffing </a:t>
            </a:r>
            <a:r>
              <a:rPr lang="en-US" b="1" dirty="0" err="1">
                <a:latin typeface="Book Antiqua" pitchFamily="18" charset="0"/>
                <a:cs typeface="Times New Roman" charset="0"/>
              </a:rPr>
              <a:t>terjadi</a:t>
            </a:r>
            <a:r>
              <a:rPr lang="en-US" b="1" dirty="0">
                <a:latin typeface="Book Antiqua" pitchFamily="18" charset="0"/>
                <a:cs typeface="Times New Roman" charset="0"/>
              </a:rPr>
              <a:t>?</a:t>
            </a:r>
          </a:p>
          <a:p>
            <a:pPr>
              <a:buFont typeface="Wingdings" pitchFamily="2" charset="2"/>
              <a:buNone/>
            </a:pPr>
            <a:endParaRPr lang="en-US" b="1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Enkripsi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(SSL, SSH, PGP,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lain-lain)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Penggunaan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switch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sebagai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pengganti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hub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191000" y="2457450"/>
            <a:ext cx="40386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089099"/>
              </p:ext>
            </p:extLst>
          </p:nvPr>
        </p:nvGraphicFramePr>
        <p:xfrm>
          <a:off x="536889" y="2630571"/>
          <a:ext cx="3305908" cy="1553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029373" imgH="1752381" progId="MSPhotoEd.3">
                  <p:embed/>
                </p:oleObj>
              </mc:Choice>
              <mc:Fallback>
                <p:oleObj name="Photo Editor Photo" r:id="rId2" imgW="3029373" imgH="1752381" progId="MSPhotoEd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89" y="2630571"/>
                        <a:ext cx="3305908" cy="1553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191000" y="2535356"/>
            <a:ext cx="3733800" cy="99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latin typeface="Book Antiqua" pitchFamily="18" charset="0"/>
              </a:rPr>
              <a:t>Sniffer </a:t>
            </a:r>
            <a:r>
              <a:rPr lang="en-US" sz="1500" dirty="0" err="1">
                <a:latin typeface="Book Antiqua" pitchFamily="18" charset="0"/>
              </a:rPr>
              <a:t>mengubah</a:t>
            </a:r>
            <a:r>
              <a:rPr lang="en-US" sz="1500" dirty="0">
                <a:latin typeface="Book Antiqua" pitchFamily="18" charset="0"/>
              </a:rPr>
              <a:t> mode </a:t>
            </a:r>
            <a:r>
              <a:rPr lang="en-US" sz="1500" dirty="0" err="1">
                <a:latin typeface="Book Antiqua" pitchFamily="18" charset="0"/>
              </a:rPr>
              <a:t>ethernet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untuk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mendengarkan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seluruh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paket</a:t>
            </a:r>
            <a:r>
              <a:rPr lang="en-US" sz="1500" dirty="0">
                <a:latin typeface="Book Antiqua" pitchFamily="18" charset="0"/>
              </a:rPr>
              <a:t> data </a:t>
            </a:r>
            <a:r>
              <a:rPr lang="en-US" sz="1500" dirty="0" err="1">
                <a:latin typeface="Book Antiqua" pitchFamily="18" charset="0"/>
              </a:rPr>
              <a:t>pada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jaringan</a:t>
            </a:r>
            <a:r>
              <a:rPr lang="en-US" sz="1500" dirty="0">
                <a:latin typeface="Book Antiqua" pitchFamily="18" charset="0"/>
              </a:rPr>
              <a:t> yang </a:t>
            </a:r>
            <a:r>
              <a:rPr lang="en-US" sz="1500" dirty="0" err="1">
                <a:latin typeface="Book Antiqua" pitchFamily="18" charset="0"/>
              </a:rPr>
              <a:t>menggunakan</a:t>
            </a:r>
            <a:r>
              <a:rPr lang="en-US" sz="1500" dirty="0">
                <a:latin typeface="Book Antiqua" pitchFamily="18" charset="0"/>
              </a:rPr>
              <a:t> hub </a:t>
            </a:r>
            <a:r>
              <a:rPr lang="en-US" sz="1500" dirty="0" err="1">
                <a:latin typeface="Book Antiqua" pitchFamily="18" charset="0"/>
              </a:rPr>
              <a:t>sebagai</a:t>
            </a:r>
            <a:r>
              <a:rPr lang="en-US" sz="1500" dirty="0">
                <a:latin typeface="Book Antiqua" pitchFamily="18" charset="0"/>
              </a:rPr>
              <a:t> </a:t>
            </a:r>
            <a:r>
              <a:rPr lang="en-US" sz="1500" dirty="0" err="1">
                <a:latin typeface="Book Antiqua" pitchFamily="18" charset="0"/>
              </a:rPr>
              <a:t>konsentrator</a:t>
            </a:r>
            <a:endParaRPr lang="en-US" sz="1500" dirty="0">
              <a:latin typeface="Book Antiqua" pitchFamily="18" charset="0"/>
            </a:endParaRPr>
          </a:p>
        </p:txBody>
      </p:sp>
      <p:sp>
        <p:nvSpPr>
          <p:cNvPr id="26633" name="Rectangle 9" descr="Dotted grid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8006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Sniffing</a:t>
            </a:r>
          </a:p>
        </p:txBody>
      </p:sp>
    </p:spTree>
    <p:extLst>
      <p:ext uri="{BB962C8B-B14F-4D97-AF65-F5344CB8AC3E}">
        <p14:creationId xmlns:p14="http://schemas.microsoft.com/office/powerpoint/2010/main" val="1281604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4469"/>
            <a:ext cx="9144000" cy="3000809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Jenis-jenis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spoofing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IP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MAC address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DNS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Routing</a:t>
            </a:r>
          </a:p>
          <a:p>
            <a:pPr>
              <a:buFont typeface="Wingdings" pitchFamily="2" charset="2"/>
              <a:buNone/>
            </a:pPr>
            <a:endParaRPr lang="en-US" sz="1500" b="1" dirty="0">
              <a:latin typeface="Book Antiqua" pitchFamily="18" charset="0"/>
              <a:sym typeface="Webdings" pitchFamily="18" charset="2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Implementasi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firewall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benar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Patch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mencegah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prediksi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sequence number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Mengeset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router agar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tidak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bisa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dilewatkan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kecuali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melalui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rute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telah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ditentukan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4589" name="Rectangle 13" descr="Dotted grid"/>
          <p:cNvSpPr>
            <a:spLocks noGrp="1" noChangeArrowheads="1"/>
          </p:cNvSpPr>
          <p:nvPr>
            <p:ph type="title"/>
          </p:nvPr>
        </p:nvSpPr>
        <p:spPr>
          <a:xfrm>
            <a:off x="265923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Spoofing (Pemalsuan)</a:t>
            </a:r>
          </a:p>
        </p:txBody>
      </p:sp>
    </p:spTree>
    <p:extLst>
      <p:ext uri="{BB962C8B-B14F-4D97-AF65-F5344CB8AC3E}">
        <p14:creationId xmlns:p14="http://schemas.microsoft.com/office/powerpoint/2010/main" val="1735211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6456"/>
            <a:ext cx="9144000" cy="2077480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Bagaimana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Session Hijacking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terjadi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?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Sniff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Prediksi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sequence number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Spoof IP/MAC address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Cegah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sniffing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Cegah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spoofing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7657" name="Rectangle 9" descr="Dotted grid"/>
          <p:cNvSpPr>
            <a:spLocks noGrp="1" noChangeArrowheads="1"/>
          </p:cNvSpPr>
          <p:nvPr>
            <p:ph type="title"/>
          </p:nvPr>
        </p:nvSpPr>
        <p:spPr>
          <a:xfrm>
            <a:off x="559837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Session Hijacking (Pembajakan)</a:t>
            </a:r>
          </a:p>
        </p:txBody>
      </p:sp>
    </p:spTree>
    <p:extLst>
      <p:ext uri="{BB962C8B-B14F-4D97-AF65-F5344CB8AC3E}">
        <p14:creationId xmlns:p14="http://schemas.microsoft.com/office/powerpoint/2010/main" val="3433310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408464"/>
            <a:ext cx="9144000" cy="2446812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latin typeface="Book Antiqua" pitchFamily="18" charset="0"/>
                <a:sym typeface="Webdings" pitchFamily="18" charset="2"/>
              </a:rPr>
              <a:t>DOS (Denial of Service)</a:t>
            </a:r>
          </a:p>
          <a:p>
            <a:pPr>
              <a:buFont typeface="Wingdings" pitchFamily="2" charset="2"/>
              <a:buNone/>
            </a:pPr>
            <a:r>
              <a:rPr lang="en-US" sz="1500" dirty="0">
                <a:latin typeface="Book Antiqua" pitchFamily="18" charset="0"/>
                <a:sym typeface="Webdings" pitchFamily="18" charset="2"/>
              </a:rPr>
              <a:t>	</a:t>
            </a:r>
            <a:r>
              <a:rPr lang="en-US" sz="1500" dirty="0" err="1">
                <a:latin typeface="Book Antiqua" pitchFamily="18" charset="0"/>
                <a:sym typeface="Webdings" pitchFamily="18" charset="2"/>
              </a:rPr>
              <a:t>Servis</a:t>
            </a:r>
            <a:r>
              <a:rPr lang="en-US" sz="1500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sz="1500" dirty="0" err="1">
                <a:latin typeface="Book Antiqua" pitchFamily="18" charset="0"/>
                <a:sym typeface="Webdings" pitchFamily="18" charset="2"/>
              </a:rPr>
              <a:t>tidak</a:t>
            </a:r>
            <a:r>
              <a:rPr lang="en-US" sz="1500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sz="1500" dirty="0" err="1">
                <a:latin typeface="Book Antiqua" pitchFamily="18" charset="0"/>
                <a:sym typeface="Webdings" pitchFamily="18" charset="2"/>
              </a:rPr>
              <a:t>mampu</a:t>
            </a:r>
            <a:r>
              <a:rPr lang="en-US" sz="1500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sz="1500" dirty="0" err="1">
                <a:latin typeface="Book Antiqua" pitchFamily="18" charset="0"/>
                <a:sym typeface="Webdings" pitchFamily="18" charset="2"/>
              </a:rPr>
              <a:t>melayani</a:t>
            </a:r>
            <a:r>
              <a:rPr lang="en-US" sz="1500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sz="1500" dirty="0" err="1">
                <a:latin typeface="Book Antiqua" pitchFamily="18" charset="0"/>
                <a:sym typeface="Webdings" pitchFamily="18" charset="2"/>
              </a:rPr>
              <a:t>sebagaimana</a:t>
            </a:r>
            <a:r>
              <a:rPr lang="en-US" sz="1500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sz="1500" dirty="0" err="1">
                <a:latin typeface="Book Antiqua" pitchFamily="18" charset="0"/>
                <a:sym typeface="Webdings" pitchFamily="18" charset="2"/>
              </a:rPr>
              <a:t>mestinya</a:t>
            </a:r>
            <a:endParaRPr lang="en-US" sz="1500" dirty="0">
              <a:latin typeface="Book Antiqua" pitchFamily="18" charset="0"/>
              <a:sym typeface="Webdings" pitchFamily="18" charset="2"/>
            </a:endParaRPr>
          </a:p>
          <a:p>
            <a:pPr>
              <a:buFont typeface="Wingdings" pitchFamily="2" charset="2"/>
              <a:buNone/>
            </a:pPr>
            <a:endParaRPr lang="en-US" sz="1500" dirty="0">
              <a:latin typeface="Book Antiqua" pitchFamily="18" charset="0"/>
              <a:sym typeface="Webdings" pitchFamily="18" charset="2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Jenis-jenis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DOS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Atack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Mematikan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servis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secara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local/remote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Menguras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resource: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hardisk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, memory,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prosessor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, bandwidth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i="1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2774" name="Rectangle 6" descr="Dotted grid"/>
          <p:cNvSpPr>
            <a:spLocks noGrp="1" noChangeArrowheads="1"/>
          </p:cNvSpPr>
          <p:nvPr>
            <p:ph type="title"/>
          </p:nvPr>
        </p:nvSpPr>
        <p:spPr>
          <a:xfrm>
            <a:off x="475862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DOS attack(1)</a:t>
            </a:r>
          </a:p>
        </p:txBody>
      </p:sp>
    </p:spTree>
    <p:extLst>
      <p:ext uri="{BB962C8B-B14F-4D97-AF65-F5344CB8AC3E}">
        <p14:creationId xmlns:p14="http://schemas.microsoft.com/office/powerpoint/2010/main" val="301016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Penyebab Meningkatnya Kejahatan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92" y="1814448"/>
            <a:ext cx="7613014" cy="3323987"/>
          </a:xfrm>
        </p:spPr>
        <p:txBody>
          <a:bodyPr/>
          <a:lstStyle/>
          <a:p>
            <a:r>
              <a:rPr lang="id-ID" sz="2400" dirty="0">
                <a:solidFill>
                  <a:schemeClr val="bg1"/>
                </a:solidFill>
              </a:rPr>
              <a:t>Apli</a:t>
            </a:r>
            <a:r>
              <a:rPr lang="en-US" sz="2400" dirty="0">
                <a:solidFill>
                  <a:schemeClr val="bg1"/>
                </a:solidFill>
              </a:rPr>
              <a:t>k</a:t>
            </a:r>
            <a:r>
              <a:rPr lang="id-ID" sz="2400" dirty="0">
                <a:solidFill>
                  <a:schemeClr val="bg1"/>
                </a:solidFill>
              </a:rPr>
              <a:t>asi bisni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id-ID" sz="2400" dirty="0">
                <a:solidFill>
                  <a:schemeClr val="bg1"/>
                </a:solidFill>
              </a:rPr>
              <a:t> berbasis TI dan jaringan komputer meningkat : online banking, e-commerce, Electronic data Interchange (EDI).</a:t>
            </a:r>
          </a:p>
          <a:p>
            <a:r>
              <a:rPr lang="id-ID" sz="2400" dirty="0">
                <a:solidFill>
                  <a:schemeClr val="bg1"/>
                </a:solidFill>
              </a:rPr>
              <a:t>Desentralisasi Server.</a:t>
            </a:r>
          </a:p>
          <a:p>
            <a:r>
              <a:rPr lang="id-ID" sz="2400" dirty="0">
                <a:solidFill>
                  <a:schemeClr val="bg1"/>
                </a:solidFill>
              </a:rPr>
              <a:t>Transisi dari </a:t>
            </a:r>
            <a:r>
              <a:rPr lang="id-ID" sz="2400" dirty="0" err="1">
                <a:solidFill>
                  <a:schemeClr val="bg1"/>
                </a:solidFill>
              </a:rPr>
              <a:t>single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id-ID" sz="2400" dirty="0" err="1">
                <a:solidFill>
                  <a:schemeClr val="bg1"/>
                </a:solidFill>
              </a:rPr>
              <a:t>vendor</a:t>
            </a:r>
            <a:r>
              <a:rPr lang="id-ID" sz="2400" dirty="0">
                <a:solidFill>
                  <a:schemeClr val="bg1"/>
                </a:solidFill>
              </a:rPr>
              <a:t> ke </a:t>
            </a:r>
            <a:r>
              <a:rPr lang="id-ID" sz="2400" dirty="0" err="1">
                <a:solidFill>
                  <a:schemeClr val="bg1"/>
                </a:solidFill>
              </a:rPr>
              <a:t>multi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id-ID" sz="2400" dirty="0" err="1">
                <a:solidFill>
                  <a:schemeClr val="bg1"/>
                </a:solidFill>
              </a:rPr>
              <a:t>vendor</a:t>
            </a:r>
            <a:r>
              <a:rPr lang="id-ID" sz="2400" dirty="0">
                <a:solidFill>
                  <a:schemeClr val="bg1"/>
                </a:solidFill>
              </a:rPr>
              <a:t>.</a:t>
            </a:r>
          </a:p>
          <a:p>
            <a:r>
              <a:rPr lang="id-ID" sz="2400" dirty="0">
                <a:solidFill>
                  <a:schemeClr val="bg1"/>
                </a:solidFill>
              </a:rPr>
              <a:t>Meningkatnya kemampuan pemakai (</a:t>
            </a:r>
            <a:r>
              <a:rPr lang="id-ID" sz="2400" dirty="0" err="1">
                <a:solidFill>
                  <a:schemeClr val="bg1"/>
                </a:solidFill>
              </a:rPr>
              <a:t>user</a:t>
            </a:r>
            <a:r>
              <a:rPr lang="id-ID" sz="2400" dirty="0">
                <a:solidFill>
                  <a:schemeClr val="bg1"/>
                </a:solidFill>
              </a:rPr>
              <a:t>)</a:t>
            </a:r>
          </a:p>
          <a:p>
            <a:r>
              <a:rPr lang="id-ID" sz="2400" dirty="0">
                <a:solidFill>
                  <a:schemeClr val="bg1"/>
                </a:solidFill>
              </a:rPr>
              <a:t>Semakin komp</a:t>
            </a: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id-ID" sz="2400" dirty="0">
                <a:solidFill>
                  <a:schemeClr val="bg1"/>
                </a:solidFill>
              </a:rPr>
              <a:t>eksnya sistem yang digunakan, semakin besarnya source code program yang digunakan.</a:t>
            </a:r>
          </a:p>
          <a:p>
            <a:r>
              <a:rPr lang="id-ID" sz="2400" dirty="0">
                <a:solidFill>
                  <a:schemeClr val="bg1"/>
                </a:solidFill>
              </a:rPr>
              <a:t>Berhubungan dengan jaringan / internet.</a:t>
            </a:r>
          </a:p>
        </p:txBody>
      </p:sp>
    </p:spTree>
    <p:extLst>
      <p:ext uri="{BB962C8B-B14F-4D97-AF65-F5344CB8AC3E}">
        <p14:creationId xmlns:p14="http://schemas.microsoft.com/office/powerpoint/2010/main" val="4095263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1"/>
            <a:ext cx="9144000" cy="2539145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mematikan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servis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secara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local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Membunuh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proses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pada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servis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Mengubah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konfigurasi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servis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</a:t>
            </a:r>
            <a:r>
              <a:rPr lang="en-US" sz="1500" i="1" dirty="0" err="1">
                <a:latin typeface="Book Antiqua" pitchFamily="18" charset="0"/>
                <a:cs typeface="Times New Roman" charset="0"/>
              </a:rPr>
              <a:t>crash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servis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Patch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terbaru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Pengaturan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privilege 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user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tepat</a:t>
            </a:r>
            <a:endParaRPr lang="en-US" sz="1500" i="1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Deteksi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perubahan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program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integrity-checking</a:t>
            </a:r>
            <a:endParaRPr lang="en-US" sz="1500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4822" name="Rectangle 6" descr="Dotted grid"/>
          <p:cNvSpPr>
            <a:spLocks noGrp="1" noChangeArrowheads="1"/>
          </p:cNvSpPr>
          <p:nvPr>
            <p:ph type="title"/>
          </p:nvPr>
        </p:nvSpPr>
        <p:spPr>
          <a:xfrm>
            <a:off x="307910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DOS attack (2)</a:t>
            </a:r>
          </a:p>
        </p:txBody>
      </p:sp>
    </p:spTree>
    <p:extLst>
      <p:ext uri="{BB962C8B-B14F-4D97-AF65-F5344CB8AC3E}">
        <p14:creationId xmlns:p14="http://schemas.microsoft.com/office/powerpoint/2010/main" val="2787045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2816143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mematikan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servis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secara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i="1" dirty="0">
                <a:latin typeface="Book Antiqua" pitchFamily="18" charset="0"/>
                <a:sym typeface="Webdings" pitchFamily="18" charset="2"/>
              </a:rPr>
              <a:t>remote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Mengirimkan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malformed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packet TCP/IP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korban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Spoofing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Implementasi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patch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terbaru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Cegah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spoofing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9702" name="Rectangle 6" descr="Dotted grid"/>
          <p:cNvSpPr>
            <a:spLocks noGrp="1" noChangeArrowheads="1"/>
          </p:cNvSpPr>
          <p:nvPr>
            <p:ph type="title"/>
          </p:nvPr>
        </p:nvSpPr>
        <p:spPr>
          <a:xfrm>
            <a:off x="447869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DOS attack (3)</a:t>
            </a:r>
          </a:p>
        </p:txBody>
      </p:sp>
    </p:spTree>
    <p:extLst>
      <p:ext uri="{BB962C8B-B14F-4D97-AF65-F5344CB8AC3E}">
        <p14:creationId xmlns:p14="http://schemas.microsoft.com/office/powerpoint/2010/main" val="1879511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2460"/>
            <a:ext cx="9144000" cy="3277808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menguras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resource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secara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 local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Menciptakan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proses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secara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paralel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Menulis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file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Mengirimkan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paket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host lain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Pengaturan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privilege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tepat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Penggunaan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resurce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cukup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untuk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sensitif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Penggunaan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bandwidth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cukup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0726" name="Rectangle 6" descr="Dotted grid"/>
          <p:cNvSpPr>
            <a:spLocks noGrp="1" noChangeArrowheads="1"/>
          </p:cNvSpPr>
          <p:nvPr>
            <p:ph type="title"/>
          </p:nvPr>
        </p:nvSpPr>
        <p:spPr>
          <a:xfrm>
            <a:off x="545841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DOS attack (4)</a:t>
            </a:r>
          </a:p>
        </p:txBody>
      </p:sp>
    </p:spTree>
    <p:extLst>
      <p:ext uri="{BB962C8B-B14F-4D97-AF65-F5344CB8AC3E}">
        <p14:creationId xmlns:p14="http://schemas.microsoft.com/office/powerpoint/2010/main" val="2358058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436456"/>
            <a:ext cx="9144000" cy="2123646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menguras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resource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secara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 remote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Teknik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Syn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flood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Teknik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Smurf attack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Teknik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DDOS (Distributed DOS)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9940" name="Rectangle 4" descr="Dotted grid"/>
          <p:cNvSpPr>
            <a:spLocks noGrp="1" noChangeArrowheads="1"/>
          </p:cNvSpPr>
          <p:nvPr>
            <p:ph type="title"/>
          </p:nvPr>
        </p:nvSpPr>
        <p:spPr>
          <a:xfrm>
            <a:off x="335903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DOS attack (5)</a:t>
            </a:r>
          </a:p>
        </p:txBody>
      </p:sp>
    </p:spTree>
    <p:extLst>
      <p:ext uri="{BB962C8B-B14F-4D97-AF65-F5344CB8AC3E}">
        <p14:creationId xmlns:p14="http://schemas.microsoft.com/office/powerpoint/2010/main" val="1382089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478444"/>
            <a:ext cx="9144000" cy="1615815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SYN Flood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Korban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mengalokasikan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memori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untuk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mengingat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sequence number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tiap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paket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data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datang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sampai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expired time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nya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terlampaui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Jaringan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dipadati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paket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sampah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SzPct val="125000"/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0964" name="Rectangle 4" descr="Dotted grid"/>
          <p:cNvSpPr>
            <a:spLocks noGrp="1" noChangeArrowheads="1"/>
          </p:cNvSpPr>
          <p:nvPr>
            <p:ph type="title"/>
          </p:nvPr>
        </p:nvSpPr>
        <p:spPr>
          <a:xfrm>
            <a:off x="545841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DOS attack (6)</a:t>
            </a:r>
          </a:p>
        </p:txBody>
      </p:sp>
    </p:spTree>
    <p:extLst>
      <p:ext uri="{BB962C8B-B14F-4D97-AF65-F5344CB8AC3E}">
        <p14:creationId xmlns:p14="http://schemas.microsoft.com/office/powerpoint/2010/main" val="3081223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478444"/>
            <a:ext cx="9144000" cy="2123646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SYN Flood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Pengalokasian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bandwidth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cukup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Gateway/ISP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cadangan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Meningkatkan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kemampuan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jumlah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antrian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koneksi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Perkecil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i="1" dirty="0">
                <a:latin typeface="Book Antiqua" pitchFamily="18" charset="0"/>
                <a:cs typeface="Times New Roman" charset="0"/>
              </a:rPr>
              <a:t>timeout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paket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data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Mengaktifkan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SYN Cookies (Linux)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SzPct val="125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5060" name="Rectangle 4" descr="Dotted grid"/>
          <p:cNvSpPr>
            <a:spLocks noGrp="1" noChangeArrowheads="1"/>
          </p:cNvSpPr>
          <p:nvPr>
            <p:ph type="title"/>
          </p:nvPr>
        </p:nvSpPr>
        <p:spPr>
          <a:xfrm>
            <a:off x="475862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DOS attack (7)</a:t>
            </a:r>
          </a:p>
        </p:txBody>
      </p:sp>
    </p:spTree>
    <p:extLst>
      <p:ext uri="{BB962C8B-B14F-4D97-AF65-F5344CB8AC3E}">
        <p14:creationId xmlns:p14="http://schemas.microsoft.com/office/powerpoint/2010/main" val="4001003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3323975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Smurf attack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Pengiriman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paket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spoof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alamat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broadcast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Flooding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paket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ICMP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Flooding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paket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UDP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SzPct val="125000"/>
              <a:buFont typeface="Wingdings" pitchFamily="2" charset="2"/>
              <a:buChar char="q"/>
            </a:pP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Bandwidth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cukup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Pemasangan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firewall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benar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1988" name="Rectangle 4" descr="Dotted grid"/>
          <p:cNvSpPr>
            <a:spLocks noGrp="1" noChangeArrowheads="1"/>
          </p:cNvSpPr>
          <p:nvPr>
            <p:ph type="title"/>
          </p:nvPr>
        </p:nvSpPr>
        <p:spPr>
          <a:xfrm>
            <a:off x="363893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DOS attack (8)</a:t>
            </a: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4120662" y="2995591"/>
          <a:ext cx="4337539" cy="2126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247619" imgH="3771429" progId="Photoshop.Image.6">
                  <p:embed/>
                </p:oleObj>
              </mc:Choice>
              <mc:Fallback>
                <p:oleObj name="Image" r:id="rId2" imgW="6247619" imgH="3771429" progId="Photoshop.Image.6">
                  <p:embed/>
                  <p:pic>
                    <p:nvPicPr>
                      <p:cNvPr id="41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662" y="2995591"/>
                        <a:ext cx="4337539" cy="2126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022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3370141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DDOS (Distributed DOS)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latin typeface="Book Antiqua" pitchFamily="18" charset="0"/>
                <a:cs typeface="Times New Roman" charset="0"/>
              </a:rPr>
              <a:t>	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Serangan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DOS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secara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simultan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dari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banyak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host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SzPct val="125000"/>
              <a:buFont typeface="Wingdings" pitchFamily="2" charset="2"/>
              <a:buChar char="q"/>
            </a:pP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Implementasikan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patch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terbaru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Deteksi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DDOS tools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pada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Pemasangan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firewall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benar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Gateway/ISP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cadangan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Pemasangan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IDS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untuk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deteksi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DDOS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3012" name="Rectangle 4" descr="Dotted grid"/>
          <p:cNvSpPr>
            <a:spLocks noGrp="1" noChangeArrowheads="1"/>
          </p:cNvSpPr>
          <p:nvPr>
            <p:ph type="title"/>
          </p:nvPr>
        </p:nvSpPr>
        <p:spPr>
          <a:xfrm>
            <a:off x="195943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DOS attack (9)</a:t>
            </a:r>
          </a:p>
        </p:txBody>
      </p:sp>
    </p:spTree>
    <p:extLst>
      <p:ext uri="{BB962C8B-B14F-4D97-AF65-F5344CB8AC3E}">
        <p14:creationId xmlns:p14="http://schemas.microsoft.com/office/powerpoint/2010/main" val="2039776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210396" cy="26994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Spamming </a:t>
            </a:r>
            <a:r>
              <a:rPr lang="en-US" sz="1200" b="1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kegiatan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mengirim</a:t>
            </a:r>
            <a:r>
              <a:rPr lang="en-US" sz="1200" dirty="0">
                <a:solidFill>
                  <a:schemeClr val="bg1"/>
                </a:solidFill>
              </a:rPr>
              <a:t> email </a:t>
            </a:r>
            <a:r>
              <a:rPr lang="en-US" sz="1200" dirty="0" err="1">
                <a:solidFill>
                  <a:schemeClr val="bg1"/>
                </a:solidFill>
              </a:rPr>
              <a:t>palsu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memanfaatkan</a:t>
            </a:r>
            <a:r>
              <a:rPr lang="en-US" sz="1200" dirty="0">
                <a:solidFill>
                  <a:schemeClr val="bg1"/>
                </a:solidFill>
              </a:rPr>
              <a:t> server email yang </a:t>
            </a:r>
            <a:r>
              <a:rPr lang="en-US" sz="1200" dirty="0" err="1">
                <a:solidFill>
                  <a:schemeClr val="bg1"/>
                </a:solidFill>
              </a:rPr>
              <a:t>memiliki</a:t>
            </a:r>
            <a:r>
              <a:rPr lang="en-US" sz="1200" dirty="0">
                <a:solidFill>
                  <a:schemeClr val="bg1"/>
                </a:solidFill>
              </a:rPr>
              <a:t> “</a:t>
            </a:r>
            <a:r>
              <a:rPr lang="en-US" sz="1200" dirty="0" err="1">
                <a:solidFill>
                  <a:schemeClr val="bg1"/>
                </a:solidFill>
              </a:rPr>
              <a:t>smtp</a:t>
            </a:r>
            <a:r>
              <a:rPr lang="en-US" sz="1200" dirty="0">
                <a:solidFill>
                  <a:schemeClr val="bg1"/>
                </a:solidFill>
              </a:rPr>
              <a:t> open relay” </a:t>
            </a:r>
            <a:r>
              <a:rPr lang="en-US" sz="1200" dirty="0" err="1">
                <a:solidFill>
                  <a:schemeClr val="bg1"/>
                </a:solidFill>
              </a:rPr>
              <a:t>atau</a:t>
            </a:r>
            <a:r>
              <a:rPr lang="en-US" sz="1200" dirty="0">
                <a:solidFill>
                  <a:schemeClr val="bg1"/>
                </a:solidFill>
              </a:rPr>
              <a:t> spamming </a:t>
            </a:r>
            <a:r>
              <a:rPr lang="en-US" sz="1200" dirty="0" err="1">
                <a:solidFill>
                  <a:schemeClr val="bg1"/>
                </a:solidFill>
              </a:rPr>
              <a:t>bisa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juga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diartikan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pengiriman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informasi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atau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iklan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suatu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produk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tidak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pada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tempatnya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sangat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mengganggu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bagi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dikirim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id-ID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Hacking </a:t>
            </a:r>
            <a:r>
              <a:rPr lang="en-US" sz="1200" b="1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kegiatan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menerobos</a:t>
            </a:r>
            <a:r>
              <a:rPr lang="en-US" sz="1200" dirty="0">
                <a:solidFill>
                  <a:schemeClr val="bg1"/>
                </a:solidFill>
              </a:rPr>
              <a:t> program </a:t>
            </a:r>
            <a:r>
              <a:rPr lang="en-US" sz="1200" dirty="0" err="1">
                <a:solidFill>
                  <a:schemeClr val="bg1"/>
                </a:solidFill>
              </a:rPr>
              <a:t>komputer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milik</a:t>
            </a:r>
            <a:r>
              <a:rPr lang="en-US" sz="1200" dirty="0">
                <a:solidFill>
                  <a:schemeClr val="bg1"/>
                </a:solidFill>
              </a:rPr>
              <a:t> orang/</a:t>
            </a:r>
            <a:r>
              <a:rPr lang="en-US" sz="1200" dirty="0" err="1">
                <a:solidFill>
                  <a:schemeClr val="bg1"/>
                </a:solidFill>
              </a:rPr>
              <a:t>pihak</a:t>
            </a:r>
            <a:r>
              <a:rPr lang="en-US" sz="1200" dirty="0">
                <a:solidFill>
                  <a:schemeClr val="bg1"/>
                </a:solidFill>
              </a:rPr>
              <a:t> lain. Hacker </a:t>
            </a:r>
            <a:r>
              <a:rPr lang="en-US" sz="1200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orang yang </a:t>
            </a:r>
            <a:r>
              <a:rPr lang="en-US" sz="1200" dirty="0" err="1">
                <a:solidFill>
                  <a:schemeClr val="bg1"/>
                </a:solidFill>
              </a:rPr>
              <a:t>gemar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ngoprek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komputer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memiliki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keahlian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membuat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membaca</a:t>
            </a:r>
            <a:r>
              <a:rPr lang="en-US" sz="1200" dirty="0">
                <a:solidFill>
                  <a:schemeClr val="bg1"/>
                </a:solidFill>
              </a:rPr>
              <a:t> program </a:t>
            </a:r>
            <a:r>
              <a:rPr lang="en-US" sz="1200" dirty="0" err="1">
                <a:solidFill>
                  <a:schemeClr val="bg1"/>
                </a:solidFill>
              </a:rPr>
              <a:t>tertentu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terobsesi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mengamati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keamanan</a:t>
            </a:r>
            <a:r>
              <a:rPr lang="en-US" sz="1200" dirty="0">
                <a:solidFill>
                  <a:schemeClr val="bg1"/>
                </a:solidFill>
              </a:rPr>
              <a:t> (security)-</a:t>
            </a:r>
            <a:r>
              <a:rPr lang="en-US" sz="1200" dirty="0" err="1">
                <a:solidFill>
                  <a:schemeClr val="bg1"/>
                </a:solidFill>
              </a:rPr>
              <a:t>nya</a:t>
            </a:r>
            <a:r>
              <a:rPr lang="en-US" sz="1200" dirty="0">
                <a:solidFill>
                  <a:schemeClr val="bg1"/>
                </a:solidFill>
              </a:rPr>
              <a:t>. “Hacker” </a:t>
            </a:r>
            <a:r>
              <a:rPr lang="en-US" sz="1200" dirty="0" err="1">
                <a:solidFill>
                  <a:schemeClr val="bg1"/>
                </a:solidFill>
              </a:rPr>
              <a:t>memiliki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wajah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ganda</a:t>
            </a:r>
            <a:r>
              <a:rPr lang="en-US" sz="1200" dirty="0">
                <a:solidFill>
                  <a:schemeClr val="bg1"/>
                </a:solidFill>
              </a:rPr>
              <a:t>; </a:t>
            </a:r>
            <a:r>
              <a:rPr lang="en-US" sz="1200" dirty="0" err="1">
                <a:solidFill>
                  <a:schemeClr val="bg1"/>
                </a:solidFill>
              </a:rPr>
              <a:t>ada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budiman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ada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pencoleng</a:t>
            </a:r>
            <a:r>
              <a:rPr lang="en-US" sz="1200" dirty="0">
                <a:solidFill>
                  <a:schemeClr val="bg1"/>
                </a:solidFill>
              </a:rPr>
              <a:t>. “Hacker” </a:t>
            </a:r>
            <a:r>
              <a:rPr lang="en-US" sz="1200" dirty="0" err="1">
                <a:solidFill>
                  <a:schemeClr val="bg1"/>
                </a:solidFill>
              </a:rPr>
              <a:t>budiman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memberi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tahu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kepada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programer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komputernya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diterobos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adanya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kelemahan-kelemahan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pada</a:t>
            </a:r>
            <a:r>
              <a:rPr lang="en-US" sz="1200" dirty="0">
                <a:solidFill>
                  <a:schemeClr val="bg1"/>
                </a:solidFill>
              </a:rPr>
              <a:t> program yang </a:t>
            </a:r>
            <a:r>
              <a:rPr lang="en-US" sz="1200" dirty="0" err="1">
                <a:solidFill>
                  <a:schemeClr val="bg1"/>
                </a:solidFill>
              </a:rPr>
              <a:t>dibuat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sehingga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bisa</a:t>
            </a:r>
            <a:r>
              <a:rPr lang="en-US" sz="1200" dirty="0">
                <a:solidFill>
                  <a:schemeClr val="bg1"/>
                </a:solidFill>
              </a:rPr>
              <a:t> “</a:t>
            </a:r>
            <a:r>
              <a:rPr lang="en-US" sz="1200" dirty="0" err="1">
                <a:solidFill>
                  <a:schemeClr val="bg1"/>
                </a:solidFill>
              </a:rPr>
              <a:t>bocor</a:t>
            </a:r>
            <a:r>
              <a:rPr lang="en-US" sz="1200" dirty="0">
                <a:solidFill>
                  <a:schemeClr val="bg1"/>
                </a:solidFill>
              </a:rPr>
              <a:t>” agar </a:t>
            </a:r>
            <a:r>
              <a:rPr lang="en-US" sz="1200" dirty="0" err="1">
                <a:solidFill>
                  <a:schemeClr val="bg1"/>
                </a:solidFill>
              </a:rPr>
              <a:t>segera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diperbaiki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Sedangkan</a:t>
            </a:r>
            <a:r>
              <a:rPr lang="en-US" sz="1200" dirty="0">
                <a:solidFill>
                  <a:schemeClr val="bg1"/>
                </a:solidFill>
              </a:rPr>
              <a:t>, hacker </a:t>
            </a:r>
            <a:r>
              <a:rPr lang="en-US" sz="1200" dirty="0" err="1">
                <a:solidFill>
                  <a:schemeClr val="bg1"/>
                </a:solidFill>
              </a:rPr>
              <a:t>pencoleng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menerobos</a:t>
            </a:r>
            <a:r>
              <a:rPr lang="en-US" sz="1200" dirty="0">
                <a:solidFill>
                  <a:schemeClr val="bg1"/>
                </a:solidFill>
              </a:rPr>
              <a:t> program orang lain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merusak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mencuri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datanya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id-ID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Malware </a:t>
            </a:r>
            <a:r>
              <a:rPr lang="en-US" sz="1200" b="1" i="1" dirty="0">
                <a:solidFill>
                  <a:schemeClr val="bg1"/>
                </a:solidFill>
              </a:rPr>
              <a:t>(</a:t>
            </a:r>
            <a:r>
              <a:rPr lang="en-US" sz="1200" b="1" i="1" dirty="0" err="1">
                <a:solidFill>
                  <a:schemeClr val="bg1"/>
                </a:solidFill>
              </a:rPr>
              <a:t>Malcious</a:t>
            </a:r>
            <a:r>
              <a:rPr lang="en-US" sz="1200" b="1" i="1" dirty="0">
                <a:solidFill>
                  <a:schemeClr val="bg1"/>
                </a:solidFill>
              </a:rPr>
              <a:t> Software)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aplikasi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komputer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khusus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dibuat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tujuan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mencari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kelemahan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celah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dari</a:t>
            </a:r>
            <a:r>
              <a:rPr lang="en-US" sz="1200" dirty="0">
                <a:solidFill>
                  <a:schemeClr val="bg1"/>
                </a:solidFill>
              </a:rPr>
              <a:t> software. Malware </a:t>
            </a:r>
            <a:r>
              <a:rPr lang="en-US" sz="1200" dirty="0" err="1">
                <a:solidFill>
                  <a:schemeClr val="bg1"/>
                </a:solidFill>
              </a:rPr>
              <a:t>terdiri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dari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pemrograman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en-US" sz="1200" dirty="0" err="1">
                <a:solidFill>
                  <a:schemeClr val="bg1"/>
                </a:solidFill>
              </a:rPr>
              <a:t>kode</a:t>
            </a:r>
            <a:r>
              <a:rPr lang="en-US" sz="1200" dirty="0">
                <a:solidFill>
                  <a:schemeClr val="bg1"/>
                </a:solidFill>
              </a:rPr>
              <a:t>, script, </a:t>
            </a:r>
            <a:r>
              <a:rPr lang="en-US" sz="1200" dirty="0" err="1">
                <a:solidFill>
                  <a:schemeClr val="bg1"/>
                </a:solidFill>
              </a:rPr>
              <a:t>konten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aktif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perangkat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lunak</a:t>
            </a:r>
            <a:r>
              <a:rPr lang="en-US" sz="1200" dirty="0">
                <a:solidFill>
                  <a:schemeClr val="bg1"/>
                </a:solidFill>
              </a:rPr>
              <a:t> lain) yang </a:t>
            </a:r>
            <a:r>
              <a:rPr lang="en-US" sz="1200" dirty="0" err="1">
                <a:solidFill>
                  <a:schemeClr val="bg1"/>
                </a:solidFill>
              </a:rPr>
              <a:t>dirancang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menganggu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atau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menolak</a:t>
            </a:r>
            <a:r>
              <a:rPr lang="en-US" sz="1200" dirty="0">
                <a:solidFill>
                  <a:schemeClr val="bg1"/>
                </a:solidFill>
              </a:rPr>
              <a:t> software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tujuan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mengumpulkan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informasi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mengarah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pada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hilangnya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privasi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eksploitasi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mendapatkan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akses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tidak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sumberdaya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sistem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id-ID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</a:rPr>
              <a:t>Snooping </a:t>
            </a:r>
            <a:r>
              <a:rPr lang="en-US" sz="1200" b="1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suatu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pemantauan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elektronik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terhadap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jaringan</a:t>
            </a:r>
            <a:r>
              <a:rPr lang="en-US" sz="1200" dirty="0">
                <a:solidFill>
                  <a:schemeClr val="bg1"/>
                </a:solidFill>
              </a:rPr>
              <a:t> digital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mengetahui</a:t>
            </a:r>
            <a:r>
              <a:rPr lang="en-US" sz="1200" dirty="0">
                <a:solidFill>
                  <a:schemeClr val="bg1"/>
                </a:solidFill>
              </a:rPr>
              <a:t> password </a:t>
            </a:r>
            <a:r>
              <a:rPr lang="en-US" sz="1200" dirty="0" err="1">
                <a:solidFill>
                  <a:schemeClr val="bg1"/>
                </a:solidFill>
              </a:rPr>
              <a:t>atau</a:t>
            </a:r>
            <a:r>
              <a:rPr lang="en-US" sz="1200" dirty="0">
                <a:solidFill>
                  <a:schemeClr val="bg1"/>
                </a:solidFill>
              </a:rPr>
              <a:t> data </a:t>
            </a:r>
            <a:r>
              <a:rPr lang="en-US" sz="1200" dirty="0" err="1">
                <a:solidFill>
                  <a:schemeClr val="bg1"/>
                </a:solidFill>
              </a:rPr>
              <a:t>lainnya</a:t>
            </a:r>
            <a:r>
              <a:rPr lang="en-US" sz="1200" dirty="0">
                <a:solidFill>
                  <a:schemeClr val="bg1"/>
                </a:solidFill>
              </a:rPr>
              <a:t>. Ada </a:t>
            </a:r>
            <a:r>
              <a:rPr lang="en-US" sz="1200" dirty="0" err="1">
                <a:solidFill>
                  <a:schemeClr val="bg1"/>
                </a:solidFill>
              </a:rPr>
              <a:t>beragam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teknik</a:t>
            </a:r>
            <a:r>
              <a:rPr lang="en-US" sz="1200" dirty="0">
                <a:solidFill>
                  <a:schemeClr val="bg1"/>
                </a:solidFill>
              </a:rPr>
              <a:t> snooping </a:t>
            </a:r>
            <a:r>
              <a:rPr lang="en-US" sz="1200" dirty="0" err="1">
                <a:solidFill>
                  <a:schemeClr val="bg1"/>
                </a:solidFill>
              </a:rPr>
              <a:t>atau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juga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dikenal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sebagai</a:t>
            </a:r>
            <a:r>
              <a:rPr lang="en-US" sz="1200" dirty="0">
                <a:solidFill>
                  <a:schemeClr val="bg1"/>
                </a:solidFill>
              </a:rPr>
              <a:t> eavesdropping, </a:t>
            </a:r>
            <a:r>
              <a:rPr lang="en-US" sz="1200" dirty="0" err="1">
                <a:solidFill>
                  <a:schemeClr val="bg1"/>
                </a:solidFill>
              </a:rPr>
              <a:t>yakni</a:t>
            </a:r>
            <a:r>
              <a:rPr lang="en-US" sz="1200" dirty="0">
                <a:solidFill>
                  <a:schemeClr val="bg1"/>
                </a:solidFill>
              </a:rPr>
              <a:t>: shoulder surfing (</a:t>
            </a:r>
            <a:r>
              <a:rPr lang="en-US" sz="1200" dirty="0" err="1">
                <a:solidFill>
                  <a:schemeClr val="bg1"/>
                </a:solidFill>
              </a:rPr>
              <a:t>pengamatan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langsung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terhadap</a:t>
            </a:r>
            <a:r>
              <a:rPr lang="en-US" sz="1200" dirty="0">
                <a:solidFill>
                  <a:schemeClr val="bg1"/>
                </a:solidFill>
              </a:rPr>
              <a:t> display monitor </a:t>
            </a:r>
            <a:r>
              <a:rPr lang="en-US" sz="1200" dirty="0" err="1">
                <a:solidFill>
                  <a:schemeClr val="bg1"/>
                </a:solidFill>
              </a:rPr>
              <a:t>seseorang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memperoleh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akses</a:t>
            </a:r>
            <a:r>
              <a:rPr lang="en-US" sz="1200" dirty="0">
                <a:solidFill>
                  <a:schemeClr val="bg1"/>
                </a:solidFill>
              </a:rPr>
              <a:t>), dumpster diving (</a:t>
            </a:r>
            <a:r>
              <a:rPr lang="en-US" sz="1200" dirty="0" err="1">
                <a:solidFill>
                  <a:schemeClr val="bg1"/>
                </a:solidFill>
              </a:rPr>
              <a:t>mengakses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memperoleh</a:t>
            </a:r>
            <a:r>
              <a:rPr lang="en-US" sz="1200" dirty="0">
                <a:solidFill>
                  <a:schemeClr val="bg1"/>
                </a:solidFill>
              </a:rPr>
              <a:t> password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data </a:t>
            </a:r>
            <a:r>
              <a:rPr lang="en-US" sz="1200" dirty="0" err="1">
                <a:solidFill>
                  <a:schemeClr val="bg1"/>
                </a:solidFill>
              </a:rPr>
              <a:t>lainnya</a:t>
            </a:r>
            <a:r>
              <a:rPr lang="en-US" sz="1200" dirty="0">
                <a:solidFill>
                  <a:schemeClr val="bg1"/>
                </a:solidFill>
              </a:rPr>
              <a:t>), digital sniffing (</a:t>
            </a:r>
            <a:r>
              <a:rPr lang="en-US" sz="1200" dirty="0" err="1">
                <a:solidFill>
                  <a:schemeClr val="bg1"/>
                </a:solidFill>
              </a:rPr>
              <a:t>pengamatan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elektronik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terhadap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jaringan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mengungkap</a:t>
            </a:r>
            <a:r>
              <a:rPr lang="en-US" sz="1200" dirty="0">
                <a:solidFill>
                  <a:schemeClr val="bg1"/>
                </a:solidFill>
              </a:rPr>
              <a:t> password </a:t>
            </a:r>
            <a:r>
              <a:rPr lang="en-US" sz="1200" dirty="0" err="1">
                <a:solidFill>
                  <a:schemeClr val="bg1"/>
                </a:solidFill>
              </a:rPr>
              <a:t>atau</a:t>
            </a:r>
            <a:r>
              <a:rPr lang="en-US" sz="1200" dirty="0">
                <a:solidFill>
                  <a:schemeClr val="bg1"/>
                </a:solidFill>
              </a:rPr>
              <a:t> data </a:t>
            </a:r>
            <a:r>
              <a:rPr lang="en-US" sz="1200" dirty="0" err="1">
                <a:solidFill>
                  <a:schemeClr val="bg1"/>
                </a:solidFill>
              </a:rPr>
              <a:t>lainnya</a:t>
            </a:r>
            <a:r>
              <a:rPr lang="en-US" sz="1200" dirty="0">
                <a:solidFill>
                  <a:schemeClr val="bg1"/>
                </a:solidFill>
              </a:rPr>
              <a:t>). </a:t>
            </a:r>
            <a:endParaRPr lang="id-ID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16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96" y="2393831"/>
            <a:ext cx="7210396" cy="26994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/>
              <a:t>Pharming </a:t>
            </a:r>
            <a:r>
              <a:rPr lang="en-US" sz="1050" b="1" dirty="0" err="1"/>
              <a:t>adalah</a:t>
            </a:r>
            <a:r>
              <a:rPr lang="en-US" sz="1050" dirty="0"/>
              <a:t> </a:t>
            </a:r>
            <a:r>
              <a:rPr lang="en-US" sz="1050" dirty="0" err="1"/>
              <a:t>situs</a:t>
            </a:r>
            <a:r>
              <a:rPr lang="en-US" sz="1050" dirty="0"/>
              <a:t> </a:t>
            </a:r>
            <a:r>
              <a:rPr lang="en-US" sz="1050" dirty="0" err="1"/>
              <a:t>palsu</a:t>
            </a:r>
            <a:r>
              <a:rPr lang="en-US" sz="1050" dirty="0"/>
              <a:t> di internet, </a:t>
            </a:r>
            <a:r>
              <a:rPr lang="en-US" sz="1050" dirty="0" err="1"/>
              <a:t>merupakan</a:t>
            </a:r>
            <a:r>
              <a:rPr lang="en-US" sz="1050" dirty="0"/>
              <a:t> </a:t>
            </a:r>
            <a:r>
              <a:rPr lang="en-US" sz="1050" dirty="0" err="1"/>
              <a:t>suatu</a:t>
            </a:r>
            <a:r>
              <a:rPr lang="en-US" sz="1050" dirty="0"/>
              <a:t> </a:t>
            </a:r>
            <a:r>
              <a:rPr lang="en-US" sz="1050" dirty="0" err="1"/>
              <a:t>metode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mengarahkan</a:t>
            </a:r>
            <a:r>
              <a:rPr lang="en-US" sz="1050" dirty="0"/>
              <a:t> </a:t>
            </a:r>
            <a:r>
              <a:rPr lang="en-US" sz="1050" dirty="0" err="1"/>
              <a:t>komputer</a:t>
            </a:r>
            <a:r>
              <a:rPr lang="en-US" sz="1050" dirty="0"/>
              <a:t> </a:t>
            </a:r>
            <a:r>
              <a:rPr lang="en-US" sz="1050" dirty="0" err="1"/>
              <a:t>pengguna</a:t>
            </a:r>
            <a:r>
              <a:rPr lang="en-US" sz="1050" dirty="0"/>
              <a:t> </a:t>
            </a:r>
            <a:r>
              <a:rPr lang="en-US" sz="1050" dirty="0" err="1"/>
              <a:t>dari</a:t>
            </a:r>
            <a:r>
              <a:rPr lang="en-US" sz="1050" dirty="0"/>
              <a:t> </a:t>
            </a:r>
            <a:r>
              <a:rPr lang="en-US" sz="1050" dirty="0" err="1"/>
              <a:t>situs</a:t>
            </a:r>
            <a:r>
              <a:rPr lang="en-US" sz="1050" dirty="0"/>
              <a:t> yang </a:t>
            </a:r>
            <a:r>
              <a:rPr lang="en-US" sz="1050" dirty="0" err="1"/>
              <a:t>mereka</a:t>
            </a:r>
            <a:r>
              <a:rPr lang="en-US" sz="1050" dirty="0"/>
              <a:t> </a:t>
            </a:r>
            <a:r>
              <a:rPr lang="en-US" sz="1050" dirty="0" err="1"/>
              <a:t>percayai</a:t>
            </a:r>
            <a:r>
              <a:rPr lang="en-US" sz="1050" dirty="0"/>
              <a:t> </a:t>
            </a:r>
            <a:r>
              <a:rPr lang="en-US" sz="1050" dirty="0" err="1"/>
              <a:t>kepada</a:t>
            </a:r>
            <a:r>
              <a:rPr lang="en-US" sz="1050" dirty="0"/>
              <a:t> </a:t>
            </a:r>
            <a:r>
              <a:rPr lang="en-US" sz="1050" dirty="0" err="1"/>
              <a:t>sebuah</a:t>
            </a:r>
            <a:r>
              <a:rPr lang="en-US" sz="1050" dirty="0"/>
              <a:t> </a:t>
            </a:r>
            <a:r>
              <a:rPr lang="en-US" sz="1050" dirty="0" err="1"/>
              <a:t>situs</a:t>
            </a:r>
            <a:r>
              <a:rPr lang="en-US" sz="1050" dirty="0"/>
              <a:t> yang </a:t>
            </a:r>
            <a:r>
              <a:rPr lang="en-US" sz="1050" dirty="0" err="1"/>
              <a:t>mirip</a:t>
            </a:r>
            <a:r>
              <a:rPr lang="en-US" sz="1050" dirty="0"/>
              <a:t>. </a:t>
            </a:r>
            <a:r>
              <a:rPr lang="en-US" sz="1050" dirty="0" err="1"/>
              <a:t>Pengguna</a:t>
            </a:r>
            <a:r>
              <a:rPr lang="en-US" sz="1050" dirty="0"/>
              <a:t> </a:t>
            </a:r>
            <a:r>
              <a:rPr lang="en-US" sz="1050" dirty="0" err="1"/>
              <a:t>sendiri</a:t>
            </a:r>
            <a:r>
              <a:rPr lang="en-US" sz="1050" dirty="0"/>
              <a:t> </a:t>
            </a:r>
            <a:r>
              <a:rPr lang="en-US" sz="1050" dirty="0" err="1"/>
              <a:t>secara</a:t>
            </a:r>
            <a:r>
              <a:rPr lang="en-US" sz="1050" dirty="0"/>
              <a:t> </a:t>
            </a:r>
            <a:r>
              <a:rPr lang="en-US" sz="1050" dirty="0" err="1"/>
              <a:t>sederhana</a:t>
            </a:r>
            <a:r>
              <a:rPr lang="en-US" sz="1050" dirty="0"/>
              <a:t> </a:t>
            </a:r>
            <a:r>
              <a:rPr lang="en-US" sz="1050" dirty="0" err="1"/>
              <a:t>tidak</a:t>
            </a:r>
            <a:r>
              <a:rPr lang="en-US" sz="1050" dirty="0"/>
              <a:t> </a:t>
            </a:r>
            <a:r>
              <a:rPr lang="en-US" sz="1050" dirty="0" err="1"/>
              <a:t>mengetahui</a:t>
            </a:r>
            <a:r>
              <a:rPr lang="en-US" sz="1050" dirty="0"/>
              <a:t> </a:t>
            </a:r>
            <a:r>
              <a:rPr lang="en-US" sz="1050" dirty="0" err="1"/>
              <a:t>kalau</a:t>
            </a:r>
            <a:r>
              <a:rPr lang="en-US" sz="1050" dirty="0"/>
              <a:t> </a:t>
            </a:r>
            <a:r>
              <a:rPr lang="en-US" sz="1050" dirty="0" err="1"/>
              <a:t>dia</a:t>
            </a:r>
            <a:r>
              <a:rPr lang="en-US" sz="1050" dirty="0"/>
              <a:t> </a:t>
            </a:r>
            <a:r>
              <a:rPr lang="en-US" sz="1050" dirty="0" err="1"/>
              <a:t>sudah</a:t>
            </a:r>
            <a:r>
              <a:rPr lang="en-US" sz="1050" dirty="0"/>
              <a:t> </a:t>
            </a:r>
            <a:r>
              <a:rPr lang="en-US" sz="1050" dirty="0" err="1"/>
              <a:t>berada</a:t>
            </a:r>
            <a:r>
              <a:rPr lang="en-US" sz="1050" dirty="0"/>
              <a:t> </a:t>
            </a:r>
            <a:r>
              <a:rPr lang="en-US" sz="1050" dirty="0" err="1"/>
              <a:t>dalam</a:t>
            </a:r>
            <a:r>
              <a:rPr lang="en-US" sz="1050" dirty="0"/>
              <a:t> </a:t>
            </a:r>
            <a:r>
              <a:rPr lang="en-US" sz="1050" dirty="0" err="1"/>
              <a:t>perangkap</a:t>
            </a:r>
            <a:r>
              <a:rPr lang="en-US" sz="1050" dirty="0"/>
              <a:t>, </a:t>
            </a:r>
            <a:r>
              <a:rPr lang="en-US" sz="1050" dirty="0" err="1"/>
              <a:t>karena</a:t>
            </a:r>
            <a:r>
              <a:rPr lang="en-US" sz="1050" dirty="0"/>
              <a:t> </a:t>
            </a:r>
            <a:r>
              <a:rPr lang="en-US" sz="1050" dirty="0" err="1"/>
              <a:t>alamat</a:t>
            </a:r>
            <a:r>
              <a:rPr lang="en-US" sz="1050" dirty="0"/>
              <a:t> </a:t>
            </a:r>
            <a:r>
              <a:rPr lang="en-US" sz="1050" dirty="0" err="1"/>
              <a:t>situsnya</a:t>
            </a:r>
            <a:r>
              <a:rPr lang="en-US" sz="1050" dirty="0"/>
              <a:t> </a:t>
            </a:r>
            <a:r>
              <a:rPr lang="en-US" sz="1050" dirty="0" err="1"/>
              <a:t>masih</a:t>
            </a:r>
            <a:r>
              <a:rPr lang="en-US" sz="1050" dirty="0"/>
              <a:t> </a:t>
            </a:r>
            <a:r>
              <a:rPr lang="en-US" sz="1050" dirty="0" err="1"/>
              <a:t>sama</a:t>
            </a:r>
            <a:r>
              <a:rPr lang="en-US" sz="1050" dirty="0"/>
              <a:t> </a:t>
            </a:r>
            <a:r>
              <a:rPr lang="en-US" sz="1050" dirty="0" err="1"/>
              <a:t>dengan</a:t>
            </a:r>
            <a:r>
              <a:rPr lang="en-US" sz="1050" dirty="0"/>
              <a:t> yang </a:t>
            </a:r>
            <a:r>
              <a:rPr lang="en-US" sz="1050" dirty="0" err="1"/>
              <a:t>sebenarnya</a:t>
            </a:r>
            <a:r>
              <a:rPr lang="en-US" sz="1050" dirty="0"/>
              <a:t>. </a:t>
            </a:r>
            <a:endParaRPr lang="id-ID" sz="1050" dirty="0"/>
          </a:p>
          <a:p>
            <a:pPr>
              <a:lnSpc>
                <a:spcPct val="120000"/>
              </a:lnSpc>
            </a:pPr>
            <a:r>
              <a:rPr lang="en-US" sz="1050" b="1" dirty="0"/>
              <a:t>Defacing </a:t>
            </a:r>
            <a:r>
              <a:rPr lang="en-US" sz="1050" b="1" dirty="0" err="1"/>
              <a:t>adalah</a:t>
            </a:r>
            <a:r>
              <a:rPr lang="en-US" sz="1050" dirty="0"/>
              <a:t> </a:t>
            </a:r>
            <a:r>
              <a:rPr lang="en-US" sz="1050" dirty="0" err="1"/>
              <a:t>kegiatan</a:t>
            </a:r>
            <a:r>
              <a:rPr lang="en-US" sz="1050" dirty="0"/>
              <a:t> </a:t>
            </a:r>
            <a:r>
              <a:rPr lang="en-US" sz="1050" dirty="0" err="1"/>
              <a:t>mengubah</a:t>
            </a:r>
            <a:r>
              <a:rPr lang="en-US" sz="1050" dirty="0"/>
              <a:t> </a:t>
            </a:r>
            <a:r>
              <a:rPr lang="en-US" sz="1050" dirty="0" err="1"/>
              <a:t>halaman</a:t>
            </a:r>
            <a:r>
              <a:rPr lang="en-US" sz="1050" dirty="0"/>
              <a:t> </a:t>
            </a:r>
            <a:r>
              <a:rPr lang="en-US" sz="1050" dirty="0" err="1"/>
              <a:t>situs</a:t>
            </a:r>
            <a:r>
              <a:rPr lang="en-US" sz="1050" dirty="0"/>
              <a:t>/website </a:t>
            </a:r>
            <a:r>
              <a:rPr lang="en-US" sz="1050" dirty="0" err="1"/>
              <a:t>pihak</a:t>
            </a:r>
            <a:r>
              <a:rPr lang="en-US" sz="1050" dirty="0"/>
              <a:t> lain, </a:t>
            </a:r>
            <a:r>
              <a:rPr lang="en-US" sz="1050" dirty="0" err="1"/>
              <a:t>seperti</a:t>
            </a:r>
            <a:r>
              <a:rPr lang="en-US" sz="1050" dirty="0"/>
              <a:t> yang </a:t>
            </a:r>
            <a:r>
              <a:rPr lang="en-US" sz="1050" dirty="0" err="1"/>
              <a:t>terjadi</a:t>
            </a:r>
            <a:r>
              <a:rPr lang="en-US" sz="1050" dirty="0"/>
              <a:t> </a:t>
            </a:r>
            <a:r>
              <a:rPr lang="en-US" sz="1050" dirty="0" err="1"/>
              <a:t>pada</a:t>
            </a:r>
            <a:r>
              <a:rPr lang="en-US" sz="1050" dirty="0"/>
              <a:t> </a:t>
            </a:r>
            <a:r>
              <a:rPr lang="en-US" sz="1050" dirty="0" err="1"/>
              <a:t>situs</a:t>
            </a:r>
            <a:r>
              <a:rPr lang="en-US" sz="1050" dirty="0"/>
              <a:t> </a:t>
            </a:r>
            <a:r>
              <a:rPr lang="en-US" sz="1050" dirty="0" err="1"/>
              <a:t>Menkominfo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Partai</a:t>
            </a:r>
            <a:r>
              <a:rPr lang="en-US" sz="1050" dirty="0"/>
              <a:t> </a:t>
            </a:r>
            <a:r>
              <a:rPr lang="en-US" sz="1050" dirty="0" err="1"/>
              <a:t>Golkar</a:t>
            </a:r>
            <a:r>
              <a:rPr lang="en-US" sz="1050" dirty="0"/>
              <a:t>, BI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situs</a:t>
            </a:r>
            <a:r>
              <a:rPr lang="en-US" sz="1050" dirty="0"/>
              <a:t> KPU </a:t>
            </a:r>
            <a:r>
              <a:rPr lang="en-US" sz="1050" dirty="0" err="1"/>
              <a:t>saat</a:t>
            </a:r>
            <a:r>
              <a:rPr lang="en-US" sz="1050" dirty="0"/>
              <a:t> </a:t>
            </a:r>
            <a:r>
              <a:rPr lang="en-US" sz="1050" dirty="0" err="1"/>
              <a:t>pemilu</a:t>
            </a:r>
            <a:r>
              <a:rPr lang="en-US" sz="1050" dirty="0"/>
              <a:t> 2004 </a:t>
            </a:r>
            <a:r>
              <a:rPr lang="en-US" sz="1050" dirty="0" err="1"/>
              <a:t>lalu</a:t>
            </a:r>
            <a:r>
              <a:rPr lang="en-US" sz="1050" dirty="0"/>
              <a:t>. </a:t>
            </a:r>
            <a:r>
              <a:rPr lang="en-US" sz="1050" dirty="0" err="1"/>
              <a:t>Tindakan</a:t>
            </a:r>
            <a:r>
              <a:rPr lang="en-US" sz="1050" dirty="0"/>
              <a:t> deface </a:t>
            </a:r>
            <a:r>
              <a:rPr lang="en-US" sz="1050" dirty="0" err="1"/>
              <a:t>ada</a:t>
            </a:r>
            <a:r>
              <a:rPr lang="en-US" sz="1050" dirty="0"/>
              <a:t> yang </a:t>
            </a:r>
            <a:r>
              <a:rPr lang="en-US" sz="1050" dirty="0" err="1"/>
              <a:t>semata-mata</a:t>
            </a:r>
            <a:r>
              <a:rPr lang="en-US" sz="1050" dirty="0"/>
              <a:t> </a:t>
            </a:r>
            <a:r>
              <a:rPr lang="en-US" sz="1050" dirty="0" err="1"/>
              <a:t>iseng</a:t>
            </a:r>
            <a:r>
              <a:rPr lang="en-US" sz="1050" dirty="0"/>
              <a:t>, </a:t>
            </a:r>
            <a:r>
              <a:rPr lang="en-US" sz="1050" dirty="0" err="1"/>
              <a:t>unjuk</a:t>
            </a:r>
            <a:r>
              <a:rPr lang="en-US" sz="1050" dirty="0"/>
              <a:t> </a:t>
            </a:r>
            <a:r>
              <a:rPr lang="en-US" sz="1050" dirty="0" err="1"/>
              <a:t>kebolehan</a:t>
            </a:r>
            <a:r>
              <a:rPr lang="en-US" sz="1050" dirty="0"/>
              <a:t>, </a:t>
            </a:r>
            <a:r>
              <a:rPr lang="en-US" sz="1050" dirty="0" err="1"/>
              <a:t>pamer</a:t>
            </a:r>
            <a:r>
              <a:rPr lang="en-US" sz="1050" dirty="0"/>
              <a:t> </a:t>
            </a:r>
            <a:r>
              <a:rPr lang="en-US" sz="1050" dirty="0" err="1"/>
              <a:t>kemampuan</a:t>
            </a:r>
            <a:r>
              <a:rPr lang="en-US" sz="1050" dirty="0"/>
              <a:t> </a:t>
            </a:r>
            <a:r>
              <a:rPr lang="en-US" sz="1050" dirty="0" err="1"/>
              <a:t>membuat</a:t>
            </a:r>
            <a:r>
              <a:rPr lang="en-US" sz="1050" dirty="0"/>
              <a:t> program, </a:t>
            </a:r>
            <a:r>
              <a:rPr lang="en-US" sz="1050" dirty="0" err="1"/>
              <a:t>tapi</a:t>
            </a:r>
            <a:r>
              <a:rPr lang="en-US" sz="1050" dirty="0"/>
              <a:t> </a:t>
            </a:r>
            <a:r>
              <a:rPr lang="en-US" sz="1050" dirty="0" err="1"/>
              <a:t>ada</a:t>
            </a:r>
            <a:r>
              <a:rPr lang="en-US" sz="1050" dirty="0"/>
              <a:t> </a:t>
            </a:r>
            <a:r>
              <a:rPr lang="en-US" sz="1050" dirty="0" err="1"/>
              <a:t>juga</a:t>
            </a:r>
            <a:r>
              <a:rPr lang="en-US" sz="1050" dirty="0"/>
              <a:t> yang </a:t>
            </a:r>
            <a:r>
              <a:rPr lang="en-US" sz="1050" dirty="0" err="1"/>
              <a:t>jahat</a:t>
            </a:r>
            <a:r>
              <a:rPr lang="en-US" sz="1050" dirty="0"/>
              <a:t>,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mencuri</a:t>
            </a:r>
            <a:r>
              <a:rPr lang="en-US" sz="1050" dirty="0"/>
              <a:t> data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dijual</a:t>
            </a:r>
            <a:r>
              <a:rPr lang="en-US" sz="1050" dirty="0"/>
              <a:t> </a:t>
            </a:r>
            <a:r>
              <a:rPr lang="en-US" sz="1050" dirty="0" err="1"/>
              <a:t>kepada</a:t>
            </a:r>
            <a:r>
              <a:rPr lang="en-US" sz="1050" dirty="0"/>
              <a:t> </a:t>
            </a:r>
            <a:r>
              <a:rPr lang="en-US" sz="1050" dirty="0" err="1"/>
              <a:t>pihak</a:t>
            </a:r>
            <a:r>
              <a:rPr lang="en-US" sz="1050" dirty="0"/>
              <a:t> lain. </a:t>
            </a:r>
            <a:endParaRPr lang="id-ID" sz="1050" dirty="0"/>
          </a:p>
          <a:p>
            <a:pPr>
              <a:lnSpc>
                <a:spcPct val="120000"/>
              </a:lnSpc>
            </a:pPr>
            <a:r>
              <a:rPr lang="en-US" sz="1050" b="1" dirty="0" err="1"/>
              <a:t>Phising</a:t>
            </a:r>
            <a:r>
              <a:rPr lang="en-US" sz="1050" b="1" dirty="0"/>
              <a:t> </a:t>
            </a:r>
            <a:r>
              <a:rPr lang="en-US" sz="1050" b="1" dirty="0" err="1"/>
              <a:t>adalah</a:t>
            </a:r>
            <a:r>
              <a:rPr lang="en-US" sz="1050" dirty="0"/>
              <a:t> </a:t>
            </a:r>
            <a:r>
              <a:rPr lang="en-US" sz="1050" dirty="0" err="1"/>
              <a:t>kegiatan</a:t>
            </a:r>
            <a:r>
              <a:rPr lang="en-US" sz="1050" dirty="0"/>
              <a:t> </a:t>
            </a:r>
            <a:r>
              <a:rPr lang="en-US" sz="1050" dirty="0" err="1"/>
              <a:t>memancing</a:t>
            </a:r>
            <a:r>
              <a:rPr lang="en-US" sz="1050" dirty="0"/>
              <a:t> </a:t>
            </a:r>
            <a:r>
              <a:rPr lang="en-US" sz="1050" dirty="0" err="1"/>
              <a:t>pemakai</a:t>
            </a:r>
            <a:r>
              <a:rPr lang="en-US" sz="1050" dirty="0"/>
              <a:t> </a:t>
            </a:r>
            <a:r>
              <a:rPr lang="en-US" sz="1050" dirty="0" err="1"/>
              <a:t>komputer</a:t>
            </a:r>
            <a:r>
              <a:rPr lang="en-US" sz="1050" dirty="0"/>
              <a:t> di internet (user) agar </a:t>
            </a:r>
            <a:r>
              <a:rPr lang="en-US" sz="1050" dirty="0" err="1"/>
              <a:t>mau</a:t>
            </a:r>
            <a:r>
              <a:rPr lang="en-US" sz="1050" dirty="0"/>
              <a:t> </a:t>
            </a:r>
            <a:r>
              <a:rPr lang="en-US" sz="1050" dirty="0" err="1"/>
              <a:t>memberikan</a:t>
            </a:r>
            <a:r>
              <a:rPr lang="en-US" sz="1050" dirty="0"/>
              <a:t> </a:t>
            </a:r>
            <a:r>
              <a:rPr lang="en-US" sz="1050" dirty="0" err="1"/>
              <a:t>informasi</a:t>
            </a:r>
            <a:r>
              <a:rPr lang="en-US" sz="1050" dirty="0"/>
              <a:t> data </a:t>
            </a:r>
            <a:r>
              <a:rPr lang="en-US" sz="1050" dirty="0" err="1"/>
              <a:t>diri</a:t>
            </a:r>
            <a:r>
              <a:rPr lang="en-US" sz="1050" dirty="0"/>
              <a:t> </a:t>
            </a:r>
            <a:r>
              <a:rPr lang="en-US" sz="1050" dirty="0" err="1"/>
              <a:t>pemakai</a:t>
            </a:r>
            <a:r>
              <a:rPr lang="en-US" sz="1050" dirty="0"/>
              <a:t> (username) </a:t>
            </a:r>
            <a:r>
              <a:rPr lang="en-US" sz="1050" dirty="0" err="1"/>
              <a:t>dan</a:t>
            </a:r>
            <a:r>
              <a:rPr lang="en-US" sz="1050" dirty="0"/>
              <a:t> kata </a:t>
            </a:r>
            <a:r>
              <a:rPr lang="en-US" sz="1050" dirty="0" err="1"/>
              <a:t>sandinya</a:t>
            </a:r>
            <a:r>
              <a:rPr lang="en-US" sz="1050" dirty="0"/>
              <a:t> (password) </a:t>
            </a:r>
            <a:r>
              <a:rPr lang="en-US" sz="1050" dirty="0" err="1"/>
              <a:t>pada</a:t>
            </a:r>
            <a:r>
              <a:rPr lang="en-US" sz="1050" dirty="0"/>
              <a:t> </a:t>
            </a:r>
            <a:r>
              <a:rPr lang="en-US" sz="1050" dirty="0" err="1"/>
              <a:t>suatu</a:t>
            </a:r>
            <a:r>
              <a:rPr lang="en-US" sz="1050" dirty="0"/>
              <a:t> website yang </a:t>
            </a:r>
            <a:r>
              <a:rPr lang="en-US" sz="1050" dirty="0" err="1"/>
              <a:t>sudah</a:t>
            </a:r>
            <a:r>
              <a:rPr lang="en-US" sz="1050" dirty="0"/>
              <a:t> di-deface. </a:t>
            </a:r>
            <a:r>
              <a:rPr lang="en-US" sz="1050" dirty="0" err="1"/>
              <a:t>Phising</a:t>
            </a:r>
            <a:r>
              <a:rPr lang="en-US" sz="1050" dirty="0"/>
              <a:t> </a:t>
            </a:r>
            <a:r>
              <a:rPr lang="en-US" sz="1050" dirty="0" err="1"/>
              <a:t>biasanya</a:t>
            </a:r>
            <a:r>
              <a:rPr lang="en-US" sz="1050" dirty="0"/>
              <a:t> </a:t>
            </a:r>
            <a:r>
              <a:rPr lang="en-US" sz="1050" dirty="0" err="1"/>
              <a:t>diarahkan</a:t>
            </a:r>
            <a:r>
              <a:rPr lang="en-US" sz="1050" dirty="0"/>
              <a:t> </a:t>
            </a:r>
            <a:r>
              <a:rPr lang="en-US" sz="1050" dirty="0" err="1"/>
              <a:t>kepada</a:t>
            </a:r>
            <a:r>
              <a:rPr lang="en-US" sz="1050" dirty="0"/>
              <a:t> </a:t>
            </a:r>
            <a:r>
              <a:rPr lang="en-US" sz="1050" dirty="0" err="1"/>
              <a:t>pengguna</a:t>
            </a:r>
            <a:r>
              <a:rPr lang="en-US" sz="1050" dirty="0"/>
              <a:t> online banking. </a:t>
            </a:r>
            <a:r>
              <a:rPr lang="en-US" sz="1050" dirty="0" err="1"/>
              <a:t>Isian</a:t>
            </a:r>
            <a:r>
              <a:rPr lang="en-US" sz="1050" dirty="0"/>
              <a:t> data </a:t>
            </a:r>
            <a:r>
              <a:rPr lang="en-US" sz="1050" dirty="0" err="1"/>
              <a:t>pemakai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password yang vital yang </a:t>
            </a:r>
            <a:r>
              <a:rPr lang="en-US" sz="1050" dirty="0" err="1"/>
              <a:t>telah</a:t>
            </a:r>
            <a:r>
              <a:rPr lang="en-US" sz="1050" dirty="0"/>
              <a:t> </a:t>
            </a:r>
            <a:r>
              <a:rPr lang="en-US" sz="1050" dirty="0" err="1"/>
              <a:t>dikirim</a:t>
            </a:r>
            <a:r>
              <a:rPr lang="en-US" sz="1050" dirty="0"/>
              <a:t> </a:t>
            </a:r>
            <a:r>
              <a:rPr lang="en-US" sz="1050" dirty="0" err="1"/>
              <a:t>akhirnya</a:t>
            </a:r>
            <a:r>
              <a:rPr lang="en-US" sz="1050" dirty="0"/>
              <a:t> </a:t>
            </a:r>
            <a:r>
              <a:rPr lang="en-US" sz="1050" dirty="0" err="1"/>
              <a:t>akan</a:t>
            </a:r>
            <a:r>
              <a:rPr lang="en-US" sz="1050" dirty="0"/>
              <a:t> </a:t>
            </a:r>
            <a:r>
              <a:rPr lang="en-US" sz="1050" dirty="0" err="1"/>
              <a:t>menjadi</a:t>
            </a:r>
            <a:r>
              <a:rPr lang="en-US" sz="1050" dirty="0"/>
              <a:t> </a:t>
            </a:r>
            <a:r>
              <a:rPr lang="en-US" sz="1050" dirty="0" err="1"/>
              <a:t>milik</a:t>
            </a:r>
            <a:r>
              <a:rPr lang="en-US" sz="1050" dirty="0"/>
              <a:t> </a:t>
            </a:r>
            <a:r>
              <a:rPr lang="en-US" sz="1050" dirty="0" err="1"/>
              <a:t>penjahat</a:t>
            </a:r>
            <a:r>
              <a:rPr lang="en-US" sz="1050" dirty="0"/>
              <a:t> </a:t>
            </a:r>
            <a:r>
              <a:rPr lang="en-US" sz="1050" dirty="0" err="1"/>
              <a:t>tersebut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digunakan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belanja</a:t>
            </a:r>
            <a:r>
              <a:rPr lang="en-US" sz="1050" dirty="0"/>
              <a:t> </a:t>
            </a:r>
            <a:r>
              <a:rPr lang="en-US" sz="1050" dirty="0" err="1"/>
              <a:t>dengan</a:t>
            </a:r>
            <a:r>
              <a:rPr lang="en-US" sz="1050" dirty="0"/>
              <a:t> </a:t>
            </a:r>
            <a:r>
              <a:rPr lang="en-US" sz="1050" dirty="0" err="1"/>
              <a:t>kartu</a:t>
            </a:r>
            <a:r>
              <a:rPr lang="en-US" sz="1050" dirty="0"/>
              <a:t> </a:t>
            </a:r>
            <a:r>
              <a:rPr lang="en-US" sz="1050" dirty="0" err="1"/>
              <a:t>kredit</a:t>
            </a:r>
            <a:r>
              <a:rPr lang="en-US" sz="1050" dirty="0"/>
              <a:t> </a:t>
            </a:r>
            <a:r>
              <a:rPr lang="en-US" sz="1050" dirty="0" err="1"/>
              <a:t>atau</a:t>
            </a:r>
            <a:r>
              <a:rPr lang="en-US" sz="1050" dirty="0"/>
              <a:t> </a:t>
            </a:r>
            <a:r>
              <a:rPr lang="en-US" sz="1050" dirty="0" err="1"/>
              <a:t>uang</a:t>
            </a:r>
            <a:r>
              <a:rPr lang="en-US" sz="1050" dirty="0"/>
              <a:t> </a:t>
            </a:r>
            <a:r>
              <a:rPr lang="en-US" sz="1050" dirty="0" err="1"/>
              <a:t>rekening</a:t>
            </a:r>
            <a:r>
              <a:rPr lang="en-US" sz="1050" dirty="0"/>
              <a:t> </a:t>
            </a:r>
            <a:r>
              <a:rPr lang="en-US" sz="1050" dirty="0" err="1"/>
              <a:t>milik</a:t>
            </a:r>
            <a:r>
              <a:rPr lang="en-US" sz="1050" dirty="0"/>
              <a:t> </a:t>
            </a:r>
            <a:r>
              <a:rPr lang="en-US" sz="1050" dirty="0" err="1"/>
              <a:t>korbannya</a:t>
            </a:r>
            <a:r>
              <a:rPr lang="en-US" sz="1050" dirty="0"/>
              <a:t>. </a:t>
            </a:r>
            <a:endParaRPr lang="id-ID" sz="1050" dirty="0"/>
          </a:p>
          <a:p>
            <a:pPr>
              <a:lnSpc>
                <a:spcPct val="120000"/>
              </a:lnSpc>
            </a:pPr>
            <a:r>
              <a:rPr lang="en-US" sz="1050" b="1" dirty="0"/>
              <a:t>Jamming </a:t>
            </a:r>
            <a:r>
              <a:rPr lang="en-US" sz="1050" b="1" dirty="0" err="1"/>
              <a:t>adalah</a:t>
            </a:r>
            <a:r>
              <a:rPr lang="en-US" sz="1050" dirty="0"/>
              <a:t> </a:t>
            </a:r>
            <a:r>
              <a:rPr lang="en-US" sz="1050" dirty="0" err="1"/>
              <a:t>aksi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mengacaukan</a:t>
            </a:r>
            <a:r>
              <a:rPr lang="en-US" sz="1050" dirty="0"/>
              <a:t> </a:t>
            </a:r>
            <a:r>
              <a:rPr lang="en-US" sz="1050" dirty="0" err="1"/>
              <a:t>sinyal</a:t>
            </a:r>
            <a:r>
              <a:rPr lang="en-US" sz="1050" dirty="0"/>
              <a:t> di </a:t>
            </a:r>
            <a:r>
              <a:rPr lang="en-US" sz="1050" dirty="0" err="1"/>
              <a:t>suatu</a:t>
            </a:r>
            <a:r>
              <a:rPr lang="en-US" sz="1050" dirty="0"/>
              <a:t> </a:t>
            </a:r>
            <a:r>
              <a:rPr lang="en-US" sz="1050" dirty="0" err="1"/>
              <a:t>tempat</a:t>
            </a:r>
            <a:r>
              <a:rPr lang="en-US" sz="1050" dirty="0"/>
              <a:t>. </a:t>
            </a:r>
            <a:r>
              <a:rPr lang="en-US" sz="1050" dirty="0" err="1"/>
              <a:t>Dengan</a:t>
            </a:r>
            <a:r>
              <a:rPr lang="en-US" sz="1050" dirty="0"/>
              <a:t> </a:t>
            </a:r>
            <a:r>
              <a:rPr lang="en-US" sz="1050" dirty="0" err="1"/>
              <a:t>teknik</a:t>
            </a:r>
            <a:r>
              <a:rPr lang="en-US" sz="1050" dirty="0"/>
              <a:t> </a:t>
            </a:r>
            <a:r>
              <a:rPr lang="en-US" sz="1050" dirty="0" err="1"/>
              <a:t>ini</a:t>
            </a:r>
            <a:r>
              <a:rPr lang="en-US" sz="1050" dirty="0"/>
              <a:t> </a:t>
            </a:r>
            <a:r>
              <a:rPr lang="en-US" sz="1050" dirty="0" err="1"/>
              <a:t>sinyal</a:t>
            </a:r>
            <a:r>
              <a:rPr lang="en-US" sz="1050" dirty="0"/>
              <a:t> </a:t>
            </a:r>
            <a:r>
              <a:rPr lang="en-US" sz="1050" dirty="0" err="1"/>
              <a:t>bisa</a:t>
            </a:r>
            <a:r>
              <a:rPr lang="en-US" sz="1050" dirty="0"/>
              <a:t> di-ground-</a:t>
            </a:r>
            <a:r>
              <a:rPr lang="en-US" sz="1050" dirty="0" err="1"/>
              <a:t>kan</a:t>
            </a:r>
            <a:r>
              <a:rPr lang="en-US" sz="1050" dirty="0"/>
              <a:t>, </a:t>
            </a:r>
            <a:r>
              <a:rPr lang="en-US" sz="1050" dirty="0" err="1"/>
              <a:t>sehingga</a:t>
            </a:r>
            <a:r>
              <a:rPr lang="en-US" sz="1050" dirty="0"/>
              <a:t> </a:t>
            </a:r>
            <a:r>
              <a:rPr lang="en-US" sz="1050" dirty="0" err="1"/>
              <a:t>sinyal</a:t>
            </a:r>
            <a:r>
              <a:rPr lang="en-US" sz="1050" dirty="0"/>
              <a:t> </a:t>
            </a:r>
            <a:r>
              <a:rPr lang="en-US" sz="1050" dirty="0" err="1"/>
              <a:t>tidak</a:t>
            </a:r>
            <a:r>
              <a:rPr lang="en-US" sz="1050" dirty="0"/>
              <a:t> </a:t>
            </a:r>
            <a:r>
              <a:rPr lang="en-US" sz="1050" dirty="0" err="1"/>
              <a:t>bisa</a:t>
            </a:r>
            <a:r>
              <a:rPr lang="en-US" sz="1050" dirty="0"/>
              <a:t> </a:t>
            </a:r>
            <a:r>
              <a:rPr lang="en-US" sz="1050" dirty="0" err="1"/>
              <a:t>ditangkap</a:t>
            </a:r>
            <a:r>
              <a:rPr lang="en-US" sz="1050" dirty="0"/>
              <a:t> </a:t>
            </a:r>
            <a:r>
              <a:rPr lang="en-US" sz="1050" dirty="0" err="1"/>
              <a:t>sama</a:t>
            </a:r>
            <a:r>
              <a:rPr lang="en-US" sz="1050" dirty="0"/>
              <a:t> </a:t>
            </a:r>
            <a:r>
              <a:rPr lang="en-US" sz="1050" dirty="0" err="1"/>
              <a:t>sekali</a:t>
            </a:r>
            <a:r>
              <a:rPr lang="en-US" sz="1050" dirty="0"/>
              <a:t>. Jamming </a:t>
            </a:r>
            <a:r>
              <a:rPr lang="en-US" sz="1050" dirty="0" err="1"/>
              <a:t>akan</a:t>
            </a:r>
            <a:r>
              <a:rPr lang="en-US" sz="1050" dirty="0"/>
              <a:t> </a:t>
            </a:r>
            <a:r>
              <a:rPr lang="en-US" sz="1050" dirty="0" err="1"/>
              <a:t>lebih</a:t>
            </a:r>
            <a:r>
              <a:rPr lang="en-US" sz="1050" dirty="0"/>
              <a:t> </a:t>
            </a:r>
            <a:r>
              <a:rPr lang="en-US" sz="1050" dirty="0" err="1"/>
              <a:t>berbahaya</a:t>
            </a:r>
            <a:r>
              <a:rPr lang="en-US" sz="1050" dirty="0"/>
              <a:t> </a:t>
            </a:r>
            <a:r>
              <a:rPr lang="en-US" sz="1050" dirty="0" err="1"/>
              <a:t>apabila</a:t>
            </a:r>
            <a:r>
              <a:rPr lang="en-US" sz="1050" dirty="0"/>
              <a:t> </a:t>
            </a:r>
            <a:r>
              <a:rPr lang="en-US" sz="1050" dirty="0" err="1"/>
              <a:t>dilakukan</a:t>
            </a:r>
            <a:r>
              <a:rPr lang="en-US" sz="1050" dirty="0"/>
              <a:t> </a:t>
            </a:r>
            <a:r>
              <a:rPr lang="en-US" sz="1050" dirty="0" err="1"/>
              <a:t>oleh</a:t>
            </a:r>
            <a:r>
              <a:rPr lang="en-US" sz="1050" dirty="0"/>
              <a:t> orang yang </a:t>
            </a:r>
            <a:r>
              <a:rPr lang="en-US" sz="1050" dirty="0" err="1"/>
              <a:t>tidak</a:t>
            </a:r>
            <a:r>
              <a:rPr lang="en-US" sz="1050" dirty="0"/>
              <a:t> </a:t>
            </a:r>
            <a:r>
              <a:rPr lang="en-US" sz="1050" dirty="0" err="1"/>
              <a:t>bertanggung</a:t>
            </a:r>
            <a:r>
              <a:rPr lang="en-US" sz="1050" dirty="0"/>
              <a:t> </a:t>
            </a:r>
            <a:r>
              <a:rPr lang="en-US" sz="1050" dirty="0" err="1"/>
              <a:t>jawab</a:t>
            </a:r>
            <a:r>
              <a:rPr lang="en-US" sz="1050" dirty="0"/>
              <a:t> (</a:t>
            </a:r>
            <a:r>
              <a:rPr lang="en-US" sz="1050" dirty="0" err="1"/>
              <a:t>misalh</a:t>
            </a:r>
            <a:r>
              <a:rPr lang="en-US" sz="1050" dirty="0"/>
              <a:t> : </a:t>
            </a:r>
            <a:r>
              <a:rPr lang="en-US" sz="1050" dirty="0" err="1"/>
              <a:t>teroris</a:t>
            </a:r>
            <a:r>
              <a:rPr lang="en-US" sz="1050" dirty="0"/>
              <a:t>), yang </a:t>
            </a:r>
            <a:r>
              <a:rPr lang="en-US" sz="1050" dirty="0" err="1"/>
              <a:t>dengan</a:t>
            </a:r>
            <a:r>
              <a:rPr lang="en-US" sz="1050" dirty="0"/>
              <a:t> </a:t>
            </a:r>
            <a:r>
              <a:rPr lang="en-US" sz="1050" dirty="0" err="1"/>
              <a:t>aksinya</a:t>
            </a:r>
            <a:r>
              <a:rPr lang="en-US" sz="1050" dirty="0"/>
              <a:t> </a:t>
            </a:r>
            <a:r>
              <a:rPr lang="en-US" sz="1050" dirty="0" err="1"/>
              <a:t>megngakibatkan</a:t>
            </a:r>
            <a:r>
              <a:rPr lang="en-US" sz="1050" dirty="0"/>
              <a:t> </a:t>
            </a:r>
            <a:r>
              <a:rPr lang="en-US" sz="1050" dirty="0" err="1"/>
              <a:t>jaringan</a:t>
            </a:r>
            <a:r>
              <a:rPr lang="en-US" sz="1050" dirty="0"/>
              <a:t> di </a:t>
            </a:r>
            <a:r>
              <a:rPr lang="en-US" sz="1050" dirty="0" err="1"/>
              <a:t>suatu</a:t>
            </a:r>
            <a:r>
              <a:rPr lang="en-US" sz="1050" dirty="0"/>
              <a:t> </a:t>
            </a:r>
            <a:r>
              <a:rPr lang="en-US" sz="1050" dirty="0" err="1"/>
              <a:t>kota</a:t>
            </a:r>
            <a:r>
              <a:rPr lang="en-US" sz="1050" dirty="0"/>
              <a:t> </a:t>
            </a:r>
            <a:r>
              <a:rPr lang="en-US" sz="1050" dirty="0" err="1"/>
              <a:t>lumpuh</a:t>
            </a:r>
            <a:r>
              <a:rPr lang="en-US" sz="1050" dirty="0"/>
              <a:t> (</a:t>
            </a:r>
            <a:r>
              <a:rPr lang="en-US" sz="1050" dirty="0" err="1"/>
              <a:t>dalam</a:t>
            </a:r>
            <a:r>
              <a:rPr lang="en-US" sz="1050" dirty="0"/>
              <a:t> </a:t>
            </a:r>
            <a:r>
              <a:rPr lang="en-US" sz="1050" dirty="0" err="1"/>
              <a:t>rangka</a:t>
            </a:r>
            <a:r>
              <a:rPr lang="en-US" sz="1050" dirty="0"/>
              <a:t> </a:t>
            </a:r>
            <a:r>
              <a:rPr lang="en-US" sz="1050" dirty="0" err="1"/>
              <a:t>melancarkan</a:t>
            </a:r>
            <a:r>
              <a:rPr lang="en-US" sz="1050" dirty="0"/>
              <a:t> </a:t>
            </a:r>
            <a:r>
              <a:rPr lang="en-US" sz="1050" dirty="0" err="1"/>
              <a:t>aksi</a:t>
            </a:r>
            <a:r>
              <a:rPr lang="en-US" sz="1050" dirty="0"/>
              <a:t> </a:t>
            </a:r>
            <a:r>
              <a:rPr lang="en-US" sz="1050" dirty="0" err="1"/>
              <a:t>terornya</a:t>
            </a:r>
            <a:r>
              <a:rPr lang="en-US" sz="105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581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Klasifikasi</a:t>
            </a:r>
            <a:r>
              <a:rPr lang="en-GB" b="1" dirty="0"/>
              <a:t> </a:t>
            </a:r>
            <a:r>
              <a:rPr lang="en-GB" b="1" dirty="0" err="1"/>
              <a:t>kejahatan</a:t>
            </a:r>
            <a:r>
              <a:rPr lang="en-GB" b="1" dirty="0"/>
              <a:t> </a:t>
            </a:r>
            <a:r>
              <a:rPr lang="en-GB" b="1" dirty="0" err="1"/>
              <a:t>Komputer</a:t>
            </a:r>
            <a:r>
              <a:rPr lang="en-GB" b="1" dirty="0"/>
              <a:t> 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11764" y="3152581"/>
            <a:ext cx="2393302" cy="8397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LEVEL ANNOYING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06787" y="3152581"/>
            <a:ext cx="2393302" cy="8397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LEVEL DANGEROUS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205066" y="3572459"/>
            <a:ext cx="21017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34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2400645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Serangan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untuk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mendapatkan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account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SQL injection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Session hijacking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8132" name="Rectangle 4" descr="Dotted grid"/>
          <p:cNvSpPr>
            <a:spLocks noGrp="1" noChangeArrowheads="1"/>
          </p:cNvSpPr>
          <p:nvPr>
            <p:ph type="title"/>
          </p:nvPr>
        </p:nvSpPr>
        <p:spPr>
          <a:xfrm>
            <a:off x="349898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Ancaman via aplikasi berbasis web (1)</a:t>
            </a:r>
          </a:p>
        </p:txBody>
      </p:sp>
    </p:spTree>
    <p:extLst>
      <p:ext uri="{BB962C8B-B14F-4D97-AF65-F5344CB8AC3E}">
        <p14:creationId xmlns:p14="http://schemas.microsoft.com/office/powerpoint/2010/main" val="3505470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3000809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serangan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account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Analisa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manajemen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account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untuk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mendapatkan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account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Brute force attack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Desain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coding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aman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Mendisable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pesan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error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aplikasi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tidak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perlu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Sanitasi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nilai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input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baik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di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server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Dan lain-lain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9156" name="Rectangle 1028" descr="Dotted grid"/>
          <p:cNvSpPr>
            <a:spLocks noGrp="1" noChangeArrowheads="1"/>
          </p:cNvSpPr>
          <p:nvPr>
            <p:ph type="title"/>
          </p:nvPr>
        </p:nvSpPr>
        <p:spPr>
          <a:xfrm>
            <a:off x="335903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Ancaman via aplikasi berbasis web (2)</a:t>
            </a:r>
          </a:p>
        </p:txBody>
      </p:sp>
    </p:spTree>
    <p:extLst>
      <p:ext uri="{BB962C8B-B14F-4D97-AF65-F5344CB8AC3E}">
        <p14:creationId xmlns:p14="http://schemas.microsoft.com/office/powerpoint/2010/main" val="507260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174035"/>
            <a:ext cx="9144000" cy="3508641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serangan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SQL injection	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latin typeface="Book Antiqua" pitchFamily="18" charset="0"/>
                <a:sym typeface="Webdings" pitchFamily="18" charset="2"/>
              </a:rPr>
              <a:t>	</a:t>
            </a:r>
            <a:r>
              <a:rPr lang="en-US" sz="1500" dirty="0" err="1">
                <a:latin typeface="Book Antiqua" pitchFamily="18" charset="0"/>
                <a:sym typeface="Webdings" pitchFamily="18" charset="2"/>
              </a:rPr>
              <a:t>Contoh</a:t>
            </a:r>
            <a:r>
              <a:rPr lang="en-US" sz="1500" dirty="0">
                <a:latin typeface="Book Antiqua" pitchFamily="18" charset="0"/>
                <a:sym typeface="Webdings" pitchFamily="18" charset="2"/>
              </a:rPr>
              <a:t>: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Query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pada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aplikasi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database</a:t>
            </a:r>
          </a:p>
          <a:p>
            <a:pPr lvl="1">
              <a:buSzPct val="125000"/>
              <a:buFont typeface="Wingdings" pitchFamily="2" charset="2"/>
              <a:buNone/>
            </a:pPr>
            <a:r>
              <a:rPr lang="en-US" sz="1500" b="1" dirty="0">
                <a:latin typeface="Book Antiqua" pitchFamily="18" charset="0"/>
                <a:cs typeface="Times New Roman" charset="0"/>
              </a:rPr>
              <a:t>	</a:t>
            </a:r>
            <a:r>
              <a:rPr lang="en-US" sz="1500" b="1" dirty="0">
                <a:latin typeface="Courier New" pitchFamily="49" charset="0"/>
                <a:cs typeface="Times New Roman" charset="0"/>
              </a:rPr>
              <a:t>s</a:t>
            </a:r>
            <a:r>
              <a:rPr lang="en-US" sz="1500" b="1" dirty="0">
                <a:latin typeface="Courier New" pitchFamily="49" charset="0"/>
                <a:sym typeface="Webdings" pitchFamily="18" charset="2"/>
              </a:rPr>
              <a:t>elect * from user where id=$id;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b="1" dirty="0">
              <a:latin typeface="Courier New" pitchFamily="49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Penyerang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memasukan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nilai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variabel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>
                <a:latin typeface="Courier New" pitchFamily="49" charset="0"/>
                <a:sym typeface="Webdings" pitchFamily="18" charset="2"/>
              </a:rPr>
              <a:t>”</a:t>
            </a:r>
            <a:r>
              <a:rPr lang="en-US" sz="1500" dirty="0" err="1">
                <a:latin typeface="Courier New" pitchFamily="49" charset="0"/>
                <a:sym typeface="Webdings" pitchFamily="18" charset="2"/>
              </a:rPr>
              <a:t>id”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query yang “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diinginkan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"</a:t>
            </a:r>
          </a:p>
          <a:p>
            <a:pPr lvl="1">
              <a:buSzPct val="125000"/>
              <a:buFont typeface="Wingdings" pitchFamily="2" charset="2"/>
              <a:buNone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	</a:t>
            </a:r>
            <a:r>
              <a:rPr lang="en-US" sz="1500" b="1" dirty="0">
                <a:latin typeface="Courier New" pitchFamily="49" charset="0"/>
                <a:sym typeface="Webdings" pitchFamily="18" charset="2"/>
              </a:rPr>
              <a:t>$id=212; select * from admin</a:t>
            </a:r>
            <a:r>
              <a:rPr lang="en-US" sz="1500" b="1" dirty="0">
                <a:latin typeface="Trebuchet MS" pitchFamily="34" charset="0"/>
                <a:sym typeface="Webdings" pitchFamily="18" charset="2"/>
              </a:rPr>
              <a:t> 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b="1" dirty="0">
              <a:latin typeface="Trebuchet MS" pitchFamily="34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Query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akhir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menghasilkan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2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buah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query</a:t>
            </a:r>
            <a:endParaRPr lang="en-US" sz="1500" dirty="0">
              <a:latin typeface="Book Antiqua" pitchFamily="18" charset="0"/>
              <a:sym typeface="Webdings" pitchFamily="18" charset="2"/>
            </a:endParaRPr>
          </a:p>
          <a:p>
            <a:pPr lvl="1">
              <a:buFont typeface="Wingdings" pitchFamily="2" charset="2"/>
              <a:buNone/>
            </a:pPr>
            <a:r>
              <a:rPr lang="en-US" sz="1500" b="1" dirty="0">
                <a:latin typeface="Trebuchet MS" pitchFamily="34" charset="0"/>
                <a:sym typeface="Webdings" pitchFamily="18" charset="2"/>
              </a:rPr>
              <a:t>	</a:t>
            </a:r>
            <a:r>
              <a:rPr lang="en-US" sz="1500" b="1" dirty="0">
                <a:latin typeface="Courier New" pitchFamily="49" charset="0"/>
                <a:sym typeface="Webdings" pitchFamily="18" charset="2"/>
              </a:rPr>
              <a:t>select * from users where id=212;</a:t>
            </a:r>
          </a:p>
          <a:p>
            <a:pPr lvl="1">
              <a:buFont typeface="Wingdings" pitchFamily="2" charset="2"/>
              <a:buNone/>
            </a:pPr>
            <a:r>
              <a:rPr lang="en-US" sz="1500" b="1" dirty="0">
                <a:latin typeface="Courier New" pitchFamily="49" charset="0"/>
                <a:sym typeface="Webdings" pitchFamily="18" charset="2"/>
              </a:rPr>
              <a:t>	select * from admin;</a:t>
            </a:r>
          </a:p>
          <a:p>
            <a:pPr lvl="1">
              <a:buFont typeface="Wingdings" pitchFamily="2" charset="2"/>
              <a:buNone/>
            </a:pPr>
            <a:endParaRPr lang="en-US" sz="1500" b="1" dirty="0">
              <a:latin typeface="Courier New" pitchFamily="49" charset="0"/>
              <a:sym typeface="Webdings" pitchFamily="18" charset="2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Sanitasi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nilai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input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baik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di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sisi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server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0180" name="Rectangle 4" descr="Dotted grid"/>
          <p:cNvSpPr>
            <a:spLocks noGrp="1" noChangeArrowheads="1"/>
          </p:cNvSpPr>
          <p:nvPr>
            <p:ph type="title"/>
          </p:nvPr>
        </p:nvSpPr>
        <p:spPr>
          <a:xfrm>
            <a:off x="321906" y="16573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 dirty="0" err="1">
                <a:solidFill>
                  <a:schemeClr val="tx1"/>
                </a:solidFill>
                <a:latin typeface="Book Antiqua" pitchFamily="18" charset="0"/>
              </a:rPr>
              <a:t>Ancaman</a:t>
            </a:r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 via </a:t>
            </a:r>
            <a:r>
              <a:rPr lang="en-US" sz="2700" b="1" dirty="0" err="1">
                <a:solidFill>
                  <a:schemeClr val="tx1"/>
                </a:solidFill>
                <a:latin typeface="Book Antiqua" pitchFamily="18" charset="0"/>
              </a:rPr>
              <a:t>aplikasi</a:t>
            </a:r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Book Antiqua" pitchFamily="18" charset="0"/>
              </a:rPr>
              <a:t>berbasis</a:t>
            </a:r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 web (3)</a:t>
            </a:r>
          </a:p>
        </p:txBody>
      </p:sp>
    </p:spTree>
    <p:extLst>
      <p:ext uri="{BB962C8B-B14F-4D97-AF65-F5344CB8AC3E}">
        <p14:creationId xmlns:p14="http://schemas.microsoft.com/office/powerpoint/2010/main" val="32589656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2862310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r>
              <a:rPr lang="en-US" b="1" dirty="0">
                <a:latin typeface="Book Antiqua" pitchFamily="18" charset="0"/>
                <a:sym typeface="Webdings" pitchFamily="18" charset="2"/>
              </a:rPr>
              <a:t> session hijacking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latin typeface="Book Antiqua" pitchFamily="18" charset="0"/>
                <a:cs typeface="Times New Roman" charset="0"/>
              </a:rPr>
              <a:t>HTTP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adalah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stateless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Ekploitasi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session</a:t>
            </a:r>
            <a:endParaRPr lang="en-US" sz="1500" i="1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None/>
            </a:pPr>
            <a:endParaRPr lang="en-US" sz="1500" i="1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None/>
            </a:pPr>
            <a:endParaRPr lang="en-US" i="1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None/>
            </a:pPr>
            <a:endParaRPr lang="en-US" i="1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Menggunakan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session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sulit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ditebak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,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misalnya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menyertakan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id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password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Enkripsi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nilai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session</a:t>
            </a:r>
          </a:p>
          <a:p>
            <a:pPr lvl="1">
              <a:buSzPct val="125000"/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sz="1500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51204" name="Rectangle 4" descr="Dotted grid"/>
          <p:cNvSpPr>
            <a:spLocks noGrp="1" noChangeArrowheads="1"/>
          </p:cNvSpPr>
          <p:nvPr>
            <p:ph type="title"/>
          </p:nvPr>
        </p:nvSpPr>
        <p:spPr>
          <a:xfrm>
            <a:off x="307910" y="1599034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Book Antiqua" pitchFamily="18" charset="0"/>
              </a:rPr>
              <a:t>Ancaman via aplikasi berbasis web (4)</a:t>
            </a:r>
          </a:p>
        </p:txBody>
      </p:sp>
    </p:spTree>
    <p:extLst>
      <p:ext uri="{BB962C8B-B14F-4D97-AF65-F5344CB8AC3E}">
        <p14:creationId xmlns:p14="http://schemas.microsoft.com/office/powerpoint/2010/main" val="426517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2354479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latin typeface="Book Antiqua" pitchFamily="18" charset="0"/>
                <a:sym typeface="Webdings" pitchFamily="18" charset="2"/>
              </a:rPr>
              <a:t>Ancaman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Penanaman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trojan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pada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software-software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gratisan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dari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internet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CD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bajakan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dapat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dikendalikan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secara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remote</a:t>
            </a:r>
          </a:p>
          <a:p>
            <a:pPr lvl="1">
              <a:buSzPct val="125000"/>
              <a:buFont typeface="Wingdings" pitchFamily="2" charset="2"/>
              <a:buChar char="§"/>
            </a:pPr>
            <a:endParaRPr lang="en-US" sz="1500" i="1" dirty="0">
              <a:latin typeface="Book Antiqua" pitchFamily="18" charset="0"/>
              <a:cs typeface="Times New Roman" charset="0"/>
            </a:endParaRPr>
          </a:p>
          <a:p>
            <a:pPr>
              <a:buSzPct val="125000"/>
              <a:buFont typeface="Wingdings" pitchFamily="2" charset="2"/>
              <a:buChar char="q"/>
            </a:pPr>
            <a:r>
              <a:rPr lang="en-US" b="1" dirty="0">
                <a:latin typeface="Book Antiqua" pitchFamily="18" charset="0"/>
                <a:sym typeface="Webdings" pitchFamily="18" charset="2"/>
              </a:rPr>
              <a:t> </a:t>
            </a:r>
            <a:r>
              <a:rPr lang="en-US" b="1" dirty="0" err="1">
                <a:latin typeface="Book Antiqua" pitchFamily="18" charset="0"/>
                <a:sym typeface="Webdings" pitchFamily="18" charset="2"/>
              </a:rPr>
              <a:t>Pencegahan</a:t>
            </a:r>
            <a:endParaRPr lang="en-US" b="1" i="1" dirty="0"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Gunakan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scanner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database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terbaru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Jangan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menginstall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program yang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belum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dikenal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betul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latin typeface="Book Antiqua" pitchFamily="18" charset="0"/>
                <a:cs typeface="Times New Roman" charset="0"/>
              </a:rPr>
              <a:t>Mendidik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user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tentang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keamanan</a:t>
            </a:r>
            <a:r>
              <a:rPr lang="en-US" sz="1500" dirty="0"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latin typeface="Book Antiqua" pitchFamily="18" charset="0"/>
                <a:cs typeface="Times New Roman" charset="0"/>
              </a:rPr>
              <a:t>komputer</a:t>
            </a:r>
            <a:endParaRPr lang="en-US" sz="1500" dirty="0"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  <a:cs typeface="Times New Roman" charset="0"/>
            </a:endParaRPr>
          </a:p>
        </p:txBody>
      </p:sp>
      <p:sp>
        <p:nvSpPr>
          <p:cNvPr id="52228" name="Rectangle 4" descr="Dotted grid"/>
          <p:cNvSpPr>
            <a:spLocks noGrp="1" noChangeArrowheads="1"/>
          </p:cNvSpPr>
          <p:nvPr>
            <p:ph type="title"/>
          </p:nvPr>
        </p:nvSpPr>
        <p:spPr>
          <a:xfrm>
            <a:off x="685800" y="1557046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Backdoor, </a:t>
            </a:r>
            <a:r>
              <a:rPr lang="en-US" sz="2700" b="1" dirty="0" err="1">
                <a:solidFill>
                  <a:schemeClr val="tx1"/>
                </a:solidFill>
                <a:latin typeface="Book Antiqua" pitchFamily="18" charset="0"/>
              </a:rPr>
              <a:t>trojan</a:t>
            </a:r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, rootkit, </a:t>
            </a:r>
            <a:r>
              <a:rPr lang="en-US" sz="2700" b="1" dirty="0" err="1">
                <a:solidFill>
                  <a:schemeClr val="tx1"/>
                </a:solidFill>
                <a:latin typeface="Book Antiqua" pitchFamily="18" charset="0"/>
              </a:rPr>
              <a:t>keylogger</a:t>
            </a:r>
            <a:endParaRPr lang="en-US" sz="27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27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94469"/>
            <a:ext cx="9144000" cy="2769977"/>
          </a:xfrm>
          <a:ln w="28575">
            <a:noFill/>
            <a:miter lim="800000"/>
            <a:headEnd/>
            <a:tailEnd/>
          </a:ln>
        </p:spPr>
        <p:txBody>
          <a:bodyPr wrap="square" lIns="137148" tIns="137148" rIns="0" bIns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  <a:latin typeface="Book Antiqua" pitchFamily="18" charset="0"/>
                <a:sym typeface="Webdings" pitchFamily="18" charset="2"/>
              </a:rPr>
              <a:t>Ancaman</a:t>
            </a:r>
            <a:endParaRPr lang="en-US" b="1" i="1" dirty="0">
              <a:solidFill>
                <a:schemeClr val="bg1"/>
              </a:solidFill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Kerusakan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kehilangan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data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Menguras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resource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sistem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(memory,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prosessor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hardisk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, bandwidth)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Mengganggu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/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merusak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sistem</a:t>
            </a:r>
            <a:endParaRPr lang="en-US" sz="1500" dirty="0">
              <a:solidFill>
                <a:schemeClr val="bg1"/>
              </a:solidFill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Dan lain-lain</a:t>
            </a:r>
            <a:endParaRPr lang="en-US" sz="1500" i="1" dirty="0">
              <a:solidFill>
                <a:schemeClr val="bg1"/>
              </a:solidFill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None/>
            </a:pPr>
            <a:endParaRPr lang="en-US" sz="1500" i="1" dirty="0">
              <a:solidFill>
                <a:schemeClr val="bg1"/>
              </a:solidFill>
              <a:latin typeface="Book Antiqua" pitchFamily="18" charset="0"/>
              <a:cs typeface="Times New Roman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  <a:latin typeface="Book Antiqua" pitchFamily="18" charset="0"/>
                <a:sym typeface="Webdings" pitchFamily="18" charset="2"/>
              </a:rPr>
              <a:t>Pencegahan</a:t>
            </a:r>
            <a:endParaRPr lang="en-US" b="1" i="1" dirty="0">
              <a:solidFill>
                <a:schemeClr val="bg1"/>
              </a:solidFill>
              <a:latin typeface="Book Antiqua" pitchFamily="18" charset="0"/>
              <a:sym typeface="Webdings" pitchFamily="18" charset="2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Gunakan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scan virus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dengan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database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terbaru</a:t>
            </a:r>
            <a:endParaRPr lang="en-US" sz="1500" dirty="0">
              <a:solidFill>
                <a:schemeClr val="bg1"/>
              </a:solidFill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Jangan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menginstall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program yang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belum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dikenal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betul</a:t>
            </a:r>
            <a:endParaRPr lang="en-US" sz="1500" dirty="0">
              <a:solidFill>
                <a:schemeClr val="bg1"/>
              </a:solidFill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Mendidik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user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tentang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keamanan</a:t>
            </a: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komputer</a:t>
            </a:r>
            <a:endParaRPr lang="en-US" sz="1500" dirty="0">
              <a:solidFill>
                <a:schemeClr val="bg1"/>
              </a:solidFill>
              <a:latin typeface="Book Antiqua" pitchFamily="18" charset="0"/>
              <a:cs typeface="Times New Roman" charset="0"/>
            </a:endParaRP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Dan lain-lain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48200" y="1943100"/>
            <a:ext cx="3810000" cy="3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7" rIns="68574" bIns="3428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3252" name="Rectangle 4" descr="Dotted grid"/>
          <p:cNvSpPr>
            <a:spLocks noGrp="1" noChangeArrowheads="1"/>
          </p:cNvSpPr>
          <p:nvPr>
            <p:ph type="title"/>
          </p:nvPr>
        </p:nvSpPr>
        <p:spPr>
          <a:xfrm>
            <a:off x="307910" y="1543050"/>
            <a:ext cx="9144000" cy="415498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700" b="1" dirty="0">
                <a:solidFill>
                  <a:schemeClr val="tx1"/>
                </a:solidFill>
                <a:latin typeface="Book Antiqua" pitchFamily="18" charset="0"/>
              </a:rPr>
              <a:t>Virus, worm</a:t>
            </a:r>
          </a:p>
        </p:txBody>
      </p:sp>
    </p:spTree>
    <p:extLst>
      <p:ext uri="{BB962C8B-B14F-4D97-AF65-F5344CB8AC3E}">
        <p14:creationId xmlns:p14="http://schemas.microsoft.com/office/powerpoint/2010/main" val="1997954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Lapisan Keamanan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Lapisan Fisik: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Membatasi akses fisik ke mesin: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Akses masuk ke ruangan komputer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Penguncian komputer secara </a:t>
            </a:r>
            <a:r>
              <a:rPr lang="id-ID" dirty="0" err="1">
                <a:solidFill>
                  <a:schemeClr val="bg1"/>
                </a:solidFill>
              </a:rPr>
              <a:t>hardware</a:t>
            </a:r>
            <a:endParaRPr lang="id-ID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Keamanan BIOS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Keamanan </a:t>
            </a:r>
            <a:r>
              <a:rPr lang="id-ID" dirty="0" err="1">
                <a:solidFill>
                  <a:schemeClr val="bg1"/>
                </a:solidFill>
              </a:rPr>
              <a:t>Bootloader</a:t>
            </a:r>
            <a:endParaRPr lang="id-ID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 err="1">
                <a:solidFill>
                  <a:schemeClr val="bg1"/>
                </a:solidFill>
              </a:rPr>
              <a:t>Backup</a:t>
            </a:r>
            <a:r>
              <a:rPr lang="id-ID" dirty="0">
                <a:solidFill>
                  <a:schemeClr val="bg1"/>
                </a:solidFill>
              </a:rPr>
              <a:t> Data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Pemilihan </a:t>
            </a:r>
            <a:r>
              <a:rPr lang="id-ID" dirty="0" err="1">
                <a:solidFill>
                  <a:schemeClr val="bg1"/>
                </a:solidFill>
              </a:rPr>
              <a:t>piranti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back-up</a:t>
            </a:r>
            <a:endParaRPr lang="id-ID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Penjadwalan </a:t>
            </a:r>
            <a:r>
              <a:rPr lang="id-ID" dirty="0" err="1">
                <a:solidFill>
                  <a:schemeClr val="bg1"/>
                </a:solidFill>
              </a:rPr>
              <a:t>Backup</a:t>
            </a:r>
            <a:endParaRPr lang="id-ID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Mendeteksi gangguan Fisik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Log </a:t>
            </a:r>
            <a:r>
              <a:rPr lang="id-ID" dirty="0" err="1">
                <a:solidFill>
                  <a:schemeClr val="bg1"/>
                </a:solidFill>
              </a:rPr>
              <a:t>File</a:t>
            </a:r>
            <a:r>
              <a:rPr lang="id-ID" dirty="0">
                <a:solidFill>
                  <a:schemeClr val="bg1"/>
                </a:solidFill>
              </a:rPr>
              <a:t> : Log pendek atau tidak lengkap, log yang berisikan waktu yang aneh, log permisi atau kepemilikan yang tidak tepat, catatan pelayanan </a:t>
            </a:r>
            <a:r>
              <a:rPr lang="id-ID" dirty="0" err="1">
                <a:solidFill>
                  <a:schemeClr val="bg1"/>
                </a:solidFill>
              </a:rPr>
              <a:t>reboot</a:t>
            </a:r>
            <a:r>
              <a:rPr lang="id-ID" dirty="0">
                <a:solidFill>
                  <a:schemeClr val="bg1"/>
                </a:solidFill>
              </a:rPr>
              <a:t> atau </a:t>
            </a:r>
            <a:r>
              <a:rPr lang="id-ID" dirty="0" err="1">
                <a:solidFill>
                  <a:schemeClr val="bg1"/>
                </a:solidFill>
              </a:rPr>
              <a:t>restart</a:t>
            </a:r>
            <a:r>
              <a:rPr lang="id-ID" dirty="0">
                <a:solidFill>
                  <a:schemeClr val="bg1"/>
                </a:solidFill>
              </a:rPr>
              <a:t>, log yang hilang, masukan </a:t>
            </a:r>
            <a:r>
              <a:rPr lang="id-ID" dirty="0" err="1">
                <a:solidFill>
                  <a:schemeClr val="bg1"/>
                </a:solidFill>
              </a:rPr>
              <a:t>su</a:t>
            </a:r>
            <a:r>
              <a:rPr lang="id-ID" dirty="0">
                <a:solidFill>
                  <a:schemeClr val="bg1"/>
                </a:solidFill>
              </a:rPr>
              <a:t> atau </a:t>
            </a:r>
            <a:r>
              <a:rPr lang="id-ID" dirty="0" err="1">
                <a:solidFill>
                  <a:schemeClr val="bg1"/>
                </a:solidFill>
              </a:rPr>
              <a:t>logim</a:t>
            </a:r>
            <a:r>
              <a:rPr lang="id-ID" dirty="0">
                <a:solidFill>
                  <a:schemeClr val="bg1"/>
                </a:solidFill>
              </a:rPr>
              <a:t> dari tempat janggal.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Mengontrol </a:t>
            </a:r>
            <a:r>
              <a:rPr lang="id-ID" dirty="0" err="1">
                <a:solidFill>
                  <a:schemeClr val="bg1"/>
                </a:solidFill>
              </a:rPr>
              <a:t>akser</a:t>
            </a:r>
            <a:r>
              <a:rPr lang="id-ID" dirty="0">
                <a:solidFill>
                  <a:schemeClr val="bg1"/>
                </a:solidFill>
              </a:rPr>
              <a:t> sumber daya.</a:t>
            </a:r>
          </a:p>
        </p:txBody>
      </p:sp>
    </p:spTree>
    <p:extLst>
      <p:ext uri="{BB962C8B-B14F-4D97-AF65-F5344CB8AC3E}">
        <p14:creationId xmlns:p14="http://schemas.microsoft.com/office/powerpoint/2010/main" val="24380685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Lapisan Keamanan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id-ID" dirty="0">
                <a:solidFill>
                  <a:schemeClr val="bg1"/>
                </a:solidFill>
              </a:rPr>
              <a:t>Keamanan Lokal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Berkaitan dengan </a:t>
            </a:r>
            <a:r>
              <a:rPr lang="id-ID" dirty="0" err="1">
                <a:solidFill>
                  <a:schemeClr val="bg1"/>
                </a:solidFill>
              </a:rPr>
              <a:t>user</a:t>
            </a:r>
            <a:r>
              <a:rPr lang="id-ID" dirty="0">
                <a:solidFill>
                  <a:schemeClr val="bg1"/>
                </a:solidFill>
              </a:rPr>
              <a:t> dan hak-haknya: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Berikan mereka fasilitas minimal yang diperlukan.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Hati-hati terhadap saat / dari mana mereka </a:t>
            </a:r>
            <a:r>
              <a:rPr lang="id-ID" dirty="0" err="1">
                <a:solidFill>
                  <a:schemeClr val="bg1"/>
                </a:solidFill>
              </a:rPr>
              <a:t>login</a:t>
            </a:r>
            <a:r>
              <a:rPr lang="id-ID" dirty="0">
                <a:solidFill>
                  <a:schemeClr val="bg1"/>
                </a:solidFill>
              </a:rPr>
              <a:t>, atau tempat seharusnya mereka </a:t>
            </a:r>
            <a:r>
              <a:rPr lang="id-ID" dirty="0" err="1">
                <a:solidFill>
                  <a:schemeClr val="bg1"/>
                </a:solidFill>
              </a:rPr>
              <a:t>login</a:t>
            </a:r>
            <a:r>
              <a:rPr lang="id-ID" dirty="0">
                <a:solidFill>
                  <a:schemeClr val="bg1"/>
                </a:solidFill>
              </a:rPr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Pastikan dan hapus rekening mereka ketika mereka tidak lagi membutuhkan akses.</a:t>
            </a:r>
          </a:p>
        </p:txBody>
      </p:sp>
    </p:spTree>
    <p:extLst>
      <p:ext uri="{BB962C8B-B14F-4D97-AF65-F5344CB8AC3E}">
        <p14:creationId xmlns:p14="http://schemas.microsoft.com/office/powerpoint/2010/main" val="951541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Lapisan Keamanan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id-ID" dirty="0">
                <a:solidFill>
                  <a:schemeClr val="bg1"/>
                </a:solidFill>
              </a:rPr>
              <a:t>Keamanan </a:t>
            </a:r>
            <a:r>
              <a:rPr lang="id-ID" dirty="0" err="1">
                <a:solidFill>
                  <a:schemeClr val="bg1"/>
                </a:solidFill>
              </a:rPr>
              <a:t>Root</a:t>
            </a:r>
            <a:endParaRPr lang="id-ID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Hanya menjadi </a:t>
            </a:r>
            <a:r>
              <a:rPr lang="id-ID" dirty="0" err="1">
                <a:solidFill>
                  <a:schemeClr val="bg1"/>
                </a:solidFill>
              </a:rPr>
              <a:t>root</a:t>
            </a:r>
            <a:r>
              <a:rPr lang="id-ID" dirty="0">
                <a:solidFill>
                  <a:schemeClr val="bg1"/>
                </a:solidFill>
              </a:rPr>
              <a:t> dalam melakukan tugas tunggal tertentu.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Batasi jalur perintah bagi pemakai </a:t>
            </a:r>
            <a:r>
              <a:rPr lang="id-ID" dirty="0" err="1">
                <a:solidFill>
                  <a:schemeClr val="bg1"/>
                </a:solidFill>
              </a:rPr>
              <a:t>root</a:t>
            </a:r>
            <a:r>
              <a:rPr lang="id-ID" dirty="0">
                <a:solidFill>
                  <a:schemeClr val="bg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Jangan menggunakan perangkat utilitas </a:t>
            </a:r>
            <a:r>
              <a:rPr lang="id-ID" dirty="0" err="1">
                <a:solidFill>
                  <a:schemeClr val="bg1"/>
                </a:solidFill>
              </a:rPr>
              <a:t>rlogin</a:t>
            </a:r>
            <a:r>
              <a:rPr lang="id-ID" dirty="0">
                <a:solidFill>
                  <a:schemeClr val="bg1"/>
                </a:solidFill>
              </a:rPr>
              <a:t>/</a:t>
            </a:r>
            <a:r>
              <a:rPr lang="id-ID" dirty="0" err="1">
                <a:solidFill>
                  <a:schemeClr val="bg1"/>
                </a:solidFill>
              </a:rPr>
              <a:t>rshrexec</a:t>
            </a:r>
            <a:r>
              <a:rPr lang="id-ID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id-ID" dirty="0">
                <a:solidFill>
                  <a:schemeClr val="bg1"/>
                </a:solidFill>
              </a:rPr>
              <a:t>Keamanan </a:t>
            </a:r>
            <a:r>
              <a:rPr lang="id-ID" dirty="0" err="1">
                <a:solidFill>
                  <a:schemeClr val="bg1"/>
                </a:solidFill>
              </a:rPr>
              <a:t>File</a:t>
            </a:r>
            <a:r>
              <a:rPr lang="id-ID" dirty="0">
                <a:solidFill>
                  <a:schemeClr val="bg1"/>
                </a:solidFill>
              </a:rPr>
              <a:t> dan </a:t>
            </a:r>
            <a:r>
              <a:rPr lang="id-ID" dirty="0" err="1">
                <a:solidFill>
                  <a:schemeClr val="bg1"/>
                </a:solidFill>
              </a:rPr>
              <a:t>system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file</a:t>
            </a:r>
            <a:endParaRPr lang="id-ID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 err="1">
                <a:solidFill>
                  <a:schemeClr val="bg1"/>
                </a:solidFill>
              </a:rPr>
              <a:t>Directory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home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user</a:t>
            </a:r>
            <a:r>
              <a:rPr lang="id-ID" dirty="0">
                <a:solidFill>
                  <a:schemeClr val="bg1"/>
                </a:solidFill>
              </a:rPr>
              <a:t> tidak boleh mengakses perintah mengubah sistem, seperti partisi, perubahan </a:t>
            </a:r>
            <a:r>
              <a:rPr lang="id-ID" dirty="0" err="1">
                <a:solidFill>
                  <a:schemeClr val="bg1"/>
                </a:solidFill>
              </a:rPr>
              <a:t>device</a:t>
            </a:r>
            <a:r>
              <a:rPr lang="id-ID" dirty="0">
                <a:solidFill>
                  <a:schemeClr val="bg1"/>
                </a:solidFill>
              </a:rPr>
              <a:t> dan lain-lain.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Lakukan </a:t>
            </a:r>
            <a:r>
              <a:rPr lang="id-ID" dirty="0" err="1">
                <a:solidFill>
                  <a:schemeClr val="bg1"/>
                </a:solidFill>
              </a:rPr>
              <a:t>setting</a:t>
            </a:r>
            <a:r>
              <a:rPr lang="id-ID" dirty="0">
                <a:solidFill>
                  <a:schemeClr val="bg1"/>
                </a:solidFill>
              </a:rPr>
              <a:t> limit </a:t>
            </a:r>
            <a:r>
              <a:rPr lang="id-ID" dirty="0" err="1">
                <a:solidFill>
                  <a:schemeClr val="bg1"/>
                </a:solidFill>
              </a:rPr>
              <a:t>system</a:t>
            </a:r>
            <a:endParaRPr lang="id-ID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Atur akses dan </a:t>
            </a:r>
            <a:r>
              <a:rPr lang="id-ID" dirty="0" err="1">
                <a:solidFill>
                  <a:schemeClr val="bg1"/>
                </a:solidFill>
              </a:rPr>
              <a:t>permission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file</a:t>
            </a:r>
            <a:endParaRPr lang="id-ID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Selalu cek program-program yang tidak dikenal.</a:t>
            </a:r>
          </a:p>
        </p:txBody>
      </p:sp>
    </p:spTree>
    <p:extLst>
      <p:ext uri="{BB962C8B-B14F-4D97-AF65-F5344CB8AC3E}">
        <p14:creationId xmlns:p14="http://schemas.microsoft.com/office/powerpoint/2010/main" val="27576507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id-ID" dirty="0"/>
              <a:t>Lapisan Keamanan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210396" cy="327010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id-ID" dirty="0">
                <a:solidFill>
                  <a:schemeClr val="bg1"/>
                </a:solidFill>
              </a:rPr>
              <a:t>Keamanan </a:t>
            </a:r>
            <a:r>
              <a:rPr lang="id-ID" dirty="0" err="1">
                <a:solidFill>
                  <a:schemeClr val="bg1"/>
                </a:solidFill>
              </a:rPr>
              <a:t>Password</a:t>
            </a:r>
            <a:r>
              <a:rPr lang="id-ID" dirty="0">
                <a:solidFill>
                  <a:schemeClr val="bg1"/>
                </a:solidFill>
              </a:rPr>
              <a:t> dan </a:t>
            </a:r>
            <a:r>
              <a:rPr lang="id-ID" dirty="0" err="1">
                <a:solidFill>
                  <a:schemeClr val="bg1"/>
                </a:solidFill>
              </a:rPr>
              <a:t>Enkripsi</a:t>
            </a:r>
            <a:r>
              <a:rPr lang="id-ID" dirty="0">
                <a:solidFill>
                  <a:schemeClr val="bg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Hati-hati terhadap </a:t>
            </a:r>
            <a:r>
              <a:rPr lang="id-ID" dirty="0" err="1">
                <a:solidFill>
                  <a:schemeClr val="bg1"/>
                </a:solidFill>
              </a:rPr>
              <a:t>brute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forec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attack</a:t>
            </a:r>
            <a:r>
              <a:rPr lang="id-ID" dirty="0">
                <a:solidFill>
                  <a:schemeClr val="bg1"/>
                </a:solidFill>
              </a:rPr>
              <a:t> dengan </a:t>
            </a:r>
            <a:r>
              <a:rPr lang="id-ID" dirty="0" err="1">
                <a:solidFill>
                  <a:schemeClr val="bg1"/>
                </a:solidFill>
              </a:rPr>
              <a:t>menbuat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password</a:t>
            </a:r>
            <a:r>
              <a:rPr lang="id-ID" dirty="0">
                <a:solidFill>
                  <a:schemeClr val="bg1"/>
                </a:solidFill>
              </a:rPr>
              <a:t> yang baik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Selalu </a:t>
            </a:r>
            <a:r>
              <a:rPr lang="id-ID" dirty="0" err="1">
                <a:solidFill>
                  <a:schemeClr val="bg1"/>
                </a:solidFill>
              </a:rPr>
              <a:t>mengenkripsi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file</a:t>
            </a:r>
            <a:r>
              <a:rPr lang="id-ID" dirty="0">
                <a:solidFill>
                  <a:schemeClr val="bg1"/>
                </a:solidFill>
              </a:rPr>
              <a:t> yang diperlukan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Lakukan pengamanan pada level tampilan, seperti </a:t>
            </a:r>
            <a:r>
              <a:rPr lang="id-ID" dirty="0" err="1">
                <a:solidFill>
                  <a:schemeClr val="bg1"/>
                </a:solidFill>
              </a:rPr>
              <a:t>screen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saver</a:t>
            </a:r>
            <a:r>
              <a:rPr lang="id-ID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id-ID" dirty="0" err="1">
                <a:solidFill>
                  <a:schemeClr val="bg1"/>
                </a:solidFill>
              </a:rPr>
              <a:t>Kemanan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Kernel</a:t>
            </a:r>
            <a:r>
              <a:rPr lang="id-ID" dirty="0">
                <a:solidFill>
                  <a:schemeClr val="bg1"/>
                </a:solidFill>
              </a:rPr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Selalu </a:t>
            </a:r>
            <a:r>
              <a:rPr lang="id-ID" dirty="0" err="1">
                <a:solidFill>
                  <a:schemeClr val="bg1"/>
                </a:solidFill>
              </a:rPr>
              <a:t>Update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kernel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system</a:t>
            </a:r>
            <a:r>
              <a:rPr lang="id-ID" dirty="0">
                <a:solidFill>
                  <a:schemeClr val="bg1"/>
                </a:solidFill>
              </a:rPr>
              <a:t> operasi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Ikut </a:t>
            </a:r>
            <a:r>
              <a:rPr lang="id-ID" dirty="0" err="1">
                <a:solidFill>
                  <a:schemeClr val="bg1"/>
                </a:solidFill>
              </a:rPr>
              <a:t>review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bugs</a:t>
            </a:r>
            <a:r>
              <a:rPr lang="id-ID" dirty="0">
                <a:solidFill>
                  <a:schemeClr val="bg1"/>
                </a:solidFill>
              </a:rPr>
              <a:t> dan </a:t>
            </a:r>
            <a:r>
              <a:rPr lang="id-ID" dirty="0" err="1">
                <a:solidFill>
                  <a:schemeClr val="bg1"/>
                </a:solidFill>
              </a:rPr>
              <a:t>kekurangan-kekurngan</a:t>
            </a:r>
            <a:r>
              <a:rPr lang="id-ID" dirty="0">
                <a:solidFill>
                  <a:schemeClr val="bg1"/>
                </a:solidFill>
              </a:rPr>
              <a:t> pada </a:t>
            </a:r>
            <a:r>
              <a:rPr lang="id-ID" dirty="0" err="1">
                <a:solidFill>
                  <a:schemeClr val="bg1"/>
                </a:solidFill>
              </a:rPr>
              <a:t>system</a:t>
            </a:r>
            <a:r>
              <a:rPr lang="id-ID" dirty="0">
                <a:solidFill>
                  <a:schemeClr val="bg1"/>
                </a:solidFill>
              </a:rPr>
              <a:t> operasi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id-ID" dirty="0">
                <a:solidFill>
                  <a:schemeClr val="bg1"/>
                </a:solidFill>
              </a:rPr>
              <a:t>Keamanan Jaringan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Waspadai paket </a:t>
            </a:r>
            <a:r>
              <a:rPr lang="id-ID" dirty="0" err="1">
                <a:solidFill>
                  <a:schemeClr val="bg1"/>
                </a:solidFill>
              </a:rPr>
              <a:t>sniffer</a:t>
            </a:r>
            <a:r>
              <a:rPr lang="id-ID" dirty="0">
                <a:solidFill>
                  <a:schemeClr val="bg1"/>
                </a:solidFill>
              </a:rPr>
              <a:t> yang sering menyadap </a:t>
            </a:r>
            <a:r>
              <a:rPr lang="id-ID" dirty="0" err="1">
                <a:solidFill>
                  <a:schemeClr val="bg1"/>
                </a:solidFill>
              </a:rPr>
              <a:t>port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ethernet</a:t>
            </a:r>
            <a:endParaRPr lang="id-ID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Lakukan prosedur untuk mengecek integritas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Verifikasi informasi DNS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Lindungi </a:t>
            </a:r>
            <a:r>
              <a:rPr lang="id-ID" dirty="0" err="1">
                <a:solidFill>
                  <a:schemeClr val="bg1"/>
                </a:solidFill>
              </a:rPr>
              <a:t>Network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File</a:t>
            </a:r>
            <a:r>
              <a:rPr lang="id-ID" dirty="0">
                <a:solidFill>
                  <a:schemeClr val="bg1"/>
                </a:solidFill>
              </a:rPr>
              <a:t> Sistem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>
                <a:solidFill>
                  <a:schemeClr val="bg1"/>
                </a:solidFill>
              </a:rPr>
              <a:t>Gunakan </a:t>
            </a:r>
            <a:r>
              <a:rPr lang="id-ID" dirty="0" err="1">
                <a:solidFill>
                  <a:schemeClr val="bg1"/>
                </a:solidFill>
              </a:rPr>
              <a:t>Firewall</a:t>
            </a:r>
            <a:r>
              <a:rPr lang="id-ID" dirty="0">
                <a:solidFill>
                  <a:schemeClr val="bg1"/>
                </a:solidFill>
              </a:rPr>
              <a:t> untuk </a:t>
            </a:r>
            <a:r>
              <a:rPr lang="id-ID" dirty="0" err="1">
                <a:solidFill>
                  <a:schemeClr val="bg1"/>
                </a:solidFill>
              </a:rPr>
              <a:t>barrier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err="1">
                <a:solidFill>
                  <a:schemeClr val="bg1"/>
                </a:solidFill>
              </a:rPr>
              <a:t>anatar</a:t>
            </a:r>
            <a:r>
              <a:rPr lang="id-ID" dirty="0">
                <a:solidFill>
                  <a:schemeClr val="bg1"/>
                </a:solidFill>
              </a:rPr>
              <a:t> jaringan privat dengan jaringan eksternal.</a:t>
            </a:r>
          </a:p>
        </p:txBody>
      </p:sp>
    </p:spTree>
    <p:extLst>
      <p:ext uri="{BB962C8B-B14F-4D97-AF65-F5344CB8AC3E}">
        <p14:creationId xmlns:p14="http://schemas.microsoft.com/office/powerpoint/2010/main" val="373530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Klasifikasi Kejahatan Komputer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92" y="1814448"/>
            <a:ext cx="7613014" cy="2585323"/>
          </a:xfrm>
        </p:spPr>
        <p:txBody>
          <a:bodyPr/>
          <a:lstStyle/>
          <a:p>
            <a:r>
              <a:rPr lang="id-ID" sz="2800" dirty="0">
                <a:solidFill>
                  <a:schemeClr val="bg1"/>
                </a:solidFill>
              </a:rPr>
              <a:t>Menurut David </a:t>
            </a:r>
            <a:r>
              <a:rPr lang="id-ID" sz="2800" dirty="0" err="1">
                <a:solidFill>
                  <a:schemeClr val="bg1"/>
                </a:solidFill>
              </a:rPr>
              <a:t>Icove</a:t>
            </a:r>
            <a:r>
              <a:rPr lang="id-ID" sz="2800" dirty="0">
                <a:solidFill>
                  <a:schemeClr val="bg1"/>
                </a:solidFill>
              </a:rPr>
              <a:t> [Jhon D. Howard, “</a:t>
            </a:r>
            <a:r>
              <a:rPr lang="id-ID" sz="2800" dirty="0" err="1">
                <a:solidFill>
                  <a:schemeClr val="bg1"/>
                </a:solidFill>
              </a:rPr>
              <a:t>An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  <a:r>
              <a:rPr lang="id-ID" sz="2800" dirty="0" err="1">
                <a:solidFill>
                  <a:schemeClr val="bg1"/>
                </a:solidFill>
              </a:rPr>
              <a:t>Analysis</a:t>
            </a:r>
            <a:r>
              <a:rPr lang="id-ID" sz="2800" dirty="0">
                <a:solidFill>
                  <a:schemeClr val="bg1"/>
                </a:solidFill>
              </a:rPr>
              <a:t> Of </a:t>
            </a:r>
            <a:r>
              <a:rPr lang="id-ID" sz="2800" dirty="0" err="1">
                <a:solidFill>
                  <a:schemeClr val="bg1"/>
                </a:solidFill>
              </a:rPr>
              <a:t>Security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  <a:r>
              <a:rPr lang="id-ID" sz="2800" dirty="0" err="1">
                <a:solidFill>
                  <a:schemeClr val="bg1"/>
                </a:solidFill>
              </a:rPr>
              <a:t>Incidents</a:t>
            </a:r>
            <a:r>
              <a:rPr lang="id-ID" sz="2800" dirty="0">
                <a:solidFill>
                  <a:schemeClr val="bg1"/>
                </a:solidFill>
              </a:rPr>
              <a:t> On The Internet 1989-1995” </a:t>
            </a:r>
            <a:r>
              <a:rPr lang="id-ID" sz="2800" dirty="0" err="1">
                <a:solidFill>
                  <a:schemeClr val="bg1"/>
                </a:solidFill>
              </a:rPr>
              <a:t>PhD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  <a:r>
              <a:rPr lang="id-ID" sz="2800" dirty="0" err="1">
                <a:solidFill>
                  <a:schemeClr val="bg1"/>
                </a:solidFill>
              </a:rPr>
              <a:t>thesis</a:t>
            </a:r>
            <a:r>
              <a:rPr lang="id-ID" sz="2800" dirty="0">
                <a:solidFill>
                  <a:schemeClr val="bg1"/>
                </a:solidFill>
              </a:rPr>
              <a:t>, </a:t>
            </a:r>
            <a:r>
              <a:rPr lang="id-ID" sz="2800" dirty="0" err="1">
                <a:solidFill>
                  <a:schemeClr val="bg1"/>
                </a:solidFill>
              </a:rPr>
              <a:t>Engineering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  <a:r>
              <a:rPr lang="id-ID" sz="2800" dirty="0" err="1">
                <a:solidFill>
                  <a:schemeClr val="bg1"/>
                </a:solidFill>
              </a:rPr>
              <a:t>and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  <a:r>
              <a:rPr lang="id-ID" sz="2800" dirty="0" err="1">
                <a:solidFill>
                  <a:schemeClr val="bg1"/>
                </a:solidFill>
              </a:rPr>
              <a:t>Public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  <a:r>
              <a:rPr lang="id-ID" sz="2800" dirty="0" err="1">
                <a:solidFill>
                  <a:schemeClr val="bg1"/>
                </a:solidFill>
              </a:rPr>
              <a:t>policy</a:t>
            </a:r>
            <a:r>
              <a:rPr lang="id-ID" sz="2800" dirty="0">
                <a:solidFill>
                  <a:schemeClr val="bg1"/>
                </a:solidFill>
              </a:rPr>
              <a:t>, </a:t>
            </a:r>
            <a:r>
              <a:rPr lang="id-ID" sz="2800" dirty="0" err="1">
                <a:solidFill>
                  <a:schemeClr val="bg1"/>
                </a:solidFill>
              </a:rPr>
              <a:t>carnegia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  <a:r>
              <a:rPr lang="id-ID" sz="2800" dirty="0" err="1">
                <a:solidFill>
                  <a:schemeClr val="bg1"/>
                </a:solidFill>
              </a:rPr>
              <a:t>Mellon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  <a:r>
              <a:rPr lang="id-ID" sz="2800" dirty="0" err="1">
                <a:solidFill>
                  <a:schemeClr val="bg1"/>
                </a:solidFill>
              </a:rPr>
              <a:t>University</a:t>
            </a:r>
            <a:r>
              <a:rPr lang="id-ID" sz="2800" dirty="0">
                <a:solidFill>
                  <a:schemeClr val="bg1"/>
                </a:solidFill>
              </a:rPr>
              <a:t>, 1997] berdasarkan lubang keamanan, </a:t>
            </a:r>
            <a:r>
              <a:rPr lang="id-ID" sz="2800" dirty="0" err="1">
                <a:solidFill>
                  <a:schemeClr val="bg1"/>
                </a:solidFill>
              </a:rPr>
              <a:t>kemanan</a:t>
            </a:r>
            <a:r>
              <a:rPr lang="id-ID" sz="2800" dirty="0">
                <a:solidFill>
                  <a:schemeClr val="bg1"/>
                </a:solidFill>
              </a:rPr>
              <a:t> dapat di klasifikasikan menjadi empat yaitu:</a:t>
            </a:r>
          </a:p>
        </p:txBody>
      </p:sp>
    </p:spTree>
    <p:extLst>
      <p:ext uri="{BB962C8B-B14F-4D97-AF65-F5344CB8AC3E}">
        <p14:creationId xmlns:p14="http://schemas.microsoft.com/office/powerpoint/2010/main" val="12549955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4" name="Picture 8" descr="Firewall-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9" y="2250282"/>
            <a:ext cx="2858691" cy="34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3487716" y="3544851"/>
            <a:ext cx="197579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JENIS-JENIS FIREWALL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401735" y="3966538"/>
            <a:ext cx="37545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Packet Filtering Gateway</a:t>
            </a:r>
          </a:p>
          <a:p>
            <a:pPr algn="just">
              <a:buFontTx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Application Layer Gateway</a:t>
            </a:r>
          </a:p>
          <a:p>
            <a:pPr algn="just">
              <a:buFontTx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Circuit Level Gateway</a:t>
            </a:r>
          </a:p>
          <a:p>
            <a:pPr algn="just">
              <a:buFontTx/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Statefull</a:t>
            </a:r>
            <a:r>
              <a:rPr lang="en-US" sz="1500" dirty="0">
                <a:solidFill>
                  <a:schemeClr val="bg1"/>
                </a:solidFill>
              </a:rPr>
              <a:t> Multilayer Inspection Firewall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677108"/>
          </a:xfrm>
        </p:spPr>
        <p:txBody>
          <a:bodyPr/>
          <a:lstStyle/>
          <a:p>
            <a:r>
              <a:rPr lang="id-ID" dirty="0"/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24114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  <p:bldP spid="7578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69885" y="2170699"/>
            <a:ext cx="61793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en-US" sz="1500" dirty="0"/>
          </a:p>
          <a:p>
            <a:pPr algn="just"/>
            <a:r>
              <a:rPr lang="en-US" sz="1500" dirty="0"/>
              <a:t>Packet filtering gateway </a:t>
            </a:r>
            <a:r>
              <a:rPr lang="en-US" sz="1500" dirty="0" err="1"/>
              <a:t>dapat</a:t>
            </a:r>
            <a:r>
              <a:rPr lang="en-US" sz="1500" dirty="0"/>
              <a:t> </a:t>
            </a:r>
            <a:r>
              <a:rPr lang="en-US" sz="1500" dirty="0" err="1"/>
              <a:t>diartikan</a:t>
            </a:r>
            <a:r>
              <a:rPr lang="en-US" sz="1500" dirty="0"/>
              <a:t> </a:t>
            </a:r>
            <a:r>
              <a:rPr lang="en-US" sz="1500" dirty="0" err="1"/>
              <a:t>sebagai</a:t>
            </a:r>
            <a:r>
              <a:rPr lang="en-US" sz="1500" dirty="0"/>
              <a:t> firewall yang </a:t>
            </a:r>
            <a:r>
              <a:rPr lang="en-US" sz="1500" dirty="0" err="1"/>
              <a:t>bertugas</a:t>
            </a:r>
            <a:r>
              <a:rPr lang="en-US" sz="1500" dirty="0"/>
              <a:t> </a:t>
            </a:r>
            <a:r>
              <a:rPr lang="en-US" sz="1500" dirty="0" err="1"/>
              <a:t>melakukan</a:t>
            </a:r>
            <a:r>
              <a:rPr lang="en-US" sz="1500" dirty="0"/>
              <a:t> </a:t>
            </a:r>
            <a:r>
              <a:rPr lang="en-US" sz="1500" dirty="0" err="1"/>
              <a:t>filterisasi</a:t>
            </a:r>
            <a:r>
              <a:rPr lang="en-US" sz="1500" dirty="0"/>
              <a:t> </a:t>
            </a:r>
            <a:r>
              <a:rPr lang="en-US" sz="1500" dirty="0" err="1"/>
              <a:t>terhadap</a:t>
            </a:r>
            <a:r>
              <a:rPr lang="en-US" sz="1500" dirty="0"/>
              <a:t> </a:t>
            </a:r>
            <a:r>
              <a:rPr lang="en-US" sz="1500" dirty="0" err="1"/>
              <a:t>paket-paket</a:t>
            </a:r>
            <a:r>
              <a:rPr lang="en-US" sz="1500" dirty="0"/>
              <a:t> yang </a:t>
            </a:r>
            <a:r>
              <a:rPr lang="en-US" sz="1500" dirty="0" err="1"/>
              <a:t>datang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luar</a:t>
            </a:r>
            <a:r>
              <a:rPr lang="en-US" sz="1500" dirty="0"/>
              <a:t> </a:t>
            </a:r>
            <a:r>
              <a:rPr lang="en-US" sz="1500" dirty="0" err="1"/>
              <a:t>jaringan</a:t>
            </a:r>
            <a:r>
              <a:rPr lang="en-US" sz="1500" dirty="0"/>
              <a:t> yang </a:t>
            </a:r>
            <a:r>
              <a:rPr lang="en-US" sz="1500" dirty="0" err="1"/>
              <a:t>dilindunginya</a:t>
            </a:r>
            <a:r>
              <a:rPr lang="en-US" sz="1500" dirty="0"/>
              <a:t>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816251" y="5246465"/>
            <a:ext cx="464229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00" b="1" dirty="0" err="1"/>
              <a:t>Gambar</a:t>
            </a:r>
            <a:r>
              <a:rPr lang="en-US" sz="1500" b="1" dirty="0"/>
              <a:t> </a:t>
            </a:r>
            <a:r>
              <a:rPr lang="id-ID" sz="1500" b="1" dirty="0"/>
              <a:t>: </a:t>
            </a:r>
            <a:r>
              <a:rPr lang="en-US" sz="1500" b="1" dirty="0" err="1"/>
              <a:t>Lapisan</a:t>
            </a:r>
            <a:r>
              <a:rPr lang="en-US" sz="1500" b="1" dirty="0"/>
              <a:t> </a:t>
            </a:r>
            <a:r>
              <a:rPr lang="en-US" sz="1500" b="1" dirty="0" err="1"/>
              <a:t>untuk</a:t>
            </a:r>
            <a:r>
              <a:rPr lang="en-US" sz="1500" b="1" dirty="0"/>
              <a:t> Proses Packet Filtering Gateway</a:t>
            </a:r>
            <a:endParaRPr lang="en-US" sz="1500" dirty="0"/>
          </a:p>
        </p:txBody>
      </p:sp>
      <p:pic>
        <p:nvPicPr>
          <p:cNvPr id="25606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19" y="3380606"/>
            <a:ext cx="4057650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677108"/>
          </a:xfrm>
        </p:spPr>
        <p:txBody>
          <a:bodyPr/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Packet Filtering Gateway</a:t>
            </a:r>
          </a:p>
        </p:txBody>
      </p:sp>
    </p:spTree>
    <p:extLst>
      <p:ext uri="{BB962C8B-B14F-4D97-AF65-F5344CB8AC3E}">
        <p14:creationId xmlns:p14="http://schemas.microsoft.com/office/powerpoint/2010/main" val="15204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F96436-A8C6-5503-76D8-06C0D747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70197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605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73226" y="2261763"/>
            <a:ext cx="62793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en-US" sz="1500" dirty="0">
              <a:solidFill>
                <a:schemeClr val="bg1"/>
              </a:solidFill>
            </a:endParaRPr>
          </a:p>
          <a:p>
            <a:pPr algn="just"/>
            <a:r>
              <a:rPr lang="en-US" sz="1500" dirty="0"/>
              <a:t>Model firewall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juga</a:t>
            </a:r>
            <a:r>
              <a:rPr lang="en-US" sz="1500" dirty="0"/>
              <a:t> </a:t>
            </a:r>
            <a:r>
              <a:rPr lang="en-US" sz="1500" dirty="0" err="1"/>
              <a:t>dapat</a:t>
            </a:r>
            <a:r>
              <a:rPr lang="en-US" sz="1500" dirty="0"/>
              <a:t> </a:t>
            </a:r>
            <a:r>
              <a:rPr lang="en-US" sz="1500" dirty="0" err="1"/>
              <a:t>disebut</a:t>
            </a:r>
            <a:r>
              <a:rPr lang="en-US" sz="1500" dirty="0"/>
              <a:t> Proxy Firewall. </a:t>
            </a:r>
            <a:r>
              <a:rPr lang="sv-SE" sz="1500" dirty="0"/>
              <a:t>Mekanismenya tidak hanya berdasarkan sumber, tujuan dan atribut paket, tapi bisa mencapai isi ( </a:t>
            </a:r>
            <a:r>
              <a:rPr lang="sv-SE" sz="1500" i="1" dirty="0"/>
              <a:t>content</a:t>
            </a:r>
            <a:r>
              <a:rPr lang="sv-SE" sz="1500" dirty="0"/>
              <a:t> ) paket tersebut. </a:t>
            </a:r>
            <a:endParaRPr lang="en-US" sz="1500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628901" y="5245047"/>
            <a:ext cx="307385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00" b="1" dirty="0" err="1"/>
              <a:t>Gambar</a:t>
            </a:r>
            <a:r>
              <a:rPr lang="en-US" sz="1500" b="1" dirty="0"/>
              <a:t> Web server </a:t>
            </a:r>
            <a:r>
              <a:rPr lang="en-US" sz="1500" b="1" dirty="0" err="1"/>
              <a:t>dengan</a:t>
            </a:r>
            <a:r>
              <a:rPr lang="en-US" sz="1500" b="1" dirty="0"/>
              <a:t> Firewall</a:t>
            </a:r>
            <a:endParaRPr lang="en-US" sz="1500" dirty="0"/>
          </a:p>
        </p:txBody>
      </p:sp>
      <p:pic>
        <p:nvPicPr>
          <p:cNvPr id="26630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353991"/>
            <a:ext cx="3338513" cy="167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677108"/>
          </a:xfrm>
        </p:spPr>
        <p:txBody>
          <a:bodyPr/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 Layer Gateway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6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41542" y="2335233"/>
            <a:ext cx="6400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1500" dirty="0" err="1"/>
              <a:t>Bila</a:t>
            </a:r>
            <a:r>
              <a:rPr lang="en-US" sz="1500" dirty="0"/>
              <a:t> </a:t>
            </a:r>
            <a:r>
              <a:rPr lang="en-US" sz="1500" dirty="0" err="1"/>
              <a:t>kita</a:t>
            </a:r>
            <a:r>
              <a:rPr lang="en-US" sz="1500" dirty="0"/>
              <a:t> </a:t>
            </a:r>
            <a:r>
              <a:rPr lang="en-US" sz="1500" dirty="0" err="1"/>
              <a:t>melihat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sisi</a:t>
            </a:r>
            <a:r>
              <a:rPr lang="en-US" sz="1500" dirty="0"/>
              <a:t> layer TCP/IP, firewall </a:t>
            </a:r>
            <a:r>
              <a:rPr lang="en-US" sz="1500" dirty="0" err="1"/>
              <a:t>jenis</a:t>
            </a:r>
            <a:r>
              <a:rPr lang="en-US" sz="1500" dirty="0"/>
              <a:t>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akan</a:t>
            </a:r>
            <a:r>
              <a:rPr lang="en-US" sz="1500" dirty="0"/>
              <a:t> </a:t>
            </a:r>
            <a:r>
              <a:rPr lang="en-US" sz="1500" dirty="0" err="1"/>
              <a:t>melakukan</a:t>
            </a:r>
            <a:r>
              <a:rPr lang="en-US" sz="1500" dirty="0"/>
              <a:t> </a:t>
            </a:r>
            <a:r>
              <a:rPr lang="en-US" sz="1500" dirty="0" err="1"/>
              <a:t>filterisasi</a:t>
            </a:r>
            <a:r>
              <a:rPr lang="en-US" sz="1500" dirty="0"/>
              <a:t> </a:t>
            </a:r>
            <a:r>
              <a:rPr lang="en-US" sz="1500" dirty="0" err="1"/>
              <a:t>pada</a:t>
            </a:r>
            <a:r>
              <a:rPr lang="en-US" sz="1500" dirty="0"/>
              <a:t> layer </a:t>
            </a:r>
            <a:r>
              <a:rPr lang="en-US" sz="1500" dirty="0" err="1"/>
              <a:t>aplikasi</a:t>
            </a:r>
            <a:r>
              <a:rPr lang="en-US" sz="1500" dirty="0"/>
              <a:t> ( </a:t>
            </a:r>
            <a:r>
              <a:rPr lang="en-US" sz="1500" i="1" dirty="0"/>
              <a:t>Application Layer</a:t>
            </a:r>
            <a:r>
              <a:rPr lang="en-US" sz="1500" dirty="0"/>
              <a:t> ).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303455" y="5211732"/>
            <a:ext cx="40993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00" b="1" dirty="0" err="1"/>
              <a:t>Gambar</a:t>
            </a:r>
            <a:r>
              <a:rPr lang="en-US" sz="1500" b="1" dirty="0"/>
              <a:t> Proxy Firewall </a:t>
            </a:r>
            <a:r>
              <a:rPr lang="en-US" sz="1500" b="1" dirty="0" err="1"/>
              <a:t>dilihat</a:t>
            </a:r>
            <a:r>
              <a:rPr lang="en-US" sz="1500" b="1" dirty="0"/>
              <a:t> </a:t>
            </a:r>
            <a:r>
              <a:rPr lang="en-US" sz="1500" b="1" dirty="0" err="1"/>
              <a:t>pada</a:t>
            </a:r>
            <a:r>
              <a:rPr lang="en-US" sz="1500" b="1" dirty="0"/>
              <a:t> Model TCP/IP</a:t>
            </a:r>
            <a:endParaRPr lang="en-US" sz="1500" dirty="0"/>
          </a:p>
        </p:txBody>
      </p:sp>
      <p:pic>
        <p:nvPicPr>
          <p:cNvPr id="27654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55132"/>
            <a:ext cx="4229100" cy="21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94134" y="2506869"/>
            <a:ext cx="63436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sv-SE" sz="1500" dirty="0"/>
              <a:t>Model firewall ini bekerja pada bagian Lapisan transport dari model referensi TCP/IP. </a:t>
            </a:r>
            <a:r>
              <a:rPr lang="en-US" sz="1500" dirty="0"/>
              <a:t>Firewall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akan</a:t>
            </a:r>
            <a:r>
              <a:rPr lang="en-US" sz="1500" dirty="0"/>
              <a:t> </a:t>
            </a:r>
            <a:r>
              <a:rPr lang="en-US" sz="1500" dirty="0" err="1"/>
              <a:t>melakukan</a:t>
            </a:r>
            <a:r>
              <a:rPr lang="en-US" sz="1500" dirty="0"/>
              <a:t> </a:t>
            </a:r>
            <a:r>
              <a:rPr lang="en-US" sz="1500" dirty="0" err="1"/>
              <a:t>pengawasan</a:t>
            </a:r>
            <a:r>
              <a:rPr lang="en-US" sz="1500" dirty="0"/>
              <a:t> </a:t>
            </a:r>
            <a:r>
              <a:rPr lang="en-US" sz="1500" dirty="0" err="1"/>
              <a:t>terhadap</a:t>
            </a:r>
            <a:r>
              <a:rPr lang="en-US" sz="1500" dirty="0"/>
              <a:t> </a:t>
            </a:r>
            <a:r>
              <a:rPr lang="en-US" sz="1500" dirty="0" err="1"/>
              <a:t>awal</a:t>
            </a:r>
            <a:r>
              <a:rPr lang="en-US" sz="1500" dirty="0"/>
              <a:t> </a:t>
            </a:r>
            <a:r>
              <a:rPr lang="en-US" sz="1500" dirty="0" err="1"/>
              <a:t>hubungan</a:t>
            </a:r>
            <a:r>
              <a:rPr lang="en-US" sz="1500" dirty="0"/>
              <a:t> TCP yang </a:t>
            </a:r>
            <a:r>
              <a:rPr lang="en-US" sz="1500" dirty="0" err="1"/>
              <a:t>biasa</a:t>
            </a:r>
            <a:r>
              <a:rPr lang="en-US" sz="1500" dirty="0"/>
              <a:t> </a:t>
            </a:r>
            <a:r>
              <a:rPr lang="en-US" sz="1500" dirty="0" err="1"/>
              <a:t>disebut</a:t>
            </a:r>
            <a:r>
              <a:rPr lang="en-US" sz="1500" dirty="0"/>
              <a:t> </a:t>
            </a:r>
            <a:r>
              <a:rPr lang="en-US" sz="1500" dirty="0" err="1"/>
              <a:t>sebagai</a:t>
            </a:r>
            <a:r>
              <a:rPr lang="en-US" sz="1500" dirty="0"/>
              <a:t> TCP Handshaking, </a:t>
            </a:r>
            <a:r>
              <a:rPr lang="en-US" sz="1500" dirty="0" err="1"/>
              <a:t>yaitu</a:t>
            </a:r>
            <a:r>
              <a:rPr lang="en-US" sz="1500" dirty="0"/>
              <a:t> proses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menentukan</a:t>
            </a:r>
            <a:r>
              <a:rPr lang="en-US" sz="1500" dirty="0"/>
              <a:t> </a:t>
            </a:r>
            <a:r>
              <a:rPr lang="en-US" sz="1500" dirty="0" err="1"/>
              <a:t>apakah</a:t>
            </a:r>
            <a:r>
              <a:rPr lang="en-US" sz="1500" dirty="0"/>
              <a:t> </a:t>
            </a:r>
            <a:r>
              <a:rPr lang="en-US" sz="1500" dirty="0" err="1"/>
              <a:t>sesi</a:t>
            </a:r>
            <a:r>
              <a:rPr lang="en-US" sz="1500" dirty="0"/>
              <a:t> </a:t>
            </a:r>
            <a:r>
              <a:rPr lang="en-US" sz="1500" dirty="0" err="1"/>
              <a:t>hubungan</a:t>
            </a:r>
            <a:r>
              <a:rPr lang="en-US" sz="1500" dirty="0"/>
              <a:t> </a:t>
            </a:r>
            <a:r>
              <a:rPr lang="en-US" sz="1500" dirty="0" err="1"/>
              <a:t>tersebut</a:t>
            </a:r>
            <a:r>
              <a:rPr lang="en-US" sz="1500" dirty="0"/>
              <a:t> </a:t>
            </a:r>
            <a:r>
              <a:rPr lang="en-US" sz="1500" dirty="0" err="1"/>
              <a:t>diperbolehkan</a:t>
            </a:r>
            <a:r>
              <a:rPr lang="en-US" sz="1500" dirty="0"/>
              <a:t> </a:t>
            </a:r>
            <a:r>
              <a:rPr lang="en-US" sz="1500" dirty="0" err="1"/>
              <a:t>atau</a:t>
            </a:r>
            <a:r>
              <a:rPr lang="en-US" sz="1500" dirty="0"/>
              <a:t> </a:t>
            </a:r>
            <a:r>
              <a:rPr lang="en-US" sz="1500" dirty="0" err="1"/>
              <a:t>tidak</a:t>
            </a:r>
            <a:r>
              <a:rPr lang="en-US" sz="1500" dirty="0"/>
              <a:t>. </a:t>
            </a:r>
            <a:r>
              <a:rPr lang="en-US" sz="1500" dirty="0" err="1"/>
              <a:t>Bentuknya</a:t>
            </a:r>
            <a:r>
              <a:rPr lang="en-US" sz="1500" dirty="0"/>
              <a:t> </a:t>
            </a:r>
            <a:r>
              <a:rPr lang="en-US" sz="1500" dirty="0" err="1"/>
              <a:t>hampir</a:t>
            </a:r>
            <a:r>
              <a:rPr lang="en-US" sz="1500" dirty="0"/>
              <a:t> </a:t>
            </a:r>
            <a:r>
              <a:rPr lang="en-US" sz="1500" dirty="0" err="1"/>
              <a:t>sama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i="1" dirty="0"/>
              <a:t>Application Layer Gateway</a:t>
            </a:r>
            <a:r>
              <a:rPr lang="en-US" sz="1500" dirty="0"/>
              <a:t> , </a:t>
            </a:r>
            <a:r>
              <a:rPr lang="en-US" sz="1500" dirty="0" err="1"/>
              <a:t>hanya</a:t>
            </a:r>
            <a:r>
              <a:rPr lang="en-US" sz="1500" dirty="0"/>
              <a:t> </a:t>
            </a:r>
            <a:r>
              <a:rPr lang="en-US" sz="1500" dirty="0" err="1"/>
              <a:t>saja</a:t>
            </a:r>
            <a:r>
              <a:rPr lang="en-US" sz="1500" dirty="0"/>
              <a:t> </a:t>
            </a:r>
            <a:r>
              <a:rPr lang="en-US" sz="1500" dirty="0" err="1"/>
              <a:t>bagian</a:t>
            </a:r>
            <a:r>
              <a:rPr lang="en-US" sz="1500" dirty="0"/>
              <a:t> yang </a:t>
            </a:r>
            <a:r>
              <a:rPr lang="en-US" sz="1500" dirty="0" err="1"/>
              <a:t>difilter</a:t>
            </a:r>
            <a:r>
              <a:rPr lang="en-US" sz="1500" dirty="0"/>
              <a:t> </a:t>
            </a:r>
            <a:r>
              <a:rPr lang="en-US" sz="1500" dirty="0" err="1"/>
              <a:t>terdapat</a:t>
            </a:r>
            <a:r>
              <a:rPr lang="en-US" sz="1500" dirty="0"/>
              <a:t> </a:t>
            </a:r>
            <a:r>
              <a:rPr lang="en-US" sz="1500" dirty="0" err="1"/>
              <a:t>ada</a:t>
            </a:r>
            <a:r>
              <a:rPr lang="en-US" sz="1500" dirty="0"/>
              <a:t> </a:t>
            </a:r>
            <a:r>
              <a:rPr lang="en-US" sz="1500" dirty="0" err="1"/>
              <a:t>lapisan</a:t>
            </a:r>
            <a:r>
              <a:rPr lang="en-US" sz="1500" dirty="0"/>
              <a:t> yang </a:t>
            </a:r>
            <a:r>
              <a:rPr lang="en-US" sz="1500" dirty="0" err="1"/>
              <a:t>berbeda</a:t>
            </a:r>
            <a:r>
              <a:rPr lang="en-US" sz="1500" dirty="0"/>
              <a:t>, </a:t>
            </a:r>
            <a:r>
              <a:rPr lang="en-US" sz="1500" dirty="0" err="1"/>
              <a:t>yaitu</a:t>
            </a:r>
            <a:r>
              <a:rPr lang="en-US" sz="1500" dirty="0"/>
              <a:t> </a:t>
            </a:r>
            <a:r>
              <a:rPr lang="en-US" sz="1500" dirty="0" err="1"/>
              <a:t>berada</a:t>
            </a:r>
            <a:r>
              <a:rPr lang="en-US" sz="1500" dirty="0"/>
              <a:t> </a:t>
            </a:r>
            <a:r>
              <a:rPr lang="en-US" sz="1500" dirty="0" err="1"/>
              <a:t>pada</a:t>
            </a:r>
            <a:r>
              <a:rPr lang="en-US" sz="1500" dirty="0"/>
              <a:t> layer Transport. </a:t>
            </a:r>
          </a:p>
        </p:txBody>
      </p:sp>
      <p:pic>
        <p:nvPicPr>
          <p:cNvPr id="28677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17" y="4051187"/>
            <a:ext cx="3374231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930573" y="5554121"/>
            <a:ext cx="46878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00" b="1" dirty="0" err="1"/>
              <a:t>Gambar</a:t>
            </a:r>
            <a:r>
              <a:rPr lang="id-ID" sz="1500" b="1" dirty="0"/>
              <a:t> </a:t>
            </a:r>
            <a:r>
              <a:rPr lang="en-US" sz="1500" b="1" dirty="0"/>
              <a:t>Circuit Level Gateway </a:t>
            </a:r>
            <a:r>
              <a:rPr lang="en-US" sz="1500" b="1" dirty="0" err="1"/>
              <a:t>dilihat</a:t>
            </a:r>
            <a:r>
              <a:rPr lang="en-US" sz="1500" b="1" dirty="0"/>
              <a:t> </a:t>
            </a:r>
            <a:r>
              <a:rPr lang="en-US" sz="1500" b="1" dirty="0" err="1"/>
              <a:t>pada</a:t>
            </a:r>
            <a:r>
              <a:rPr lang="en-US" sz="1500" b="1" dirty="0"/>
              <a:t> Model TCP/IP</a:t>
            </a:r>
            <a:endParaRPr lang="en-US" sz="15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67710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Circuit Level Gateway</a:t>
            </a:r>
          </a:p>
        </p:txBody>
      </p:sp>
    </p:spTree>
    <p:extLst>
      <p:ext uri="{BB962C8B-B14F-4D97-AF65-F5344CB8AC3E}">
        <p14:creationId xmlns:p14="http://schemas.microsoft.com/office/powerpoint/2010/main" val="35172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30582" y="2676308"/>
            <a:ext cx="65543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sv-SE" sz="1500" dirty="0"/>
              <a:t>Model firewall ini merupakan penggabungan dari ketiga firewall sebelumnya. Firewall jenis ini akan bekerja pada lapisan Aplikasi, Transport dan Internet. </a:t>
            </a:r>
            <a:endParaRPr lang="en-US" sz="1500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830615" y="5656191"/>
            <a:ext cx="49069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 dirty="0" err="1"/>
              <a:t>Gambar</a:t>
            </a:r>
            <a:r>
              <a:rPr lang="en-US" sz="1200" b="1" dirty="0"/>
              <a:t> </a:t>
            </a:r>
            <a:r>
              <a:rPr lang="en-US" sz="1200" b="1" dirty="0" err="1"/>
              <a:t>Statefull</a:t>
            </a:r>
            <a:r>
              <a:rPr lang="en-US" sz="1200" b="1" dirty="0"/>
              <a:t> Multilayer Inspection Firewall </a:t>
            </a:r>
            <a:r>
              <a:rPr lang="en-US" sz="1200" b="1" dirty="0" err="1"/>
              <a:t>dilihat</a:t>
            </a:r>
            <a:r>
              <a:rPr lang="en-US" sz="1200" b="1" dirty="0"/>
              <a:t> </a:t>
            </a:r>
            <a:r>
              <a:rPr lang="en-US" sz="1200" b="1" dirty="0" err="1"/>
              <a:t>pada</a:t>
            </a:r>
            <a:r>
              <a:rPr lang="en-US" sz="1200" b="1" dirty="0"/>
              <a:t> Model TCP/IP</a:t>
            </a:r>
            <a:endParaRPr lang="en-US" sz="1200" dirty="0"/>
          </a:p>
        </p:txBody>
      </p:sp>
      <p:pic>
        <p:nvPicPr>
          <p:cNvPr id="29702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10520"/>
            <a:ext cx="2686050" cy="12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30582" y="3310960"/>
            <a:ext cx="65722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penggabungan</a:t>
            </a:r>
            <a:r>
              <a:rPr lang="en-US" sz="1500" dirty="0"/>
              <a:t> </a:t>
            </a:r>
            <a:r>
              <a:rPr lang="en-US" sz="1500" dirty="0" err="1"/>
              <a:t>ketiga</a:t>
            </a:r>
            <a:r>
              <a:rPr lang="en-US" sz="1500" dirty="0"/>
              <a:t> model firewall </a:t>
            </a:r>
            <a:r>
              <a:rPr lang="en-US" sz="1500" dirty="0" err="1"/>
              <a:t>yaitu</a:t>
            </a:r>
            <a:r>
              <a:rPr lang="en-US" sz="1500" dirty="0"/>
              <a:t> </a:t>
            </a:r>
            <a:r>
              <a:rPr lang="en-US" sz="1500" i="1" dirty="0"/>
              <a:t>Packet Filtering Gateway, Application Layer Gateway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i="1" dirty="0"/>
              <a:t>Circuit Level Gateway,</a:t>
            </a:r>
            <a:r>
              <a:rPr lang="en-US" sz="1500" dirty="0"/>
              <a:t> </a:t>
            </a:r>
            <a:r>
              <a:rPr lang="en-US" sz="1500" dirty="0" err="1"/>
              <a:t>mungkin</a:t>
            </a:r>
            <a:r>
              <a:rPr lang="en-US" sz="1500" dirty="0"/>
              <a:t> </a:t>
            </a:r>
            <a:r>
              <a:rPr lang="en-US" sz="1500" dirty="0" err="1"/>
              <a:t>dapat</a:t>
            </a:r>
            <a:r>
              <a:rPr lang="en-US" sz="1500" dirty="0"/>
              <a:t> </a:t>
            </a:r>
            <a:r>
              <a:rPr lang="en-US" sz="1500" dirty="0" err="1"/>
              <a:t>dikatakan</a:t>
            </a:r>
            <a:r>
              <a:rPr lang="en-US" sz="1500" dirty="0"/>
              <a:t> firewall </a:t>
            </a:r>
            <a:r>
              <a:rPr lang="en-US" sz="1500" dirty="0" err="1"/>
              <a:t>jenis</a:t>
            </a:r>
            <a:r>
              <a:rPr lang="en-US" sz="1500" dirty="0"/>
              <a:t>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merupakan</a:t>
            </a:r>
            <a:r>
              <a:rPr lang="en-US" sz="1500" dirty="0"/>
              <a:t> firewall yang ,</a:t>
            </a:r>
            <a:r>
              <a:rPr lang="en-US" sz="1500" dirty="0" err="1"/>
              <a:t>memberikan</a:t>
            </a:r>
            <a:r>
              <a:rPr lang="en-US" sz="1500" dirty="0"/>
              <a:t> </a:t>
            </a:r>
            <a:r>
              <a:rPr lang="en-US" sz="1500" dirty="0" err="1"/>
              <a:t>fitur</a:t>
            </a:r>
            <a:r>
              <a:rPr lang="en-US" sz="1500" dirty="0"/>
              <a:t> </a:t>
            </a:r>
            <a:r>
              <a:rPr lang="en-US" sz="1500" dirty="0" err="1"/>
              <a:t>terbanyak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memeberikan</a:t>
            </a:r>
            <a:r>
              <a:rPr lang="en-US" sz="1500" dirty="0"/>
              <a:t> </a:t>
            </a:r>
            <a:r>
              <a:rPr lang="en-US" sz="1500" dirty="0" err="1"/>
              <a:t>tingkat</a:t>
            </a:r>
            <a:r>
              <a:rPr lang="en-US" sz="1500" dirty="0"/>
              <a:t> </a:t>
            </a:r>
            <a:r>
              <a:rPr lang="en-US" sz="1500" dirty="0" err="1"/>
              <a:t>keamanan</a:t>
            </a:r>
            <a:r>
              <a:rPr lang="en-US" sz="1500" dirty="0"/>
              <a:t> yang paling </a:t>
            </a:r>
            <a:r>
              <a:rPr lang="en-US" sz="1500" dirty="0" err="1"/>
              <a:t>tinggi</a:t>
            </a:r>
            <a:r>
              <a:rPr lang="en-US" sz="1500" dirty="0"/>
              <a:t>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241" y="1422171"/>
            <a:ext cx="7210396" cy="1354217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Statefull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Multilayer Inspection Firewall</a:t>
            </a:r>
          </a:p>
        </p:txBody>
      </p:sp>
    </p:spTree>
    <p:extLst>
      <p:ext uri="{BB962C8B-B14F-4D97-AF65-F5344CB8AC3E}">
        <p14:creationId xmlns:p14="http://schemas.microsoft.com/office/powerpoint/2010/main" val="25302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86862291-FBC4-4ADD-A03E-9B67D12A34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F221DF61-0688-4B23-8005-43C4D0782D78}"/>
              </a:ext>
            </a:extLst>
          </p:cNvPr>
          <p:cNvSpPr/>
          <p:nvPr/>
        </p:nvSpPr>
        <p:spPr>
          <a:xfrm>
            <a:off x="228600" y="438150"/>
            <a:ext cx="8763000" cy="455295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ibbon: Tilted Down 5">
            <a:extLst>
              <a:ext uri="{FF2B5EF4-FFF2-40B4-BE49-F238E27FC236}">
                <a16:creationId xmlns:a16="http://schemas.microsoft.com/office/drawing/2014/main" id="{0BDC12F3-EADD-4B14-A0CE-9DEC5208ADA9}"/>
              </a:ext>
            </a:extLst>
          </p:cNvPr>
          <p:cNvSpPr/>
          <p:nvPr/>
        </p:nvSpPr>
        <p:spPr>
          <a:xfrm>
            <a:off x="214745" y="1485900"/>
            <a:ext cx="8686800" cy="3581400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541EDB8-1F24-4F5B-BC50-06A2462A3F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2876550"/>
            <a:ext cx="6283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SEKIAN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DAN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TERIMA</a:t>
            </a:r>
            <a:r>
              <a:rPr sz="3600" spc="-16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KASIH</a:t>
            </a:r>
            <a:endParaRPr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5B4F9-0A9A-4500-8C8B-BACC9683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392632"/>
            <a:ext cx="41148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2CA6C-BC41-45E9-A016-B06CF4C71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9" b="90503" l="1779" r="92527">
                        <a14:foregroundMark x1="36299" y1="60335" x2="36299" y2="60335"/>
                        <a14:foregroundMark x1="30605" y1="82682" x2="30605" y2="82682"/>
                        <a14:foregroundMark x1="42705" y1="88268" x2="42705" y2="88268"/>
                        <a14:foregroundMark x1="35231" y1="82682" x2="35231" y2="82682"/>
                        <a14:foregroundMark x1="30605" y1="87709" x2="30605" y2="87709"/>
                        <a14:foregroundMark x1="33808" y1="61453" x2="33808" y2="61453"/>
                        <a14:foregroundMark x1="35943" y1="81006" x2="35943" y2="81006"/>
                        <a14:foregroundMark x1="28826" y1="88268" x2="28826" y2="88268"/>
                        <a14:foregroundMark x1="35231" y1="88827" x2="35231" y2="88827"/>
                        <a14:foregroundMark x1="41993" y1="90503" x2="41993" y2="90503"/>
                        <a14:foregroundMark x1="42349" y1="87151" x2="42349" y2="87151"/>
                        <a14:foregroundMark x1="28470" y1="87151" x2="28470" y2="87151"/>
                        <a14:foregroundMark x1="43060" y1="11173" x2="43060" y2="11173"/>
                        <a14:foregroundMark x1="50178" y1="13966" x2="50178" y2="13966"/>
                        <a14:foregroundMark x1="58363" y1="15084" x2="58363" y2="15084"/>
                        <a14:foregroundMark x1="18861" y1="25698" x2="18861" y2="25698"/>
                        <a14:foregroundMark x1="27402" y1="27933" x2="27402" y2="27933"/>
                        <a14:foregroundMark x1="30961" y1="28492" x2="30961" y2="28492"/>
                        <a14:foregroundMark x1="42705" y1="31844" x2="42705" y2="31844"/>
                        <a14:foregroundMark x1="46975" y1="27933" x2="46975" y2="27933"/>
                        <a14:foregroundMark x1="58007" y1="27933" x2="58007" y2="27933"/>
                        <a14:foregroundMark x1="63701" y1="31285" x2="63701" y2="31285"/>
                        <a14:foregroundMark x1="65836" y1="28492" x2="65836" y2="28492"/>
                        <a14:foregroundMark x1="71174" y1="29050" x2="71174" y2="29050"/>
                        <a14:foregroundMark x1="77580" y1="29609" x2="77580" y2="29609"/>
                        <a14:foregroundMark x1="80427" y1="26257" x2="80427" y2="26257"/>
                        <a14:foregroundMark x1="82206" y1="32961" x2="82206" y2="32961"/>
                        <a14:foregroundMark x1="91815" y1="73184" x2="91815" y2="73184"/>
                        <a14:foregroundMark x1="91459" y1="74302" x2="91459" y2="74302"/>
                        <a14:foregroundMark x1="91459" y1="69274" x2="92527" y2="69832"/>
                        <a14:foregroundMark x1="90036" y1="72626" x2="90391" y2="74860"/>
                        <a14:foregroundMark x1="4270" y1="26816" x2="4270" y2="26816"/>
                        <a14:foregroundMark x1="3915" y1="34637" x2="3915" y2="34637"/>
                        <a14:foregroundMark x1="1779" y1="49721" x2="1779" y2="49721"/>
                        <a14:foregroundMark x1="10320" y1="82682" x2="10320" y2="82682"/>
                        <a14:foregroundMark x1="8897" y1="82682" x2="8897" y2="82682"/>
                        <a14:foregroundMark x1="72598" y1="84916" x2="72598" y2="84916"/>
                        <a14:foregroundMark x1="21708" y1="27374" x2="21708" y2="27374"/>
                        <a14:foregroundMark x1="25623" y1="29050" x2="25623" y2="29050"/>
                        <a14:foregroundMark x1="28114" y1="32402" x2="28114" y2="32402"/>
                        <a14:foregroundMark x1="27758" y1="30168" x2="27758" y2="30168"/>
                        <a14:foregroundMark x1="38078" y1="31285" x2="38078" y2="31285"/>
                        <a14:foregroundMark x1="77580" y1="29050" x2="77580" y2="29050"/>
                        <a14:foregroundMark x1="75801" y1="25698" x2="75801" y2="25698"/>
                        <a14:foregroundMark x1="81495" y1="26257" x2="81495" y2="26257"/>
                        <a14:foregroundMark x1="37367" y1="64804" x2="37367" y2="64804"/>
                        <a14:foregroundMark x1="35943" y1="53631" x2="35943" y2="53631"/>
                        <a14:foregroundMark x1="33808" y1="59777" x2="33808" y2="59777"/>
                        <a14:foregroundMark x1="35231" y1="55866" x2="35231" y2="55866"/>
                        <a14:foregroundMark x1="32028" y1="54749" x2="32028" y2="54749"/>
                        <a14:foregroundMark x1="33808" y1="75978" x2="33808" y2="75978"/>
                        <a14:foregroundMark x1="19573" y1="25698" x2="19573" y2="25698"/>
                        <a14:foregroundMark x1="18861" y1="27933" x2="18861" y2="27933"/>
                        <a14:foregroundMark x1="20641" y1="27374" x2="20641" y2="27374"/>
                        <a14:foregroundMark x1="19217" y1="23464" x2="19217" y2="23464"/>
                        <a14:backgroundMark x1="42349" y1="12849" x2="42349" y2="12849"/>
                        <a14:backgroundMark x1="59075" y1="15642" x2="59075" y2="15642"/>
                        <a14:backgroundMark x1="77580" y1="27933" x2="77580" y2="27933"/>
                        <a14:backgroundMark x1="80427" y1="27374" x2="80427" y2="27374"/>
                        <a14:backgroundMark x1="80427" y1="26257" x2="80427" y2="26257"/>
                        <a14:backgroundMark x1="82918" y1="32402" x2="82918" y2="32402"/>
                        <a14:backgroundMark x1="81851" y1="34078" x2="81851" y2="34078"/>
                        <a14:backgroundMark x1="20285" y1="28492" x2="20285" y2="28492"/>
                        <a14:backgroundMark x1="26335" y1="31285" x2="26335" y2="31285"/>
                        <a14:backgroundMark x1="27402" y1="28492" x2="27402" y2="28492"/>
                        <a14:backgroundMark x1="38790" y1="28492" x2="38790" y2="28492"/>
                        <a14:backgroundMark x1="20641" y1="26257" x2="20641" y2="26257"/>
                        <a14:backgroundMark x1="18861" y1="25698" x2="18861" y2="25698"/>
                        <a14:backgroundMark x1="26690" y1="29050" x2="26690" y2="29050"/>
                        <a14:backgroundMark x1="37722" y1="32402" x2="37722" y2="32402"/>
                        <a14:backgroundMark x1="38434" y1="31844" x2="38434" y2="31844"/>
                        <a14:backgroundMark x1="56228" y1="28492" x2="56228" y2="28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1837" y="1414462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0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Klasifikasi Kejahatan Komputer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731681" cy="369331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</a:rPr>
              <a:t>Keamanan yang bersifat fisik (</a:t>
            </a:r>
            <a:r>
              <a:rPr lang="id-ID" sz="2000" dirty="0" err="1">
                <a:solidFill>
                  <a:schemeClr val="bg1"/>
                </a:solidFill>
              </a:rPr>
              <a:t>Physical</a:t>
            </a:r>
            <a:r>
              <a:rPr lang="id-ID" sz="2000" dirty="0">
                <a:solidFill>
                  <a:schemeClr val="bg1"/>
                </a:solidFill>
              </a:rPr>
              <a:t> </a:t>
            </a:r>
            <a:r>
              <a:rPr lang="id-ID" sz="2000" dirty="0" err="1">
                <a:solidFill>
                  <a:schemeClr val="bg1"/>
                </a:solidFill>
              </a:rPr>
              <a:t>security</a:t>
            </a:r>
            <a:r>
              <a:rPr lang="id-ID" sz="2000" dirty="0">
                <a:solidFill>
                  <a:schemeClr val="bg1"/>
                </a:solidFill>
              </a:rPr>
              <a:t>), termasuk akses orang ke gedung, peralatan, dan media yang digunakan. Contoh: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sz="2000" dirty="0" err="1">
                <a:solidFill>
                  <a:schemeClr val="bg1"/>
                </a:solidFill>
              </a:rPr>
              <a:t>Wiretapping</a:t>
            </a:r>
            <a:r>
              <a:rPr lang="id-ID" sz="2000" dirty="0">
                <a:solidFill>
                  <a:schemeClr val="bg1"/>
                </a:solidFill>
              </a:rPr>
              <a:t> atau hal-hal yang </a:t>
            </a:r>
            <a:r>
              <a:rPr lang="id-ID" sz="2000" dirty="0" err="1">
                <a:solidFill>
                  <a:schemeClr val="bg1"/>
                </a:solidFill>
              </a:rPr>
              <a:t>ber-hubungan</a:t>
            </a:r>
            <a:r>
              <a:rPr lang="id-ID" sz="2000" dirty="0">
                <a:solidFill>
                  <a:schemeClr val="bg1"/>
                </a:solidFill>
              </a:rPr>
              <a:t> dengan akses ke kabel atau komputer yang digunakan juga dapat </a:t>
            </a:r>
            <a:r>
              <a:rPr lang="id-ID" sz="2000" dirty="0" err="1">
                <a:solidFill>
                  <a:schemeClr val="bg1"/>
                </a:solidFill>
              </a:rPr>
              <a:t>dimasukan</a:t>
            </a:r>
            <a:r>
              <a:rPr lang="id-ID" sz="2000" dirty="0">
                <a:solidFill>
                  <a:schemeClr val="bg1"/>
                </a:solidFill>
              </a:rPr>
              <a:t> </a:t>
            </a:r>
            <a:r>
              <a:rPr lang="id-ID" sz="2000" dirty="0" err="1">
                <a:solidFill>
                  <a:schemeClr val="bg1"/>
                </a:solidFill>
              </a:rPr>
              <a:t>kedalam</a:t>
            </a:r>
            <a:r>
              <a:rPr lang="id-ID" sz="2000" dirty="0">
                <a:solidFill>
                  <a:schemeClr val="bg1"/>
                </a:solidFill>
              </a:rPr>
              <a:t> kelas ini.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sz="2000" dirty="0">
                <a:solidFill>
                  <a:schemeClr val="bg1"/>
                </a:solidFill>
              </a:rPr>
              <a:t>Daniel of </a:t>
            </a:r>
            <a:r>
              <a:rPr lang="id-ID" sz="2000" dirty="0" err="1">
                <a:solidFill>
                  <a:schemeClr val="bg1"/>
                </a:solidFill>
              </a:rPr>
              <a:t>service</a:t>
            </a:r>
            <a:r>
              <a:rPr lang="id-ID" sz="2000" dirty="0">
                <a:solidFill>
                  <a:schemeClr val="bg1"/>
                </a:solidFill>
              </a:rPr>
              <a:t>, dilakukan misalnya dengan mematikan peralatan atau membanjiri saluran komunikasi dengan pesan-pesan (yang dapat berisi apa saja karena yang </a:t>
            </a:r>
            <a:r>
              <a:rPr lang="id-ID" sz="2000" dirty="0" err="1">
                <a:solidFill>
                  <a:schemeClr val="bg1"/>
                </a:solidFill>
              </a:rPr>
              <a:t>diutamanakn</a:t>
            </a:r>
            <a:r>
              <a:rPr lang="id-ID" sz="2000" dirty="0">
                <a:solidFill>
                  <a:schemeClr val="bg1"/>
                </a:solidFill>
              </a:rPr>
              <a:t> adalah </a:t>
            </a:r>
            <a:r>
              <a:rPr lang="id-ID" sz="2000" dirty="0" err="1">
                <a:solidFill>
                  <a:schemeClr val="bg1"/>
                </a:solidFill>
              </a:rPr>
              <a:t>banyanya</a:t>
            </a:r>
            <a:r>
              <a:rPr lang="id-ID" sz="2000" dirty="0">
                <a:solidFill>
                  <a:schemeClr val="bg1"/>
                </a:solidFill>
              </a:rPr>
              <a:t> jumlah pesan)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sz="2000" dirty="0">
                <a:solidFill>
                  <a:schemeClr val="bg1"/>
                </a:solidFill>
              </a:rPr>
              <a:t>Syn Flood Attack, dimana sistem (host) yang dituju dibanjiri oleh permintaan sehingga dia menjadi ter-lalu sibuk dan bahkan dapat berakibat macetnya sistem (hang) </a:t>
            </a:r>
          </a:p>
        </p:txBody>
      </p:sp>
    </p:spTree>
    <p:extLst>
      <p:ext uri="{BB962C8B-B14F-4D97-AF65-F5344CB8AC3E}">
        <p14:creationId xmlns:p14="http://schemas.microsoft.com/office/powerpoint/2010/main" val="186143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752" y="277431"/>
            <a:ext cx="7008495" cy="677108"/>
          </a:xfrm>
        </p:spPr>
        <p:txBody>
          <a:bodyPr/>
          <a:lstStyle/>
          <a:p>
            <a:r>
              <a:rPr lang="en-US" dirty="0"/>
              <a:t>CONTOH </a:t>
            </a:r>
            <a:r>
              <a:rPr lang="en-US" dirty="0" err="1"/>
              <a:t>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92" y="1814448"/>
            <a:ext cx="7613014" cy="27699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9" y="2441257"/>
            <a:ext cx="6722031" cy="27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DoS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66" y="1606031"/>
            <a:ext cx="8041265" cy="36459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i="1" dirty="0"/>
              <a:t>1.</a:t>
            </a:r>
            <a:r>
              <a:rPr lang="en-US" sz="1200" dirty="0"/>
              <a:t>  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Land Attack</a:t>
            </a: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Land attack </a:t>
            </a:r>
            <a:r>
              <a:rPr lang="en-US" sz="1200" dirty="0" err="1">
                <a:solidFill>
                  <a:schemeClr val="bg1"/>
                </a:solidFill>
              </a:rPr>
              <a:t>merupakan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serangan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kepada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sistem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menggunakan</a:t>
            </a:r>
            <a:r>
              <a:rPr lang="en-US" sz="1200" dirty="0">
                <a:solidFill>
                  <a:schemeClr val="bg1"/>
                </a:solidFill>
              </a:rPr>
              <a:t> program yang </a:t>
            </a:r>
            <a:r>
              <a:rPr lang="en-US" sz="1200" dirty="0" err="1">
                <a:solidFill>
                  <a:schemeClr val="bg1"/>
                </a:solidFill>
              </a:rPr>
              <a:t>bernama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“land”. </a:t>
            </a:r>
            <a:r>
              <a:rPr lang="en-US" sz="1200" dirty="0">
                <a:solidFill>
                  <a:schemeClr val="bg1"/>
                </a:solidFill>
              </a:rPr>
              <a:t>Program land </a:t>
            </a:r>
            <a:r>
              <a:rPr lang="en-US" sz="1200" dirty="0" err="1">
                <a:solidFill>
                  <a:schemeClr val="bg1"/>
                </a:solidFill>
              </a:rPr>
              <a:t>menyerang</a:t>
            </a:r>
            <a:r>
              <a:rPr lang="en-US" sz="1200" dirty="0">
                <a:solidFill>
                  <a:schemeClr val="bg1"/>
                </a:solidFill>
              </a:rPr>
              <a:t> server yang </a:t>
            </a:r>
            <a:r>
              <a:rPr lang="en-US" sz="1200" dirty="0" err="1">
                <a:solidFill>
                  <a:schemeClr val="bg1"/>
                </a:solidFill>
              </a:rPr>
              <a:t>dituju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mengirimkan</a:t>
            </a:r>
            <a:r>
              <a:rPr lang="en-US" sz="1200" dirty="0">
                <a:solidFill>
                  <a:schemeClr val="bg1"/>
                </a:solidFill>
              </a:rPr>
              <a:t> packet </a:t>
            </a:r>
            <a:r>
              <a:rPr lang="en-US" sz="1200" dirty="0" err="1">
                <a:solidFill>
                  <a:schemeClr val="bg1"/>
                </a:solidFill>
              </a:rPr>
              <a:t>palsu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seolah-olah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berasal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dari</a:t>
            </a:r>
            <a:r>
              <a:rPr lang="en-US" sz="1200" dirty="0">
                <a:solidFill>
                  <a:schemeClr val="bg1"/>
                </a:solidFill>
              </a:rPr>
              <a:t> server yang </a:t>
            </a:r>
            <a:r>
              <a:rPr lang="en-US" sz="1200" dirty="0" err="1">
                <a:solidFill>
                  <a:schemeClr val="bg1"/>
                </a:solidFill>
              </a:rPr>
              <a:t>dituju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kata lain, source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destination </a:t>
            </a:r>
            <a:r>
              <a:rPr lang="en-US" sz="1200" dirty="0" err="1">
                <a:solidFill>
                  <a:schemeClr val="bg1"/>
                </a:solidFill>
              </a:rPr>
              <a:t>dari</a:t>
            </a:r>
            <a:r>
              <a:rPr lang="en-US" sz="1200" dirty="0">
                <a:solidFill>
                  <a:schemeClr val="bg1"/>
                </a:solidFill>
              </a:rPr>
              <a:t> packet </a:t>
            </a:r>
            <a:r>
              <a:rPr lang="en-US" sz="1200" dirty="0" err="1">
                <a:solidFill>
                  <a:schemeClr val="bg1"/>
                </a:solidFill>
              </a:rPr>
              <a:t>dibuat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seakan-akan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berasal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dari</a:t>
            </a:r>
            <a:r>
              <a:rPr lang="en-US" sz="1200" dirty="0">
                <a:solidFill>
                  <a:schemeClr val="bg1"/>
                </a:solidFill>
              </a:rPr>
              <a:t> server yang </a:t>
            </a:r>
            <a:r>
              <a:rPr lang="en-US" sz="1200" dirty="0" err="1">
                <a:solidFill>
                  <a:schemeClr val="bg1"/>
                </a:solidFill>
              </a:rPr>
              <a:t>dituju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Akibatnya</a:t>
            </a:r>
            <a:r>
              <a:rPr lang="en-US" sz="1200" dirty="0">
                <a:solidFill>
                  <a:schemeClr val="bg1"/>
                </a:solidFill>
              </a:rPr>
              <a:t> server yang </a:t>
            </a:r>
            <a:r>
              <a:rPr lang="en-US" sz="1200" dirty="0" err="1">
                <a:solidFill>
                  <a:schemeClr val="bg1"/>
                </a:solidFill>
              </a:rPr>
              <a:t>diserang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menjadi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bingung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i="1" dirty="0">
                <a:solidFill>
                  <a:schemeClr val="bg1"/>
                </a:solidFill>
              </a:rPr>
              <a:t>2.</a:t>
            </a:r>
            <a:r>
              <a:rPr lang="en-US" sz="1200" dirty="0">
                <a:solidFill>
                  <a:schemeClr val="bg1"/>
                </a:solidFill>
              </a:rPr>
              <a:t>   </a:t>
            </a:r>
            <a:r>
              <a:rPr lang="en-US" sz="1200" i="1" dirty="0" err="1">
                <a:solidFill>
                  <a:schemeClr val="bg1"/>
                </a:solidFill>
              </a:rPr>
              <a:t>Latierra</a:t>
            </a: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Program </a:t>
            </a:r>
            <a:r>
              <a:rPr lang="en-US" sz="1200" i="1" dirty="0" err="1">
                <a:solidFill>
                  <a:schemeClr val="bg1"/>
                </a:solidFill>
              </a:rPr>
              <a:t>latierra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merupakan</a:t>
            </a:r>
            <a:r>
              <a:rPr lang="en-US" sz="1200" dirty="0">
                <a:solidFill>
                  <a:schemeClr val="bg1"/>
                </a:solidFill>
              </a:rPr>
              <a:t> “</a:t>
            </a:r>
            <a:r>
              <a:rPr lang="en-US" sz="1200" dirty="0" err="1">
                <a:solidFill>
                  <a:schemeClr val="bg1"/>
                </a:solidFill>
              </a:rPr>
              <a:t>perbaikan</a:t>
            </a:r>
            <a:r>
              <a:rPr lang="en-US" sz="1200" dirty="0">
                <a:solidFill>
                  <a:schemeClr val="bg1"/>
                </a:solidFill>
              </a:rPr>
              <a:t>” </a:t>
            </a:r>
            <a:r>
              <a:rPr lang="en-US" sz="1200" dirty="0" err="1">
                <a:solidFill>
                  <a:schemeClr val="bg1"/>
                </a:solidFill>
              </a:rPr>
              <a:t>dari</a:t>
            </a:r>
            <a:r>
              <a:rPr lang="en-US" sz="1200" dirty="0">
                <a:solidFill>
                  <a:schemeClr val="bg1"/>
                </a:solidFill>
              </a:rPr>
              <a:t> program land, </a:t>
            </a:r>
            <a:r>
              <a:rPr lang="en-US" sz="1200" dirty="0" err="1">
                <a:solidFill>
                  <a:schemeClr val="bg1"/>
                </a:solidFill>
              </a:rPr>
              <a:t>dimana</a:t>
            </a:r>
            <a:r>
              <a:rPr lang="en-US" sz="1200" dirty="0">
                <a:solidFill>
                  <a:schemeClr val="bg1"/>
                </a:solidFill>
              </a:rPr>
              <a:t> port yang </a:t>
            </a:r>
            <a:r>
              <a:rPr lang="en-US" sz="1200" dirty="0" err="1">
                <a:solidFill>
                  <a:schemeClr val="bg1"/>
                </a:solidFill>
              </a:rPr>
              <a:t>digunakan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berubah-ubah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sehingga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menyulitkan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bagi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pengamanan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3.   </a:t>
            </a:r>
            <a:r>
              <a:rPr lang="en-US" sz="1200" i="1" dirty="0">
                <a:solidFill>
                  <a:schemeClr val="bg1"/>
                </a:solidFill>
              </a:rPr>
              <a:t>Ping Broadcast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en-US" sz="1200" i="1" dirty="0">
                <a:solidFill>
                  <a:schemeClr val="bg1"/>
                </a:solidFill>
              </a:rPr>
              <a:t>Smurf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Salah </a:t>
            </a:r>
            <a:r>
              <a:rPr lang="en-US" sz="1200" dirty="0" err="1">
                <a:solidFill>
                  <a:schemeClr val="bg1"/>
                </a:solidFill>
              </a:rPr>
              <a:t>satu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mekanisme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serangan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baru-baru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mulai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marak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digunakan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menggunakan</a:t>
            </a:r>
            <a:r>
              <a:rPr lang="en-US" sz="1200" dirty="0">
                <a:solidFill>
                  <a:schemeClr val="bg1"/>
                </a:solidFill>
              </a:rPr>
              <a:t> ping </a:t>
            </a:r>
            <a:r>
              <a:rPr lang="en-US" sz="1200" dirty="0" err="1">
                <a:solidFill>
                  <a:schemeClr val="bg1"/>
                </a:solidFill>
              </a:rPr>
              <a:t>ke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alamat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broadcast, </a:t>
            </a:r>
            <a:r>
              <a:rPr lang="en-US" sz="1200" dirty="0" err="1">
                <a:solidFill>
                  <a:schemeClr val="bg1"/>
                </a:solidFill>
              </a:rPr>
              <a:t>ini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sering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disebut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smurf</a:t>
            </a:r>
            <a:r>
              <a:rPr lang="en-US" sz="1200" i="1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Seluruh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komputer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(device) </a:t>
            </a:r>
            <a:r>
              <a:rPr lang="en-US" sz="1200" dirty="0">
                <a:solidFill>
                  <a:schemeClr val="bg1"/>
                </a:solidFill>
              </a:rPr>
              <a:t>yang </a:t>
            </a:r>
            <a:r>
              <a:rPr lang="en-US" sz="1200" dirty="0" err="1">
                <a:solidFill>
                  <a:schemeClr val="bg1"/>
                </a:solidFill>
              </a:rPr>
              <a:t>berada</a:t>
            </a:r>
            <a:r>
              <a:rPr lang="en-US" sz="1200" dirty="0">
                <a:solidFill>
                  <a:schemeClr val="bg1"/>
                </a:solidFill>
              </a:rPr>
              <a:t> di </a:t>
            </a:r>
            <a:r>
              <a:rPr lang="en-US" sz="1200" dirty="0" err="1">
                <a:solidFill>
                  <a:schemeClr val="bg1"/>
                </a:solidFill>
              </a:rPr>
              <a:t>alamat</a:t>
            </a:r>
            <a:r>
              <a:rPr lang="en-US" sz="1200" dirty="0">
                <a:solidFill>
                  <a:schemeClr val="bg1"/>
                </a:solidFill>
              </a:rPr>
              <a:t> broadcast </a:t>
            </a:r>
            <a:r>
              <a:rPr lang="en-US" sz="1200" dirty="0" err="1">
                <a:solidFill>
                  <a:schemeClr val="bg1"/>
                </a:solidFill>
              </a:rPr>
              <a:t>tersebut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menjawab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Jika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sebuah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sistem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memiliki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banyak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komputer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(device)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ping broadcast </a:t>
            </a:r>
            <a:r>
              <a:rPr lang="en-US" sz="1200" dirty="0" err="1">
                <a:solidFill>
                  <a:schemeClr val="bg1"/>
                </a:solidFill>
              </a:rPr>
              <a:t>ini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dilakukan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terus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menerus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jaringan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dipenuhi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oleh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respon-respon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dari</a:t>
            </a:r>
            <a:r>
              <a:rPr lang="en-US" sz="1200" dirty="0">
                <a:solidFill>
                  <a:schemeClr val="bg1"/>
                </a:solidFill>
              </a:rPr>
              <a:t> device-device </a:t>
            </a:r>
            <a:r>
              <a:rPr lang="en-US" sz="1200" dirty="0" err="1">
                <a:solidFill>
                  <a:schemeClr val="bg1"/>
                </a:solidFill>
              </a:rPr>
              <a:t>tersebut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Akibatnya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jaringan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menjadi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lambat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i="1" dirty="0">
                <a:solidFill>
                  <a:schemeClr val="bg1"/>
                </a:solidFill>
              </a:rPr>
              <a:t>4.</a:t>
            </a:r>
            <a:r>
              <a:rPr lang="en-US" sz="1200" dirty="0">
                <a:solidFill>
                  <a:schemeClr val="bg1"/>
                </a:solidFill>
              </a:rPr>
              <a:t>   </a:t>
            </a:r>
            <a:r>
              <a:rPr lang="en-US" sz="1200" i="1" dirty="0">
                <a:solidFill>
                  <a:schemeClr val="bg1"/>
                </a:solidFill>
              </a:rPr>
              <a:t>Ping of Death 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 err="1">
                <a:solidFill>
                  <a:schemeClr val="bg1"/>
                </a:solidFill>
              </a:rPr>
              <a:t>PoD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200" i="1" dirty="0">
                <a:solidFill>
                  <a:schemeClr val="bg1"/>
                </a:solidFill>
              </a:rPr>
              <a:t>Ping-o-death </a:t>
            </a:r>
            <a:r>
              <a:rPr lang="en-US" sz="1200" dirty="0" err="1">
                <a:solidFill>
                  <a:schemeClr val="bg1"/>
                </a:solidFill>
              </a:rPr>
              <a:t>sebetulnya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eksploitasi</a:t>
            </a:r>
            <a:r>
              <a:rPr lang="en-US" sz="1200" dirty="0">
                <a:solidFill>
                  <a:schemeClr val="bg1"/>
                </a:solidFill>
              </a:rPr>
              <a:t> program </a:t>
            </a:r>
            <a:r>
              <a:rPr lang="en-US" sz="1200" i="1" dirty="0">
                <a:solidFill>
                  <a:schemeClr val="bg1"/>
                </a:solidFill>
              </a:rPr>
              <a:t>ping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memberikan</a:t>
            </a:r>
            <a:r>
              <a:rPr lang="en-US" sz="1200" dirty="0">
                <a:solidFill>
                  <a:schemeClr val="bg1"/>
                </a:solidFill>
              </a:rPr>
              <a:t> packet yang </a:t>
            </a:r>
            <a:r>
              <a:rPr lang="en-US" sz="1200" dirty="0" err="1">
                <a:solidFill>
                  <a:schemeClr val="bg1"/>
                </a:solidFill>
              </a:rPr>
              <a:t>ukurannya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besar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sistem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dituju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Beberapa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sistem</a:t>
            </a:r>
            <a:r>
              <a:rPr lang="en-US" sz="1200" dirty="0">
                <a:solidFill>
                  <a:schemeClr val="bg1"/>
                </a:solidFill>
              </a:rPr>
              <a:t> UNIX </a:t>
            </a:r>
            <a:r>
              <a:rPr lang="en-US" sz="1200" dirty="0" err="1">
                <a:solidFill>
                  <a:schemeClr val="bg1"/>
                </a:solidFill>
              </a:rPr>
              <a:t>ternyata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menjadi</a:t>
            </a:r>
            <a:r>
              <a:rPr lang="en-US" sz="1200" dirty="0">
                <a:solidFill>
                  <a:schemeClr val="bg1"/>
                </a:solidFill>
              </a:rPr>
              <a:t> hang </a:t>
            </a:r>
            <a:r>
              <a:rPr lang="en-US" sz="1200" dirty="0" err="1">
                <a:solidFill>
                  <a:schemeClr val="bg1"/>
                </a:solidFill>
              </a:rPr>
              <a:t>ketika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diserang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cara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ini</a:t>
            </a:r>
            <a:r>
              <a:rPr lang="en-US" sz="1200" dirty="0">
                <a:solidFill>
                  <a:schemeClr val="bg1"/>
                </a:solidFill>
              </a:rPr>
              <a:t>. Program ping </a:t>
            </a:r>
            <a:r>
              <a:rPr lang="en-US" sz="1200" dirty="0" err="1">
                <a:solidFill>
                  <a:schemeClr val="bg1"/>
                </a:solidFill>
              </a:rPr>
              <a:t>umum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terdapat</a:t>
            </a:r>
            <a:r>
              <a:rPr lang="en-US" sz="1200" dirty="0">
                <a:solidFill>
                  <a:schemeClr val="bg1"/>
                </a:solidFill>
              </a:rPr>
              <a:t> di </a:t>
            </a:r>
            <a:r>
              <a:rPr lang="en-US" sz="1200" dirty="0" err="1">
                <a:solidFill>
                  <a:schemeClr val="bg1"/>
                </a:solidFill>
              </a:rPr>
              <a:t>berbagai</a:t>
            </a:r>
            <a:r>
              <a:rPr lang="en-US" sz="1200" dirty="0">
                <a:solidFill>
                  <a:schemeClr val="bg1"/>
                </a:solidFill>
              </a:rPr>
              <a:t> operating system, </a:t>
            </a:r>
            <a:r>
              <a:rPr lang="en-US" sz="1200" dirty="0" err="1">
                <a:solidFill>
                  <a:schemeClr val="bg1"/>
                </a:solidFill>
              </a:rPr>
              <a:t>meskipun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umumnya</a:t>
            </a:r>
            <a:r>
              <a:rPr lang="en-US" sz="1200" dirty="0">
                <a:solidFill>
                  <a:schemeClr val="bg1"/>
                </a:solidFill>
              </a:rPr>
              <a:t> program ping </a:t>
            </a:r>
            <a:r>
              <a:rPr lang="en-US" sz="1200" dirty="0" err="1">
                <a:solidFill>
                  <a:schemeClr val="bg1"/>
                </a:solidFill>
              </a:rPr>
              <a:t>tersebut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mengirimkan</a:t>
            </a:r>
            <a:r>
              <a:rPr lang="en-US" sz="1200" dirty="0">
                <a:solidFill>
                  <a:schemeClr val="bg1"/>
                </a:solidFill>
              </a:rPr>
              <a:t> packet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ukuran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kecil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en-US" sz="1200" dirty="0" err="1">
                <a:solidFill>
                  <a:schemeClr val="bg1"/>
                </a:solidFill>
              </a:rPr>
              <a:t>tertentu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tidak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memiliki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fasilitas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mengubah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besarnya</a:t>
            </a:r>
            <a:r>
              <a:rPr lang="en-US" sz="1200" dirty="0">
                <a:solidFill>
                  <a:schemeClr val="bg1"/>
                </a:solidFill>
              </a:rPr>
              <a:t> packet. Salah </a:t>
            </a:r>
            <a:r>
              <a:rPr lang="en-US" sz="1200" dirty="0" err="1">
                <a:solidFill>
                  <a:schemeClr val="bg1"/>
                </a:solidFill>
              </a:rPr>
              <a:t>satu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implementasi</a:t>
            </a:r>
            <a:r>
              <a:rPr lang="en-US" sz="1200" dirty="0">
                <a:solidFill>
                  <a:schemeClr val="bg1"/>
                </a:solidFill>
              </a:rPr>
              <a:t> program ping yang </a:t>
            </a:r>
            <a:r>
              <a:rPr lang="en-US" sz="1200" dirty="0" err="1">
                <a:solidFill>
                  <a:schemeClr val="bg1"/>
                </a:solidFill>
              </a:rPr>
              <a:t>dapat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digunakan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mengubah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ukuran</a:t>
            </a:r>
            <a:r>
              <a:rPr lang="en-US" sz="1200" dirty="0">
                <a:solidFill>
                  <a:schemeClr val="bg1"/>
                </a:solidFill>
              </a:rPr>
              <a:t> packet </a:t>
            </a:r>
            <a:r>
              <a:rPr lang="en-US" sz="1200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program ping yang </a:t>
            </a:r>
            <a:r>
              <a:rPr lang="en-US" sz="1200" dirty="0" err="1">
                <a:solidFill>
                  <a:schemeClr val="bg1"/>
                </a:solidFill>
              </a:rPr>
              <a:t>ada</a:t>
            </a:r>
            <a:r>
              <a:rPr lang="en-US" sz="1200" dirty="0">
                <a:solidFill>
                  <a:schemeClr val="bg1"/>
                </a:solidFill>
              </a:rPr>
              <a:t> di </a:t>
            </a:r>
            <a:r>
              <a:rPr lang="en-US" sz="1200" dirty="0" err="1">
                <a:solidFill>
                  <a:schemeClr val="bg1"/>
                </a:solidFill>
              </a:rPr>
              <a:t>sistem</a:t>
            </a:r>
            <a:r>
              <a:rPr lang="en-US" sz="1200" dirty="0">
                <a:solidFill>
                  <a:schemeClr val="bg1"/>
                </a:solidFill>
              </a:rPr>
              <a:t> Windows 95.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220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4453</Words>
  <Application>Microsoft Office PowerPoint</Application>
  <PresentationFormat>On-screen Show (4:3)</PresentationFormat>
  <Paragraphs>517</Paragraphs>
  <Slides>67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Book Antiqua</vt:lpstr>
      <vt:lpstr>Calibri</vt:lpstr>
      <vt:lpstr>Courier New</vt:lpstr>
      <vt:lpstr>Times New Roman</vt:lpstr>
      <vt:lpstr>Trebuchet MS</vt:lpstr>
      <vt:lpstr>Wingdings</vt:lpstr>
      <vt:lpstr>Office Theme</vt:lpstr>
      <vt:lpstr>Photo Editor Photo</vt:lpstr>
      <vt:lpstr>Image</vt:lpstr>
      <vt:lpstr>PowerPoint Presentation</vt:lpstr>
      <vt:lpstr>KEAMANAN SISTEM KOMPUTER</vt:lpstr>
      <vt:lpstr>MENGAPA DIBUTUHKAN</vt:lpstr>
      <vt:lpstr>Penyebab Meningkatnya Kejahatan Komputer</vt:lpstr>
      <vt:lpstr>Klasifikasi kejahatan Komputer :</vt:lpstr>
      <vt:lpstr>Klasifikasi Kejahatan Komputer </vt:lpstr>
      <vt:lpstr>Klasifikasi Kejahatan Komputer </vt:lpstr>
      <vt:lpstr>CONTOH DoS</vt:lpstr>
      <vt:lpstr>Beberapa klasifikasi serangan DoS:</vt:lpstr>
      <vt:lpstr>Klasifikasi Kejahatan Komputer </vt:lpstr>
      <vt:lpstr>ISTILAH LAIN DARI PENYERANG</vt:lpstr>
      <vt:lpstr>Karakteristik Penyusup</vt:lpstr>
      <vt:lpstr>Istilah bagi penyusup</vt:lpstr>
      <vt:lpstr>Memahami Hacker Bekerja</vt:lpstr>
      <vt:lpstr>CARA KERJA PENYUSUP</vt:lpstr>
      <vt:lpstr>Dalam internetworking beberapa jenis gangguan dikenal dengan istilah:</vt:lpstr>
      <vt:lpstr>Aspek Kemanan Komputer</vt:lpstr>
      <vt:lpstr>Aspek Kemanan Komputer</vt:lpstr>
      <vt:lpstr>Aspek Kemanan Komputer</vt:lpstr>
      <vt:lpstr>Aspek Kemanan Komputer</vt:lpstr>
      <vt:lpstr>Aspek Kemanan Komputer</vt:lpstr>
      <vt:lpstr>BENTUK-BENTUK DASAR SERANGAN :</vt:lpstr>
      <vt:lpstr>BENTUK-BENTUK DASAR SERANGAN :</vt:lpstr>
      <vt:lpstr>PowerPoint Presentation</vt:lpstr>
      <vt:lpstr>Pelanggaran Keamanan Komputer</vt:lpstr>
      <vt:lpstr>Pelanggaran Keamanan Komputer</vt:lpstr>
      <vt:lpstr>Ancaman keamanan pada sistem Komputer antara lain:</vt:lpstr>
      <vt:lpstr>PowerPoint Presentation</vt:lpstr>
      <vt:lpstr>Keamanan fisik</vt:lpstr>
      <vt:lpstr>Security hole pada OS dan servis</vt:lpstr>
      <vt:lpstr>Buffer overflow (1)</vt:lpstr>
      <vt:lpstr>Buffer overflow (2)</vt:lpstr>
      <vt:lpstr>Kesalahan konfigurasi</vt:lpstr>
      <vt:lpstr>Installasi default</vt:lpstr>
      <vt:lpstr>Ancaman serangan melalui jaringan</vt:lpstr>
      <vt:lpstr>Sniffing</vt:lpstr>
      <vt:lpstr>Spoofing (Pemalsuan)</vt:lpstr>
      <vt:lpstr>Session Hijacking (Pembajakan)</vt:lpstr>
      <vt:lpstr>DOS attack(1)</vt:lpstr>
      <vt:lpstr>DOS attack (2)</vt:lpstr>
      <vt:lpstr>DOS attack (3)</vt:lpstr>
      <vt:lpstr>DOS attack (4)</vt:lpstr>
      <vt:lpstr>DOS attack (5)</vt:lpstr>
      <vt:lpstr>DOS attack (6)</vt:lpstr>
      <vt:lpstr>DOS attack (7)</vt:lpstr>
      <vt:lpstr>DOS attack (8)</vt:lpstr>
      <vt:lpstr>DOS attack (9)</vt:lpstr>
      <vt:lpstr>PowerPoint Presentation</vt:lpstr>
      <vt:lpstr>PowerPoint Presentation</vt:lpstr>
      <vt:lpstr>Ancaman via aplikasi berbasis web (1)</vt:lpstr>
      <vt:lpstr>Ancaman via aplikasi berbasis web (2)</vt:lpstr>
      <vt:lpstr>Ancaman via aplikasi berbasis web (3)</vt:lpstr>
      <vt:lpstr>Ancaman via aplikasi berbasis web (4)</vt:lpstr>
      <vt:lpstr>Backdoor, trojan, rootkit, keylogger</vt:lpstr>
      <vt:lpstr>Virus, worm</vt:lpstr>
      <vt:lpstr>Lapisan Keamanan</vt:lpstr>
      <vt:lpstr>Lapisan Keamanan</vt:lpstr>
      <vt:lpstr>Lapisan Keamanan</vt:lpstr>
      <vt:lpstr>Lapisan Keamanan</vt:lpstr>
      <vt:lpstr>FIREWALL</vt:lpstr>
      <vt:lpstr>Packet Filtering Gateway</vt:lpstr>
      <vt:lpstr>PowerPoint Presentation</vt:lpstr>
      <vt:lpstr>Application Layer Gateway </vt:lpstr>
      <vt:lpstr>PowerPoint Presentation</vt:lpstr>
      <vt:lpstr>Circuit Level Gateway</vt:lpstr>
      <vt:lpstr>Statefull Multilayer Inspection Firewall</vt:lpstr>
      <vt:lpstr>SEKIAN DAN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Keamanan Sistem Informasi</dc:title>
  <dc:creator>SOETOJO</dc:creator>
  <cp:lastModifiedBy>user</cp:lastModifiedBy>
  <cp:revision>11</cp:revision>
  <dcterms:created xsi:type="dcterms:W3CDTF">2021-09-28T09:18:51Z</dcterms:created>
  <dcterms:modified xsi:type="dcterms:W3CDTF">2022-10-13T02:30:15Z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2010-05-05T00:00:00Z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2021-09-28T00:00:00Z</vt:filetime>
  </property>
</Properties>
</file>