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5" r:id="rId1"/>
  </p:sldMasterIdLst>
  <p:notesMasterIdLst>
    <p:notesMasterId r:id="rId15"/>
  </p:notesMasterIdLst>
  <p:sldIdLst>
    <p:sldId id="288" r:id="rId2"/>
    <p:sldId id="283" r:id="rId3"/>
    <p:sldId id="284" r:id="rId4"/>
    <p:sldId id="287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30/03/2020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5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10</a:t>
            </a:fld>
            <a:endParaRPr lang="id-ID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11</a:t>
            </a:fld>
            <a:endParaRPr lang="id-ID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13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23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363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309F5-6968-436B-B575-52BFC811E1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5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5</a:t>
            </a:fld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6</a:t>
            </a:fld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598108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8</a:t>
            </a:fld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553F7-28A6-467B-9C75-99D22440EAB1}" type="slidenum">
              <a:rPr lang="id-ID" smtClean="0"/>
              <a:pPr/>
              <a:t>9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B32F-639F-4353-B194-515F58951C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81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F4FEA-73B5-42A9-B0EF-E9C240706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5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D5728-DB1B-4413-9461-24DEE508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40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14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CC3E8-B2F5-4C76-A2A4-8FA8C4C9AA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2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1293-1922-490A-A548-BE0FF1D85F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67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6E22-7A91-41BF-88E1-0CC0E5427F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3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56F6D-E67E-4CC3-B074-5F21D64D4F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2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2885-4A8F-4637-B61F-E35D1A1FC4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6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B7DA0-0302-4A6A-94C9-75BFAE9845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27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6488-F6F2-4AD5-AE2C-C8E95C2891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83A83-621A-46D8-838A-3D4BA7A988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7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47CF9-D26B-4805-A299-64B48DC718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6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  <p:sldLayoutId id="21474837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17823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Konsep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&amp; </a:t>
            </a:r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Desain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Model </a:t>
            </a:r>
            <a:r>
              <a:rPr lang="en-US" altLang="ko-KR" sz="36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Bisnis</a:t>
            </a:r>
            <a:endParaRPr lang="en-US" altLang="ko-KR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Business Model Generatio</a:t>
            </a:r>
            <a:r>
              <a:rPr lang="en-US" altLang="ko-KR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288" y="0"/>
            <a:ext cx="1979712" cy="1979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791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343852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590925" y="1314271"/>
            <a:ext cx="54768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Bagaimana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sebuah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perusahaan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berkomunikasi</a:t>
            </a:r>
            <a:r>
              <a:rPr lang="en-US" b="1" i="1" dirty="0" smtClean="0"/>
              <a:t> </a:t>
            </a:r>
            <a:r>
              <a:rPr lang="en-US" b="1" i="1" dirty="0" err="1" smtClean="0"/>
              <a:t>dengan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segmen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pelanggannya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menjangkau</a:t>
            </a:r>
            <a:r>
              <a:rPr lang="en-US" b="1" i="1" dirty="0" smtClean="0"/>
              <a:t> </a:t>
            </a:r>
            <a:r>
              <a:rPr lang="en-US" b="1" i="1" dirty="0" err="1" smtClean="0"/>
              <a:t>mereka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memberikan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proposisi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</a:t>
            </a:r>
            <a:endParaRPr lang="id-ID" b="1" i="1" dirty="0"/>
          </a:p>
        </p:txBody>
      </p:sp>
      <p:sp>
        <p:nvSpPr>
          <p:cNvPr id="7" name="Rectangle 6"/>
          <p:cNvSpPr/>
          <p:nvPr/>
        </p:nvSpPr>
        <p:spPr>
          <a:xfrm>
            <a:off x="3733800" y="2728079"/>
            <a:ext cx="5105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Fungsi</a:t>
            </a:r>
            <a:r>
              <a:rPr lang="en-US" b="1" dirty="0" smtClean="0"/>
              <a:t> Channels: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mengevaluasi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membeli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proposisi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purnajual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2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495425"/>
            <a:ext cx="2571736" cy="3219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2743200" y="1176278"/>
            <a:ext cx="62579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id-ID" dirty="0" smtClean="0"/>
          </a:p>
          <a:p>
            <a:pPr marL="342900" indent="-342900"/>
            <a:r>
              <a:rPr lang="en-US" b="1" dirty="0" smtClean="0"/>
              <a:t>ANALISIS!!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</a:t>
            </a:r>
            <a:r>
              <a:rPr lang="en-US" dirty="0" err="1" smtClean="0"/>
              <a:t>Segemen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dijangkau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menjangkau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saluran-saluran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manakah</a:t>
            </a:r>
            <a:r>
              <a:rPr lang="en-US" dirty="0" smtClean="0"/>
              <a:t> yang paling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mengintegrasikan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kebiasaan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?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Channels</a:t>
            </a:r>
            <a:endParaRPr lang="en-US" dirty="0"/>
          </a:p>
        </p:txBody>
      </p:sp>
      <p:pic>
        <p:nvPicPr>
          <p:cNvPr id="3074" name="Picture 2" descr="C:\Users\Acer\Contacts\Desktop\IMG_20140903_0002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038600"/>
            <a:ext cx="9144000" cy="2787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10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356235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857620" y="1447800"/>
            <a:ext cx="49053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jenis</a:t>
            </a:r>
            <a:r>
              <a:rPr lang="en-US" b="1" i="1" dirty="0" smtClean="0"/>
              <a:t> </a:t>
            </a:r>
            <a:r>
              <a:rPr lang="en-US" b="1" i="1" dirty="0" err="1" smtClean="0"/>
              <a:t>hubungan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dibangun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perusahaan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bersama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segmen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pelanggan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spesifik</a:t>
            </a:r>
            <a:endParaRPr lang="id-ID" b="1" i="1" dirty="0"/>
          </a:p>
        </p:txBody>
      </p:sp>
      <p:sp>
        <p:nvSpPr>
          <p:cNvPr id="8" name="Rectangle 7"/>
          <p:cNvSpPr/>
          <p:nvPr/>
        </p:nvSpPr>
        <p:spPr>
          <a:xfrm>
            <a:off x="3929058" y="2743200"/>
            <a:ext cx="4572000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Akusisi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Retensi</a:t>
            </a:r>
            <a:r>
              <a:rPr lang="en-US" dirty="0" smtClean="0"/>
              <a:t> (</a:t>
            </a:r>
            <a:r>
              <a:rPr lang="en-US" dirty="0" err="1" smtClean="0"/>
              <a:t>Mempertahankan</a:t>
            </a:r>
            <a:r>
              <a:rPr lang="en-US" dirty="0" smtClean="0"/>
              <a:t>) </a:t>
            </a:r>
            <a:r>
              <a:rPr lang="en-US" dirty="0" err="1" smtClean="0"/>
              <a:t>Pelanggan</a:t>
            </a:r>
            <a:endParaRPr lang="en-US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(Upselling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Relationship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48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643050"/>
            <a:ext cx="3048000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276600" y="34550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/>
              <a:t>Jenis-Jenis</a:t>
            </a:r>
            <a:r>
              <a:rPr lang="en-US" b="1" dirty="0" smtClean="0"/>
              <a:t> </a:t>
            </a:r>
            <a:r>
              <a:rPr lang="en-US" b="1" dirty="0" err="1" smtClean="0"/>
              <a:t>Hubungan</a:t>
            </a:r>
            <a:r>
              <a:rPr lang="en-US" b="1" dirty="0" smtClean="0"/>
              <a:t> </a:t>
            </a:r>
            <a:r>
              <a:rPr lang="en-US" b="1" dirty="0" err="1" smtClean="0"/>
              <a:t>Pelanggan</a:t>
            </a:r>
            <a:r>
              <a:rPr lang="en-US" b="1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Personal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Bantuan</a:t>
            </a:r>
            <a:r>
              <a:rPr lang="en-US" dirty="0" smtClean="0"/>
              <a:t> Personal yang </a:t>
            </a:r>
            <a:r>
              <a:rPr lang="en-US" dirty="0" err="1" smtClean="0"/>
              <a:t>Khusus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Swalayan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Komunitas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Co-creation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4429124" y="5943600"/>
            <a:ext cx="38284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HARUS TERINTEGRASI DENGAN </a:t>
            </a:r>
          </a:p>
          <a:p>
            <a:pPr algn="ctr"/>
            <a:r>
              <a:rPr lang="en-US" b="1" dirty="0" smtClean="0"/>
              <a:t>KESELURUHAN MODEL BISNIS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Relationship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276600" y="1383268"/>
            <a:ext cx="57245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segmen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pertahankan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bangun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Seberapa</a:t>
            </a:r>
            <a:r>
              <a:rPr lang="en-US" dirty="0" smtClean="0"/>
              <a:t> </a:t>
            </a:r>
            <a:r>
              <a:rPr lang="en-US" dirty="0" err="1" smtClean="0"/>
              <a:t>mahalkah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Bagaimanakah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model-model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yang lain?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0703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4800"/>
            <a:ext cx="6324600" cy="533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&amp; </a:t>
            </a:r>
            <a:r>
              <a:rPr lang="en-US" dirty="0" err="1" smtClean="0"/>
              <a:t>Wirausaha</a:t>
            </a:r>
            <a:r>
              <a:rPr lang="en-US" dirty="0" smtClean="0"/>
              <a:t> Abad 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95400"/>
            <a:ext cx="8363272" cy="4857403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model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inovatif</a:t>
            </a:r>
            <a:endParaRPr lang="en-US" dirty="0" smtClean="0"/>
          </a:p>
          <a:p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pola-pola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    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dewasa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anyak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terbentuk</a:t>
            </a:r>
            <a:r>
              <a:rPr lang="en-US" dirty="0" smtClean="0"/>
              <a:t>       </a:t>
            </a:r>
            <a:r>
              <a:rPr lang="en-US" dirty="0" err="1" smtClean="0"/>
              <a:t>ketika</a:t>
            </a:r>
            <a:r>
              <a:rPr lang="en-US" dirty="0" smtClean="0"/>
              <a:t> yang lama </a:t>
            </a:r>
            <a:r>
              <a:rPr lang="en-US" dirty="0" err="1" smtClean="0"/>
              <a:t>tumbang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99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 Model </a:t>
            </a:r>
            <a:r>
              <a:rPr lang="en-US" dirty="0" err="1"/>
              <a:t>B</a:t>
            </a:r>
            <a:r>
              <a:rPr lang="en-US" dirty="0" err="1" smtClean="0"/>
              <a:t>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5237"/>
            <a:ext cx="8587680" cy="4525963"/>
          </a:xfrm>
        </p:spPr>
        <p:txBody>
          <a:bodyPr/>
          <a:lstStyle/>
          <a:p>
            <a:r>
              <a:rPr lang="en-US" sz="2800" b="1" dirty="0" smtClean="0"/>
              <a:t>Model </a:t>
            </a:r>
            <a:r>
              <a:rPr lang="en-US" sz="2800" b="1" dirty="0" err="1" smtClean="0"/>
              <a:t>bisnis</a:t>
            </a:r>
            <a:r>
              <a:rPr lang="en-US" sz="2800" b="1" dirty="0" smtClean="0"/>
              <a:t>:</a:t>
            </a:r>
            <a:r>
              <a:rPr lang="en-US" sz="2800" dirty="0" smtClean="0"/>
              <a:t> 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menciptakan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 </a:t>
            </a:r>
            <a:r>
              <a:rPr lang="en-US" sz="2800" dirty="0" err="1" smtClean="0"/>
              <a:t>terus</a:t>
            </a:r>
            <a:r>
              <a:rPr lang="en-US" sz="2800" dirty="0" smtClean="0"/>
              <a:t> </a:t>
            </a:r>
            <a:r>
              <a:rPr lang="en-US" sz="2800" dirty="0" err="1" smtClean="0"/>
              <a:t>bertahan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laba</a:t>
            </a:r>
            <a:endParaRPr lang="en-US" sz="2800" dirty="0" smtClean="0"/>
          </a:p>
          <a:p>
            <a:r>
              <a:rPr lang="en-US" sz="2800" b="1" dirty="0" err="1" smtClean="0"/>
              <a:t>Inovasi</a:t>
            </a:r>
            <a:r>
              <a:rPr lang="en-US" sz="2800" b="1" dirty="0" smtClean="0"/>
              <a:t> Model </a:t>
            </a:r>
            <a:r>
              <a:rPr lang="en-US" sz="2800" b="1" dirty="0" err="1" smtClean="0"/>
              <a:t>Bisnis</a:t>
            </a:r>
            <a:r>
              <a:rPr lang="en-US" sz="2800" b="1" dirty="0" smtClean="0"/>
              <a:t>: </a:t>
            </a:r>
            <a:r>
              <a:rPr lang="en-US" sz="2800" dirty="0" err="1" smtClean="0"/>
              <a:t>Tentang</a:t>
            </a:r>
            <a:r>
              <a:rPr lang="en-US" sz="2800" dirty="0" smtClean="0"/>
              <a:t> </a:t>
            </a:r>
            <a:r>
              <a:rPr lang="en-US" sz="2800" dirty="0" err="1" smtClean="0"/>
              <a:t>penciptaan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, </a:t>
            </a:r>
            <a:r>
              <a:rPr lang="en-US" sz="2800" dirty="0" err="1" smtClean="0"/>
              <a:t>pelanggan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mengganti</a:t>
            </a:r>
            <a:r>
              <a:rPr lang="en-US" sz="2800" dirty="0" smtClean="0"/>
              <a:t> model </a:t>
            </a:r>
            <a:r>
              <a:rPr lang="en-US" sz="2800" dirty="0" err="1" smtClean="0"/>
              <a:t>bisnis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usang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422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Kanvas</a:t>
            </a:r>
            <a:r>
              <a:rPr lang="en-US" dirty="0" smtClean="0"/>
              <a:t> Model 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" y="1371600"/>
            <a:ext cx="8435280" cy="452596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err="1" smtClean="0"/>
              <a:t>Kanvas</a:t>
            </a:r>
            <a:r>
              <a:rPr lang="en-US" sz="2800" b="1" dirty="0" smtClean="0"/>
              <a:t> Model </a:t>
            </a:r>
            <a:r>
              <a:rPr lang="en-US" sz="2800" b="1" dirty="0" err="1" smtClean="0"/>
              <a:t>Bisnis</a:t>
            </a:r>
            <a:r>
              <a:rPr lang="en-US" sz="2800" b="1" dirty="0" smtClean="0"/>
              <a:t>: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Menggambarkan</a:t>
            </a:r>
            <a:r>
              <a:rPr lang="en-US" sz="2800" dirty="0" err="1"/>
              <a:t>,</a:t>
            </a:r>
            <a:r>
              <a:rPr lang="en-US" sz="2800" dirty="0" err="1" smtClean="0"/>
              <a:t>Menvisualisasikan</a:t>
            </a:r>
            <a:r>
              <a:rPr lang="en-US" sz="2800" dirty="0" smtClean="0"/>
              <a:t>, </a:t>
            </a:r>
            <a:r>
              <a:rPr lang="en-US" sz="2800" dirty="0" err="1" smtClean="0"/>
              <a:t>Menilai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Mengubah</a:t>
            </a:r>
            <a:r>
              <a:rPr lang="en-US" sz="2800" dirty="0" smtClean="0"/>
              <a:t> Model </a:t>
            </a:r>
            <a:r>
              <a:rPr lang="en-US" sz="2800" dirty="0" err="1" smtClean="0"/>
              <a:t>Bisnis</a:t>
            </a:r>
            <a:endParaRPr lang="en-US" sz="2800" dirty="0"/>
          </a:p>
        </p:txBody>
      </p:sp>
      <p:pic>
        <p:nvPicPr>
          <p:cNvPr id="4" name="Picture 2" descr="C:\Users\user\Desktop\BMC\business-model-canvas-sketc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22152" y="2836962"/>
            <a:ext cx="7222256" cy="402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223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8" y="1371600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sekelompok</a:t>
            </a:r>
            <a:r>
              <a:rPr lang="en-US" b="1" i="1" dirty="0" smtClean="0"/>
              <a:t> orang </a:t>
            </a:r>
            <a:r>
              <a:rPr lang="en-US" b="1" i="1" dirty="0" err="1" smtClean="0"/>
              <a:t>atau</a:t>
            </a:r>
            <a:r>
              <a:rPr lang="en-US" b="1" i="1" dirty="0" smtClean="0"/>
              <a:t> </a:t>
            </a:r>
            <a:r>
              <a:rPr lang="en-US" b="1" i="1" dirty="0" err="1" smtClean="0"/>
              <a:t>organisasi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berbeda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ingin</a:t>
            </a:r>
            <a:r>
              <a:rPr lang="en-US" b="1" i="1" dirty="0" smtClean="0"/>
              <a:t> </a:t>
            </a:r>
            <a:r>
              <a:rPr lang="en-US" b="1" i="1" dirty="0" err="1" smtClean="0"/>
              <a:t>dijangkau</a:t>
            </a:r>
            <a:r>
              <a:rPr lang="en-US" b="1" i="1" dirty="0" smtClean="0"/>
              <a:t> </a:t>
            </a:r>
            <a:r>
              <a:rPr lang="en-US" b="1" i="1" dirty="0" err="1" smtClean="0"/>
              <a:t>atau</a:t>
            </a:r>
            <a:r>
              <a:rPr lang="en-US" b="1" i="1" dirty="0" smtClean="0"/>
              <a:t> </a:t>
            </a:r>
            <a:r>
              <a:rPr lang="en-US" b="1" i="1" dirty="0" err="1" smtClean="0"/>
              <a:t>dilayani</a:t>
            </a:r>
            <a:r>
              <a:rPr lang="en-US" b="1" i="1" dirty="0" smtClean="0"/>
              <a:t> </a:t>
            </a:r>
            <a:r>
              <a:rPr lang="en-US" b="1" i="1" dirty="0" err="1" smtClean="0"/>
              <a:t>oleh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perusahaan</a:t>
            </a:r>
            <a:endParaRPr lang="id-ID" b="1" i="1" dirty="0"/>
          </a:p>
        </p:txBody>
      </p:sp>
      <p:sp>
        <p:nvSpPr>
          <p:cNvPr id="6" name="Rectangle 5"/>
          <p:cNvSpPr/>
          <p:nvPr/>
        </p:nvSpPr>
        <p:spPr>
          <a:xfrm>
            <a:off x="3357522" y="2285992"/>
            <a:ext cx="563407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indent="-269875">
              <a:buFont typeface="Arial" pitchFamily="34" charset="0"/>
              <a:buChar char="•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&amp; </a:t>
            </a:r>
            <a:r>
              <a:rPr lang="en-US" dirty="0" err="1" smtClean="0"/>
              <a:t>memuaskan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mengelompokkan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S</a:t>
            </a:r>
            <a:r>
              <a:rPr lang="id-ID" dirty="0" smtClean="0"/>
              <a:t>egmen</a:t>
            </a:r>
            <a:r>
              <a:rPr lang="en-US" dirty="0" smtClean="0"/>
              <a:t>2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id-ID" i="1" dirty="0" smtClean="0"/>
              <a:t>kebutuhan umum</a:t>
            </a:r>
            <a:r>
              <a:rPr lang="id-ID" dirty="0" smtClean="0"/>
              <a:t>, </a:t>
            </a:r>
            <a:r>
              <a:rPr lang="id-ID" i="1" dirty="0" smtClean="0"/>
              <a:t>perilaku umum </a:t>
            </a:r>
            <a:r>
              <a:rPr lang="id-ID" dirty="0" smtClean="0"/>
              <a:t>atau atribut lainnya</a:t>
            </a:r>
            <a:r>
              <a:rPr lang="en-US" dirty="0" smtClean="0"/>
              <a:t>.</a:t>
            </a:r>
          </a:p>
          <a:p>
            <a:pPr marL="269875" indent="-269875">
              <a:buFont typeface="Arial" pitchFamily="34" charset="0"/>
              <a:buChar char="•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id-ID" dirty="0" smtClean="0"/>
              <a:t>keputusan penting tentang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id-ID" b="1" dirty="0" smtClean="0"/>
              <a:t>segmen </a:t>
            </a:r>
            <a:r>
              <a:rPr lang="en-US" b="1" dirty="0" smtClean="0"/>
              <a:t>yang </a:t>
            </a:r>
            <a:r>
              <a:rPr lang="en-US" b="1" dirty="0" err="1" smtClean="0"/>
              <a:t>harus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id-ID" b="1" dirty="0" smtClean="0"/>
              <a:t>layani </a:t>
            </a:r>
            <a:r>
              <a:rPr lang="id-ID" dirty="0" smtClean="0"/>
              <a:t>dan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id-ID" b="1" dirty="0" smtClean="0"/>
              <a:t>segmen </a:t>
            </a:r>
            <a:r>
              <a:rPr lang="en-US" b="1" dirty="0" smtClean="0"/>
              <a:t>yang </a:t>
            </a:r>
            <a:r>
              <a:rPr lang="en-US" b="1" dirty="0" err="1" smtClean="0"/>
              <a:t>perlu</a:t>
            </a:r>
            <a:r>
              <a:rPr lang="en-US" b="1" dirty="0" smtClean="0"/>
              <a:t> </a:t>
            </a:r>
            <a:r>
              <a:rPr lang="en-US" b="1" dirty="0" err="1" smtClean="0"/>
              <a:t>diabaikan</a:t>
            </a:r>
            <a:endParaRPr lang="en-US" b="1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id-ID" dirty="0" smtClean="0"/>
              <a:t>Desain</a:t>
            </a:r>
            <a:r>
              <a:rPr lang="en-US" dirty="0" err="1" smtClean="0"/>
              <a:t>lah</a:t>
            </a:r>
            <a:r>
              <a:rPr lang="id-ID" dirty="0" smtClean="0"/>
              <a:t> model bisnis di sekitar pemahaman yang kuat tentang kebutuhan pelanggan yang spesifik</a:t>
            </a:r>
            <a:endParaRPr lang="id-ID" dirty="0"/>
          </a:p>
        </p:txBody>
      </p:sp>
      <p:sp>
        <p:nvSpPr>
          <p:cNvPr id="7" name="Rectangle 6"/>
          <p:cNvSpPr/>
          <p:nvPr/>
        </p:nvSpPr>
        <p:spPr>
          <a:xfrm>
            <a:off x="2081671" y="6286520"/>
            <a:ext cx="3938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INTI  DARI SETIAP MODEL BISNIS</a:t>
            </a:r>
            <a:endParaRPr lang="id-ID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58" y="2168982"/>
            <a:ext cx="3000396" cy="3924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Segment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06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27444" y="1563469"/>
            <a:ext cx="5264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Siapakah</a:t>
            </a:r>
            <a:r>
              <a:rPr lang="en-US" b="1" i="1" dirty="0" smtClean="0"/>
              <a:t> </a:t>
            </a:r>
            <a:r>
              <a:rPr lang="en-US" b="1" i="1" dirty="0" err="1" smtClean="0"/>
              <a:t>kita</a:t>
            </a:r>
            <a:r>
              <a:rPr lang="en-US" b="1" i="1" dirty="0" smtClean="0"/>
              <a:t> </a:t>
            </a:r>
            <a:r>
              <a:rPr lang="en-US" b="1" i="1" dirty="0" err="1" smtClean="0"/>
              <a:t>menciptakan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</a:t>
            </a:r>
            <a:r>
              <a:rPr lang="en-US" b="1" i="1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i="1" dirty="0" err="1" smtClean="0"/>
              <a:t>Siapakah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Pelanggan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terpenting</a:t>
            </a:r>
            <a:r>
              <a:rPr lang="en-US" b="1" i="1" dirty="0" smtClean="0"/>
              <a:t> </a:t>
            </a:r>
            <a:r>
              <a:rPr lang="en-US" b="1" i="1" dirty="0" err="1" smtClean="0"/>
              <a:t>kita</a:t>
            </a:r>
            <a:r>
              <a:rPr lang="en-US" b="1" i="1" dirty="0" smtClean="0"/>
              <a:t>?</a:t>
            </a:r>
            <a:endParaRPr lang="id-ID" b="1" i="1" dirty="0"/>
          </a:p>
        </p:txBody>
      </p:sp>
      <p:sp>
        <p:nvSpPr>
          <p:cNvPr id="6" name="Rectangle 5"/>
          <p:cNvSpPr/>
          <p:nvPr/>
        </p:nvSpPr>
        <p:spPr>
          <a:xfrm>
            <a:off x="3714744" y="2527280"/>
            <a:ext cx="54292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/>
              <a:t>Kelompok pelanggan mewakili segmen terpisah jika</a:t>
            </a:r>
            <a:r>
              <a:rPr lang="en-US" dirty="0" smtClean="0"/>
              <a:t>:</a:t>
            </a:r>
          </a:p>
          <a:p>
            <a:pPr marL="342900" indent="-342900">
              <a:buAutoNum type="arabicPeriod"/>
            </a:pP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profitabilitas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aspek-aspek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4282" y="1571612"/>
            <a:ext cx="3357586" cy="481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Segment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59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Segment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</a:t>
            </a:r>
            <a:r>
              <a:rPr lang="en-US" sz="2400" dirty="0" err="1" smtClean="0"/>
              <a:t>segmen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Pasar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Massal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berfokus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massal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membeda-bedakan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segmen2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Pasar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Ceruk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menyasar</a:t>
            </a:r>
            <a:r>
              <a:rPr lang="en-US" sz="2400" dirty="0" smtClean="0"/>
              <a:t> </a:t>
            </a:r>
            <a:r>
              <a:rPr lang="en-US" sz="2400" dirty="0" err="1" smtClean="0"/>
              <a:t>segmen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terspesialisasi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Pasar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Tersegmentasi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Membedakan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segmen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masalahnya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Pasar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Terdiversifikasi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melayani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segmen</a:t>
            </a:r>
            <a:r>
              <a:rPr lang="en-US" sz="2400" dirty="0" smtClean="0"/>
              <a:t> </a:t>
            </a:r>
            <a:r>
              <a:rPr lang="en-US" sz="2400" dirty="0" err="1" smtClean="0"/>
              <a:t>pelanggan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terkait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sama</a:t>
            </a:r>
            <a:r>
              <a:rPr lang="en-US" sz="2400" dirty="0" smtClean="0"/>
              <a:t> lain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masalah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/>
              <a:t>Pasar</a:t>
            </a:r>
            <a:r>
              <a:rPr lang="en-US" sz="2400" b="1" dirty="0" smtClean="0"/>
              <a:t> Platform </a:t>
            </a:r>
            <a:r>
              <a:rPr lang="en-US" sz="2400" b="1" dirty="0" err="1" smtClean="0"/>
              <a:t>banyak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Sisi</a:t>
            </a:r>
            <a:r>
              <a:rPr lang="en-US" sz="2400" b="1" dirty="0" smtClean="0"/>
              <a:t>: </a:t>
            </a:r>
            <a:r>
              <a:rPr lang="en-US" sz="2400" dirty="0" err="1" smtClean="0"/>
              <a:t>melayani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segmen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saling</a:t>
            </a:r>
            <a:r>
              <a:rPr lang="en-US" sz="2400" dirty="0" smtClean="0"/>
              <a:t> </a:t>
            </a:r>
            <a:r>
              <a:rPr lang="en-US" sz="2400" dirty="0" err="1" smtClean="0"/>
              <a:t>bergantung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210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7625" y="1371600"/>
            <a:ext cx="3629025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000496" y="1371600"/>
            <a:ext cx="48387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 err="1" smtClean="0"/>
              <a:t>Menggambarkan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gabungan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antara</a:t>
            </a:r>
            <a:r>
              <a:rPr lang="en-US" b="1" i="1" dirty="0" smtClean="0"/>
              <a:t> </a:t>
            </a:r>
            <a:r>
              <a:rPr lang="en-US" b="1" i="1" dirty="0" err="1" smtClean="0"/>
              <a:t>produk</a:t>
            </a:r>
            <a:r>
              <a:rPr lang="en-US" b="1" i="1" dirty="0" smtClean="0"/>
              <a:t> </a:t>
            </a:r>
            <a:r>
              <a:rPr lang="en-US" b="1" i="1" dirty="0" err="1" smtClean="0"/>
              <a:t>dan</a:t>
            </a:r>
            <a:r>
              <a:rPr lang="en-US" b="1" i="1" dirty="0" smtClean="0"/>
              <a:t> </a:t>
            </a:r>
            <a:r>
              <a:rPr lang="en-US" b="1" i="1" dirty="0" err="1" smtClean="0"/>
              <a:t>layanan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menciptakan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nilai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segmen</a:t>
            </a:r>
            <a:r>
              <a:rPr lang="en-US" b="1" i="1" dirty="0" smtClean="0"/>
              <a:t> </a:t>
            </a:r>
            <a:r>
              <a:rPr lang="en-US" b="1" i="1" dirty="0" err="1" smtClean="0"/>
              <a:t>pelanggan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spesifik</a:t>
            </a:r>
            <a:endParaRPr lang="id-ID" b="1" i="1" dirty="0"/>
          </a:p>
        </p:txBody>
      </p:sp>
      <p:sp>
        <p:nvSpPr>
          <p:cNvPr id="8" name="Rectangle 7"/>
          <p:cNvSpPr/>
          <p:nvPr/>
        </p:nvSpPr>
        <p:spPr>
          <a:xfrm>
            <a:off x="4114800" y="259080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69875" indent="-269875">
              <a:buFont typeface="Arial" pitchFamily="34" charset="0"/>
              <a:buChar char="•"/>
            </a:pPr>
            <a:r>
              <a:rPr lang="en-US" b="1" dirty="0" err="1" smtClean="0"/>
              <a:t>Proposisi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lain</a:t>
            </a:r>
          </a:p>
          <a:p>
            <a:endParaRPr lang="en-US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b="1" dirty="0" err="1" smtClean="0"/>
              <a:t>Proposisi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&amp;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manfaat-manfaat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endParaRPr lang="en-US" dirty="0" smtClean="0"/>
          </a:p>
          <a:p>
            <a:endParaRPr lang="en-US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b="1" dirty="0" smtClean="0"/>
              <a:t>M</a:t>
            </a:r>
            <a:r>
              <a:rPr lang="id-ID" b="1" dirty="0" smtClean="0"/>
              <a:t>emecahkan masalah atau memenuhi kebutuhan pelanggan</a:t>
            </a:r>
            <a:endParaRPr lang="id-ID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Proposition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7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350043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124332" y="3429000"/>
            <a:ext cx="448626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indent="-269875"/>
            <a:r>
              <a:rPr lang="en-US" sz="1700" b="1" dirty="0" err="1" smtClean="0"/>
              <a:t>Elemen</a:t>
            </a:r>
            <a:r>
              <a:rPr lang="en-US" sz="1700" b="1" dirty="0" smtClean="0"/>
              <a:t> yang </a:t>
            </a:r>
            <a:r>
              <a:rPr lang="en-US" sz="1700" b="1" dirty="0" err="1" smtClean="0"/>
              <a:t>bisa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menjadi</a:t>
            </a:r>
            <a:r>
              <a:rPr lang="en-US" sz="1700" b="1" dirty="0" smtClean="0"/>
              <a:t> </a:t>
            </a:r>
            <a:r>
              <a:rPr lang="en-US" sz="1700" b="1" dirty="0" err="1" smtClean="0"/>
              <a:t>Nilai</a:t>
            </a:r>
            <a:r>
              <a:rPr lang="en-US" sz="1700" b="1" dirty="0" smtClean="0"/>
              <a:t>: </a:t>
            </a:r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Sifat</a:t>
            </a:r>
            <a:r>
              <a:rPr lang="en-US" sz="1700" dirty="0" smtClean="0"/>
              <a:t> </a:t>
            </a:r>
            <a:r>
              <a:rPr lang="en-US" sz="1700" dirty="0" err="1" smtClean="0"/>
              <a:t>baru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Kinerja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Penyesuaian</a:t>
            </a:r>
            <a:r>
              <a:rPr lang="en-US" sz="1700" dirty="0" smtClean="0"/>
              <a:t>/K</a:t>
            </a:r>
            <a:r>
              <a:rPr lang="id-ID" sz="1700" dirty="0" smtClean="0"/>
              <a:t>ustomisasi 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Menyelesaikan</a:t>
            </a:r>
            <a:r>
              <a:rPr lang="en-US" sz="1700" dirty="0" smtClean="0"/>
              <a:t> </a:t>
            </a:r>
            <a:r>
              <a:rPr lang="en-US" sz="1700" dirty="0" err="1" smtClean="0"/>
              <a:t>Pekerjaan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Desain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Merek</a:t>
            </a:r>
            <a:r>
              <a:rPr lang="en-US" sz="1700" dirty="0" smtClean="0"/>
              <a:t>/status</a:t>
            </a:r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smtClean="0"/>
              <a:t>H</a:t>
            </a:r>
            <a:r>
              <a:rPr lang="id-ID" sz="1700" dirty="0" smtClean="0"/>
              <a:t>arga 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id-ID" sz="1700" dirty="0" smtClean="0"/>
              <a:t>Pengurangan Biaya 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id-ID" sz="1700" dirty="0" smtClean="0"/>
              <a:t>Pengurangan Risiko 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en-US" sz="1700" dirty="0" err="1" smtClean="0"/>
              <a:t>Kemampuan</a:t>
            </a:r>
            <a:r>
              <a:rPr lang="en-US" sz="1700" dirty="0" smtClean="0"/>
              <a:t> </a:t>
            </a:r>
            <a:r>
              <a:rPr lang="en-US" sz="1700" dirty="0" err="1" smtClean="0"/>
              <a:t>dalam</a:t>
            </a:r>
            <a:r>
              <a:rPr lang="en-US" sz="1700" dirty="0" smtClean="0"/>
              <a:t> </a:t>
            </a:r>
            <a:r>
              <a:rPr lang="en-US" sz="1700" dirty="0" err="1" smtClean="0"/>
              <a:t>mengakses</a:t>
            </a:r>
            <a:r>
              <a:rPr lang="id-ID" sz="1700" dirty="0" smtClean="0"/>
              <a:t> </a:t>
            </a:r>
            <a:endParaRPr lang="en-US" sz="17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id-ID" sz="1700" dirty="0" smtClean="0"/>
              <a:t>Kenyamanan / </a:t>
            </a:r>
            <a:r>
              <a:rPr lang="en-US" sz="1700" dirty="0" err="1" smtClean="0"/>
              <a:t>Kegunaan</a:t>
            </a:r>
            <a:endParaRPr lang="id-ID" sz="1700" dirty="0"/>
          </a:p>
        </p:txBody>
      </p:sp>
      <p:sp>
        <p:nvSpPr>
          <p:cNvPr id="8" name="Rectangle 7"/>
          <p:cNvSpPr/>
          <p:nvPr/>
        </p:nvSpPr>
        <p:spPr>
          <a:xfrm>
            <a:off x="3714744" y="1371600"/>
            <a:ext cx="54292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1600" b="1" dirty="0" err="1" smtClean="0"/>
              <a:t>Tanyakan</a:t>
            </a:r>
            <a:r>
              <a:rPr lang="en-US" sz="1600" b="1" dirty="0" smtClean="0"/>
              <a:t>!!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 err="1" smtClean="0"/>
              <a:t>Nilai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apakah</a:t>
            </a:r>
            <a:r>
              <a:rPr lang="en-US" sz="1600" b="1" dirty="0" smtClean="0"/>
              <a:t> yang </a:t>
            </a:r>
            <a:r>
              <a:rPr lang="en-US" sz="1600" b="1" dirty="0" err="1" smtClean="0"/>
              <a:t>harus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berikan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kepada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pelanggan</a:t>
            </a:r>
            <a:r>
              <a:rPr lang="en-US" sz="1600" b="1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 err="1" smtClean="0"/>
              <a:t>Diantara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masalah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pelanggan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manakah</a:t>
            </a:r>
            <a:r>
              <a:rPr lang="en-US" sz="1600" b="1" dirty="0" smtClean="0"/>
              <a:t> yang </a:t>
            </a:r>
            <a:r>
              <a:rPr lang="en-US" sz="1600" b="1" dirty="0" err="1" smtClean="0"/>
              <a:t>akan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kita</a:t>
            </a:r>
            <a:r>
              <a:rPr lang="en-US" sz="1600" b="1" dirty="0" smtClean="0"/>
              <a:t> bantu </a:t>
            </a:r>
            <a:r>
              <a:rPr lang="en-US" sz="1600" b="1" dirty="0" err="1" smtClean="0"/>
              <a:t>untuk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kita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selesaikan</a:t>
            </a:r>
            <a:r>
              <a:rPr lang="en-US" sz="1600" b="1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 err="1" smtClean="0"/>
              <a:t>Kebutuhan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pelanggan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manakah</a:t>
            </a:r>
            <a:r>
              <a:rPr lang="en-US" sz="1600" b="1" dirty="0" smtClean="0"/>
              <a:t> yang </a:t>
            </a:r>
            <a:r>
              <a:rPr lang="en-US" sz="1600" b="1" dirty="0" err="1" smtClean="0"/>
              <a:t>kita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penuhi</a:t>
            </a:r>
            <a:r>
              <a:rPr lang="en-US" sz="1600" b="1" dirty="0" smtClean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 err="1" smtClean="0"/>
              <a:t>Gabungan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produk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jasa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pakah</a:t>
            </a:r>
            <a:r>
              <a:rPr lang="en-US" sz="1600" b="1" dirty="0" smtClean="0"/>
              <a:t> yang </a:t>
            </a:r>
            <a:r>
              <a:rPr lang="en-US" sz="1600" b="1" dirty="0" err="1" smtClean="0"/>
              <a:t>kita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tawarkan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kepada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setiap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segmen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pelanggan</a:t>
            </a:r>
            <a:r>
              <a:rPr lang="en-US" sz="1600" b="1" dirty="0" smtClean="0"/>
              <a:t>?</a:t>
            </a:r>
            <a:endParaRPr lang="id-ID" sz="1600" b="1" dirty="0"/>
          </a:p>
        </p:txBody>
      </p:sp>
      <p:sp>
        <p:nvSpPr>
          <p:cNvPr id="9" name="Rectangle 8"/>
          <p:cNvSpPr/>
          <p:nvPr/>
        </p:nvSpPr>
        <p:spPr>
          <a:xfrm>
            <a:off x="-152400" y="5943600"/>
            <a:ext cx="350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US" b="1" dirty="0" err="1" smtClean="0"/>
              <a:t>Alasan</a:t>
            </a:r>
            <a:r>
              <a:rPr lang="en-US" b="1" dirty="0" smtClean="0"/>
              <a:t> </a:t>
            </a:r>
            <a:r>
              <a:rPr lang="en-US" b="1" dirty="0" err="1" smtClean="0"/>
              <a:t>kenapa</a:t>
            </a:r>
            <a:r>
              <a:rPr lang="en-US" b="1" dirty="0" smtClean="0"/>
              <a:t> </a:t>
            </a:r>
            <a:r>
              <a:rPr lang="en-US" b="1" dirty="0" err="1" smtClean="0"/>
              <a:t>pelanggan</a:t>
            </a:r>
            <a:r>
              <a:rPr lang="en-US" b="1" dirty="0" smtClean="0"/>
              <a:t> </a:t>
            </a:r>
            <a:r>
              <a:rPr lang="en-US" b="1" dirty="0" err="1" smtClean="0"/>
              <a:t>memilih</a:t>
            </a:r>
            <a:r>
              <a:rPr lang="en-US" b="1" dirty="0" smtClean="0"/>
              <a:t> </a:t>
            </a:r>
            <a:r>
              <a:rPr lang="en-US" b="1" dirty="0" err="1" smtClean="0"/>
              <a:t>barang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jasa</a:t>
            </a:r>
            <a:endParaRPr lang="en-US" b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Proposition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49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649</Words>
  <Application>Microsoft Office PowerPoint</Application>
  <PresentationFormat>On-screen Show (4:3)</PresentationFormat>
  <Paragraphs>109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맑은 고딕</vt:lpstr>
      <vt:lpstr>Arial</vt:lpstr>
      <vt:lpstr>Calibri</vt:lpstr>
      <vt:lpstr>Calibri Light</vt:lpstr>
      <vt:lpstr>Office Theme</vt:lpstr>
      <vt:lpstr>PowerPoint Presentation</vt:lpstr>
      <vt:lpstr>Dunia Bisnis &amp; Wirausaha Abad 21</vt:lpstr>
      <vt:lpstr>Definisi Model Bisnis</vt:lpstr>
      <vt:lpstr>Kanvas Model Bisnis</vt:lpstr>
      <vt:lpstr>Customer Segment</vt:lpstr>
      <vt:lpstr>Customer Segment</vt:lpstr>
      <vt:lpstr>Customer Segment</vt:lpstr>
      <vt:lpstr>Value Proposition</vt:lpstr>
      <vt:lpstr>Value Proposition</vt:lpstr>
      <vt:lpstr>Channels</vt:lpstr>
      <vt:lpstr>Channels</vt:lpstr>
      <vt:lpstr>Customer Relationship</vt:lpstr>
      <vt:lpstr>Customer Relationship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2020-03-30T09:42:31Z</dcterms:modified>
</cp:coreProperties>
</file>