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4"/>
  </p:notesMasterIdLst>
  <p:handoutMasterIdLst>
    <p:handoutMasterId r:id="rId25"/>
  </p:handoutMasterIdLst>
  <p:sldIdLst>
    <p:sldId id="263" r:id="rId2"/>
    <p:sldId id="282" r:id="rId3"/>
    <p:sldId id="283" r:id="rId4"/>
    <p:sldId id="284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62" r:id="rId23"/>
  </p:sldIdLst>
  <p:sldSz cx="9144000" cy="6858000" type="screen4x3"/>
  <p:notesSz cx="9979025" cy="68341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52473" y="1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/>
          <a:lstStyle>
            <a:lvl1pPr algn="r">
              <a:defRPr sz="1300"/>
            </a:lvl1pPr>
          </a:lstStyle>
          <a:p>
            <a:fld id="{00CCE6DD-77DD-4687-992D-BF4C2CDA65F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91293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52473" y="6491293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 anchor="b"/>
          <a:lstStyle>
            <a:lvl1pPr algn="r">
              <a:defRPr sz="1300"/>
            </a:lvl1pPr>
          </a:lstStyle>
          <a:p>
            <a:fld id="{680ABA08-3529-4DBE-8728-F10BCBEECF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3779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52473" y="1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/>
          <a:lstStyle>
            <a:lvl1pPr algn="r">
              <a:defRPr sz="1300"/>
            </a:lvl1pPr>
          </a:lstStyle>
          <a:p>
            <a:fld id="{068A54CE-3DD4-4CAE-9177-4F3F75A070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12763"/>
            <a:ext cx="3416300" cy="2562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67" tIns="48033" rIns="96067" bIns="480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7903" y="3246239"/>
            <a:ext cx="7983220" cy="3075385"/>
          </a:xfrm>
          <a:prstGeom prst="rect">
            <a:avLst/>
          </a:prstGeom>
        </p:spPr>
        <p:txBody>
          <a:bodyPr vert="horz" lIns="96067" tIns="48033" rIns="96067" bIns="4803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91293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52473" y="6491293"/>
            <a:ext cx="4324243" cy="341709"/>
          </a:xfrm>
          <a:prstGeom prst="rect">
            <a:avLst/>
          </a:prstGeom>
        </p:spPr>
        <p:txBody>
          <a:bodyPr vert="horz" lIns="96067" tIns="48033" rIns="96067" bIns="48033" rtlCol="0" anchor="b"/>
          <a:lstStyle>
            <a:lvl1pPr algn="r">
              <a:defRPr sz="1300"/>
            </a:lvl1pPr>
          </a:lstStyle>
          <a:p>
            <a:fld id="{389A6FC4-C35B-45E8-BB45-AD8591FFB7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3461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6FC4-C35B-45E8-BB45-AD8591FFB75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6FC4-C35B-45E8-BB45-AD8591FFB75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38400" y="3352800"/>
            <a:ext cx="6324600" cy="1371600"/>
          </a:xfrm>
        </p:spPr>
        <p:txBody>
          <a:bodyPr/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4724400"/>
            <a:ext cx="6324600" cy="685800"/>
          </a:xfrm>
        </p:spPr>
        <p:txBody>
          <a:bodyPr/>
          <a:lstStyle>
            <a:lvl1pPr marL="0" indent="0">
              <a:lnSpc>
                <a:spcPct val="80000"/>
              </a:lnSpc>
              <a:buFont typeface="Wingdings" pitchFamily="2" charset="2"/>
              <a:buNone/>
              <a:defRPr sz="32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685800"/>
            <a:ext cx="177165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685800"/>
            <a:ext cx="516255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057400"/>
            <a:ext cx="34671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057400"/>
            <a:ext cx="34671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057400"/>
            <a:ext cx="7086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13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685800"/>
            <a:ext cx="708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 sz="24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50000"/>
        <a:buFont typeface="Wingdings" pitchFamily="2" charset="2"/>
        <a:buChar char="n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47800" y="1371600"/>
            <a:ext cx="6858000" cy="1371600"/>
          </a:xfrm>
        </p:spPr>
        <p:txBody>
          <a:bodyPr/>
          <a:lstStyle/>
          <a:p>
            <a:r>
              <a:rPr lang="ar-SA" sz="6000" dirty="0" smtClean="0"/>
              <a:t>مَرَاحِلُ التَّفَاعُلِ بِالشَّهَادَتَيْنِ</a:t>
            </a:r>
            <a:endParaRPr lang="en-US" sz="6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33400" y="4343400"/>
            <a:ext cx="8382000" cy="685800"/>
          </a:xfrm>
        </p:spPr>
        <p:txBody>
          <a:bodyPr/>
          <a:lstStyle/>
          <a:p>
            <a:r>
              <a:rPr lang="en-US" sz="4000" dirty="0" err="1" smtClean="0"/>
              <a:t>Tahapan</a:t>
            </a:r>
            <a:r>
              <a:rPr lang="en-US" sz="4000" dirty="0" smtClean="0"/>
              <a:t> </a:t>
            </a:r>
            <a:r>
              <a:rPr lang="en-US" sz="4000" dirty="0" err="1" smtClean="0"/>
              <a:t>Berinteraksi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Syahadatain</a:t>
            </a:r>
            <a:endParaRPr lang="en-US" sz="4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Tanda-tanda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r>
              <a:rPr lang="en-US" dirty="0" smtClean="0"/>
              <a:t> (</a:t>
            </a:r>
            <a:r>
              <a:rPr lang="ar-SA" dirty="0" smtClean="0"/>
              <a:t>آيَاتُ المَحَبَّةِ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Rasul</a:t>
            </a:r>
            <a:r>
              <a:rPr lang="en-US" dirty="0" smtClean="0"/>
              <a:t> SAW (</a:t>
            </a:r>
            <a:r>
              <a:rPr lang="ar-SA" dirty="0" smtClean="0"/>
              <a:t>إِتِّبَاعُ الرَّسُوْلِ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3:31 </a:t>
            </a:r>
            <a:r>
              <a:rPr lang="ar-SA" dirty="0" smtClean="0"/>
              <a:t>قُلْ إِنْ كُنْتُمْ تُحِبُّونَ اللَّهَ فَاتَّبِعُونِي </a:t>
            </a:r>
            <a:endParaRPr lang="en-US" dirty="0" smtClean="0"/>
          </a:p>
          <a:p>
            <a:r>
              <a:rPr lang="en-US" dirty="0" err="1" smtClean="0"/>
              <a:t>Berjihad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Allah (</a:t>
            </a:r>
            <a:r>
              <a:rPr lang="ar-SA" dirty="0" smtClean="0"/>
              <a:t>الْجِهَادُ فِي سَبِيْلِ اللهِ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49:15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iman</a:t>
            </a:r>
            <a:r>
              <a:rPr lang="en-US" dirty="0" smtClean="0"/>
              <a:t> yang </a:t>
            </a:r>
            <a:r>
              <a:rPr lang="en-US" dirty="0" err="1" smtClean="0"/>
              <a:t>kokoh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jihad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Allah</a:t>
            </a:r>
          </a:p>
          <a:p>
            <a:pPr lvl="1"/>
            <a:r>
              <a:rPr lang="en-US" dirty="0" err="1" smtClean="0"/>
              <a:t>Berani</a:t>
            </a:r>
            <a:r>
              <a:rPr lang="en-US" dirty="0" smtClean="0"/>
              <a:t>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:</a:t>
            </a:r>
          </a:p>
          <a:p>
            <a:pPr lvl="1" algn="ctr" rtl="1">
              <a:buNone/>
            </a:pPr>
            <a:r>
              <a:rPr lang="ar-SA" sz="3600" b="1" dirty="0" smtClean="0">
                <a:cs typeface="Traditional Arabic" pitchFamily="2" charset="-78"/>
              </a:rPr>
              <a:t>مَحَبَّةُ الْمَحْبُوْبِ لاَ تُنَالُ إِلا بِاحْتَمَالِ الْمَكْرُوْهَةِ</a:t>
            </a:r>
          </a:p>
          <a:p>
            <a:pPr lvl="1" algn="ctr" rtl="1">
              <a:buNone/>
            </a:pPr>
            <a:r>
              <a:rPr lang="en-US" dirty="0" smtClean="0"/>
              <a:t>“</a:t>
            </a:r>
            <a:r>
              <a:rPr lang="en-US" dirty="0" err="1" smtClean="0"/>
              <a:t>Mencintai</a:t>
            </a:r>
            <a:r>
              <a:rPr lang="en-US" dirty="0" smtClean="0"/>
              <a:t> </a:t>
            </a:r>
            <a:r>
              <a:rPr lang="en-US" dirty="0" err="1" smtClean="0"/>
              <a:t>kekasih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kecauli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Ridho</a:t>
            </a:r>
            <a:r>
              <a:rPr lang="en-US" dirty="0" smtClean="0"/>
              <a:t> (</a:t>
            </a:r>
            <a:r>
              <a:rPr lang="ar-SA" dirty="0" smtClean="0">
                <a:solidFill>
                  <a:schemeClr val="tx2"/>
                </a:solidFill>
              </a:rPr>
              <a:t>اَلرِّضَى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cintanya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RIDHO</a:t>
            </a:r>
          </a:p>
          <a:p>
            <a:r>
              <a:rPr lang="en-US" dirty="0" err="1" smtClean="0"/>
              <a:t>Apapun</a:t>
            </a:r>
            <a:r>
              <a:rPr lang="en-US" dirty="0" smtClean="0"/>
              <a:t> yang </a:t>
            </a:r>
            <a:r>
              <a:rPr lang="en-US" dirty="0" err="1" smtClean="0"/>
              <a:t>dikehendaki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yang </a:t>
            </a:r>
            <a:r>
              <a:rPr lang="en-US" dirty="0" err="1" smtClean="0"/>
              <a:t>dicintai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menerimanya</a:t>
            </a:r>
            <a:endParaRPr lang="en-US" dirty="0" smtClean="0"/>
          </a:p>
          <a:p>
            <a:r>
              <a:rPr lang="en-US" dirty="0" err="1" smtClean="0"/>
              <a:t>Siapa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ridhoi</a:t>
            </a:r>
            <a:r>
              <a:rPr lang="en-US" dirty="0" smtClean="0"/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Allah </a:t>
            </a:r>
            <a:r>
              <a:rPr lang="en-US" dirty="0" err="1" smtClean="0"/>
              <a:t>sebagai</a:t>
            </a:r>
            <a:r>
              <a:rPr lang="en-US" dirty="0" smtClean="0"/>
              <a:t> Robb </a:t>
            </a:r>
            <a:r>
              <a:rPr lang="en-US" dirty="0" err="1" smtClean="0"/>
              <a:t>kita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Islam </a:t>
            </a:r>
            <a:r>
              <a:rPr lang="en-US" dirty="0" err="1" smtClean="0"/>
              <a:t>sebagai</a:t>
            </a:r>
            <a:r>
              <a:rPr lang="en-US" dirty="0" smtClean="0"/>
              <a:t> agama </a:t>
            </a:r>
            <a:r>
              <a:rPr lang="en-US" dirty="0" err="1" smtClean="0"/>
              <a:t>kita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Muhammad SAW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Hadits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>
              <a:buNone/>
            </a:pPr>
            <a:r>
              <a:rPr lang="ar-SA" sz="5400" b="1" dirty="0" smtClean="0">
                <a:cs typeface="Traditional Arabic" pitchFamily="2" charset="-78"/>
              </a:rPr>
              <a:t>ذَاقَ طَعْمَ الْإِيمَانِ مَنْ رَضِيَ بِاللَّهِ رَبًّا وَبِالْإِسْلَامِ دِينًا وَبِمُحَمَّدٍ رَسُولًا</a:t>
            </a:r>
            <a:endParaRPr lang="en-US" sz="5400" b="1" dirty="0" smtClean="0">
              <a:cs typeface="Traditional Arabic" pitchFamily="2" charset="-78"/>
            </a:endParaRPr>
          </a:p>
          <a:p>
            <a:pPr algn="ctr" rtl="1">
              <a:buNone/>
            </a:pPr>
            <a:r>
              <a:rPr lang="en-US" sz="3200" b="1" i="1" dirty="0" smtClean="0">
                <a:cs typeface="Traditional Arabic" pitchFamily="2" charset="-78"/>
              </a:rPr>
              <a:t>“</a:t>
            </a:r>
            <a:r>
              <a:rPr lang="en-US" sz="3200" b="1" i="1" dirty="0" err="1" smtClean="0">
                <a:cs typeface="Traditional Arabic" pitchFamily="2" charset="-78"/>
              </a:rPr>
              <a:t>Akan</a:t>
            </a:r>
            <a:r>
              <a:rPr lang="en-US" sz="3200" b="1" i="1" dirty="0" smtClean="0">
                <a:cs typeface="Traditional Arabic" pitchFamily="2" charset="-78"/>
              </a:rPr>
              <a:t> </a:t>
            </a:r>
            <a:r>
              <a:rPr lang="en-US" sz="3200" b="1" i="1" dirty="0" err="1" smtClean="0">
                <a:cs typeface="Traditional Arabic" pitchFamily="2" charset="-78"/>
              </a:rPr>
              <a:t>merasakan</a:t>
            </a:r>
            <a:r>
              <a:rPr lang="en-US" sz="3200" b="1" i="1" dirty="0" smtClean="0">
                <a:cs typeface="Traditional Arabic" pitchFamily="2" charset="-78"/>
              </a:rPr>
              <a:t> </a:t>
            </a:r>
            <a:r>
              <a:rPr lang="en-US" sz="3200" b="1" i="1" dirty="0" err="1" smtClean="0">
                <a:cs typeface="Traditional Arabic" pitchFamily="2" charset="-78"/>
              </a:rPr>
              <a:t>kelezatan</a:t>
            </a:r>
            <a:r>
              <a:rPr lang="en-US" sz="3200" b="1" i="1" dirty="0" smtClean="0">
                <a:cs typeface="Traditional Arabic" pitchFamily="2" charset="-78"/>
              </a:rPr>
              <a:t> </a:t>
            </a:r>
            <a:r>
              <a:rPr lang="en-US" sz="3200" b="1" i="1" dirty="0" err="1" smtClean="0">
                <a:cs typeface="Traditional Arabic" pitchFamily="2" charset="-78"/>
              </a:rPr>
              <a:t>iman</a:t>
            </a:r>
            <a:r>
              <a:rPr lang="en-US" sz="3200" b="1" i="1" dirty="0" smtClean="0">
                <a:cs typeface="Traditional Arabic" pitchFamily="2" charset="-78"/>
              </a:rPr>
              <a:t>, </a:t>
            </a:r>
            <a:r>
              <a:rPr lang="en-US" sz="3200" b="1" i="1" dirty="0" err="1" smtClean="0">
                <a:cs typeface="Traditional Arabic" pitchFamily="2" charset="-78"/>
              </a:rPr>
              <a:t>orang</a:t>
            </a:r>
            <a:r>
              <a:rPr lang="en-US" sz="3200" b="1" i="1" dirty="0" smtClean="0">
                <a:cs typeface="Traditional Arabic" pitchFamily="2" charset="-78"/>
              </a:rPr>
              <a:t> yang </a:t>
            </a:r>
            <a:r>
              <a:rPr lang="en-US" sz="3200" b="1" i="1" dirty="0" err="1" smtClean="0">
                <a:cs typeface="Traditional Arabic" pitchFamily="2" charset="-78"/>
              </a:rPr>
              <a:t>ridho</a:t>
            </a:r>
            <a:r>
              <a:rPr lang="en-US" sz="3200" b="1" i="1" dirty="0" smtClean="0">
                <a:cs typeface="Traditional Arabic" pitchFamily="2" charset="-78"/>
              </a:rPr>
              <a:t> Allah </a:t>
            </a:r>
            <a:r>
              <a:rPr lang="en-US" sz="3200" b="1" i="1" dirty="0" err="1" smtClean="0">
                <a:cs typeface="Traditional Arabic" pitchFamily="2" charset="-78"/>
              </a:rPr>
              <a:t>sebagai</a:t>
            </a:r>
            <a:r>
              <a:rPr lang="en-US" sz="3200" b="1" i="1" dirty="0" smtClean="0">
                <a:cs typeface="Traditional Arabic" pitchFamily="2" charset="-78"/>
              </a:rPr>
              <a:t> Robb, Islam </a:t>
            </a:r>
            <a:r>
              <a:rPr lang="en-US" sz="3200" b="1" i="1" dirty="0" err="1" smtClean="0">
                <a:cs typeface="Traditional Arabic" pitchFamily="2" charset="-78"/>
              </a:rPr>
              <a:t>sebagai</a:t>
            </a:r>
            <a:r>
              <a:rPr lang="en-US" sz="3200" b="1" i="1" dirty="0" smtClean="0">
                <a:cs typeface="Traditional Arabic" pitchFamily="2" charset="-78"/>
              </a:rPr>
              <a:t> agama, </a:t>
            </a:r>
            <a:r>
              <a:rPr lang="en-US" sz="3200" b="1" i="1" dirty="0" err="1" smtClean="0">
                <a:cs typeface="Traditional Arabic" pitchFamily="2" charset="-78"/>
              </a:rPr>
              <a:t>dan</a:t>
            </a:r>
            <a:r>
              <a:rPr lang="en-US" sz="3200" b="1" i="1" dirty="0" smtClean="0">
                <a:cs typeface="Traditional Arabic" pitchFamily="2" charset="-78"/>
              </a:rPr>
              <a:t> Muhammad </a:t>
            </a:r>
            <a:r>
              <a:rPr lang="en-US" sz="3200" b="1" i="1" dirty="0" err="1" smtClean="0">
                <a:cs typeface="Traditional Arabic" pitchFamily="2" charset="-78"/>
              </a:rPr>
              <a:t>sebagai</a:t>
            </a:r>
            <a:r>
              <a:rPr lang="en-US" sz="3200" b="1" i="1" dirty="0" smtClean="0">
                <a:cs typeface="Traditional Arabic" pitchFamily="2" charset="-78"/>
              </a:rPr>
              <a:t> </a:t>
            </a:r>
            <a:r>
              <a:rPr lang="en-US" sz="3200" b="1" i="1" dirty="0" err="1" smtClean="0">
                <a:cs typeface="Traditional Arabic" pitchFamily="2" charset="-78"/>
              </a:rPr>
              <a:t>Rasul</a:t>
            </a:r>
            <a:r>
              <a:rPr lang="en-US" sz="3200" b="1" i="1" dirty="0" smtClean="0">
                <a:cs typeface="Traditional Arabic" pitchFamily="2" charset="-78"/>
              </a:rPr>
              <a:t>” </a:t>
            </a:r>
            <a:r>
              <a:rPr lang="en-US" sz="3200" b="1" dirty="0" smtClean="0">
                <a:cs typeface="Traditional Arabic" pitchFamily="2" charset="-78"/>
              </a:rPr>
              <a:t>(HR Muslim)</a:t>
            </a:r>
            <a:endParaRPr lang="ar-SA" sz="3200" b="1" i="1" dirty="0" smtClean="0">
              <a:cs typeface="Traditional Arabic" pitchFamily="2" charset="-78"/>
            </a:endParaRPr>
          </a:p>
          <a:p>
            <a:pPr algn="ctr" rtl="1">
              <a:buNone/>
            </a:pPr>
            <a:endParaRPr lang="en-US" sz="5400" dirty="0">
              <a:cs typeface="Traditional Arabic" pitchFamily="2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Cetakan</a:t>
            </a:r>
            <a:r>
              <a:rPr lang="en-US" dirty="0" smtClean="0"/>
              <a:t> Allah (</a:t>
            </a:r>
            <a:r>
              <a:rPr lang="ar-SA" dirty="0" smtClean="0"/>
              <a:t>صِبْغَةَ اللَّهِ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Allah, Islam,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aktivitasnya</a:t>
            </a:r>
            <a:r>
              <a:rPr lang="en-US" dirty="0" smtClean="0"/>
              <a:t>, </a:t>
            </a:r>
            <a:r>
              <a:rPr lang="en-US" dirty="0" err="1" smtClean="0"/>
              <a:t>detak</a:t>
            </a:r>
            <a:r>
              <a:rPr lang="en-US" dirty="0" smtClean="0"/>
              <a:t> </a:t>
            </a:r>
            <a:r>
              <a:rPr lang="en-US" dirty="0" err="1" smtClean="0"/>
              <a:t>jantungnya</a:t>
            </a:r>
            <a:r>
              <a:rPr lang="en-US" dirty="0" smtClean="0"/>
              <a:t>,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berpikirnya</a:t>
            </a:r>
            <a:r>
              <a:rPr lang="en-US" dirty="0" smtClean="0"/>
              <a:t>, DIWARNAI OLEH ALLAH, ISLAM DAN RASUL SAW</a:t>
            </a:r>
          </a:p>
          <a:p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dicetak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dicelup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cetakan</a:t>
            </a:r>
            <a:r>
              <a:rPr lang="en-US" dirty="0" smtClean="0"/>
              <a:t>/</a:t>
            </a:r>
            <a:r>
              <a:rPr lang="en-US" dirty="0" err="1" smtClean="0"/>
              <a:t>celupan</a:t>
            </a:r>
            <a:r>
              <a:rPr lang="en-US" dirty="0" smtClean="0"/>
              <a:t> Allah (</a:t>
            </a:r>
            <a:r>
              <a:rPr lang="ar-SA" dirty="0" smtClean="0"/>
              <a:t>صِبْغَةَ اللَّهِ</a:t>
            </a:r>
            <a:r>
              <a:rPr lang="en-US" dirty="0" smtClean="0"/>
              <a:t>)</a:t>
            </a:r>
          </a:p>
          <a:p>
            <a:r>
              <a:rPr lang="en-US" dirty="0" smtClean="0"/>
              <a:t>2:138 </a:t>
            </a:r>
            <a:r>
              <a:rPr lang="en-US" dirty="0" err="1" smtClean="0"/>
              <a:t>celupan</a:t>
            </a:r>
            <a:r>
              <a:rPr lang="en-US" dirty="0" smtClean="0"/>
              <a:t> Allah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celupan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Celupan</a:t>
            </a:r>
            <a:r>
              <a:rPr lang="en-US" dirty="0" smtClean="0"/>
              <a:t>/</a:t>
            </a:r>
            <a:r>
              <a:rPr lang="en-US" dirty="0" err="1" smtClean="0"/>
              <a:t>Cetakan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Celupan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pPr lvl="1"/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kapur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 yang </a:t>
            </a:r>
            <a:r>
              <a:rPr lang="en-US" dirty="0" err="1" smtClean="0"/>
              <a:t>dicelup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tinta</a:t>
            </a:r>
            <a:r>
              <a:rPr lang="en-US" dirty="0" smtClean="0"/>
              <a:t>: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luarnya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kena</a:t>
            </a:r>
            <a:r>
              <a:rPr lang="en-US" dirty="0" smtClean="0"/>
              <a:t> </a:t>
            </a:r>
            <a:r>
              <a:rPr lang="en-US" dirty="0" err="1" smtClean="0"/>
              <a:t>celupan</a:t>
            </a:r>
            <a:r>
              <a:rPr lang="en-US" dirty="0" smtClean="0"/>
              <a:t>.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endParaRPr lang="en-US" dirty="0" smtClean="0"/>
          </a:p>
          <a:p>
            <a:r>
              <a:rPr lang="en-US" dirty="0" err="1" smtClean="0"/>
              <a:t>Cetakan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cetakannya</a:t>
            </a:r>
            <a:endParaRPr lang="en-US" dirty="0" smtClean="0"/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TOTALITAS ISLAM (2:208)</a:t>
            </a:r>
          </a:p>
          <a:p>
            <a:r>
              <a:rPr lang="en-US" dirty="0" smtClean="0"/>
              <a:t>Yang </a:t>
            </a:r>
            <a:r>
              <a:rPr lang="en-US" dirty="0" err="1" smtClean="0"/>
              <a:t>dicelup</a:t>
            </a:r>
            <a:r>
              <a:rPr lang="en-US" dirty="0" smtClean="0"/>
              <a:t>/</a:t>
            </a:r>
            <a:r>
              <a:rPr lang="en-US" dirty="0" err="1" smtClean="0"/>
              <a:t>dicetak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, </a:t>
            </a:r>
            <a:r>
              <a:rPr lang="en-US" dirty="0" err="1" smtClean="0"/>
              <a:t>akal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jasad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7086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HATI (</a:t>
            </a:r>
            <a:r>
              <a:rPr lang="ar-SA" dirty="0" smtClean="0">
                <a:solidFill>
                  <a:schemeClr val="bg1"/>
                </a:solidFill>
              </a:rPr>
              <a:t>قَلْبًا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47800"/>
            <a:ext cx="7315200" cy="350520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Hati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dicelup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celupan</a:t>
            </a:r>
            <a:r>
              <a:rPr lang="en-US" dirty="0" smtClean="0">
                <a:solidFill>
                  <a:schemeClr val="bg1"/>
                </a:solidFill>
              </a:rPr>
              <a:t> Allah 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hati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yakin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kepada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Allah, Islam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dan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Rasul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SAW (</a:t>
            </a:r>
            <a:r>
              <a:rPr lang="ar-SA" dirty="0" smtClean="0">
                <a:solidFill>
                  <a:schemeClr val="bg1"/>
                </a:solidFill>
              </a:rPr>
              <a:t>إِعْتِقَادًا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)</a:t>
            </a:r>
          </a:p>
          <a:p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Hati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yakin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akan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memiliki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dorongan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sangat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kuat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untuk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mengamalkan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nilai-nilai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Islam (</a:t>
            </a:r>
            <a:r>
              <a:rPr lang="ar-SA" dirty="0" smtClean="0">
                <a:solidFill>
                  <a:schemeClr val="bg1"/>
                </a:solidFill>
              </a:rPr>
              <a:t>نِيَّةً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)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lapuk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oleh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hujan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lekang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oleh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panas</a:t>
            </a:r>
            <a:endParaRPr lang="en-US" dirty="0" smtClean="0">
              <a:solidFill>
                <a:schemeClr val="bg1"/>
              </a:solidFill>
              <a:sym typeface="Wingdings" pitchFamily="2" charset="2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terpengaruh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oleh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situasi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dan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kondisi</a:t>
            </a:r>
            <a:endParaRPr lang="en-US" dirty="0" smtClean="0">
              <a:solidFill>
                <a:schemeClr val="bg1"/>
              </a:solidFill>
              <a:sym typeface="Wingdings" pitchFamily="2" charset="2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Bukan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seperti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kerupuk</a:t>
            </a:r>
            <a:endParaRPr lang="en-US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3:146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lemah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karena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bencana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lesu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dan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menyerah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kepada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musuh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AKAL (</a:t>
            </a:r>
            <a:r>
              <a:rPr lang="ar-SA" dirty="0" smtClean="0">
                <a:solidFill>
                  <a:schemeClr val="tx2"/>
                </a:solidFill>
              </a:rPr>
              <a:t>عَقْلاً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Akal yang </a:t>
            </a:r>
            <a:r>
              <a:rPr lang="en-US" dirty="0" err="1" smtClean="0"/>
              <a:t>tershibghah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shibghah</a:t>
            </a:r>
            <a:r>
              <a:rPr lang="en-US" dirty="0" smtClean="0"/>
              <a:t> Allah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POLA PIKIR ISLAMI (</a:t>
            </a:r>
            <a:r>
              <a:rPr lang="ar-SA" dirty="0" smtClean="0">
                <a:solidFill>
                  <a:schemeClr val="tx2"/>
                </a:solidFill>
              </a:rPr>
              <a:t>فِكْرَةً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sesuatunya</a:t>
            </a:r>
            <a:r>
              <a:rPr lang="en-US" dirty="0" smtClean="0"/>
              <a:t> </a:t>
            </a:r>
            <a:r>
              <a:rPr lang="en-US" dirty="0" err="1" smtClean="0"/>
              <a:t>ditimbang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timbangan</a:t>
            </a:r>
            <a:r>
              <a:rPr lang="en-US" dirty="0" smtClean="0"/>
              <a:t> Islam</a:t>
            </a:r>
          </a:p>
          <a:p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jahat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musuh-musuh</a:t>
            </a:r>
            <a:r>
              <a:rPr lang="en-US" dirty="0" smtClean="0"/>
              <a:t> Islam</a:t>
            </a:r>
          </a:p>
          <a:p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fikrah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terpengaruh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agresi</a:t>
            </a:r>
            <a:r>
              <a:rPr lang="en-US" dirty="0" smtClean="0"/>
              <a:t> </a:t>
            </a:r>
            <a:r>
              <a:rPr lang="en-US" dirty="0" err="1" smtClean="0"/>
              <a:t>pemikiran-pemikiran</a:t>
            </a:r>
            <a:r>
              <a:rPr lang="en-US" dirty="0" smtClean="0"/>
              <a:t> lain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Islami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7086600" cy="1371600"/>
          </a:xfrm>
        </p:spPr>
        <p:txBody>
          <a:bodyPr/>
          <a:lstStyle/>
          <a:p>
            <a:r>
              <a:rPr lang="en-US" dirty="0" smtClean="0"/>
              <a:t>Islam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Minhaj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71600"/>
            <a:ext cx="7086600" cy="350520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memiliki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fikrah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 err="1" smtClean="0">
                <a:solidFill>
                  <a:schemeClr val="bg1"/>
                </a:solidFill>
              </a:rPr>
              <a:t>nilai-nilai</a:t>
            </a:r>
            <a:r>
              <a:rPr lang="en-US" dirty="0" smtClean="0">
                <a:solidFill>
                  <a:schemeClr val="bg1"/>
                </a:solidFill>
              </a:rPr>
              <a:t> Islam </a:t>
            </a:r>
            <a:r>
              <a:rPr lang="en-US" dirty="0" err="1" smtClean="0">
                <a:solidFill>
                  <a:schemeClr val="bg1"/>
                </a:solidFill>
              </a:rPr>
              <a:t>sudah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dagingnya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Islam </a:t>
            </a:r>
            <a:r>
              <a:rPr lang="en-US" dirty="0" err="1" smtClean="0">
                <a:solidFill>
                  <a:schemeClr val="bg1"/>
                </a:solidFill>
              </a:rPr>
              <a:t>menjadi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hidupnya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ar-SA" dirty="0" smtClean="0">
                <a:solidFill>
                  <a:schemeClr val="bg1"/>
                </a:solidFill>
              </a:rPr>
              <a:t>مِنْهَاجًا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menempuh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jalan</a:t>
            </a:r>
            <a:r>
              <a:rPr lang="en-US" dirty="0" smtClean="0">
                <a:solidFill>
                  <a:schemeClr val="bg1"/>
                </a:solidFill>
              </a:rPr>
              <a:t> lain </a:t>
            </a:r>
            <a:r>
              <a:rPr lang="en-US" dirty="0" err="1" smtClean="0">
                <a:solidFill>
                  <a:schemeClr val="bg1"/>
                </a:solidFill>
              </a:rPr>
              <a:t>selain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jalan</a:t>
            </a:r>
            <a:r>
              <a:rPr lang="en-US" dirty="0" smtClean="0">
                <a:solidFill>
                  <a:schemeClr val="bg1"/>
                </a:solidFill>
              </a:rPr>
              <a:t> Islam (6:153)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4953000"/>
            <a:ext cx="70104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114800" y="37338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334000" y="37338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895600" y="37338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629400" y="37338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895600" y="51816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267200" y="51816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5562600" y="51816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6781800" y="51816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0" y="4648200"/>
            <a:ext cx="239520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الصراط المستقيم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9534682">
            <a:off x="3541617" y="3749988"/>
            <a:ext cx="192873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سبل الشيطان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220160">
            <a:off x="3728309" y="5703122"/>
            <a:ext cx="192873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ar-SA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سبل الشيطان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JASAD (</a:t>
            </a:r>
            <a:r>
              <a:rPr lang="ar-SA" dirty="0" smtClean="0">
                <a:solidFill>
                  <a:schemeClr val="bg1"/>
                </a:solidFill>
              </a:rPr>
              <a:t>جَسَدًا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Jasad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tershibghah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shibghah</a:t>
            </a:r>
            <a:r>
              <a:rPr lang="en-US" dirty="0" smtClean="0">
                <a:solidFill>
                  <a:schemeClr val="bg1"/>
                </a:solidFill>
              </a:rPr>
              <a:t> Allah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AKTIF DENGAN AMAL ISLAMI (</a:t>
            </a:r>
            <a:r>
              <a:rPr lang="ar-SA" dirty="0" smtClean="0">
                <a:solidFill>
                  <a:schemeClr val="bg1"/>
                </a:solidFill>
              </a:rPr>
              <a:t>عَمَلاً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pasif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malas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Perumpamaan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 err="1" smtClean="0">
                <a:solidFill>
                  <a:schemeClr val="bg1"/>
                </a:solidFill>
              </a:rPr>
              <a:t>seperti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pohon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terus-menerus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kenal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musim</a:t>
            </a:r>
            <a:r>
              <a:rPr lang="en-US" dirty="0" smtClean="0">
                <a:solidFill>
                  <a:schemeClr val="bg1"/>
                </a:solidFill>
              </a:rPr>
              <a:t> (14:24-25)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Keaktifan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amalnya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tingkat</a:t>
            </a:r>
            <a:r>
              <a:rPr lang="en-US" dirty="0" smtClean="0">
                <a:solidFill>
                  <a:schemeClr val="bg1"/>
                </a:solidFill>
              </a:rPr>
              <a:t> MOBILE (</a:t>
            </a:r>
            <a:r>
              <a:rPr lang="ar-SA" dirty="0" smtClean="0">
                <a:solidFill>
                  <a:schemeClr val="bg1"/>
                </a:solidFill>
              </a:rPr>
              <a:t>تَنْفِيْذًا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perintah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langsung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jalan</a:t>
            </a:r>
            <a:r>
              <a:rPr lang="en-US" dirty="0" smtClean="0">
                <a:solidFill>
                  <a:schemeClr val="bg1"/>
                </a:solidFill>
              </a:rPr>
              <a:t> (24:51)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086600" cy="1066800"/>
          </a:xfrm>
        </p:spPr>
        <p:txBody>
          <a:bodyPr/>
          <a:lstStyle/>
          <a:p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848600" cy="4876800"/>
          </a:xfrm>
        </p:spPr>
        <p:txBody>
          <a:bodyPr/>
          <a:lstStyle/>
          <a:p>
            <a:r>
              <a:rPr lang="id-ID" sz="2600" dirty="0" smtClean="0"/>
              <a:t>Kadang-kadang seorang </a:t>
            </a:r>
            <a:r>
              <a:rPr lang="id-ID" sz="2600" b="1" i="1" dirty="0" smtClean="0"/>
              <a:t>Al-Akh</a:t>
            </a:r>
            <a:r>
              <a:rPr lang="id-ID" sz="2600" i="1" dirty="0" smtClean="0"/>
              <a:t> </a:t>
            </a:r>
            <a:r>
              <a:rPr lang="id-ID" sz="2600" dirty="0" smtClean="0"/>
              <a:t>menghabiskan waktu satu atau dua bulan di tempat yang jauh dari keluarga, rumah, istri, dan anak-anaknya untuk berdakwah. </a:t>
            </a:r>
            <a:endParaRPr lang="en-US" sz="2600" dirty="0" smtClean="0"/>
          </a:p>
          <a:p>
            <a:r>
              <a:rPr lang="id-ID" sz="2600" dirty="0" smtClean="0"/>
              <a:t>Di malam hari ia menjadi penceramah, sedangkan di siang hari menjadi perantau. </a:t>
            </a:r>
            <a:endParaRPr lang="en-US" sz="2600" dirty="0" smtClean="0"/>
          </a:p>
          <a:p>
            <a:r>
              <a:rPr lang="id-ID" sz="2600" dirty="0" smtClean="0"/>
              <a:t>Sehari berada di bukit, hari berikutnya sudah di lembah. </a:t>
            </a:r>
            <a:endParaRPr lang="en-US" sz="2600" dirty="0" smtClean="0"/>
          </a:p>
          <a:p>
            <a:r>
              <a:rPr lang="en-US" sz="2600" dirty="0" smtClean="0"/>
              <a:t>I</a:t>
            </a:r>
            <a:r>
              <a:rPr lang="id-ID" sz="2600" dirty="0" smtClean="0"/>
              <a:t>a menyampaikan enam puluh kali ceramah dari wilayah di ujung timur sampai di ujung barat. </a:t>
            </a:r>
            <a:endParaRPr lang="en-US" sz="2600" dirty="0" smtClean="0"/>
          </a:p>
          <a:p>
            <a:r>
              <a:rPr lang="id-ID" sz="2600" dirty="0" smtClean="0"/>
              <a:t>Acara-acara itu kadang-kadang mampu menghadirkan ribuan orang dari berbagai kalangan dan penjuru. </a:t>
            </a:r>
            <a:endParaRPr lang="en-US" sz="2600" dirty="0" smtClean="0"/>
          </a:p>
          <a:p>
            <a:r>
              <a:rPr lang="id-ID" sz="2600" dirty="0" smtClean="0"/>
              <a:t>Namun, ia selalu berpesan agar hal itu tidak disiar-siarkan.</a:t>
            </a:r>
            <a:endParaRPr lang="en-US" sz="26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001000" cy="914400"/>
          </a:xfrm>
        </p:spPr>
        <p:txBody>
          <a:bodyPr>
            <a:normAutofit/>
          </a:bodyPr>
          <a:lstStyle/>
          <a:p>
            <a:r>
              <a:rPr lang="fi-FI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TUJUAN UMUM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3600" b="1" dirty="0" smtClean="0">
                <a:solidFill>
                  <a:schemeClr val="tx1"/>
                </a:solidFill>
              </a:rPr>
              <a:t>Mengerti tentang fakta-fakta yang berhubungan dengan aqidah yang benar yang digali dari Al Qur`an, As Sunah, dalil-dalil naqli dan aqli, menanamkannya dalam jiwa, dan membersihkannya dari bid`ah dan khurafat yang mungkin mengotorinya. </a:t>
            </a:r>
            <a:endParaRPr lang="en-US" sz="3600" b="1" u="sng" dirty="0" smtClean="0">
              <a:solidFill>
                <a:schemeClr val="tx1"/>
              </a:solidFill>
            </a:endParaRPr>
          </a:p>
          <a:p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6874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696200" cy="1371600"/>
          </a:xfrm>
        </p:spPr>
        <p:txBody>
          <a:bodyPr/>
          <a:lstStyle/>
          <a:p>
            <a:r>
              <a:rPr lang="en-US" dirty="0" err="1" smtClean="0"/>
              <a:t>Syahadatain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(</a:t>
            </a:r>
            <a:r>
              <a:rPr lang="ar-SA" dirty="0" smtClean="0"/>
              <a:t>التَّغْيِيْرُ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Syahadatain</a:t>
            </a:r>
            <a:r>
              <a:rPr lang="en-US" dirty="0" smtClean="0"/>
              <a:t> yang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merubah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: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PRIBADI YANG ISLAMI (</a:t>
            </a:r>
            <a:r>
              <a:rPr lang="ar-SA" dirty="0" smtClean="0"/>
              <a:t>الشَّخْصِيَّةُ الإِسْلاَمِيَّةُ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Pribadi</a:t>
            </a:r>
            <a:r>
              <a:rPr lang="en-US" dirty="0" smtClean="0"/>
              <a:t> yang </a:t>
            </a:r>
            <a:r>
              <a:rPr lang="en-US" dirty="0" err="1" smtClean="0"/>
              <a:t>diwarnai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syahadatain</a:t>
            </a:r>
            <a:endParaRPr lang="en-US" dirty="0" smtClean="0"/>
          </a:p>
          <a:p>
            <a:pPr lvl="1"/>
            <a:r>
              <a:rPr lang="en-US" dirty="0" err="1" smtClean="0"/>
              <a:t>Pribadi</a:t>
            </a:r>
            <a:r>
              <a:rPr lang="en-US" dirty="0" smtClean="0"/>
              <a:t> yang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tauhid</a:t>
            </a:r>
            <a:endParaRPr lang="en-US" dirty="0" smtClean="0"/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syahadatain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lain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Pendalaman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Perluasan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diperdalam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(A08)</a:t>
            </a:r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diperluas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 smtClean="0"/>
          </a:p>
          <a:p>
            <a:pPr lvl="1"/>
            <a:r>
              <a:rPr lang="en-US" dirty="0" err="1" smtClean="0"/>
              <a:t>Ma’rifatullah</a:t>
            </a:r>
            <a:r>
              <a:rPr lang="en-US" dirty="0" smtClean="0"/>
              <a:t>	: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</a:t>
            </a:r>
          </a:p>
          <a:p>
            <a:pPr lvl="1"/>
            <a:r>
              <a:rPr lang="en-US" dirty="0" err="1" smtClean="0"/>
              <a:t>Ma’rifatul</a:t>
            </a:r>
            <a:r>
              <a:rPr lang="en-US" dirty="0" smtClean="0"/>
              <a:t> Islam	: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Islam</a:t>
            </a:r>
          </a:p>
          <a:p>
            <a:pPr lvl="1"/>
            <a:r>
              <a:rPr lang="en-US" dirty="0" err="1" smtClean="0"/>
              <a:t>Ma’rifaturrasul</a:t>
            </a:r>
            <a:r>
              <a:rPr lang="en-US" dirty="0" smtClean="0"/>
              <a:t>	: </a:t>
            </a:r>
            <a:r>
              <a:rPr lang="en-US" dirty="0" err="1" smtClean="0"/>
              <a:t>ridho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Rasul</a:t>
            </a:r>
            <a:r>
              <a:rPr lang="en-US" dirty="0" smtClean="0"/>
              <a:t> SAW</a:t>
            </a:r>
          </a:p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diperluas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ma’rifatul-insan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(A 6)</a:t>
            </a:r>
            <a:r>
              <a:rPr lang="ar-SA" dirty="0">
                <a:solidFill>
                  <a:schemeClr val="bg1"/>
                </a:solidFill>
              </a:rPr>
              <a:t> مَرَاحِلُ التَّفَاعُلِ بِالشَّهَادَتَيْنِ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810000" y="1524000"/>
            <a:ext cx="152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>
                <a:solidFill>
                  <a:schemeClr val="bg1"/>
                </a:solidFill>
              </a:rPr>
              <a:t>اَلْمَحَبَّةُ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810000" y="2057400"/>
            <a:ext cx="152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اَلرِّضَى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810000" y="2819400"/>
            <a:ext cx="152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u="sng">
                <a:solidFill>
                  <a:schemeClr val="bg1"/>
                </a:solidFill>
              </a:rPr>
              <a:t>بِالإِسْلاَمِ</a:t>
            </a:r>
          </a:p>
          <a:p>
            <a:pPr algn="ctr"/>
            <a:r>
              <a:rPr lang="ar-SA" sz="2800">
                <a:solidFill>
                  <a:schemeClr val="bg1"/>
                </a:solidFill>
              </a:rPr>
              <a:t>دِيْنًا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6324600" y="2819400"/>
            <a:ext cx="152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u="sng">
                <a:solidFill>
                  <a:schemeClr val="bg1"/>
                </a:solidFill>
              </a:rPr>
              <a:t>بِاللهِ</a:t>
            </a:r>
          </a:p>
          <a:p>
            <a:pPr algn="ctr"/>
            <a:r>
              <a:rPr lang="ar-SA" sz="2800">
                <a:solidFill>
                  <a:schemeClr val="bg1"/>
                </a:solidFill>
              </a:rPr>
              <a:t>رِبًّا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066800" y="2819400"/>
            <a:ext cx="152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u="sng">
                <a:solidFill>
                  <a:schemeClr val="bg1"/>
                </a:solidFill>
              </a:rPr>
              <a:t>بِمُحَمَّدٍ</a:t>
            </a:r>
          </a:p>
          <a:p>
            <a:pPr algn="ctr"/>
            <a:r>
              <a:rPr lang="ar-SA" sz="2800">
                <a:solidFill>
                  <a:schemeClr val="bg1"/>
                </a:solidFill>
              </a:rPr>
              <a:t>نَبِيًّا وَرَسُوْلاً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3810000" y="4038600"/>
            <a:ext cx="152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>
                <a:solidFill>
                  <a:schemeClr val="bg1"/>
                </a:solidFill>
              </a:rPr>
              <a:t>صِبْغَةُ اللهِ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6324600" y="4800600"/>
            <a:ext cx="152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قَلْبًا</a:t>
            </a:r>
          </a:p>
          <a:p>
            <a:pPr algn="ctr"/>
            <a:r>
              <a:rPr lang="ar-SA" sz="2800" dirty="0">
                <a:solidFill>
                  <a:schemeClr val="bg1"/>
                </a:solidFill>
              </a:rPr>
              <a:t>إِعْتِقَادًا</a:t>
            </a:r>
          </a:p>
          <a:p>
            <a:pPr algn="ctr"/>
            <a:r>
              <a:rPr lang="ar-SA" sz="2800" dirty="0">
                <a:solidFill>
                  <a:schemeClr val="bg1"/>
                </a:solidFill>
              </a:rPr>
              <a:t>نِيَّةً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3810000" y="4800600"/>
            <a:ext cx="152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عَقْلاً</a:t>
            </a:r>
          </a:p>
          <a:p>
            <a:pPr algn="ctr"/>
            <a:r>
              <a:rPr lang="ar-SA" sz="2800" dirty="0">
                <a:solidFill>
                  <a:schemeClr val="bg1"/>
                </a:solidFill>
              </a:rPr>
              <a:t>فِكْرَةً</a:t>
            </a:r>
          </a:p>
          <a:p>
            <a:pPr algn="ctr"/>
            <a:r>
              <a:rPr lang="ar-SA" sz="2800" dirty="0">
                <a:solidFill>
                  <a:schemeClr val="bg1"/>
                </a:solidFill>
              </a:rPr>
              <a:t>مِنْهَاجًا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990600" y="4800600"/>
            <a:ext cx="152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جَسَدًا</a:t>
            </a:r>
          </a:p>
          <a:p>
            <a:pPr algn="ctr"/>
            <a:r>
              <a:rPr lang="ar-SA" sz="2800" dirty="0">
                <a:solidFill>
                  <a:schemeClr val="bg1"/>
                </a:solidFill>
              </a:rPr>
              <a:t>عَمَلاً</a:t>
            </a:r>
          </a:p>
          <a:p>
            <a:pPr algn="ctr" rtl="0"/>
            <a:r>
              <a:rPr lang="ar-SA" sz="2800" dirty="0">
                <a:solidFill>
                  <a:schemeClr val="bg1"/>
                </a:solidFill>
              </a:rPr>
              <a:t>تَنْفِيْذًا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4572000" y="2590800"/>
            <a:ext cx="2514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1828800" y="2590800"/>
            <a:ext cx="2743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1752600" y="3657600"/>
            <a:ext cx="2819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V="1">
            <a:off x="4572000" y="3657600"/>
            <a:ext cx="2514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4876800" y="35052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2590800" y="3505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 flipH="1">
            <a:off x="5105400" y="3048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H="1">
            <a:off x="2362200" y="3048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 flipV="1">
            <a:off x="1905000" y="2667000"/>
            <a:ext cx="266700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4572000" y="2667000"/>
            <a:ext cx="251460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>
            <a:off x="4572000" y="190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>
            <a:off x="4572000" y="3810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>
            <a:off x="4572000" y="2438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4572000" y="4419600"/>
            <a:ext cx="2514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 flipH="1">
            <a:off x="1828800" y="44196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4572000" y="4419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8382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TUJUAN KOGNITIF 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01000" cy="3962400"/>
          </a:xfrm>
        </p:spPr>
        <p:txBody>
          <a:bodyPr/>
          <a:lstStyle/>
          <a:p>
            <a:pPr marL="274320" indent="-457200">
              <a:buFont typeface="+mj-lt"/>
              <a:buAutoNum type="arabicPeriod"/>
            </a:pPr>
            <a:r>
              <a:rPr lang="en-US" sz="4400" b="1" dirty="0" err="1" smtClean="0">
                <a:solidFill>
                  <a:schemeClr val="tx1"/>
                </a:solidFill>
              </a:rPr>
              <a:t>Memahami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tahapan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interaksi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terhadap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syahadatain</a:t>
            </a:r>
            <a:r>
              <a:rPr lang="en-US" sz="4400" b="1" dirty="0" smtClean="0">
                <a:solidFill>
                  <a:schemeClr val="tx1"/>
                </a:solidFill>
              </a:rPr>
              <a:t>. </a:t>
            </a:r>
          </a:p>
          <a:p>
            <a:pPr marL="274320" lvl="0" indent="-457200">
              <a:buFont typeface="+mj-lt"/>
              <a:buAutoNum type="arabicPeriod"/>
            </a:pPr>
            <a:r>
              <a:rPr lang="en-US" sz="4400" b="1" dirty="0" err="1" smtClean="0">
                <a:solidFill>
                  <a:schemeClr val="tx1"/>
                </a:solidFill>
              </a:rPr>
              <a:t>Menunjukkan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dalil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baik</a:t>
            </a:r>
            <a:r>
              <a:rPr lang="en-US" sz="4400" b="1" dirty="0" smtClean="0">
                <a:solidFill>
                  <a:schemeClr val="tx1"/>
                </a:solidFill>
              </a:rPr>
              <a:t> Qur’an </a:t>
            </a:r>
            <a:r>
              <a:rPr lang="en-US" sz="4400" b="1" dirty="0" err="1" smtClean="0">
                <a:solidFill>
                  <a:schemeClr val="tx1"/>
                </a:solidFill>
              </a:rPr>
              <a:t>atau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Hadits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tentang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tahapan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interaksi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terhadap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syahadatain</a:t>
            </a:r>
            <a:r>
              <a:rPr lang="en-US" sz="4400" b="1" dirty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3571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924800" cy="838200"/>
          </a:xfrm>
        </p:spPr>
        <p:txBody>
          <a:bodyPr>
            <a:normAutofit/>
          </a:bodyPr>
          <a:lstStyle/>
          <a:p>
            <a:r>
              <a:rPr lang="fi-FI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TUJUAN AFEKTIF  DAN PSIKOMOTORIK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077200" cy="4038600"/>
          </a:xfrm>
        </p:spPr>
        <p:txBody>
          <a:bodyPr>
            <a:normAutofit/>
          </a:bodyPr>
          <a:lstStyle/>
          <a:p>
            <a:pPr marL="531813" indent="-531813">
              <a:buFont typeface="+mj-lt"/>
              <a:buAutoNum type="arabicPeriod"/>
            </a:pPr>
            <a:r>
              <a:rPr lang="en-US" sz="3600" b="1" dirty="0" err="1" smtClean="0">
                <a:solidFill>
                  <a:schemeClr val="tx1"/>
                </a:solidFill>
              </a:rPr>
              <a:t>Termotivasi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untuk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menerapkan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tahapan-tahapan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berinteraksi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syahadatain</a:t>
            </a:r>
            <a:r>
              <a:rPr lang="en-US" sz="3600" b="1" dirty="0" smtClean="0">
                <a:solidFill>
                  <a:schemeClr val="tx1"/>
                </a:solidFill>
              </a:rPr>
              <a:t>. </a:t>
            </a:r>
          </a:p>
          <a:p>
            <a:pPr marL="531813" indent="-531813">
              <a:buFont typeface="+mj-lt"/>
              <a:buAutoNum type="arabicPeriod"/>
            </a:pPr>
            <a:r>
              <a:rPr lang="en-US" sz="3600" b="1" dirty="0" err="1" smtClean="0">
                <a:solidFill>
                  <a:schemeClr val="tx1"/>
                </a:solidFill>
              </a:rPr>
              <a:t>Menyadari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nilai</a:t>
            </a:r>
            <a:r>
              <a:rPr lang="en-US" sz="3600" b="1" dirty="0" smtClean="0">
                <a:solidFill>
                  <a:schemeClr val="tx1"/>
                </a:solidFill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</a:rPr>
              <a:t>terkandung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dalam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interaksi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syahadatain</a:t>
            </a:r>
            <a:r>
              <a:rPr lang="en-US" sz="3600" b="1" dirty="0" smtClean="0">
                <a:solidFill>
                  <a:schemeClr val="tx1"/>
                </a:solidFill>
              </a:rPr>
              <a:t>. </a:t>
            </a:r>
          </a:p>
          <a:p>
            <a:pPr marL="274320" indent="-457200">
              <a:buFont typeface="+mj-lt"/>
              <a:buAutoNum type="arabicPeriod"/>
            </a:pP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6874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848600" cy="9144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Syahadatain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Menghasilkan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Cinta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3886200"/>
          </a:xfrm>
        </p:spPr>
        <p:txBody>
          <a:bodyPr/>
          <a:lstStyle/>
          <a:p>
            <a:r>
              <a:rPr lang="en-US" dirty="0" err="1" smtClean="0"/>
              <a:t>Syahadatain</a:t>
            </a:r>
            <a:r>
              <a:rPr lang="en-US" dirty="0" smtClean="0"/>
              <a:t> yang </a:t>
            </a:r>
            <a:r>
              <a:rPr lang="en-US" dirty="0" err="1" smtClean="0"/>
              <a:t>diucapkan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r>
              <a:rPr lang="en-US" dirty="0" smtClean="0"/>
              <a:t>. </a:t>
            </a:r>
            <a:r>
              <a:rPr lang="en-US" dirty="0" err="1" smtClean="0"/>
              <a:t>Kenapa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Karena</a:t>
            </a:r>
            <a:r>
              <a:rPr lang="en-US" dirty="0" smtClean="0"/>
              <a:t> “</a:t>
            </a:r>
            <a:r>
              <a:rPr lang="en-US" dirty="0" err="1" smtClean="0"/>
              <a:t>ilah</a:t>
            </a:r>
            <a:r>
              <a:rPr lang="en-US" dirty="0" smtClean="0"/>
              <a:t>”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yang </a:t>
            </a:r>
            <a:r>
              <a:rPr lang="en-US" dirty="0" err="1" smtClean="0"/>
              <a:t>dianut</a:t>
            </a:r>
            <a:r>
              <a:rPr lang="en-US" dirty="0" smtClean="0"/>
              <a:t> (</a:t>
            </a:r>
            <a:r>
              <a:rPr lang="en-US" dirty="0" err="1" smtClean="0"/>
              <a:t>panutan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manut</a:t>
            </a:r>
            <a:r>
              <a:rPr lang="en-US" dirty="0" smtClean="0"/>
              <a:t>/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setia</a:t>
            </a:r>
            <a:r>
              <a:rPr lang="en-US" dirty="0" smtClean="0"/>
              <a:t> (loyal)</a:t>
            </a:r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setia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endParaRPr lang="en-US" dirty="0" smtClean="0"/>
          </a:p>
          <a:p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syahadatain</a:t>
            </a:r>
            <a:r>
              <a:rPr lang="en-US" dirty="0" smtClean="0"/>
              <a:t>: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cinta</a:t>
            </a:r>
            <a:endParaRPr lang="en-US" dirty="0" smtClean="0"/>
          </a:p>
          <a:p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Cinta</a:t>
            </a:r>
            <a:r>
              <a:rPr lang="en-US" dirty="0" smtClean="0"/>
              <a:t> yang </a:t>
            </a:r>
            <a:r>
              <a:rPr lang="en-US" dirty="0" err="1" smtClean="0"/>
              <a:t>Dituntut</a:t>
            </a:r>
            <a:r>
              <a:rPr lang="en-US" dirty="0" smtClean="0"/>
              <a:t> (</a:t>
            </a:r>
            <a:r>
              <a:rPr lang="ar-SA" dirty="0" smtClean="0"/>
              <a:t>مُقْتَضَيَاتُ الحُبِّ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Cinta</a:t>
            </a:r>
            <a:r>
              <a:rPr lang="en-US" sz="3200" dirty="0" smtClean="0"/>
              <a:t> yang </a:t>
            </a:r>
            <a:r>
              <a:rPr lang="en-US" sz="3200" dirty="0" err="1" smtClean="0"/>
              <a:t>sempurna</a:t>
            </a:r>
            <a:r>
              <a:rPr lang="en-US" sz="3200" dirty="0" smtClean="0"/>
              <a:t> (</a:t>
            </a:r>
            <a:r>
              <a:rPr lang="ar-SA" sz="3200" dirty="0" smtClean="0"/>
              <a:t>كَمَالُ الحُبِّ</a:t>
            </a:r>
            <a:r>
              <a:rPr lang="en-US" sz="32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Mencintai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dicintai</a:t>
            </a:r>
            <a:r>
              <a:rPr lang="en-US" sz="3200" dirty="0" smtClean="0"/>
              <a:t> Allah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RasulNya</a:t>
            </a:r>
            <a:r>
              <a:rPr lang="en-US" sz="3200" dirty="0" smtClean="0"/>
              <a:t> (</a:t>
            </a:r>
            <a:r>
              <a:rPr lang="ar-SA" sz="3200" dirty="0" smtClean="0"/>
              <a:t>مَحَبَّةُ مَا أَحَبَّهُ اللهُ وَرَسُوْلُهُ</a:t>
            </a:r>
            <a:r>
              <a:rPr lang="en-US" sz="32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Membenci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dibenci</a:t>
            </a:r>
            <a:r>
              <a:rPr lang="en-US" sz="3200" dirty="0" smtClean="0"/>
              <a:t> Allah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RasulNya</a:t>
            </a:r>
            <a:r>
              <a:rPr lang="en-US" sz="3200" dirty="0" smtClean="0"/>
              <a:t> (</a:t>
            </a:r>
            <a:r>
              <a:rPr lang="ar-SA" sz="3200" dirty="0" smtClean="0"/>
              <a:t>بُغْضُ مَا أَبْغَضُهُ اللهُ وَرَسُوْلُهُ</a:t>
            </a:r>
            <a:r>
              <a:rPr lang="en-US" sz="3200" dirty="0" smtClean="0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7086600" cy="1371600"/>
          </a:xfrm>
        </p:spPr>
        <p:txBody>
          <a:bodyPr/>
          <a:lstStyle/>
          <a:p>
            <a:pPr marL="514350" indent="-514350"/>
            <a:r>
              <a:rPr lang="en-US" dirty="0" err="1" smtClean="0"/>
              <a:t>Cinta</a:t>
            </a:r>
            <a:r>
              <a:rPr lang="en-US" dirty="0" smtClean="0"/>
              <a:t> yang </a:t>
            </a:r>
            <a:r>
              <a:rPr lang="en-US" dirty="0" err="1" smtClean="0"/>
              <a:t>sempurna</a:t>
            </a:r>
            <a:r>
              <a:rPr lang="en-US" dirty="0" smtClean="0"/>
              <a:t> (</a:t>
            </a:r>
            <a:r>
              <a:rPr lang="ar-SA" dirty="0" smtClean="0"/>
              <a:t>كَمَالُ الحُبِّ</a:t>
            </a:r>
            <a:r>
              <a:rPr lang="en-US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71600"/>
            <a:ext cx="7086600" cy="3505200"/>
          </a:xfrm>
        </p:spPr>
        <p:txBody>
          <a:bodyPr/>
          <a:lstStyle/>
          <a:p>
            <a:pPr marL="514350" indent="-514350"/>
            <a:r>
              <a:rPr lang="en-US" dirty="0" smtClean="0"/>
              <a:t>Allah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dicintai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yang lain (9:24 </a:t>
            </a:r>
            <a:r>
              <a:rPr lang="en-US" dirty="0" err="1" smtClean="0"/>
              <a:t>dan</a:t>
            </a:r>
            <a:r>
              <a:rPr lang="en-US" dirty="0" smtClean="0"/>
              <a:t> 2:165)</a:t>
            </a:r>
          </a:p>
          <a:p>
            <a:pPr marL="914400" lvl="1" indent="-514350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SAMA </a:t>
            </a:r>
            <a:r>
              <a:rPr lang="en-US" dirty="0" err="1" smtClean="0"/>
              <a:t>CINTAnya</a:t>
            </a:r>
            <a:r>
              <a:rPr lang="en-US" dirty="0" smtClean="0"/>
              <a:t> (</a:t>
            </a:r>
            <a:r>
              <a:rPr lang="ar-SA" dirty="0" smtClean="0"/>
              <a:t>يُحِبُّونَهُمْ كَحُبِّ اللَّهِ</a:t>
            </a:r>
            <a:r>
              <a:rPr lang="en-US" dirty="0" smtClean="0"/>
              <a:t>)</a:t>
            </a:r>
          </a:p>
          <a:p>
            <a:pPr marL="914400" lvl="1" indent="-514350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LEBIH CINTA </a:t>
            </a:r>
            <a:r>
              <a:rPr lang="en-US" dirty="0" err="1" smtClean="0"/>
              <a:t>kepada</a:t>
            </a:r>
            <a:r>
              <a:rPr lang="en-US" dirty="0" smtClean="0"/>
              <a:t> yang lain (</a:t>
            </a:r>
            <a:r>
              <a:rPr lang="ar-SA" dirty="0" smtClean="0"/>
              <a:t>أَحَبَّ إِلَيْكُمْ مِنَ اللَّهِ وَرَسُولِهِ وَجِهَادٍ فِي سَبِيلِهِ</a:t>
            </a:r>
            <a:r>
              <a:rPr lang="en-US" dirty="0" smtClean="0"/>
              <a:t>)</a:t>
            </a:r>
          </a:p>
          <a:p>
            <a:pPr marL="914400" lvl="1" indent="-514350"/>
            <a:r>
              <a:rPr lang="en-US" dirty="0" err="1" smtClean="0"/>
              <a:t>Harus</a:t>
            </a:r>
            <a:r>
              <a:rPr lang="en-US" dirty="0" smtClean="0"/>
              <a:t> SANGAT </a:t>
            </a:r>
            <a:r>
              <a:rPr lang="en-US" dirty="0" err="1" smtClean="0"/>
              <a:t>CINTAnya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 (</a:t>
            </a:r>
            <a:r>
              <a:rPr lang="ar-SA" dirty="0" smtClean="0"/>
              <a:t>أَشَدُّ حُبًّا لِلَّهِ</a:t>
            </a:r>
            <a:r>
              <a:rPr lang="en-US" dirty="0" smtClean="0"/>
              <a:t>)</a:t>
            </a:r>
          </a:p>
          <a:p>
            <a:pPr marL="514350" indent="-514350" algn="ctr">
              <a:buNone/>
            </a:pPr>
            <a:r>
              <a:rPr lang="ar-SA" sz="4000" b="1" dirty="0" smtClean="0">
                <a:cs typeface="Traditional Arabic" pitchFamily="2" charset="-78"/>
              </a:rPr>
              <a:t>لَا يُؤْمِنُ أَحَدُكُمْ حَتَّى أَكُونَ أَحَبَّ إِلَيْهِ مِنْ وَالِدِهِ وَوَلَدِهِ وَالنَّاسِ أَجْمَعِينَ</a:t>
            </a:r>
            <a:endParaRPr lang="en-US" sz="4000" b="1" dirty="0" smtClean="0">
              <a:cs typeface="Traditional Arabic" pitchFamily="2" charset="-78"/>
            </a:endParaRPr>
          </a:p>
          <a:p>
            <a:pPr marL="514350" indent="-514350" algn="ctr">
              <a:buNone/>
            </a:pPr>
            <a:r>
              <a:rPr lang="en-US" sz="2400" i="1" dirty="0" smtClean="0">
                <a:cs typeface="Traditional Arabic" pitchFamily="2" charset="-78"/>
              </a:rPr>
              <a:t>“</a:t>
            </a:r>
            <a:r>
              <a:rPr lang="en-US" sz="2400" i="1" dirty="0" err="1" smtClean="0">
                <a:cs typeface="Traditional Arabic" pitchFamily="2" charset="-78"/>
              </a:rPr>
              <a:t>Tidak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beriman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seseorang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dari</a:t>
            </a:r>
            <a:r>
              <a:rPr lang="en-US" sz="2400" i="1" dirty="0" smtClean="0">
                <a:cs typeface="Traditional Arabic" pitchFamily="2" charset="-78"/>
              </a:rPr>
              <a:t> kalian </a:t>
            </a:r>
            <a:r>
              <a:rPr lang="en-US" sz="2400" i="1" dirty="0" err="1" smtClean="0">
                <a:cs typeface="Traditional Arabic" pitchFamily="2" charset="-78"/>
              </a:rPr>
              <a:t>hingga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menjadikan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aku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lebih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dia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cintai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dari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orang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tuanya</a:t>
            </a:r>
            <a:r>
              <a:rPr lang="en-US" sz="2400" i="1" dirty="0" smtClean="0">
                <a:cs typeface="Traditional Arabic" pitchFamily="2" charset="-78"/>
              </a:rPr>
              <a:t>, </a:t>
            </a:r>
            <a:r>
              <a:rPr lang="en-US" sz="2400" i="1" dirty="0" err="1" smtClean="0">
                <a:cs typeface="Traditional Arabic" pitchFamily="2" charset="-78"/>
              </a:rPr>
              <a:t>anaknya</a:t>
            </a:r>
            <a:r>
              <a:rPr lang="en-US" sz="2400" i="1" dirty="0" smtClean="0">
                <a:cs typeface="Traditional Arabic" pitchFamily="2" charset="-78"/>
              </a:rPr>
              <a:t>, </a:t>
            </a:r>
            <a:r>
              <a:rPr lang="en-US" sz="2400" i="1" dirty="0" err="1" smtClean="0">
                <a:cs typeface="Traditional Arabic" pitchFamily="2" charset="-78"/>
              </a:rPr>
              <a:t>dan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manusia</a:t>
            </a:r>
            <a:r>
              <a:rPr lang="en-US" sz="2400" i="1" dirty="0" smtClean="0">
                <a:cs typeface="Traditional Arabic" pitchFamily="2" charset="-78"/>
              </a:rPr>
              <a:t> </a:t>
            </a:r>
            <a:r>
              <a:rPr lang="en-US" sz="2400" i="1" dirty="0" err="1" smtClean="0">
                <a:cs typeface="Traditional Arabic" pitchFamily="2" charset="-78"/>
              </a:rPr>
              <a:t>semuanya</a:t>
            </a:r>
            <a:r>
              <a:rPr lang="en-US" sz="2400" i="1" dirty="0" smtClean="0">
                <a:cs typeface="Traditional Arabic" pitchFamily="2" charset="-78"/>
              </a:rPr>
              <a:t>.’ </a:t>
            </a:r>
            <a:r>
              <a:rPr lang="en-US" sz="2400" dirty="0" smtClean="0">
                <a:cs typeface="Traditional Arabic" pitchFamily="2" charset="-78"/>
              </a:rPr>
              <a:t>(HR </a:t>
            </a:r>
            <a:r>
              <a:rPr lang="en-US" sz="2400" dirty="0" err="1" smtClean="0">
                <a:cs typeface="Traditional Arabic" pitchFamily="2" charset="-78"/>
              </a:rPr>
              <a:t>Bukhari</a:t>
            </a:r>
            <a:r>
              <a:rPr lang="en-US" sz="2400" dirty="0" smtClean="0">
                <a:cs typeface="Traditional Arabic" pitchFamily="2" charset="-78"/>
              </a:rPr>
              <a:t>)</a:t>
            </a:r>
            <a:endParaRPr lang="en-US" sz="2400" i="1" dirty="0" smtClean="0">
              <a:cs typeface="Traditional Arabic" pitchFamily="2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Mencintai</a:t>
            </a:r>
            <a:r>
              <a:rPr lang="en-US" sz="3600" dirty="0" smtClean="0"/>
              <a:t> </a:t>
            </a:r>
            <a:r>
              <a:rPr lang="en-US" sz="3600" dirty="0" err="1" smtClean="0"/>
              <a:t>Apa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Dicintai</a:t>
            </a:r>
            <a:r>
              <a:rPr lang="en-US" sz="3600" dirty="0" smtClean="0"/>
              <a:t> Allah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Rasulnya</a:t>
            </a:r>
            <a:r>
              <a:rPr lang="en-US" sz="3600" dirty="0" smtClean="0"/>
              <a:t> (</a:t>
            </a:r>
            <a:r>
              <a:rPr lang="ar-SA" sz="3600" dirty="0" smtClean="0"/>
              <a:t>مَحَبَّةُ مَا أَحَبَّهُ اللهُ وَرَسُوْلُهُ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kecintaan</a:t>
            </a:r>
            <a:endParaRPr lang="en-US" dirty="0" smtClean="0"/>
          </a:p>
          <a:p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cintai</a:t>
            </a:r>
            <a:r>
              <a:rPr lang="en-US" dirty="0" smtClean="0"/>
              <a:t>, pun </a:t>
            </a:r>
            <a:r>
              <a:rPr lang="en-US" dirty="0" err="1" smtClean="0"/>
              <a:t>dicintai</a:t>
            </a:r>
            <a:r>
              <a:rPr lang="en-US" dirty="0" smtClean="0"/>
              <a:t> Allah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RasulNya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(2:216)</a:t>
            </a:r>
          </a:p>
          <a:p>
            <a:r>
              <a:rPr lang="en-US" dirty="0" err="1" smtClean="0"/>
              <a:t>Ulama</a:t>
            </a:r>
            <a:r>
              <a:rPr lang="en-US" dirty="0" smtClean="0"/>
              <a:t> </a:t>
            </a:r>
            <a:r>
              <a:rPr lang="en-US" dirty="0" err="1" smtClean="0"/>
              <a:t>berkata</a:t>
            </a:r>
            <a:r>
              <a:rPr lang="en-US" dirty="0" smtClean="0"/>
              <a:t>:</a:t>
            </a:r>
          </a:p>
          <a:p>
            <a:pPr algn="ctr">
              <a:buNone/>
            </a:pPr>
            <a:r>
              <a:rPr lang="ar-SA" dirty="0" smtClean="0"/>
              <a:t>مَحَبَّةُ مَحْبُوْبِ الْمَحْبُوْبِ مِنْ تَمَامِ مَحَبَّةِ الْمَحْبُوْبِ</a:t>
            </a:r>
          </a:p>
          <a:p>
            <a:pPr algn="ctr">
              <a:buNone/>
            </a:pPr>
            <a:r>
              <a:rPr lang="en-US" dirty="0" smtClean="0"/>
              <a:t>“</a:t>
            </a:r>
            <a:r>
              <a:rPr lang="en-US" dirty="0" err="1" smtClean="0"/>
              <a:t>Mencintai</a:t>
            </a:r>
            <a:r>
              <a:rPr lang="en-US" dirty="0" smtClean="0"/>
              <a:t> yang </a:t>
            </a:r>
            <a:r>
              <a:rPr lang="en-US" dirty="0" err="1" smtClean="0"/>
              <a:t>dicintai</a:t>
            </a:r>
            <a:r>
              <a:rPr lang="en-US" dirty="0" smtClean="0"/>
              <a:t> </a:t>
            </a:r>
            <a:r>
              <a:rPr lang="en-US" dirty="0" err="1" smtClean="0"/>
              <a:t>kekasih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kesempurnaan</a:t>
            </a:r>
            <a:r>
              <a:rPr lang="en-US" dirty="0" smtClean="0"/>
              <a:t> </a:t>
            </a:r>
            <a:r>
              <a:rPr lang="en-US" dirty="0" err="1" smtClean="0"/>
              <a:t>cintainya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kekasih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Membenci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Dibenci</a:t>
            </a:r>
            <a:r>
              <a:rPr lang="en-US" sz="3200" dirty="0" smtClean="0"/>
              <a:t> Allah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Rasulnya</a:t>
            </a:r>
            <a:r>
              <a:rPr lang="en-US" sz="3200" dirty="0" smtClean="0"/>
              <a:t> (</a:t>
            </a:r>
            <a:r>
              <a:rPr lang="ar-SA" sz="3200" dirty="0" smtClean="0"/>
              <a:t>بُغْضُ مَا أَبْغَضُهُ اللهُ وَرَسُوْلُهُ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RasulNya</a:t>
            </a:r>
            <a:r>
              <a:rPr lang="en-US" dirty="0" smtClean="0"/>
              <a:t> </a:t>
            </a:r>
            <a:r>
              <a:rPr lang="en-US" dirty="0" err="1" smtClean="0"/>
              <a:t>membenci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(</a:t>
            </a:r>
            <a:r>
              <a:rPr lang="ar-SA" dirty="0" smtClean="0"/>
              <a:t>الْفَحْشَاءِ</a:t>
            </a:r>
            <a:r>
              <a:rPr lang="en-US" dirty="0" smtClean="0"/>
              <a:t>), </a:t>
            </a:r>
            <a:r>
              <a:rPr lang="en-US" dirty="0" err="1" smtClean="0"/>
              <a:t>kemungkaran</a:t>
            </a:r>
            <a:r>
              <a:rPr lang="en-US" dirty="0" smtClean="0"/>
              <a:t> (</a:t>
            </a:r>
            <a:r>
              <a:rPr lang="ar-SA" dirty="0" smtClean="0"/>
              <a:t>الْمُنْكَرِ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permusuhan</a:t>
            </a:r>
            <a:r>
              <a:rPr lang="en-US" dirty="0" smtClean="0"/>
              <a:t> (</a:t>
            </a:r>
            <a:r>
              <a:rPr lang="ar-SA" dirty="0" smtClean="0"/>
              <a:t>الْبَغْيِ</a:t>
            </a:r>
            <a:r>
              <a:rPr lang="en-US" dirty="0" smtClean="0"/>
              <a:t>) 16:90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kita</a:t>
            </a:r>
            <a:r>
              <a:rPr lang="en-US" dirty="0" smtClean="0">
                <a:sym typeface="Wingdings" pitchFamily="2" charset="2"/>
              </a:rPr>
              <a:t> pun </a:t>
            </a:r>
            <a:r>
              <a:rPr lang="en-US" dirty="0" err="1" smtClean="0">
                <a:sym typeface="Wingdings" pitchFamily="2" charset="2"/>
              </a:rPr>
              <a:t>membencinya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Sungguh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membuatnya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tersinggung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apabila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kekasih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membenci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sesuatu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tapi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kita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menyukainya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18438">
  <a:themeElements>
    <a:clrScheme name="Office Theme 1">
      <a:dk1>
        <a:srgbClr val="009999"/>
      </a:dk1>
      <a:lt1>
        <a:srgbClr val="FFFFFF"/>
      </a:lt1>
      <a:dk2>
        <a:srgbClr val="000066"/>
      </a:dk2>
      <a:lt2>
        <a:srgbClr val="339966"/>
      </a:lt2>
      <a:accent1>
        <a:srgbClr val="00CC99"/>
      </a:accent1>
      <a:accent2>
        <a:srgbClr val="0099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008AB9"/>
      </a:accent6>
      <a:hlink>
        <a:srgbClr val="336699"/>
      </a:hlink>
      <a:folHlink>
        <a:srgbClr val="B2B2B2"/>
      </a:folHlink>
    </a:clrScheme>
    <a:fontScheme name="Office Them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01018438</Template>
  <TotalTime>2012</TotalTime>
  <Words>1050</Words>
  <Application>Microsoft Office PowerPoint</Application>
  <PresentationFormat>On-screen Show (4:3)</PresentationFormat>
  <Paragraphs>133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01018438</vt:lpstr>
      <vt:lpstr>مَرَاحِلُ التَّفَاعُلِ بِالشَّهَادَتَيْنِ</vt:lpstr>
      <vt:lpstr>I. TUJUAN UMUM</vt:lpstr>
      <vt:lpstr>II. TUJUAN KOGNITIF </vt:lpstr>
      <vt:lpstr>III. TUJUAN AFEKTIF  DAN PSIKOMOTORIK</vt:lpstr>
      <vt:lpstr>Syahadatain Menghasilkan Cinta</vt:lpstr>
      <vt:lpstr>Cinta yang Dituntut (مُقْتَضَيَاتُ الحُبِّ)</vt:lpstr>
      <vt:lpstr>Cinta yang sempurna (كَمَالُ الحُبِّ)</vt:lpstr>
      <vt:lpstr>Mencintai Apa yang Dicintai Allah dan Rasulnya (مَحَبَّةُ مَا أَحَبَّهُ اللهُ وَرَسُوْلُهُ)</vt:lpstr>
      <vt:lpstr>Membenci Apa Yang Dibenci Allah dan Rasulnya (بُغْضُ مَا أَبْغَضُهُ اللهُ وَرَسُوْلُهُ)</vt:lpstr>
      <vt:lpstr>Tanda-tanda Cinta (آيَاتُ المَحَبَّةِ)</vt:lpstr>
      <vt:lpstr>Ridho (اَلرِّضَى)</vt:lpstr>
      <vt:lpstr>Hadits Ridho</vt:lpstr>
      <vt:lpstr>Cetakan Allah (صِبْغَةَ اللَّهِ)</vt:lpstr>
      <vt:lpstr>Celupan/Cetakan</vt:lpstr>
      <vt:lpstr>HATI (قَلْبًا)</vt:lpstr>
      <vt:lpstr>AKAL (عَقْلاً)</vt:lpstr>
      <vt:lpstr>Islam sebagai Minhaj</vt:lpstr>
      <vt:lpstr>JASAD (جَسَدًا)</vt:lpstr>
      <vt:lpstr>Satu atau Dua Bulan</vt:lpstr>
      <vt:lpstr>Syahadatain untuk Perubahan (التَّغْيِيْرُ)</vt:lpstr>
      <vt:lpstr>Pendalaman dan Perluasan Materi</vt:lpstr>
      <vt:lpstr>(A 6) مَرَاحِلُ التَّفَاعُلِ بِالشَّهَادَتَيْنِ</vt:lpstr>
    </vt:vector>
  </TitlesOfParts>
  <Company>UTM Skudai Johor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مَعْنَى الشَّهَادَةِ</dc:title>
  <dc:creator>Abdul Wahid Surhim</dc:creator>
  <cp:lastModifiedBy>My-Computer</cp:lastModifiedBy>
  <cp:revision>72</cp:revision>
  <dcterms:created xsi:type="dcterms:W3CDTF">2008-06-12T06:34:00Z</dcterms:created>
  <dcterms:modified xsi:type="dcterms:W3CDTF">2017-10-30T13:12:18Z</dcterms:modified>
</cp:coreProperties>
</file>