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00" r:id="rId14"/>
  </p:sldIdLst>
  <p:sldSz cx="9144000" cy="6858000" type="screen4x3"/>
  <p:notesSz cx="7045325" cy="9345613"/>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52" d="100"/>
          <a:sy n="52" d="100"/>
        </p:scale>
        <p:origin x="1608"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93A17-BBE1-F967-C7F1-7E9E36E7DE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E16BDA-E4C1-C93E-A25C-C71929A57F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E7B253-DDB9-A16F-B483-9DE2D43591D1}"/>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525A7703-94F5-B2BE-AC5D-22E06AECE33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568002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8D520-485D-2C63-4FF5-ADFE7CF978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48FC5F-8061-DC6C-6B4A-808E675A49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E43D32-7D80-9B25-25E4-384B81A5978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4.1 </a:t>
            </a:r>
            <a:r>
              <a:rPr lang="id-ID" dirty="0"/>
              <a:t>seperti kotak saran di lokasi strategis, formulir umpan balik digital melalui aplikasi atau situs web, serta survei kepuasan yang dibagikan setelah kunjungan. Contohnya, destinasi wisata dapat menyediakan kode QR di pintu keluar yang mengarahkan pengunjung ke formulir online untuk menilai pelayanan, kebersihan, dan pengalaman keseluruhan selama berada di lokasi.</a:t>
            </a:r>
          </a:p>
          <a:p>
            <a:endParaRPr lang="id-ID" dirty="0"/>
          </a:p>
        </p:txBody>
      </p:sp>
      <p:sp>
        <p:nvSpPr>
          <p:cNvPr id="4" name="Date Placeholder 3">
            <a:extLst>
              <a:ext uri="{FF2B5EF4-FFF2-40B4-BE49-F238E27FC236}">
                <a16:creationId xmlns:a16="http://schemas.microsoft.com/office/drawing/2014/main" id="{7FC8A7FD-8C8D-D046-C78C-74C7307F08F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0920430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B19EF-56F1-46C0-3F57-1EC0BFF3C6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569298-A444-D42B-61D6-623F056F67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1092EB-40BF-9CE4-2BC2-353A3371E9C0}"/>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918B8F4E-FBB0-6113-EAF7-942EF0A1B6E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07975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dirty="0"/>
              <a:t>Komunikasi yang baik dapat menciptakan pengalaman wisata yang positif, sedangkan komunikasi yang buruk dapat menimbulkan ketidakpuasan bahkan keluhan.</a:t>
            </a:r>
          </a:p>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172936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43B7E-B9DD-322C-3A11-F0C8FA085B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CADDA8-38CC-DA1A-6911-56A23FC0DE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6E52C6-80A6-7EF2-9F05-E94670BCFC2D}"/>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3E98E072-E577-68B3-15EF-B789869E4AA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59018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20566-5722-098D-7403-B247E6BFA2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0D006D-DE61-4F29-7E5D-2350C686B8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A87E92-C07C-C24F-5587-08F33C33B323}"/>
              </a:ext>
            </a:extLst>
          </p:cNvPr>
          <p:cNvSpPr>
            <a:spLocks noGrp="1"/>
          </p:cNvSpPr>
          <p:nvPr>
            <p:ph type="body" idx="1"/>
          </p:nvPr>
        </p:nvSpPr>
        <p:spPr/>
        <p:txBody>
          <a:bodyPr/>
          <a:lstStyle/>
          <a:p>
            <a:r>
              <a:rPr lang="en-US" dirty="0" err="1"/>
              <a:t>Apakah</a:t>
            </a:r>
            <a:r>
              <a:rPr lang="en-US" dirty="0"/>
              <a:t> </a:t>
            </a:r>
            <a:r>
              <a:rPr lang="en-US" dirty="0" err="1"/>
              <a:t>perbedaan</a:t>
            </a:r>
            <a:r>
              <a:rPr lang="en-US" dirty="0"/>
              <a:t> </a:t>
            </a:r>
            <a:r>
              <a:rPr lang="en-US" dirty="0" err="1"/>
              <a:t>kepuasan</a:t>
            </a:r>
            <a:r>
              <a:rPr lang="en-US" dirty="0"/>
              <a:t> dan </a:t>
            </a:r>
            <a:r>
              <a:rPr lang="en-US" dirty="0" err="1"/>
              <a:t>loyalitas</a:t>
            </a:r>
            <a:endParaRPr lang="en-US" dirty="0"/>
          </a:p>
          <a:p>
            <a:r>
              <a:rPr lang="en-US" dirty="0" err="1"/>
              <a:t>Kepuasan</a:t>
            </a:r>
            <a:r>
              <a:rPr lang="en-US" dirty="0"/>
              <a:t> : </a:t>
            </a:r>
            <a:r>
              <a:rPr lang="sv-SE" dirty="0"/>
              <a:t>Wisatawan merasa puas karena mendapatkan pelayanan cepat saat check-in di hotel.</a:t>
            </a:r>
            <a:endParaRPr lang="en-US" dirty="0"/>
          </a:p>
          <a:p>
            <a:r>
              <a:rPr lang="en-US" dirty="0"/>
              <a:t>Loyal ; </a:t>
            </a:r>
            <a:r>
              <a:rPr lang="id-ID" dirty="0"/>
              <a:t>Wisatawan tidak hanya puas, tetapi juga berjanji akan datang kembali dan merekomendasikannya ke orang lain.</a:t>
            </a:r>
          </a:p>
        </p:txBody>
      </p:sp>
      <p:sp>
        <p:nvSpPr>
          <p:cNvPr id="4" name="Date Placeholder 3">
            <a:extLst>
              <a:ext uri="{FF2B5EF4-FFF2-40B4-BE49-F238E27FC236}">
                <a16:creationId xmlns:a16="http://schemas.microsoft.com/office/drawing/2014/main" id="{54E6379C-36DA-1BC0-1680-5C53F820660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065618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13489-9790-B7A5-6C53-32F3D9F2B2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3E39C8-EDA6-8DB6-8C68-36B815C213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25516A-5C29-2FF9-8C6A-E1675D39C34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Informasi</a:t>
            </a:r>
            <a:r>
              <a:rPr lang="en-US" dirty="0"/>
              <a:t> : </a:t>
            </a:r>
            <a:r>
              <a:rPr lang="id-ID" dirty="0"/>
              <a:t>misalnya saat menjelaskan fasilitas hotel kepada wisatawan, petugas tidak hanya menyebutkan layanan secara lengkap tetapi juga menyesuaikan dengan kebutuhan wisatawan, seperti menyarankan fasilitas spa untuk wisatawan yang ingin relaksasi. Ini menghindari ekspektasi yang terlalu tinggi dan membantu wisatawan merasa lebih dihargai.</a:t>
            </a:r>
          </a:p>
          <a:p>
            <a:endParaRPr lang="id-ID" dirty="0"/>
          </a:p>
        </p:txBody>
      </p:sp>
      <p:sp>
        <p:nvSpPr>
          <p:cNvPr id="4" name="Date Placeholder 3">
            <a:extLst>
              <a:ext uri="{FF2B5EF4-FFF2-40B4-BE49-F238E27FC236}">
                <a16:creationId xmlns:a16="http://schemas.microsoft.com/office/drawing/2014/main" id="{653D7B80-E335-C409-296A-CB99E00F922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31857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8C756-672D-BE71-542A-3811B96F36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FEB1E6-FC90-1354-F668-0F3622863F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15E28D-5B29-2B66-0337-C865A6DE661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Bahasa : </a:t>
            </a:r>
            <a:r>
              <a:rPr lang="id-ID" dirty="0"/>
              <a:t>misalnya dengan berdiri atau duduk dalam posisi tidak menyilangkan tangan, menunjukkan ketertarikan dan keterbukaan kepada wisatawan. Menghindari gerakan yang terlalu cepat atau menunjuk dengan jari dapat membantu menciptakan suasana yang lebih nyaman dan profesional dalam interaksi pelayanan.</a:t>
            </a:r>
          </a:p>
          <a:p>
            <a:endParaRPr lang="id-ID" dirty="0"/>
          </a:p>
        </p:txBody>
      </p:sp>
      <p:sp>
        <p:nvSpPr>
          <p:cNvPr id="4" name="Date Placeholder 3">
            <a:extLst>
              <a:ext uri="{FF2B5EF4-FFF2-40B4-BE49-F238E27FC236}">
                <a16:creationId xmlns:a16="http://schemas.microsoft.com/office/drawing/2014/main" id="{B366BC58-81DA-1927-EE31-C2586F5D226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91171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A087E-0D02-57CC-289D-87280D21E0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1C8CAF-B73A-4D14-AD91-FDBD5C1D33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847AEA-90D6-0BAE-B5B0-867781782A5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5.2 c</a:t>
            </a:r>
            <a:r>
              <a:rPr lang="id-ID" dirty="0"/>
              <a:t>misalnya ketika wisatawan merasa bingung dengan jadwal transportasi lokal, staf layanan dapat segera menawarkan informasi jadwal yang terbaru atau membantu memesan layanan transportasi alternatif. Contoh lainnya, jika kamar hotel tidak sesuai harapan, staf dapat dengan cepat menawarkan kamar pengganti atau kompensasi lain yang sesuai. Pendekatan ini membantu membangun kepercayaan dan menunjukkan komitmen dalam memberikan pelayanan terbaik.</a:t>
            </a:r>
          </a:p>
          <a:p>
            <a:endParaRPr lang="id-ID" dirty="0"/>
          </a:p>
        </p:txBody>
      </p:sp>
      <p:sp>
        <p:nvSpPr>
          <p:cNvPr id="4" name="Date Placeholder 3">
            <a:extLst>
              <a:ext uri="{FF2B5EF4-FFF2-40B4-BE49-F238E27FC236}">
                <a16:creationId xmlns:a16="http://schemas.microsoft.com/office/drawing/2014/main" id="{6E7B0E39-0B80-8A35-FE21-CF5AFAB006F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25547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39C3A-C800-3E72-1D46-08393A7EFA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2EAFDE-4C0B-8D51-60AA-D58D7F78F9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6DBA66-4207-1CD3-3EA0-559F56F91C4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dirty="0"/>
              <a:t>Misalnya, jika promosi menyebutkan bahwa suatu destinasi memiliki pantai yang bersih dan tenang, maka penyedia layanan harus memastikan kondisi tersebut sesuai dengan kenyataan. Tujuannya adalah untuk menghindari kekecewaan dan menciptakan kepuasan wisatawan, yang pada akhirnya dapat meningkatkan citra positif dan potensi kunjungan ulang.</a:t>
            </a:r>
          </a:p>
          <a:p>
            <a:endParaRPr lang="id-ID" dirty="0"/>
          </a:p>
        </p:txBody>
      </p:sp>
      <p:sp>
        <p:nvSpPr>
          <p:cNvPr id="4" name="Date Placeholder 3">
            <a:extLst>
              <a:ext uri="{FF2B5EF4-FFF2-40B4-BE49-F238E27FC236}">
                <a16:creationId xmlns:a16="http://schemas.microsoft.com/office/drawing/2014/main" id="{A8FAC7D5-C856-583C-BCD6-7A546217420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73923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7965F-E6B3-5FEB-83D5-18973FCCD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6EB088-007E-F12A-8B15-BCBFE2DB5E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3BFCB8-576C-3F59-1853-88260110D6D7}"/>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6B915778-1A93-253E-2674-7C940856A37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60691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 Pelayanan Destinasi Wisata</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AE603A-5A3E-38BD-25E6-9BF16E1A707E}"/>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9FD0AD0-7A93-ECC4-AA90-102E5BF4FBAE}"/>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600" b="1" dirty="0">
                <a:solidFill>
                  <a:schemeClr val="tx1"/>
                </a:solidFill>
                <a:latin typeface="Cambria" panose="02040503050406030204" pitchFamily="18" charset="0"/>
                <a:cs typeface="Arial" panose="020B0604020202020204" pitchFamily="34" charset="0"/>
              </a:rPr>
              <a:t>B. Strategi Manajemen Harapan:</a:t>
            </a:r>
            <a:endParaRPr lang="en-US" sz="2600" b="1" dirty="0">
              <a:solidFill>
                <a:schemeClr val="tx1"/>
              </a:solidFill>
              <a:latin typeface="Cambria" panose="02040503050406030204" pitchFamily="18" charset="0"/>
              <a:cs typeface="Arial" panose="020B0604020202020204" pitchFamily="34" charset="0"/>
            </a:endParaRPr>
          </a:p>
          <a:p>
            <a:pPr algn="l"/>
            <a:endParaRPr lang="en-US" sz="2600"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b="1" dirty="0">
                <a:solidFill>
                  <a:schemeClr val="tx1"/>
                </a:solidFill>
                <a:latin typeface="Cambria" panose="02040503050406030204" pitchFamily="18" charset="0"/>
                <a:cs typeface="Arial" panose="020B0604020202020204" pitchFamily="34" charset="0"/>
              </a:rPr>
              <a:t>Transparansi Informasi:</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Menyediakan informasi yang jujur dan tidak dilebih-lebihkan tentang destinasi.</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Menghindari janji yang tidak realistis dalam promosi.</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endParaRPr lang="en-US" sz="2600" dirty="0">
              <a:solidFill>
                <a:schemeClr val="tx1"/>
              </a:solidFill>
              <a:latin typeface="Cambria" panose="02040503050406030204" pitchFamily="18" charset="0"/>
              <a:cs typeface="Arial" panose="020B0604020202020204" pitchFamily="34" charset="0"/>
            </a:endParaRPr>
          </a:p>
          <a:p>
            <a:pPr algn="l"/>
            <a:r>
              <a:rPr lang="en-US" sz="2600" b="1" dirty="0">
                <a:solidFill>
                  <a:schemeClr val="tx1"/>
                </a:solidFill>
                <a:latin typeface="Cambria" panose="02040503050406030204" pitchFamily="18" charset="0"/>
                <a:cs typeface="Arial" panose="020B0604020202020204" pitchFamily="34" charset="0"/>
              </a:rPr>
              <a:t>2. </a:t>
            </a:r>
            <a:r>
              <a:rPr lang="id-ID" sz="2600" b="1" dirty="0">
                <a:solidFill>
                  <a:schemeClr val="tx1"/>
                </a:solidFill>
                <a:latin typeface="Cambria" panose="02040503050406030204" pitchFamily="18" charset="0"/>
                <a:cs typeface="Arial" panose="020B0604020202020204" pitchFamily="34" charset="0"/>
              </a:rPr>
              <a:t>Pelatihan SDM:</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Melatih staf pelayanan untuk mampu menangani ekspektasi wisatawan dengan ramah dan solutif.</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824474331"/>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B4F42-BBDA-D835-45B7-20B4EF7304CE}"/>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64FF8F3-D2DB-2424-28FE-407A0E86DA46}"/>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600" b="1" dirty="0">
                <a:solidFill>
                  <a:schemeClr val="tx1"/>
                </a:solidFill>
                <a:latin typeface="Cambria" panose="02040503050406030204" pitchFamily="18" charset="0"/>
                <a:cs typeface="Arial" panose="020B0604020202020204" pitchFamily="34" charset="0"/>
              </a:rPr>
              <a:t>B. Strategi Manajemen Harapan:</a:t>
            </a:r>
            <a:endParaRPr lang="en-US" sz="2600" b="1" dirty="0">
              <a:solidFill>
                <a:schemeClr val="tx1"/>
              </a:solidFill>
              <a:latin typeface="Cambria" panose="02040503050406030204" pitchFamily="18" charset="0"/>
              <a:cs typeface="Arial" panose="020B0604020202020204" pitchFamily="34" charset="0"/>
            </a:endParaRPr>
          </a:p>
          <a:p>
            <a:pPr algn="l"/>
            <a:endParaRPr lang="en-US" sz="2600" b="1" dirty="0">
              <a:solidFill>
                <a:schemeClr val="tx1"/>
              </a:solidFill>
              <a:latin typeface="Cambria" panose="02040503050406030204" pitchFamily="18" charset="0"/>
              <a:cs typeface="Arial" panose="020B0604020202020204" pitchFamily="34" charset="0"/>
            </a:endParaRPr>
          </a:p>
          <a:p>
            <a:pPr algn="l"/>
            <a:r>
              <a:rPr lang="en-US" sz="2600" b="1" dirty="0">
                <a:solidFill>
                  <a:schemeClr val="tx1"/>
                </a:solidFill>
                <a:latin typeface="Cambria" panose="02040503050406030204" pitchFamily="18" charset="0"/>
                <a:cs typeface="Arial" panose="020B0604020202020204" pitchFamily="34" charset="0"/>
              </a:rPr>
              <a:t>3. </a:t>
            </a:r>
            <a:r>
              <a:rPr lang="id-ID" sz="2600" b="1" dirty="0">
                <a:solidFill>
                  <a:schemeClr val="tx1"/>
                </a:solidFill>
                <a:latin typeface="Cambria" panose="02040503050406030204" pitchFamily="18" charset="0"/>
                <a:cs typeface="Arial" panose="020B0604020202020204" pitchFamily="34" charset="0"/>
              </a:rPr>
              <a:t>Personalisasi Layanan:</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Memberikan pelayanan yang menyesuaikan dengan kebutuhan individu wisatawan.</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en-US" sz="2600" dirty="0">
              <a:solidFill>
                <a:schemeClr val="tx1"/>
              </a:solidFill>
              <a:latin typeface="Cambria" panose="02040503050406030204" pitchFamily="18" charset="0"/>
              <a:cs typeface="Arial" panose="020B0604020202020204" pitchFamily="34" charset="0"/>
            </a:endParaRPr>
          </a:p>
          <a:p>
            <a:pPr algn="l"/>
            <a:r>
              <a:rPr lang="en-US" sz="2600" b="1" dirty="0">
                <a:solidFill>
                  <a:schemeClr val="tx1"/>
                </a:solidFill>
                <a:latin typeface="Cambria" panose="02040503050406030204" pitchFamily="18" charset="0"/>
                <a:cs typeface="Arial" panose="020B0604020202020204" pitchFamily="34" charset="0"/>
              </a:rPr>
              <a:t>4. </a:t>
            </a:r>
            <a:r>
              <a:rPr lang="id-ID" sz="2600" b="1" dirty="0">
                <a:solidFill>
                  <a:schemeClr val="tx1"/>
                </a:solidFill>
                <a:latin typeface="Cambria" panose="02040503050406030204" pitchFamily="18" charset="0"/>
                <a:cs typeface="Arial" panose="020B0604020202020204" pitchFamily="34" charset="0"/>
              </a:rPr>
              <a:t>Sistem Umpan Balik:</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Menyediakan fasilitas untuk wisatawan memberikan masukan.</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Menindaklanjuti keluhan secara cepat dan profesional.</a:t>
            </a:r>
          </a:p>
        </p:txBody>
      </p:sp>
    </p:spTree>
    <p:extLst>
      <p:ext uri="{BB962C8B-B14F-4D97-AF65-F5344CB8AC3E}">
        <p14:creationId xmlns:p14="http://schemas.microsoft.com/office/powerpoint/2010/main" val="1229974193"/>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FC13D-6008-710A-D237-BAFE5EFB194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2B66ECE-E745-37F8-4E92-42BE191AC4D6}"/>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600" b="1" dirty="0">
                <a:solidFill>
                  <a:schemeClr val="tx1"/>
                </a:solidFill>
                <a:latin typeface="Cambria" panose="02040503050406030204" pitchFamily="18" charset="0"/>
                <a:cs typeface="Arial" panose="020B0604020202020204" pitchFamily="34" charset="0"/>
              </a:rPr>
              <a:t>Kesimpulan</a:t>
            </a:r>
          </a:p>
          <a:p>
            <a:pPr algn="l"/>
            <a:endParaRPr lang="en-US" sz="2600" dirty="0">
              <a:solidFill>
                <a:schemeClr val="tx1"/>
              </a:solidFill>
              <a:latin typeface="Cambria" panose="02040503050406030204" pitchFamily="18" charset="0"/>
              <a:cs typeface="Arial" panose="020B0604020202020204" pitchFamily="34" charset="0"/>
            </a:endParaRPr>
          </a:p>
          <a:p>
            <a:pPr algn="l"/>
            <a:r>
              <a:rPr lang="en-US" sz="2600" dirty="0" err="1">
                <a:solidFill>
                  <a:schemeClr val="tx1"/>
                </a:solidFill>
                <a:latin typeface="Cambria" panose="02040503050406030204" pitchFamily="18" charset="0"/>
                <a:cs typeface="Arial" panose="020B0604020202020204" pitchFamily="34" charset="0"/>
              </a:rPr>
              <a:t>Komunikasi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adalah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kunci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penting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membangun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citra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positif</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meningkatkan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kepuasan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menciptakan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pengalaman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berkesan</a:t>
            </a:r>
            <a:r>
              <a:rPr lang="en-US" sz="2600" dirty="0">
                <a:solidFill>
                  <a:schemeClr val="tx1"/>
                </a:solidFill>
                <a:latin typeface="Cambria" panose="02040503050406030204" pitchFamily="18" charset="0"/>
                <a:cs typeface="Arial" panose="020B0604020202020204" pitchFamily="34" charset="0"/>
              </a:rPr>
              <a:t>. Teknik </a:t>
            </a:r>
            <a:r>
              <a:rPr lang="en-US" sz="2600" dirty="0" err="1">
                <a:solidFill>
                  <a:schemeClr val="tx1"/>
                </a:solidFill>
                <a:latin typeface="Cambria" panose="02040503050406030204" pitchFamily="18" charset="0"/>
                <a:cs typeface="Arial" panose="020B0604020202020204" pitchFamily="34" charset="0"/>
              </a:rPr>
              <a:t>komunikasi</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efektif</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serta</a:t>
            </a:r>
            <a:r>
              <a:rPr lang="en-US" sz="2600" dirty="0">
                <a:solidFill>
                  <a:schemeClr val="tx1"/>
                </a:solidFill>
                <a:latin typeface="Cambria" panose="02040503050406030204" pitchFamily="18" charset="0"/>
                <a:cs typeface="Arial" panose="020B0604020202020204" pitchFamily="34" charset="0"/>
              </a:rPr>
              <a:t> strategi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mengelola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harapan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menjadi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pondasi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utama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menciptakan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pelayanan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berkualitas</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berdaya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saing</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030477825"/>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Komunikasi dalam Pelayanan Destinasi</a:t>
            </a:r>
          </a:p>
        </p:txBody>
      </p:sp>
      <p:sp>
        <p:nvSpPr>
          <p:cNvPr id="4" name="Content Placeholder 2"/>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Pendahuluan</a:t>
            </a:r>
            <a:endParaRPr lang="en-US" b="1"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Komunikasi merupakan salah satu elemen paling penting dalam memberikan pelayanan prima di sektor pariwisata. Dalam konteks pelayanan destinasi, komunikasi berperan dalam membangun hubungan antara penyedia layanan (seperti pemandu wisata, staf hotel, petugas informasi) dengan wisatawan.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FD72A-047D-C768-A8FA-809B4BD7B7C7}"/>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E22DE79-FFE6-B55C-DA81-6D9520297DBB}"/>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600" b="1" dirty="0">
                <a:solidFill>
                  <a:schemeClr val="tx1"/>
                </a:solidFill>
                <a:latin typeface="Cambria" panose="02040503050406030204" pitchFamily="18" charset="0"/>
                <a:cs typeface="Arial" panose="020B0604020202020204" pitchFamily="34" charset="0"/>
              </a:rPr>
              <a:t>Pengertian Komunikasi dalam Pelayanan Destinasi</a:t>
            </a:r>
            <a:endParaRPr lang="en-US" sz="2600" b="1" dirty="0">
              <a:solidFill>
                <a:schemeClr val="tx1"/>
              </a:solidFill>
              <a:latin typeface="Cambria" panose="02040503050406030204" pitchFamily="18" charset="0"/>
              <a:cs typeface="Arial" panose="020B0604020202020204" pitchFamily="34" charset="0"/>
            </a:endParaRPr>
          </a:p>
          <a:p>
            <a:pPr algn="l"/>
            <a:endParaRPr lang="en-US" sz="2600" dirty="0">
              <a:solidFill>
                <a:schemeClr val="tx1"/>
              </a:solidFill>
              <a:latin typeface="Cambria" panose="02040503050406030204" pitchFamily="18" charset="0"/>
              <a:cs typeface="Arial" panose="020B0604020202020204" pitchFamily="34" charset="0"/>
            </a:endParaRPr>
          </a:p>
          <a:p>
            <a:pPr algn="l"/>
            <a:r>
              <a:rPr lang="id-ID" sz="2600" dirty="0">
                <a:solidFill>
                  <a:schemeClr val="tx1"/>
                </a:solidFill>
                <a:latin typeface="Cambria" panose="02040503050406030204" pitchFamily="18" charset="0"/>
                <a:cs typeface="Arial" panose="020B0604020202020204" pitchFamily="34" charset="0"/>
              </a:rPr>
              <a:t>Komunikasi dalam pelayanan destinasi adalah proses penyampaian informasi, sikap, dan emosi antara petugas layanan dan wisatawan dengan tujuan membangun pemahaman, kepercayaan, dan kepuasan selama berkunjung ke suatu destinasi wisata.</a:t>
            </a:r>
          </a:p>
        </p:txBody>
      </p:sp>
    </p:spTree>
    <p:extLst>
      <p:ext uri="{BB962C8B-B14F-4D97-AF65-F5344CB8AC3E}">
        <p14:creationId xmlns:p14="http://schemas.microsoft.com/office/powerpoint/2010/main" val="3887476404"/>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6C0C6-666A-E86D-10ED-B239C580D45B}"/>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C32040F-69EC-1B80-BEFE-AC2A32D32C9C}"/>
              </a:ext>
            </a:extLst>
          </p:cNvPr>
          <p:cNvSpPr txBox="1">
            <a:spLocks/>
          </p:cNvSpPr>
          <p:nvPr/>
        </p:nvSpPr>
        <p:spPr>
          <a:xfrm>
            <a:off x="457200" y="980728"/>
            <a:ext cx="8229600" cy="51454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Tujuan Komunikasi dalam Pelayanan Wisata</a:t>
            </a:r>
            <a:endParaRPr lang="en-US" sz="2600" b="1" dirty="0">
              <a:solidFill>
                <a:schemeClr val="tx1"/>
              </a:solidFill>
              <a:latin typeface="Cambria" panose="02040503050406030204" pitchFamily="18" charset="0"/>
              <a:cs typeface="Arial" panose="020B0604020202020204" pitchFamily="34" charset="0"/>
            </a:endParaRPr>
          </a:p>
          <a:p>
            <a:pPr algn="l"/>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Menyampaikan informasi dengan jelas dan tepat.</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Membangun hubungan interpersonal yang positif.</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Meningkatkan kepuasan dan loyalitas wisatawan.</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Menangani keluhan atau masalah dengan cepat dan tepat.</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Membangun citra positif destinasi wisata.</a:t>
            </a:r>
          </a:p>
        </p:txBody>
      </p:sp>
    </p:spTree>
    <p:extLst>
      <p:ext uri="{BB962C8B-B14F-4D97-AF65-F5344CB8AC3E}">
        <p14:creationId xmlns:p14="http://schemas.microsoft.com/office/powerpoint/2010/main" val="1887014705"/>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04FF8-BFA7-6E78-8492-AF27A6A25B47}"/>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428E87B-F67F-0B78-607C-3F62D20DCE23}"/>
              </a:ext>
            </a:extLst>
          </p:cNvPr>
          <p:cNvSpPr txBox="1">
            <a:spLocks/>
          </p:cNvSpPr>
          <p:nvPr/>
        </p:nvSpPr>
        <p:spPr>
          <a:xfrm>
            <a:off x="457200" y="980728"/>
            <a:ext cx="8229600" cy="51454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600" b="1" dirty="0">
                <a:solidFill>
                  <a:schemeClr val="tx1"/>
                </a:solidFill>
                <a:latin typeface="Cambria" panose="02040503050406030204" pitchFamily="18" charset="0"/>
                <a:cs typeface="Arial" panose="020B0604020202020204" pitchFamily="34" charset="0"/>
              </a:rPr>
              <a:t>Teknik </a:t>
            </a:r>
            <a:r>
              <a:rPr lang="en-US" sz="2600" b="1" dirty="0" err="1">
                <a:solidFill>
                  <a:schemeClr val="tx1"/>
                </a:solidFill>
                <a:latin typeface="Cambria" panose="02040503050406030204" pitchFamily="18" charset="0"/>
                <a:cs typeface="Arial" panose="020B0604020202020204" pitchFamily="34" charset="0"/>
              </a:rPr>
              <a:t>Komunikasi</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Efektif</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dalam</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Pelayanan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Destinasi</a:t>
            </a:r>
            <a:endParaRPr lang="en-US" sz="2600" b="1" dirty="0">
              <a:solidFill>
                <a:schemeClr val="tx1"/>
              </a:solidFill>
              <a:latin typeface="Cambria" panose="02040503050406030204" pitchFamily="18" charset="0"/>
              <a:cs typeface="Arial" panose="020B0604020202020204" pitchFamily="34" charset="0"/>
            </a:endParaRPr>
          </a:p>
          <a:p>
            <a:pPr algn="l"/>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sz="2600" b="1" dirty="0" err="1">
                <a:solidFill>
                  <a:schemeClr val="tx1"/>
                </a:solidFill>
                <a:latin typeface="Cambria" panose="02040503050406030204" pitchFamily="18" charset="0"/>
                <a:cs typeface="Arial" panose="020B0604020202020204" pitchFamily="34" charset="0"/>
              </a:rPr>
              <a:t>Komunikasi</a:t>
            </a:r>
            <a:r>
              <a:rPr lang="en-US" sz="2600" b="1" dirty="0">
                <a:solidFill>
                  <a:schemeClr val="tx1"/>
                </a:solidFill>
                <a:latin typeface="Cambria" panose="02040503050406030204" pitchFamily="18" charset="0"/>
                <a:cs typeface="Arial" panose="020B0604020202020204" pitchFamily="34" charset="0"/>
              </a:rPr>
              <a:t> Verbal</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Menggunakan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bahasa</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sopan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jelas</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mudah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dipahami</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Menyesuaikan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bahasa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latar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belakang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misalnya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menggunakan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bahasa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asing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jika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diperlukan</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informasi</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akurat</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tidak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berlebihan</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879034384"/>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16F97-9301-D2A0-5418-97944E84F73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12FE359-4E95-4A65-1FAA-F63F5710F50D}"/>
              </a:ext>
            </a:extLst>
          </p:cNvPr>
          <p:cNvSpPr txBox="1">
            <a:spLocks/>
          </p:cNvSpPr>
          <p:nvPr/>
        </p:nvSpPr>
        <p:spPr>
          <a:xfrm>
            <a:off x="457200" y="980728"/>
            <a:ext cx="8229600" cy="5145435"/>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600" b="1" dirty="0">
                <a:solidFill>
                  <a:schemeClr val="tx1"/>
                </a:solidFill>
                <a:latin typeface="Cambria" panose="02040503050406030204" pitchFamily="18" charset="0"/>
                <a:cs typeface="Arial" panose="020B0604020202020204" pitchFamily="34" charset="0"/>
              </a:rPr>
              <a:t>2. </a:t>
            </a:r>
            <a:r>
              <a:rPr lang="en-US" sz="2600" b="1" dirty="0" err="1">
                <a:solidFill>
                  <a:schemeClr val="tx1"/>
                </a:solidFill>
                <a:latin typeface="Cambria" panose="02040503050406030204" pitchFamily="18" charset="0"/>
                <a:cs typeface="Arial" panose="020B0604020202020204" pitchFamily="34" charset="0"/>
              </a:rPr>
              <a:t>Komunikasi</a:t>
            </a:r>
            <a:r>
              <a:rPr lang="en-US" sz="2600" b="1" dirty="0">
                <a:solidFill>
                  <a:schemeClr val="tx1"/>
                </a:solidFill>
                <a:latin typeface="Cambria" panose="02040503050406030204" pitchFamily="18" charset="0"/>
                <a:cs typeface="Arial" panose="020B0604020202020204" pitchFamily="34" charset="0"/>
              </a:rPr>
              <a:t> Non-Verbal</a:t>
            </a:r>
          </a:p>
          <a:p>
            <a:pPr algn="l"/>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sz="2600" dirty="0">
                <a:solidFill>
                  <a:schemeClr val="tx1"/>
                </a:solidFill>
                <a:latin typeface="Cambria" panose="02040503050406030204" pitchFamily="18" charset="0"/>
                <a:cs typeface="Arial" panose="020B0604020202020204" pitchFamily="34" charset="0"/>
              </a:rPr>
              <a:t>Kontak </a:t>
            </a:r>
            <a:r>
              <a:rPr lang="en-US" sz="2600" dirty="0" err="1">
                <a:solidFill>
                  <a:schemeClr val="tx1"/>
                </a:solidFill>
                <a:latin typeface="Cambria" panose="02040503050406030204" pitchFamily="18" charset="0"/>
                <a:cs typeface="Arial" panose="020B0604020202020204" pitchFamily="34" charset="0"/>
              </a:rPr>
              <a:t>mata</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hangat</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sopan</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Ekspresi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wajah</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ramah</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sz="2600" dirty="0">
                <a:solidFill>
                  <a:schemeClr val="tx1"/>
                </a:solidFill>
                <a:latin typeface="Cambria" panose="02040503050406030204" pitchFamily="18" charset="0"/>
                <a:cs typeface="Arial" panose="020B0604020202020204" pitchFamily="34" charset="0"/>
              </a:rPr>
              <a:t>Bahasa </a:t>
            </a:r>
            <a:r>
              <a:rPr lang="en-US" sz="2600" dirty="0" err="1">
                <a:solidFill>
                  <a:schemeClr val="tx1"/>
                </a:solidFill>
                <a:latin typeface="Cambria" panose="02040503050406030204" pitchFamily="18" charset="0"/>
                <a:cs typeface="Arial" panose="020B0604020202020204" pitchFamily="34" charset="0"/>
              </a:rPr>
              <a:t>tubuh</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terbuka</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tidak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agresif</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Penampilan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rapi</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profesional</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endParaRPr lang="en-US" sz="2600" dirty="0">
              <a:solidFill>
                <a:schemeClr val="tx1"/>
              </a:solidFill>
              <a:latin typeface="Cambria" panose="02040503050406030204" pitchFamily="18" charset="0"/>
              <a:cs typeface="Arial" panose="020B0604020202020204" pitchFamily="34" charset="0"/>
            </a:endParaRPr>
          </a:p>
          <a:p>
            <a:pPr algn="l"/>
            <a:r>
              <a:rPr lang="en-US" sz="2600" b="1" dirty="0">
                <a:solidFill>
                  <a:schemeClr val="tx1"/>
                </a:solidFill>
                <a:latin typeface="Cambria" panose="02040503050406030204" pitchFamily="18" charset="0"/>
                <a:cs typeface="Arial" panose="020B0604020202020204" pitchFamily="34" charset="0"/>
              </a:rPr>
              <a:t>3. </a:t>
            </a:r>
            <a:r>
              <a:rPr lang="en-US" sz="2600" b="1" dirty="0" err="1">
                <a:solidFill>
                  <a:schemeClr val="tx1"/>
                </a:solidFill>
                <a:latin typeface="Cambria" panose="02040503050406030204" pitchFamily="18" charset="0"/>
                <a:cs typeface="Arial" panose="020B0604020202020204" pitchFamily="34" charset="0"/>
              </a:rPr>
              <a:t>Aktif</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Mendengarkan</a:t>
            </a:r>
            <a:r>
              <a:rPr lang="en-US" sz="2600" b="1" dirty="0">
                <a:solidFill>
                  <a:schemeClr val="tx1"/>
                </a:solidFill>
                <a:latin typeface="Cambria" panose="02040503050406030204" pitchFamily="18" charset="0"/>
                <a:cs typeface="Arial" panose="020B0604020202020204" pitchFamily="34" charset="0"/>
              </a:rPr>
              <a:t> (Active Listening)</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perhatian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penuh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saat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berbicara</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sz="2600" dirty="0">
                <a:solidFill>
                  <a:schemeClr val="tx1"/>
                </a:solidFill>
                <a:latin typeface="Cambria" panose="02040503050406030204" pitchFamily="18" charset="0"/>
                <a:cs typeface="Arial" panose="020B0604020202020204" pitchFamily="34" charset="0"/>
              </a:rPr>
              <a:t>Tidak </a:t>
            </a:r>
            <a:r>
              <a:rPr lang="en-US" sz="2600" dirty="0" err="1">
                <a:solidFill>
                  <a:schemeClr val="tx1"/>
                </a:solidFill>
                <a:latin typeface="Cambria" panose="02040503050406030204" pitchFamily="18" charset="0"/>
                <a:cs typeface="Arial" panose="020B0604020202020204" pitchFamily="34" charset="0"/>
              </a:rPr>
              <a:t>memotong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pembicaraan</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Mengangguk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atau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respons</a:t>
            </a:r>
            <a:r>
              <a:rPr lang="en-US" sz="2600" dirty="0">
                <a:solidFill>
                  <a:schemeClr val="tx1"/>
                </a:solidFill>
                <a:latin typeface="Cambria" panose="02040503050406030204" pitchFamily="18" charset="0"/>
                <a:cs typeface="Arial" panose="020B0604020202020204" pitchFamily="34" charset="0"/>
              </a:rPr>
              <a:t> verbal </a:t>
            </a:r>
            <a:r>
              <a:rPr lang="en-US" sz="2600" dirty="0" err="1">
                <a:solidFill>
                  <a:schemeClr val="tx1"/>
                </a:solidFill>
                <a:latin typeface="Cambria" panose="02040503050406030204" pitchFamily="18" charset="0"/>
                <a:cs typeface="Arial" panose="020B0604020202020204" pitchFamily="34" charset="0"/>
              </a:rPr>
              <a:t>singkat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menunjukkan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perhatian</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903124769"/>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3AE03-C4D8-379E-DBDE-7EAE409EB5C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50A3BD4-6622-DC43-9B20-8DB2F7990C01}"/>
              </a:ext>
            </a:extLst>
          </p:cNvPr>
          <p:cNvSpPr txBox="1">
            <a:spLocks/>
          </p:cNvSpPr>
          <p:nvPr/>
        </p:nvSpPr>
        <p:spPr>
          <a:xfrm>
            <a:off x="457200" y="980728"/>
            <a:ext cx="8229600" cy="51454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600" b="1" dirty="0">
                <a:solidFill>
                  <a:schemeClr val="tx1"/>
                </a:solidFill>
                <a:latin typeface="Cambria" panose="02040503050406030204" pitchFamily="18" charset="0"/>
                <a:cs typeface="Arial" panose="020B0604020202020204" pitchFamily="34" charset="0"/>
              </a:rPr>
              <a:t>4. </a:t>
            </a:r>
            <a:r>
              <a:rPr lang="en-US" sz="2600" b="1" dirty="0" err="1">
                <a:solidFill>
                  <a:schemeClr val="tx1"/>
                </a:solidFill>
                <a:latin typeface="Cambria" panose="02040503050406030204" pitchFamily="18" charset="0"/>
                <a:cs typeface="Arial" panose="020B0604020202020204" pitchFamily="34" charset="0"/>
              </a:rPr>
              <a:t>Empati</a:t>
            </a:r>
            <a:r>
              <a:rPr lang="en-US" sz="2600" b="1" dirty="0">
                <a:solidFill>
                  <a:schemeClr val="tx1"/>
                </a:solidFill>
                <a:latin typeface="Cambria" panose="02040503050406030204" pitchFamily="18" charset="0"/>
                <a:cs typeface="Arial" panose="020B0604020202020204" pitchFamily="34" charset="0"/>
              </a:rPr>
              <a:t> dan </a:t>
            </a:r>
            <a:r>
              <a:rPr lang="en-US" sz="2600" b="1" dirty="0" err="1">
                <a:solidFill>
                  <a:schemeClr val="tx1"/>
                </a:solidFill>
                <a:latin typeface="Cambria" panose="02040503050406030204" pitchFamily="18" charset="0"/>
                <a:cs typeface="Arial" panose="020B0604020202020204" pitchFamily="34" charset="0"/>
              </a:rPr>
              <a:t>Kepedulian</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Menunjukkan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sikap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peduli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terhadap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kebutuhan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perasaan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sz="2600" dirty="0">
                <a:solidFill>
                  <a:schemeClr val="tx1"/>
                </a:solidFill>
                <a:latin typeface="Cambria" panose="02040503050406030204" pitchFamily="18" charset="0"/>
                <a:cs typeface="Arial" panose="020B0604020202020204" pitchFamily="34" charset="0"/>
              </a:rPr>
              <a:t>Tidak </a:t>
            </a:r>
            <a:r>
              <a:rPr lang="en-US" sz="2600" dirty="0" err="1">
                <a:solidFill>
                  <a:schemeClr val="tx1"/>
                </a:solidFill>
                <a:latin typeface="Cambria" panose="02040503050406030204" pitchFamily="18" charset="0"/>
                <a:cs typeface="Arial" panose="020B0604020202020204" pitchFamily="34" charset="0"/>
              </a:rPr>
              <a:t>bersikap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kaku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atau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terlalu</a:t>
            </a:r>
            <a:r>
              <a:rPr lang="en-US" sz="2600" dirty="0">
                <a:solidFill>
                  <a:schemeClr val="tx1"/>
                </a:solidFill>
                <a:latin typeface="Cambria" panose="02040503050406030204" pitchFamily="18" charset="0"/>
                <a:cs typeface="Arial" panose="020B0604020202020204" pitchFamily="34" charset="0"/>
              </a:rPr>
              <a:t> formal.</a:t>
            </a:r>
          </a:p>
          <a:p>
            <a:pPr marL="457200" indent="-457200" algn="l">
              <a:buFontTx/>
              <a:buChar char="-"/>
            </a:pPr>
            <a:endParaRPr lang="en-US" sz="2600" dirty="0">
              <a:solidFill>
                <a:schemeClr val="tx1"/>
              </a:solidFill>
              <a:latin typeface="Cambria" panose="02040503050406030204" pitchFamily="18" charset="0"/>
              <a:cs typeface="Arial" panose="020B0604020202020204" pitchFamily="34" charset="0"/>
            </a:endParaRPr>
          </a:p>
          <a:p>
            <a:pPr algn="l"/>
            <a:r>
              <a:rPr lang="en-US" sz="2600" b="1" dirty="0">
                <a:solidFill>
                  <a:schemeClr val="tx1"/>
                </a:solidFill>
                <a:latin typeface="Cambria" panose="02040503050406030204" pitchFamily="18" charset="0"/>
                <a:cs typeface="Arial" panose="020B0604020202020204" pitchFamily="34" charset="0"/>
              </a:rPr>
              <a:t>5. </a:t>
            </a:r>
            <a:r>
              <a:rPr lang="en-US" sz="2600" b="1" dirty="0" err="1">
                <a:solidFill>
                  <a:schemeClr val="tx1"/>
                </a:solidFill>
                <a:latin typeface="Cambria" panose="02040503050406030204" pitchFamily="18" charset="0"/>
                <a:cs typeface="Arial" panose="020B0604020202020204" pitchFamily="34" charset="0"/>
              </a:rPr>
              <a:t>Kecepatan</a:t>
            </a:r>
            <a:r>
              <a:rPr lang="en-US" sz="2600" b="1" dirty="0">
                <a:solidFill>
                  <a:schemeClr val="tx1"/>
                </a:solidFill>
                <a:latin typeface="Cambria" panose="02040503050406030204" pitchFamily="18" charset="0"/>
                <a:cs typeface="Arial" panose="020B0604020202020204" pitchFamily="34" charset="0"/>
              </a:rPr>
              <a:t> dan </a:t>
            </a:r>
            <a:r>
              <a:rPr lang="en-US" sz="2600" b="1" dirty="0" err="1">
                <a:solidFill>
                  <a:schemeClr val="tx1"/>
                </a:solidFill>
                <a:latin typeface="Cambria" panose="02040503050406030204" pitchFamily="18" charset="0"/>
                <a:cs typeface="Arial" panose="020B0604020202020204" pitchFamily="34" charset="0"/>
              </a:rPr>
              <a:t>Ketepatan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Informasi</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respons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cepat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terhadap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pertanyaan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atau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permintaan</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solusi</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relevan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terhadap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masalah</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dihadapi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135835249"/>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3A3ED-CF41-1AF2-284F-DC085C3BF811}"/>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17FE2DAA-D461-2C34-9023-7F275F18BB57}"/>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Manajemen Harapan Wisatawan</a:t>
            </a:r>
          </a:p>
        </p:txBody>
      </p:sp>
      <p:sp>
        <p:nvSpPr>
          <p:cNvPr id="4" name="Content Placeholder 2">
            <a:extLst>
              <a:ext uri="{FF2B5EF4-FFF2-40B4-BE49-F238E27FC236}">
                <a16:creationId xmlns:a16="http://schemas.microsoft.com/office/drawing/2014/main" id="{F321AF49-B000-8BA6-A96A-0F9CA96DB988}"/>
              </a:ext>
            </a:extLst>
          </p:cNvPr>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Manajemen harapan wisatawan adalah proses mengatur dan menyelaraskan ekspektasi wisatawan dengan realitas pelayanan yang tersedia di destinasi. Tujuannya adalah untuk menghindari kekecewaan dan menciptakan kepuasan.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11683940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419FA-7225-6A50-0776-B90428474D5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28410CF-EAB5-715D-C476-CDBF1F12EB82}"/>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lphaUcPeriod"/>
            </a:pPr>
            <a:r>
              <a:rPr lang="id-ID" b="1" dirty="0">
                <a:solidFill>
                  <a:schemeClr val="tx1"/>
                </a:solidFill>
                <a:latin typeface="Cambria" panose="02040503050406030204" pitchFamily="18" charset="0"/>
                <a:cs typeface="Arial" panose="020B0604020202020204" pitchFamily="34" charset="0"/>
              </a:rPr>
              <a:t>Faktor-Faktor yang Mempengaruhi Harapan Wisatawan:</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Promosi dan informasi yang diterima sebelum berkunjung.</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Ulasan dan testimoni dari wisatawan lain.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Reputasi destinasi.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Harga dan fasilitas yang dijanjikan.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997885247"/>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3414</TotalTime>
  <Words>787</Words>
  <Application>Microsoft Office PowerPoint</Application>
  <PresentationFormat>On-screen Show (4:3)</PresentationFormat>
  <Paragraphs>80</Paragraphs>
  <Slides>13</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466</cp:revision>
  <cp:lastPrinted>2017-08-29T02:54:51Z</cp:lastPrinted>
  <dcterms:created xsi:type="dcterms:W3CDTF">2010-04-18T12:06:30Z</dcterms:created>
  <dcterms:modified xsi:type="dcterms:W3CDTF">2025-04-09T16:28:51Z</dcterms:modified>
</cp:coreProperties>
</file>