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0" r:id="rId6"/>
    <p:sldId id="264" r:id="rId7"/>
    <p:sldId id="265" r:id="rId8"/>
    <p:sldId id="266" r:id="rId9"/>
    <p:sldId id="271" r:id="rId10"/>
    <p:sldId id="273" r:id="rId11"/>
    <p:sldId id="268" r:id="rId12"/>
    <p:sldId id="262" r:id="rId13"/>
    <p:sldId id="263"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Open Sans" panose="020B0604020202020204" charset="0"/>
      <p:regular r:id="rId19"/>
    </p:embeddedFont>
    <p:embeddedFont>
      <p:font typeface="Open Sans Bold Bold" panose="020B0604020202020204" charset="0"/>
      <p:regular r:id="rId20"/>
    </p:embeddedFont>
    <p:embeddedFont>
      <p:font typeface="Open Sauce" panose="020B0604020202020204" charset="0"/>
      <p:regular r:id="rId21"/>
    </p:embeddedFont>
    <p:embeddedFont>
      <p:font typeface="Tahoma" panose="020B0604030504040204" pitchFamily="34" charset="0"/>
      <p:regular r:id="rId22"/>
      <p:bold r:id="rId23"/>
    </p:embeddedFont>
    <p:embeddedFont>
      <p:font typeface="Tahoma Bold" panose="020B080403050404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9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PERTEMUAN KE: 15</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8508869" y="5912433"/>
            <a:ext cx="8750431" cy="1235658"/>
          </a:xfrm>
          <a:prstGeom prst="rect">
            <a:avLst/>
          </a:prstGeom>
        </p:spPr>
        <p:txBody>
          <a:bodyPr lIns="0" tIns="0" rIns="0" bIns="0" rtlCol="0" anchor="t">
            <a:spAutoFit/>
          </a:bodyPr>
          <a:lstStyle/>
          <a:p>
            <a:pPr algn="r">
              <a:lnSpc>
                <a:spcPts val="9307"/>
              </a:lnSpc>
            </a:pPr>
            <a:r>
              <a:rPr lang="en-US" sz="8863" spc="124">
                <a:solidFill>
                  <a:srgbClr val="FFFFFF"/>
                </a:solidFill>
                <a:latin typeface="Open Sans Bold Bold"/>
              </a:rPr>
              <a:t>KULIAH</a:t>
            </a:r>
          </a:p>
        </p:txBody>
      </p:sp>
      <p:sp>
        <p:nvSpPr>
          <p:cNvPr id="13" name="TextBox 13"/>
          <p:cNvSpPr txBox="1"/>
          <p:nvPr/>
        </p:nvSpPr>
        <p:spPr>
          <a:xfrm>
            <a:off x="514074" y="4562475"/>
            <a:ext cx="17011926" cy="1192634"/>
          </a:xfrm>
          <a:prstGeom prst="rect">
            <a:avLst/>
          </a:prstGeom>
        </p:spPr>
        <p:txBody>
          <a:bodyPr wrap="square" lIns="0" tIns="0" rIns="0" bIns="0" rtlCol="0" anchor="t">
            <a:spAutoFit/>
          </a:bodyPr>
          <a:lstStyle/>
          <a:p>
            <a:pPr algn="r">
              <a:lnSpc>
                <a:spcPts val="9307"/>
              </a:lnSpc>
            </a:pPr>
            <a:r>
              <a:rPr lang="en-US" sz="8863" spc="124" dirty="0">
                <a:solidFill>
                  <a:srgbClr val="FFDE59"/>
                </a:solidFill>
                <a:latin typeface="Open Sans Bold Bold"/>
              </a:rPr>
              <a:t>ROBOTICS</a:t>
            </a:r>
          </a:p>
        </p:txBody>
      </p:sp>
      <p:sp>
        <p:nvSpPr>
          <p:cNvPr id="14" name="TextBox 14"/>
          <p:cNvSpPr txBox="1"/>
          <p:nvPr/>
        </p:nvSpPr>
        <p:spPr>
          <a:xfrm>
            <a:off x="8508869" y="740628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OLEH: NENI PURWATI</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a:solidFill>
                  <a:srgbClr val="FFFFFF"/>
                </a:solidFill>
                <a:latin typeface="Open Sauce"/>
              </a:rPr>
              <a:t>DATA SCIENCE DARMAJAYA</a:t>
            </a:r>
          </a:p>
          <a:p>
            <a:pPr algn="r">
              <a:lnSpc>
                <a:spcPts val="3079"/>
              </a:lnSpc>
              <a:spcBef>
                <a:spcPct val="0"/>
              </a:spcBef>
            </a:pPr>
            <a:r>
              <a:rPr lang="en-US" sz="2199" spc="204">
                <a:solidFill>
                  <a:srgbClr val="FFFFFF"/>
                </a:solidFill>
                <a:latin typeface="Open Sauce"/>
              </a:rPr>
              <a:t> “YOUR BEST FUTURE IN DATA”</a:t>
            </a:r>
          </a:p>
        </p:txBody>
      </p:sp>
      <p:sp>
        <p:nvSpPr>
          <p:cNvPr id="18" name="TextBox 12">
            <a:extLst>
              <a:ext uri="{FF2B5EF4-FFF2-40B4-BE49-F238E27FC236}">
                <a16:creationId xmlns:a16="http://schemas.microsoft.com/office/drawing/2014/main" id="{B98B7DCD-E896-4039-BF59-9217F00E117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995386" y="929210"/>
            <a:ext cx="5955031"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Application Domains</a:t>
            </a:r>
          </a:p>
        </p:txBody>
      </p:sp>
      <p:sp>
        <p:nvSpPr>
          <p:cNvPr id="14" name="TextBox 14"/>
          <p:cNvSpPr txBox="1"/>
          <p:nvPr/>
        </p:nvSpPr>
        <p:spPr>
          <a:xfrm>
            <a:off x="1004025" y="2149974"/>
            <a:ext cx="16255275" cy="4431983"/>
          </a:xfrm>
          <a:prstGeom prst="rect">
            <a:avLst/>
          </a:prstGeom>
        </p:spPr>
        <p:txBody>
          <a:bodyPr wrap="square" lIns="0" tIns="0" rIns="0" bIns="0" rtlCol="0" anchor="t">
            <a:spAutoFit/>
          </a:bodyPr>
          <a:lstStyle/>
          <a:p>
            <a:pPr marL="514350" indent="-514350" algn="just">
              <a:buFont typeface="+mj-lt"/>
              <a:buAutoNum type="arabicPeriod"/>
            </a:pPr>
            <a:r>
              <a:rPr lang="en-US" sz="3200" dirty="0">
                <a:solidFill>
                  <a:schemeClr val="bg1"/>
                </a:solidFill>
              </a:rPr>
              <a:t>Industry and Agriculture. </a:t>
            </a:r>
          </a:p>
          <a:p>
            <a:pPr marL="514350" indent="-514350" algn="just">
              <a:buFont typeface="+mj-lt"/>
              <a:buAutoNum type="arabicPeriod"/>
            </a:pPr>
            <a:r>
              <a:rPr lang="id-ID" sz="3200" dirty="0">
                <a:solidFill>
                  <a:schemeClr val="bg1"/>
                </a:solidFill>
              </a:rPr>
              <a:t>Transportation. </a:t>
            </a:r>
            <a:endParaRPr lang="en-US" sz="3200" dirty="0">
              <a:solidFill>
                <a:schemeClr val="bg1"/>
              </a:solidFill>
            </a:endParaRPr>
          </a:p>
          <a:p>
            <a:pPr marL="514350" indent="-514350" algn="just">
              <a:buFont typeface="+mj-lt"/>
              <a:buAutoNum type="arabicPeriod"/>
            </a:pPr>
            <a:r>
              <a:rPr lang="id-ID" sz="3200" dirty="0">
                <a:solidFill>
                  <a:schemeClr val="bg1"/>
                </a:solidFill>
              </a:rPr>
              <a:t>Robotic cars. </a:t>
            </a:r>
            <a:endParaRPr lang="en-US" sz="3200" dirty="0">
              <a:solidFill>
                <a:schemeClr val="bg1"/>
              </a:solidFill>
            </a:endParaRPr>
          </a:p>
          <a:p>
            <a:pPr marL="514350" indent="-514350" algn="just">
              <a:buFont typeface="+mj-lt"/>
              <a:buAutoNum type="arabicPeriod"/>
            </a:pPr>
            <a:r>
              <a:rPr lang="id-ID" sz="3200" dirty="0">
                <a:solidFill>
                  <a:schemeClr val="bg1"/>
                </a:solidFill>
              </a:rPr>
              <a:t>Health care. </a:t>
            </a:r>
            <a:endParaRPr lang="en-US" sz="3200" dirty="0">
              <a:solidFill>
                <a:schemeClr val="bg1"/>
              </a:solidFill>
            </a:endParaRPr>
          </a:p>
          <a:p>
            <a:pPr marL="514350" indent="-514350" algn="just">
              <a:buFont typeface="+mj-lt"/>
              <a:buAutoNum type="arabicPeriod"/>
            </a:pPr>
            <a:r>
              <a:rPr lang="id-ID" sz="3200" dirty="0">
                <a:solidFill>
                  <a:schemeClr val="bg1"/>
                </a:solidFill>
              </a:rPr>
              <a:t>Hazardous environments. </a:t>
            </a:r>
            <a:endParaRPr lang="en-US" sz="3200" dirty="0">
              <a:solidFill>
                <a:schemeClr val="bg1"/>
              </a:solidFill>
            </a:endParaRPr>
          </a:p>
          <a:p>
            <a:pPr marL="514350" indent="-514350" algn="just">
              <a:buFont typeface="+mj-lt"/>
              <a:buAutoNum type="arabicPeriod"/>
            </a:pPr>
            <a:r>
              <a:rPr lang="id-ID" sz="3200" dirty="0">
                <a:solidFill>
                  <a:schemeClr val="bg1"/>
                </a:solidFill>
              </a:rPr>
              <a:t>Exploration. </a:t>
            </a:r>
            <a:endParaRPr lang="en-US" sz="3200" dirty="0">
              <a:solidFill>
                <a:schemeClr val="bg1"/>
              </a:solidFill>
            </a:endParaRPr>
          </a:p>
          <a:p>
            <a:pPr marL="514350" indent="-514350" algn="just">
              <a:buFont typeface="+mj-lt"/>
              <a:buAutoNum type="arabicPeriod"/>
            </a:pPr>
            <a:r>
              <a:rPr lang="id-ID" sz="3200" dirty="0">
                <a:solidFill>
                  <a:schemeClr val="bg1"/>
                </a:solidFill>
              </a:rPr>
              <a:t>Personal Services. </a:t>
            </a:r>
            <a:endParaRPr lang="en-US" sz="3200" dirty="0">
              <a:solidFill>
                <a:schemeClr val="bg1"/>
              </a:solidFill>
            </a:endParaRPr>
          </a:p>
          <a:p>
            <a:pPr marL="514350" indent="-514350" algn="just">
              <a:buFont typeface="+mj-lt"/>
              <a:buAutoNum type="arabicPeriod"/>
            </a:pPr>
            <a:r>
              <a:rPr lang="id-ID" sz="3200" dirty="0">
                <a:solidFill>
                  <a:schemeClr val="bg1"/>
                </a:solidFill>
              </a:rPr>
              <a:t>Entertainment. </a:t>
            </a:r>
            <a:endParaRPr lang="en-US" sz="3200" dirty="0">
              <a:solidFill>
                <a:schemeClr val="bg1"/>
              </a:solidFill>
            </a:endParaRPr>
          </a:p>
          <a:p>
            <a:pPr marL="514350" indent="-514350" algn="just">
              <a:buFont typeface="+mj-lt"/>
              <a:buAutoNum type="arabicPeriod"/>
            </a:pPr>
            <a:r>
              <a:rPr lang="id-ID" sz="3200" dirty="0">
                <a:solidFill>
                  <a:schemeClr val="bg1"/>
                </a:solidFill>
              </a:rPr>
              <a:t>Human augmentation. </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83294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805549" y="659848"/>
            <a:ext cx="4590518"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CONCLUSION</a:t>
            </a:r>
          </a:p>
        </p:txBody>
      </p:sp>
      <p:sp>
        <p:nvSpPr>
          <p:cNvPr id="14" name="TextBox 14"/>
          <p:cNvSpPr txBox="1"/>
          <p:nvPr/>
        </p:nvSpPr>
        <p:spPr>
          <a:xfrm>
            <a:off x="713782" y="1117109"/>
            <a:ext cx="16840200" cy="8663975"/>
          </a:xfrm>
          <a:prstGeom prst="rect">
            <a:avLst/>
          </a:prstGeom>
        </p:spPr>
        <p:txBody>
          <a:bodyPr wrap="square" lIns="0" tIns="0" rIns="0" bIns="0" rtlCol="0" anchor="t">
            <a:spAutoFit/>
          </a:bodyPr>
          <a:lstStyle/>
          <a:p>
            <a:pPr marL="342900" indent="-342900" algn="just">
              <a:lnSpc>
                <a:spcPts val="3400"/>
              </a:lnSpc>
              <a:buFont typeface="Arial" panose="020B0604020202020204" pitchFamily="34" charset="0"/>
              <a:buChar char="•"/>
            </a:pPr>
            <a:r>
              <a:rPr lang="en-US" sz="2000" dirty="0">
                <a:solidFill>
                  <a:srgbClr val="FF0000"/>
                </a:solidFill>
              </a:rPr>
              <a:t>Robots are equipped </a:t>
            </a:r>
            <a:r>
              <a:rPr lang="en-US" sz="2000" dirty="0">
                <a:solidFill>
                  <a:schemeClr val="bg1"/>
                </a:solidFill>
              </a:rPr>
              <a:t>with sensors for perceiving their environment and effectors with which they can assert physical forces on their environment. Most robots are either manipulators anchored at ﬁxed locations or mobile robots that can move.</a:t>
            </a:r>
          </a:p>
          <a:p>
            <a:pPr marL="342900" indent="-342900" algn="just">
              <a:lnSpc>
                <a:spcPts val="3400"/>
              </a:lnSpc>
              <a:buFont typeface="Arial" panose="020B0604020202020204" pitchFamily="34" charset="0"/>
              <a:buChar char="•"/>
            </a:pPr>
            <a:r>
              <a:rPr lang="en-US" sz="2000" dirty="0">
                <a:solidFill>
                  <a:schemeClr val="bg1"/>
                </a:solidFill>
              </a:rPr>
              <a:t>Robotic perception concerns itself with estimating decision-relevant quantities from sensor data. To do so, we need an internal representation and a method for updating this internal representation over time. Common examples of hard perceptual problems include localization, mapping, and object recognition.</a:t>
            </a:r>
          </a:p>
          <a:p>
            <a:pPr marL="342900" indent="-342900" algn="just">
              <a:lnSpc>
                <a:spcPts val="3400"/>
              </a:lnSpc>
              <a:buFont typeface="Arial" panose="020B0604020202020204" pitchFamily="34" charset="0"/>
              <a:buChar char="•"/>
            </a:pPr>
            <a:r>
              <a:rPr lang="en-US" sz="2000" dirty="0">
                <a:solidFill>
                  <a:schemeClr val="bg1"/>
                </a:solidFill>
              </a:rPr>
              <a:t>Probabilistic ﬁltering algorithms such as Kalman ﬁlters and particle ﬁlters are useful for robot perception. These techniques maintain the belief state, a posterior distribution over state variables.</a:t>
            </a:r>
          </a:p>
          <a:p>
            <a:pPr marL="342900" indent="-342900" algn="just">
              <a:lnSpc>
                <a:spcPts val="3400"/>
              </a:lnSpc>
              <a:buFont typeface="Arial" panose="020B0604020202020204" pitchFamily="34" charset="0"/>
              <a:buChar char="•"/>
            </a:pPr>
            <a:r>
              <a:rPr lang="en-US" sz="2000" dirty="0">
                <a:solidFill>
                  <a:schemeClr val="bg1"/>
                </a:solidFill>
              </a:rPr>
              <a:t>The planning of robot motion is usually done in conﬁguration space, where each point speciﬁes the location and orientation of the robot and its joint angles.</a:t>
            </a:r>
          </a:p>
          <a:p>
            <a:pPr marL="342900" indent="-342900" algn="just">
              <a:lnSpc>
                <a:spcPts val="3400"/>
              </a:lnSpc>
              <a:buFont typeface="Arial" panose="020B0604020202020204" pitchFamily="34" charset="0"/>
              <a:buChar char="•"/>
            </a:pPr>
            <a:r>
              <a:rPr lang="en-US" sz="2000" dirty="0">
                <a:solidFill>
                  <a:schemeClr val="bg1"/>
                </a:solidFill>
              </a:rPr>
              <a:t>Conﬁguration space search algorithms include cell decomposition techniques, which decompose the space of all conﬁgurations into ﬁnitely many cells, and skeletonization techniques, which project conﬁguration spaces onto lower-dimensional manifolds. The motion planning problem is then solved using search in these simpler structures.</a:t>
            </a:r>
          </a:p>
          <a:p>
            <a:pPr marL="342900" indent="-342900" algn="just">
              <a:lnSpc>
                <a:spcPts val="3400"/>
              </a:lnSpc>
              <a:buFont typeface="Arial" panose="020B0604020202020204" pitchFamily="34" charset="0"/>
              <a:buChar char="•"/>
            </a:pPr>
            <a:r>
              <a:rPr lang="en-US" sz="2000" dirty="0">
                <a:solidFill>
                  <a:schemeClr val="bg1"/>
                </a:solidFill>
              </a:rPr>
              <a:t>A path found by a search algorithm can be executed by using the path as the reference trajectory for a PID controller. Controllers are necessary in robotics to accommodate small perturbations; path planning alone is usually insufﬁcient.</a:t>
            </a:r>
          </a:p>
          <a:p>
            <a:pPr marL="342900" indent="-342900" algn="just">
              <a:lnSpc>
                <a:spcPts val="3400"/>
              </a:lnSpc>
              <a:buFont typeface="Arial" panose="020B0604020202020204" pitchFamily="34" charset="0"/>
              <a:buChar char="•"/>
            </a:pPr>
            <a:r>
              <a:rPr lang="en-US" sz="2000" dirty="0">
                <a:solidFill>
                  <a:schemeClr val="bg1"/>
                </a:solidFill>
              </a:rPr>
              <a:t>Potential ﬁeld techniques navigate robots by potential functions, deﬁned over the distance to obstacles and the goal location. Potential ﬁeld techniques may get stuck in local minima, but they can generate motion directly without the need for path planning.</a:t>
            </a:r>
          </a:p>
          <a:p>
            <a:pPr marL="342900" indent="-342900" algn="just">
              <a:lnSpc>
                <a:spcPts val="3400"/>
              </a:lnSpc>
              <a:buFont typeface="Arial" panose="020B0604020202020204" pitchFamily="34" charset="0"/>
              <a:buChar char="•"/>
            </a:pPr>
            <a:r>
              <a:rPr lang="en-US" sz="2000" dirty="0">
                <a:solidFill>
                  <a:srgbClr val="FF0000"/>
                </a:solidFill>
              </a:rPr>
              <a:t>Sometimes</a:t>
            </a:r>
            <a:r>
              <a:rPr lang="en-US" sz="2000" dirty="0">
                <a:solidFill>
                  <a:schemeClr val="bg1"/>
                </a:solidFill>
              </a:rPr>
              <a:t> it is easier to specify a robot controller directly, rather than deriving a path from an explicit model of the environment. Such controllers can often be written as simple ﬁnite state machines.</a:t>
            </a:r>
          </a:p>
          <a:p>
            <a:pPr marL="342900" indent="-342900" algn="just">
              <a:lnSpc>
                <a:spcPts val="3400"/>
              </a:lnSpc>
              <a:buFont typeface="Arial" panose="020B0604020202020204" pitchFamily="34" charset="0"/>
              <a:buChar char="•"/>
            </a:pPr>
            <a:r>
              <a:rPr lang="en-US" sz="2000" dirty="0">
                <a:solidFill>
                  <a:schemeClr val="bg1"/>
                </a:solidFill>
                <a:latin typeface="Tahoma"/>
              </a:rPr>
              <a:t>There exist different architectures for software design. The </a:t>
            </a:r>
            <a:r>
              <a:rPr lang="en-US" sz="2000" dirty="0" err="1">
                <a:solidFill>
                  <a:schemeClr val="bg1"/>
                </a:solidFill>
                <a:latin typeface="Tahoma"/>
              </a:rPr>
              <a:t>subsumption</a:t>
            </a:r>
            <a:r>
              <a:rPr lang="en-US" sz="2000" dirty="0">
                <a:solidFill>
                  <a:schemeClr val="bg1"/>
                </a:solidFill>
                <a:latin typeface="Tahoma"/>
              </a:rPr>
              <a:t> architecture enables programmers to compose robot controllers from interconnected ﬁnite state machines. Three-layer architectures are common frameworks for developing robot software that integrate deliberation, sequencing of </a:t>
            </a:r>
            <a:r>
              <a:rPr lang="en-US" sz="2000" dirty="0" err="1">
                <a:solidFill>
                  <a:schemeClr val="bg1"/>
                </a:solidFill>
                <a:latin typeface="Tahoma"/>
              </a:rPr>
              <a:t>subgoals</a:t>
            </a:r>
            <a:r>
              <a:rPr lang="en-US" sz="2000" dirty="0">
                <a:solidFill>
                  <a:schemeClr val="bg1"/>
                </a:solidFill>
                <a:latin typeface="Tahoma"/>
              </a:rPr>
              <a:t>, and control. The related pipeline architecture processes data in parallel through a sequence of modules, corresponding to perception, modeling, planning, control, and robot interfaces.</a:t>
            </a: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05224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REFERENCES</a:t>
            </a:r>
          </a:p>
        </p:txBody>
      </p:sp>
      <p:sp>
        <p:nvSpPr>
          <p:cNvPr id="14" name="TextBox 14"/>
          <p:cNvSpPr txBox="1"/>
          <p:nvPr/>
        </p:nvSpPr>
        <p:spPr>
          <a:xfrm>
            <a:off x="1956321" y="3431273"/>
            <a:ext cx="14045679" cy="872034"/>
          </a:xfrm>
          <a:prstGeom prst="rect">
            <a:avLst/>
          </a:prstGeom>
        </p:spPr>
        <p:txBody>
          <a:bodyPr wrap="square" lIns="0" tIns="0" rIns="0" bIns="0" rtlCol="0" anchor="t">
            <a:spAutoFit/>
          </a:bodyPr>
          <a:lstStyle/>
          <a:p>
            <a:pPr algn="just">
              <a:lnSpc>
                <a:spcPts val="3400"/>
              </a:lnSpc>
            </a:pPr>
            <a:r>
              <a:rPr lang="en-US" sz="3400" dirty="0">
                <a:solidFill>
                  <a:srgbClr val="F6F3E4"/>
                </a:solidFill>
                <a:latin typeface="Tahoma"/>
              </a:rPr>
              <a:t>Stuart J. Russell, Peter </a:t>
            </a:r>
            <a:r>
              <a:rPr lang="en-US" sz="3400" dirty="0" err="1">
                <a:solidFill>
                  <a:srgbClr val="F6F3E4"/>
                </a:solidFill>
                <a:latin typeface="Tahoma"/>
              </a:rPr>
              <a:t>Norvig</a:t>
            </a:r>
            <a:r>
              <a:rPr lang="en-US" sz="3400" dirty="0">
                <a:solidFill>
                  <a:srgbClr val="F6F3E4"/>
                </a:solidFill>
                <a:latin typeface="Tahoma"/>
              </a:rPr>
              <a:t>, 2020, Artificial Intelligence A Modern Approach (3rd Edition), PRENTICE HALL </a:t>
            </a:r>
          </a:p>
        </p:txBody>
      </p:sp>
      <p:sp>
        <p:nvSpPr>
          <p:cNvPr id="15" name="TextBox 12">
            <a:extLst>
              <a:ext uri="{FF2B5EF4-FFF2-40B4-BE49-F238E27FC236}">
                <a16:creationId xmlns:a16="http://schemas.microsoft.com/office/drawing/2014/main" id="{28CCA68F-5A1B-4FB7-81DC-94EF219CF0F4}"/>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53486" y="1833107"/>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Learning Objectives</a:t>
            </a:r>
          </a:p>
        </p:txBody>
      </p:sp>
      <p:sp>
        <p:nvSpPr>
          <p:cNvPr id="14" name="TextBox 14"/>
          <p:cNvSpPr txBox="1"/>
          <p:nvPr/>
        </p:nvSpPr>
        <p:spPr>
          <a:xfrm>
            <a:off x="2070620" y="2918961"/>
            <a:ext cx="14667435" cy="3488134"/>
          </a:xfrm>
          <a:prstGeom prst="rect">
            <a:avLst/>
          </a:prstGeom>
        </p:spPr>
        <p:txBody>
          <a:bodyPr lIns="0" tIns="0" rIns="0" bIns="0" rtlCol="0" anchor="t">
            <a:spAutoFit/>
          </a:bodyPr>
          <a:lstStyle/>
          <a:p>
            <a:pPr marL="734064" lvl="1" indent="-367032">
              <a:lnSpc>
                <a:spcPts val="3400"/>
              </a:lnSpc>
              <a:buFont typeface="Arial"/>
              <a:buChar char="•"/>
            </a:pPr>
            <a:r>
              <a:rPr lang="en-US" sz="3400" dirty="0">
                <a:solidFill>
                  <a:srgbClr val="F6F3E4"/>
                </a:solidFill>
                <a:latin typeface="Tahoma"/>
              </a:rPr>
              <a:t>Introduction</a:t>
            </a:r>
          </a:p>
          <a:p>
            <a:pPr marL="734064" lvl="1" indent="-367032">
              <a:lnSpc>
                <a:spcPts val="3400"/>
              </a:lnSpc>
              <a:buFont typeface="Arial"/>
              <a:buChar char="•"/>
            </a:pPr>
            <a:r>
              <a:rPr lang="en-US" sz="3400" dirty="0">
                <a:solidFill>
                  <a:srgbClr val="F6F3E4"/>
                </a:solidFill>
                <a:latin typeface="Tahoma"/>
              </a:rPr>
              <a:t>Robot Hardware</a:t>
            </a:r>
          </a:p>
          <a:p>
            <a:pPr marL="734064" lvl="1" indent="-367032">
              <a:lnSpc>
                <a:spcPts val="3400"/>
              </a:lnSpc>
              <a:buFont typeface="Arial"/>
              <a:buChar char="•"/>
            </a:pPr>
            <a:r>
              <a:rPr lang="en-US" sz="3400" dirty="0">
                <a:solidFill>
                  <a:srgbClr val="F6F3E4"/>
                </a:solidFill>
                <a:latin typeface="Tahoma"/>
              </a:rPr>
              <a:t>Robotic Perception</a:t>
            </a:r>
          </a:p>
          <a:p>
            <a:pPr marL="734064" lvl="1" indent="-367032">
              <a:lnSpc>
                <a:spcPts val="3400"/>
              </a:lnSpc>
              <a:buFont typeface="Arial"/>
              <a:buChar char="•"/>
            </a:pPr>
            <a:r>
              <a:rPr lang="en-US" sz="3400" dirty="0">
                <a:solidFill>
                  <a:srgbClr val="F6F3E4"/>
                </a:solidFill>
                <a:latin typeface="Tahoma"/>
              </a:rPr>
              <a:t>Planning to Move</a:t>
            </a:r>
          </a:p>
          <a:p>
            <a:pPr marL="734064" lvl="1" indent="-367032">
              <a:lnSpc>
                <a:spcPts val="3400"/>
              </a:lnSpc>
              <a:buFont typeface="Arial"/>
              <a:buChar char="•"/>
            </a:pPr>
            <a:r>
              <a:rPr lang="en-US" sz="3400" dirty="0">
                <a:solidFill>
                  <a:srgbClr val="F6F3E4"/>
                </a:solidFill>
                <a:latin typeface="Tahoma"/>
              </a:rPr>
              <a:t>Planning Uncertain Movements</a:t>
            </a:r>
          </a:p>
          <a:p>
            <a:pPr marL="734064" lvl="1" indent="-367032">
              <a:lnSpc>
                <a:spcPts val="3400"/>
              </a:lnSpc>
              <a:buFont typeface="Arial"/>
              <a:buChar char="•"/>
            </a:pPr>
            <a:r>
              <a:rPr lang="en-US" sz="3400" dirty="0">
                <a:solidFill>
                  <a:srgbClr val="F6F3E4"/>
                </a:solidFill>
                <a:latin typeface="Tahoma"/>
              </a:rPr>
              <a:t>Moving</a:t>
            </a:r>
          </a:p>
          <a:p>
            <a:pPr marL="734064" lvl="1" indent="-367032">
              <a:lnSpc>
                <a:spcPts val="3400"/>
              </a:lnSpc>
              <a:buFont typeface="Arial"/>
              <a:buChar char="•"/>
            </a:pPr>
            <a:r>
              <a:rPr lang="en-US" sz="3400" dirty="0">
                <a:solidFill>
                  <a:srgbClr val="F6F3E4"/>
                </a:solidFill>
                <a:latin typeface="Tahoma"/>
              </a:rPr>
              <a:t>Robotic Software Architectures</a:t>
            </a:r>
          </a:p>
          <a:p>
            <a:pPr marL="734064" lvl="1" indent="-367032">
              <a:lnSpc>
                <a:spcPts val="3400"/>
              </a:lnSpc>
              <a:buFont typeface="Arial"/>
              <a:buChar char="•"/>
            </a:pPr>
            <a:r>
              <a:rPr lang="en-US" sz="3400" dirty="0">
                <a:solidFill>
                  <a:srgbClr val="F6F3E4"/>
                </a:solidFill>
                <a:latin typeface="Tahoma"/>
              </a:rPr>
              <a:t>Application Domains</a:t>
            </a:r>
          </a:p>
        </p:txBody>
      </p:sp>
      <p:sp>
        <p:nvSpPr>
          <p:cNvPr id="16" name="TextBox 12">
            <a:extLst>
              <a:ext uri="{FF2B5EF4-FFF2-40B4-BE49-F238E27FC236}">
                <a16:creationId xmlns:a16="http://schemas.microsoft.com/office/drawing/2014/main" id="{6B72D264-1615-4D90-AF4E-BEABC1B91DE9}"/>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56321" y="2123705"/>
            <a:ext cx="4444479"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a:t>
            </a:r>
          </a:p>
        </p:txBody>
      </p:sp>
      <p:sp>
        <p:nvSpPr>
          <p:cNvPr id="14" name="TextBox 14"/>
          <p:cNvSpPr txBox="1"/>
          <p:nvPr/>
        </p:nvSpPr>
        <p:spPr>
          <a:xfrm>
            <a:off x="1295400" y="2976842"/>
            <a:ext cx="15773399" cy="3016852"/>
          </a:xfrm>
          <a:prstGeom prst="rect">
            <a:avLst/>
          </a:prstGeom>
        </p:spPr>
        <p:txBody>
          <a:bodyPr wrap="square" lIns="0" tIns="0" rIns="0" bIns="0" rtlCol="0" anchor="t">
            <a:spAutoFit/>
          </a:bodyPr>
          <a:lstStyle/>
          <a:p>
            <a:pPr algn="just">
              <a:lnSpc>
                <a:spcPts val="3400"/>
              </a:lnSpc>
            </a:pPr>
            <a:r>
              <a:rPr lang="en-US" sz="3200" b="1" dirty="0">
                <a:solidFill>
                  <a:schemeClr val="bg1"/>
                </a:solidFill>
              </a:rPr>
              <a:t>Robot </a:t>
            </a:r>
            <a:r>
              <a:rPr lang="en-US" sz="3200" b="1" dirty="0" err="1">
                <a:solidFill>
                  <a:schemeClr val="bg1"/>
                </a:solidFill>
              </a:rPr>
              <a:t>dilengkapi</a:t>
            </a:r>
            <a:r>
              <a:rPr lang="en-US" sz="3200" b="1" dirty="0">
                <a:solidFill>
                  <a:schemeClr val="bg1"/>
                </a:solidFill>
              </a:rPr>
              <a:t> </a:t>
            </a:r>
            <a:r>
              <a:rPr lang="en-US" sz="3200" b="1" dirty="0" err="1">
                <a:solidFill>
                  <a:schemeClr val="bg1"/>
                </a:solidFill>
              </a:rPr>
              <a:t>dengan</a:t>
            </a:r>
            <a:r>
              <a:rPr lang="en-US" sz="3200" b="1" dirty="0">
                <a:solidFill>
                  <a:schemeClr val="bg1"/>
                </a:solidFill>
              </a:rPr>
              <a:t> sensor </a:t>
            </a:r>
            <a:r>
              <a:rPr lang="en-US" sz="3200" b="1" dirty="0" err="1">
                <a:solidFill>
                  <a:schemeClr val="bg1"/>
                </a:solidFill>
              </a:rPr>
              <a:t>untuk</a:t>
            </a:r>
            <a:r>
              <a:rPr lang="en-US" sz="3200" b="1" dirty="0">
                <a:solidFill>
                  <a:schemeClr val="bg1"/>
                </a:solidFill>
              </a:rPr>
              <a:t> </a:t>
            </a:r>
            <a:r>
              <a:rPr lang="en-US" sz="3200" b="1" dirty="0" err="1">
                <a:solidFill>
                  <a:schemeClr val="bg1"/>
                </a:solidFill>
              </a:rPr>
              <a:t>memahami</a:t>
            </a:r>
            <a:r>
              <a:rPr lang="en-US" sz="3200" b="1" dirty="0">
                <a:solidFill>
                  <a:schemeClr val="bg1"/>
                </a:solidFill>
              </a:rPr>
              <a:t> </a:t>
            </a:r>
            <a:r>
              <a:rPr lang="en-US" sz="3200" b="1" dirty="0" err="1">
                <a:solidFill>
                  <a:schemeClr val="bg1"/>
                </a:solidFill>
              </a:rPr>
              <a:t>lingkungannya</a:t>
            </a:r>
            <a:r>
              <a:rPr lang="en-US" sz="3200" b="1" dirty="0">
                <a:solidFill>
                  <a:schemeClr val="bg1"/>
                </a:solidFill>
              </a:rPr>
              <a:t> dan </a:t>
            </a:r>
            <a:r>
              <a:rPr lang="en-US" sz="3200" b="1" dirty="0" err="1">
                <a:solidFill>
                  <a:schemeClr val="bg1"/>
                </a:solidFill>
              </a:rPr>
              <a:t>efektor</a:t>
            </a:r>
            <a:r>
              <a:rPr lang="en-US" sz="3200" b="1" dirty="0">
                <a:solidFill>
                  <a:schemeClr val="bg1"/>
                </a:solidFill>
              </a:rPr>
              <a:t> yang </a:t>
            </a:r>
            <a:r>
              <a:rPr lang="en-US" sz="3200" b="1" dirty="0" err="1">
                <a:solidFill>
                  <a:schemeClr val="bg1"/>
                </a:solidFill>
              </a:rPr>
              <a:t>dapat</a:t>
            </a:r>
            <a:r>
              <a:rPr lang="en-US" sz="3200" b="1" dirty="0">
                <a:solidFill>
                  <a:schemeClr val="bg1"/>
                </a:solidFill>
              </a:rPr>
              <a:t> </a:t>
            </a:r>
            <a:r>
              <a:rPr lang="en-US" sz="3200" b="1" dirty="0" err="1">
                <a:solidFill>
                  <a:schemeClr val="bg1"/>
                </a:solidFill>
              </a:rPr>
              <a:t>digunakan</a:t>
            </a:r>
            <a:r>
              <a:rPr lang="en-US" sz="3200" b="1" dirty="0">
                <a:solidFill>
                  <a:schemeClr val="bg1"/>
                </a:solidFill>
              </a:rPr>
              <a:t> </a:t>
            </a:r>
            <a:r>
              <a:rPr lang="en-US" sz="3200" b="1" dirty="0" err="1">
                <a:solidFill>
                  <a:schemeClr val="bg1"/>
                </a:solidFill>
              </a:rPr>
              <a:t>untuk</a:t>
            </a:r>
            <a:r>
              <a:rPr lang="en-US" sz="3200" b="1" dirty="0">
                <a:solidFill>
                  <a:schemeClr val="bg1"/>
                </a:solidFill>
              </a:rPr>
              <a:t> </a:t>
            </a:r>
            <a:r>
              <a:rPr lang="en-US" sz="3200" b="1" dirty="0" err="1">
                <a:solidFill>
                  <a:schemeClr val="bg1"/>
                </a:solidFill>
              </a:rPr>
              <a:t>memberikan</a:t>
            </a:r>
            <a:r>
              <a:rPr lang="en-US" sz="3200" b="1" dirty="0">
                <a:solidFill>
                  <a:schemeClr val="bg1"/>
                </a:solidFill>
              </a:rPr>
              <a:t> </a:t>
            </a:r>
            <a:r>
              <a:rPr lang="en-US" sz="3200" b="1" dirty="0" err="1">
                <a:solidFill>
                  <a:schemeClr val="bg1"/>
                </a:solidFill>
              </a:rPr>
              <a:t>kekuatan</a:t>
            </a:r>
            <a:r>
              <a:rPr lang="en-US" sz="3200" b="1" dirty="0">
                <a:solidFill>
                  <a:schemeClr val="bg1"/>
                </a:solidFill>
              </a:rPr>
              <a:t> </a:t>
            </a:r>
            <a:r>
              <a:rPr lang="en-US" sz="3200" b="1" dirty="0" err="1">
                <a:solidFill>
                  <a:schemeClr val="bg1"/>
                </a:solidFill>
              </a:rPr>
              <a:t>fisik</a:t>
            </a:r>
            <a:r>
              <a:rPr lang="en-US" sz="3200" b="1" dirty="0">
                <a:solidFill>
                  <a:schemeClr val="bg1"/>
                </a:solidFill>
              </a:rPr>
              <a:t> pada </a:t>
            </a:r>
            <a:r>
              <a:rPr lang="en-US" sz="3200" b="1" dirty="0" err="1">
                <a:solidFill>
                  <a:schemeClr val="bg1"/>
                </a:solidFill>
              </a:rPr>
              <a:t>lingkungannya</a:t>
            </a:r>
            <a:r>
              <a:rPr lang="en-US" sz="3200" b="1" dirty="0">
                <a:solidFill>
                  <a:schemeClr val="bg1"/>
                </a:solidFill>
              </a:rPr>
              <a:t>. </a:t>
            </a:r>
            <a:r>
              <a:rPr lang="en-US" sz="3200" b="1" dirty="0" err="1">
                <a:solidFill>
                  <a:schemeClr val="bg1"/>
                </a:solidFill>
              </a:rPr>
              <a:t>Kebanyakan</a:t>
            </a:r>
            <a:r>
              <a:rPr lang="en-US" sz="3200" b="1" dirty="0">
                <a:solidFill>
                  <a:schemeClr val="bg1"/>
                </a:solidFill>
              </a:rPr>
              <a:t> robot </a:t>
            </a:r>
            <a:r>
              <a:rPr lang="en-US" sz="3200" b="1" dirty="0" err="1">
                <a:solidFill>
                  <a:schemeClr val="bg1"/>
                </a:solidFill>
              </a:rPr>
              <a:t>adalah</a:t>
            </a:r>
            <a:r>
              <a:rPr lang="en-US" sz="3200" b="1" dirty="0">
                <a:solidFill>
                  <a:schemeClr val="bg1"/>
                </a:solidFill>
              </a:rPr>
              <a:t> manipulator yang </a:t>
            </a:r>
            <a:r>
              <a:rPr lang="en-US" sz="3200" b="1" dirty="0" err="1">
                <a:solidFill>
                  <a:schemeClr val="bg1"/>
                </a:solidFill>
              </a:rPr>
              <a:t>berlabuh</a:t>
            </a:r>
            <a:r>
              <a:rPr lang="en-US" sz="3200" b="1" dirty="0">
                <a:solidFill>
                  <a:schemeClr val="bg1"/>
                </a:solidFill>
              </a:rPr>
              <a:t> di </a:t>
            </a:r>
            <a:r>
              <a:rPr lang="en-US" sz="3200" b="1" dirty="0" err="1">
                <a:solidFill>
                  <a:schemeClr val="bg1"/>
                </a:solidFill>
              </a:rPr>
              <a:t>lokasi</a:t>
            </a:r>
            <a:r>
              <a:rPr lang="en-US" sz="3200" b="1" dirty="0">
                <a:solidFill>
                  <a:schemeClr val="bg1"/>
                </a:solidFill>
              </a:rPr>
              <a:t> </a:t>
            </a:r>
            <a:r>
              <a:rPr lang="en-US" sz="3200" b="1" dirty="0" err="1">
                <a:solidFill>
                  <a:schemeClr val="bg1"/>
                </a:solidFill>
              </a:rPr>
              <a:t>tetap</a:t>
            </a:r>
            <a:r>
              <a:rPr lang="en-US" sz="3200" b="1" dirty="0">
                <a:solidFill>
                  <a:schemeClr val="bg1"/>
                </a:solidFill>
              </a:rPr>
              <a:t> </a:t>
            </a:r>
            <a:r>
              <a:rPr lang="en-US" sz="3200" b="1" dirty="0" err="1">
                <a:solidFill>
                  <a:schemeClr val="bg1"/>
                </a:solidFill>
              </a:rPr>
              <a:t>atau</a:t>
            </a:r>
            <a:r>
              <a:rPr lang="en-US" sz="3200" b="1" dirty="0">
                <a:solidFill>
                  <a:schemeClr val="bg1"/>
                </a:solidFill>
              </a:rPr>
              <a:t> robot </a:t>
            </a:r>
            <a:r>
              <a:rPr lang="en-US" sz="3200" b="1" dirty="0" err="1">
                <a:solidFill>
                  <a:schemeClr val="bg1"/>
                </a:solidFill>
              </a:rPr>
              <a:t>bergerak</a:t>
            </a:r>
            <a:r>
              <a:rPr lang="en-US" sz="3200" b="1" dirty="0">
                <a:solidFill>
                  <a:schemeClr val="bg1"/>
                </a:solidFill>
              </a:rPr>
              <a:t> yang </a:t>
            </a:r>
            <a:r>
              <a:rPr lang="en-US" sz="3200" b="1" dirty="0" err="1">
                <a:solidFill>
                  <a:schemeClr val="bg1"/>
                </a:solidFill>
              </a:rPr>
              <a:t>dapat</a:t>
            </a:r>
            <a:r>
              <a:rPr lang="en-US" sz="3200" b="1" dirty="0">
                <a:solidFill>
                  <a:schemeClr val="bg1"/>
                </a:solidFill>
              </a:rPr>
              <a:t> </a:t>
            </a:r>
            <a:r>
              <a:rPr lang="en-US" sz="3200" b="1" dirty="0" err="1">
                <a:solidFill>
                  <a:schemeClr val="bg1"/>
                </a:solidFill>
              </a:rPr>
              <a:t>bergerak</a:t>
            </a:r>
            <a:r>
              <a:rPr lang="en-US" sz="3200" b="1" dirty="0">
                <a:solidFill>
                  <a:schemeClr val="bg1"/>
                </a:solidFill>
              </a:rPr>
              <a:t>.</a:t>
            </a:r>
          </a:p>
          <a:p>
            <a:pPr algn="just">
              <a:lnSpc>
                <a:spcPts val="3400"/>
              </a:lnSpc>
            </a:pPr>
            <a:endParaRPr lang="en-US" sz="3200" b="1" dirty="0">
              <a:solidFill>
                <a:schemeClr val="bg1"/>
              </a:solidFill>
              <a:latin typeface="Tahoma"/>
            </a:endParaRPr>
          </a:p>
          <a:p>
            <a:pPr algn="just">
              <a:lnSpc>
                <a:spcPts val="3400"/>
              </a:lnSpc>
            </a:pPr>
            <a:r>
              <a:rPr lang="en-US" sz="2800" b="1" dirty="0" err="1">
                <a:solidFill>
                  <a:schemeClr val="bg1"/>
                </a:solidFill>
                <a:latin typeface="Tahoma"/>
              </a:rPr>
              <a:t>Terkadang</a:t>
            </a:r>
            <a:r>
              <a:rPr lang="en-US" sz="2800" b="1" dirty="0">
                <a:solidFill>
                  <a:schemeClr val="bg1"/>
                </a:solidFill>
                <a:latin typeface="Tahoma"/>
              </a:rPr>
              <a:t> </a:t>
            </a:r>
            <a:r>
              <a:rPr lang="en-US" sz="2800" b="1" dirty="0" err="1">
                <a:solidFill>
                  <a:schemeClr val="bg1"/>
                </a:solidFill>
                <a:latin typeface="Tahoma"/>
              </a:rPr>
              <a:t>lebih</a:t>
            </a:r>
            <a:r>
              <a:rPr lang="en-US" sz="2800" b="1" dirty="0">
                <a:solidFill>
                  <a:schemeClr val="bg1"/>
                </a:solidFill>
                <a:latin typeface="Tahoma"/>
              </a:rPr>
              <a:t> </a:t>
            </a:r>
            <a:r>
              <a:rPr lang="en-US" sz="2800" b="1" dirty="0" err="1">
                <a:solidFill>
                  <a:schemeClr val="bg1"/>
                </a:solidFill>
                <a:latin typeface="Tahoma"/>
              </a:rPr>
              <a:t>mudah</a:t>
            </a:r>
            <a:r>
              <a:rPr lang="en-US" sz="2800" b="1" dirty="0">
                <a:solidFill>
                  <a:schemeClr val="bg1"/>
                </a:solidFill>
                <a:latin typeface="Tahoma"/>
              </a:rPr>
              <a:t> </a:t>
            </a:r>
            <a:r>
              <a:rPr lang="en-US" sz="2800" b="1" dirty="0" err="1">
                <a:solidFill>
                  <a:schemeClr val="bg1"/>
                </a:solidFill>
                <a:latin typeface="Tahoma"/>
              </a:rPr>
              <a:t>untuk</a:t>
            </a:r>
            <a:r>
              <a:rPr lang="en-US" sz="2800" b="1" dirty="0">
                <a:solidFill>
                  <a:schemeClr val="bg1"/>
                </a:solidFill>
                <a:latin typeface="Tahoma"/>
              </a:rPr>
              <a:t> </a:t>
            </a:r>
            <a:r>
              <a:rPr lang="en-US" sz="2800" b="1" dirty="0" err="1">
                <a:solidFill>
                  <a:schemeClr val="bg1"/>
                </a:solidFill>
                <a:latin typeface="Tahoma"/>
              </a:rPr>
              <a:t>menentukan</a:t>
            </a:r>
            <a:r>
              <a:rPr lang="en-US" sz="2800" b="1" dirty="0">
                <a:solidFill>
                  <a:schemeClr val="bg1"/>
                </a:solidFill>
                <a:latin typeface="Tahoma"/>
              </a:rPr>
              <a:t> </a:t>
            </a:r>
            <a:r>
              <a:rPr lang="en-US" sz="2800" b="1" dirty="0" err="1">
                <a:solidFill>
                  <a:schemeClr val="bg1"/>
                </a:solidFill>
                <a:latin typeface="Tahoma"/>
              </a:rPr>
              <a:t>pengontrol</a:t>
            </a:r>
            <a:r>
              <a:rPr lang="en-US" sz="2800" b="1" dirty="0">
                <a:solidFill>
                  <a:schemeClr val="bg1"/>
                </a:solidFill>
                <a:latin typeface="Tahoma"/>
              </a:rPr>
              <a:t> robot </a:t>
            </a:r>
            <a:r>
              <a:rPr lang="en-US" sz="2800" b="1" dirty="0" err="1">
                <a:solidFill>
                  <a:schemeClr val="bg1"/>
                </a:solidFill>
                <a:latin typeface="Tahoma"/>
              </a:rPr>
              <a:t>secara</a:t>
            </a:r>
            <a:r>
              <a:rPr lang="en-US" sz="2800" b="1" dirty="0">
                <a:solidFill>
                  <a:schemeClr val="bg1"/>
                </a:solidFill>
                <a:latin typeface="Tahoma"/>
              </a:rPr>
              <a:t> </a:t>
            </a:r>
            <a:r>
              <a:rPr lang="en-US" sz="2800" b="1" dirty="0" err="1">
                <a:solidFill>
                  <a:schemeClr val="bg1"/>
                </a:solidFill>
                <a:latin typeface="Tahoma"/>
              </a:rPr>
              <a:t>langsung</a:t>
            </a:r>
            <a:r>
              <a:rPr lang="en-US" sz="2800" b="1" dirty="0">
                <a:solidFill>
                  <a:schemeClr val="bg1"/>
                </a:solidFill>
                <a:latin typeface="Tahoma"/>
              </a:rPr>
              <a:t>, </a:t>
            </a:r>
            <a:r>
              <a:rPr lang="en-US" sz="2800" b="1" dirty="0" err="1">
                <a:solidFill>
                  <a:schemeClr val="bg1"/>
                </a:solidFill>
                <a:latin typeface="Tahoma"/>
              </a:rPr>
              <a:t>daripada</a:t>
            </a:r>
            <a:r>
              <a:rPr lang="en-US" sz="2800" b="1" dirty="0">
                <a:solidFill>
                  <a:schemeClr val="bg1"/>
                </a:solidFill>
                <a:latin typeface="Tahoma"/>
              </a:rPr>
              <a:t> </a:t>
            </a:r>
            <a:r>
              <a:rPr lang="en-US" sz="2800" b="1" dirty="0" err="1">
                <a:solidFill>
                  <a:schemeClr val="bg1"/>
                </a:solidFill>
                <a:latin typeface="Tahoma"/>
              </a:rPr>
              <a:t>mendapatkan</a:t>
            </a:r>
            <a:r>
              <a:rPr lang="en-US" sz="2800" b="1" dirty="0">
                <a:solidFill>
                  <a:schemeClr val="bg1"/>
                </a:solidFill>
                <a:latin typeface="Tahoma"/>
              </a:rPr>
              <a:t> </a:t>
            </a:r>
            <a:r>
              <a:rPr lang="en-US" sz="2800" b="1" dirty="0" err="1">
                <a:solidFill>
                  <a:schemeClr val="bg1"/>
                </a:solidFill>
                <a:latin typeface="Tahoma"/>
              </a:rPr>
              <a:t>jalur</a:t>
            </a:r>
            <a:r>
              <a:rPr lang="en-US" sz="2800" b="1" dirty="0">
                <a:solidFill>
                  <a:schemeClr val="bg1"/>
                </a:solidFill>
                <a:latin typeface="Tahoma"/>
              </a:rPr>
              <a:t> </a:t>
            </a:r>
            <a:r>
              <a:rPr lang="en-US" sz="2800" b="1" dirty="0" err="1">
                <a:solidFill>
                  <a:schemeClr val="bg1"/>
                </a:solidFill>
                <a:latin typeface="Tahoma"/>
              </a:rPr>
              <a:t>dari</a:t>
            </a:r>
            <a:r>
              <a:rPr lang="en-US" sz="2800" b="1" dirty="0">
                <a:solidFill>
                  <a:schemeClr val="bg1"/>
                </a:solidFill>
                <a:latin typeface="Tahoma"/>
              </a:rPr>
              <a:t> model </a:t>
            </a:r>
            <a:r>
              <a:rPr lang="en-US" sz="2800" b="1" dirty="0" err="1">
                <a:solidFill>
                  <a:schemeClr val="bg1"/>
                </a:solidFill>
                <a:latin typeface="Tahoma"/>
              </a:rPr>
              <a:t>lingkungan</a:t>
            </a:r>
            <a:r>
              <a:rPr lang="en-US" sz="2800" b="1" dirty="0">
                <a:solidFill>
                  <a:schemeClr val="bg1"/>
                </a:solidFill>
                <a:latin typeface="Tahoma"/>
              </a:rPr>
              <a:t> yang </a:t>
            </a:r>
            <a:r>
              <a:rPr lang="en-US" sz="2800" b="1" dirty="0" err="1">
                <a:solidFill>
                  <a:schemeClr val="bg1"/>
                </a:solidFill>
                <a:latin typeface="Tahoma"/>
              </a:rPr>
              <a:t>eksplisit</a:t>
            </a:r>
            <a:r>
              <a:rPr lang="en-US" sz="2800" b="1" dirty="0">
                <a:solidFill>
                  <a:schemeClr val="bg1"/>
                </a:solidFill>
                <a:latin typeface="Tahoma"/>
              </a:rPr>
              <a:t>. </a:t>
            </a:r>
            <a:r>
              <a:rPr lang="en-US" sz="2800" b="1" dirty="0" err="1">
                <a:solidFill>
                  <a:schemeClr val="bg1"/>
                </a:solidFill>
                <a:latin typeface="Tahoma"/>
              </a:rPr>
              <a:t>Pengendali</a:t>
            </a:r>
            <a:r>
              <a:rPr lang="en-US" sz="2800" b="1" dirty="0">
                <a:solidFill>
                  <a:schemeClr val="bg1"/>
                </a:solidFill>
                <a:latin typeface="Tahoma"/>
              </a:rPr>
              <a:t> </a:t>
            </a:r>
            <a:r>
              <a:rPr lang="en-US" sz="2800" b="1" dirty="0" err="1">
                <a:solidFill>
                  <a:schemeClr val="bg1"/>
                </a:solidFill>
                <a:latin typeface="Tahoma"/>
              </a:rPr>
              <a:t>seperti</a:t>
            </a:r>
            <a:r>
              <a:rPr lang="en-US" sz="2800" b="1" dirty="0">
                <a:solidFill>
                  <a:schemeClr val="bg1"/>
                </a:solidFill>
                <a:latin typeface="Tahoma"/>
              </a:rPr>
              <a:t> </a:t>
            </a:r>
            <a:r>
              <a:rPr lang="en-US" sz="2800" b="1" dirty="0" err="1">
                <a:solidFill>
                  <a:schemeClr val="bg1"/>
                </a:solidFill>
                <a:latin typeface="Tahoma"/>
              </a:rPr>
              <a:t>ini</a:t>
            </a:r>
            <a:r>
              <a:rPr lang="en-US" sz="2800" b="1" dirty="0">
                <a:solidFill>
                  <a:schemeClr val="bg1"/>
                </a:solidFill>
                <a:latin typeface="Tahoma"/>
              </a:rPr>
              <a:t> </a:t>
            </a:r>
            <a:r>
              <a:rPr lang="en-US" sz="2800" b="1" dirty="0" err="1">
                <a:solidFill>
                  <a:schemeClr val="bg1"/>
                </a:solidFill>
                <a:latin typeface="Tahoma"/>
              </a:rPr>
              <a:t>seringkali</a:t>
            </a:r>
            <a:r>
              <a:rPr lang="en-US" sz="2800" b="1" dirty="0">
                <a:solidFill>
                  <a:schemeClr val="bg1"/>
                </a:solidFill>
                <a:latin typeface="Tahoma"/>
              </a:rPr>
              <a:t> </a:t>
            </a:r>
            <a:r>
              <a:rPr lang="en-US" sz="2800" b="1" dirty="0" err="1">
                <a:solidFill>
                  <a:schemeClr val="bg1"/>
                </a:solidFill>
                <a:latin typeface="Tahoma"/>
              </a:rPr>
              <a:t>dapat</a:t>
            </a:r>
            <a:r>
              <a:rPr lang="en-US" sz="2800" b="1" dirty="0">
                <a:solidFill>
                  <a:schemeClr val="bg1"/>
                </a:solidFill>
                <a:latin typeface="Tahoma"/>
              </a:rPr>
              <a:t> </a:t>
            </a:r>
            <a:r>
              <a:rPr lang="en-US" sz="2800" b="1" dirty="0" err="1">
                <a:solidFill>
                  <a:schemeClr val="bg1"/>
                </a:solidFill>
                <a:latin typeface="Tahoma"/>
              </a:rPr>
              <a:t>ditulis</a:t>
            </a:r>
            <a:r>
              <a:rPr lang="en-US" sz="2800" b="1" dirty="0">
                <a:solidFill>
                  <a:schemeClr val="bg1"/>
                </a:solidFill>
                <a:latin typeface="Tahoma"/>
              </a:rPr>
              <a:t> </a:t>
            </a:r>
            <a:r>
              <a:rPr lang="en-US" sz="2800" b="1" dirty="0" err="1">
                <a:solidFill>
                  <a:schemeClr val="bg1"/>
                </a:solidFill>
                <a:latin typeface="Tahoma"/>
              </a:rPr>
              <a:t>sebagai</a:t>
            </a:r>
            <a:r>
              <a:rPr lang="en-US" sz="2800" b="1" dirty="0">
                <a:solidFill>
                  <a:schemeClr val="bg1"/>
                </a:solidFill>
                <a:latin typeface="Tahoma"/>
              </a:rPr>
              <a:t> </a:t>
            </a:r>
            <a:r>
              <a:rPr lang="en-US" sz="2800" b="1" dirty="0" err="1">
                <a:solidFill>
                  <a:schemeClr val="bg1"/>
                </a:solidFill>
                <a:latin typeface="Tahoma"/>
              </a:rPr>
              <a:t>mesin</a:t>
            </a:r>
            <a:r>
              <a:rPr lang="en-US" sz="2800" b="1" dirty="0">
                <a:solidFill>
                  <a:schemeClr val="bg1"/>
                </a:solidFill>
                <a:latin typeface="Tahoma"/>
              </a:rPr>
              <a:t> </a:t>
            </a:r>
            <a:r>
              <a:rPr lang="en-US" sz="2800" b="1" dirty="0" err="1">
                <a:solidFill>
                  <a:schemeClr val="bg1"/>
                </a:solidFill>
                <a:latin typeface="Tahoma"/>
              </a:rPr>
              <a:t>keadaan</a:t>
            </a:r>
            <a:r>
              <a:rPr lang="en-US" sz="2800" b="1" dirty="0">
                <a:solidFill>
                  <a:schemeClr val="bg1"/>
                </a:solidFill>
                <a:latin typeface="Tahoma"/>
              </a:rPr>
              <a:t> </a:t>
            </a:r>
            <a:r>
              <a:rPr lang="en-US" sz="2800" b="1" dirty="0" err="1">
                <a:solidFill>
                  <a:schemeClr val="bg1"/>
                </a:solidFill>
                <a:latin typeface="Tahoma"/>
              </a:rPr>
              <a:t>terbatas</a:t>
            </a:r>
            <a:r>
              <a:rPr lang="en-US" sz="2800" b="1" dirty="0">
                <a:solidFill>
                  <a:schemeClr val="bg1"/>
                </a:solidFill>
                <a:latin typeface="Tahoma"/>
              </a:rPr>
              <a:t> yang </a:t>
            </a:r>
            <a:r>
              <a:rPr lang="en-US" sz="2800" b="1" dirty="0" err="1">
                <a:solidFill>
                  <a:schemeClr val="bg1"/>
                </a:solidFill>
                <a:latin typeface="Tahoma"/>
              </a:rPr>
              <a:t>sederhana</a:t>
            </a:r>
            <a:r>
              <a:rPr lang="en-US" sz="2800" b="1" dirty="0">
                <a:solidFill>
                  <a:schemeClr val="bg1"/>
                </a:solidFill>
                <a:latin typeface="Tahoma"/>
              </a:rPr>
              <a:t>.</a:t>
            </a:r>
          </a:p>
        </p:txBody>
      </p:sp>
      <p:sp>
        <p:nvSpPr>
          <p:cNvPr id="16" name="TextBox 12">
            <a:extLst>
              <a:ext uri="{FF2B5EF4-FFF2-40B4-BE49-F238E27FC236}">
                <a16:creationId xmlns:a16="http://schemas.microsoft.com/office/drawing/2014/main" id="{C8B3B51E-8ECA-4D3F-872E-65B651C327D3}"/>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321344" y="1916620"/>
            <a:ext cx="15937956"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Robot Hardware</a:t>
            </a:r>
          </a:p>
        </p:txBody>
      </p:sp>
      <p:sp>
        <p:nvSpPr>
          <p:cNvPr id="14" name="TextBox 14"/>
          <p:cNvSpPr txBox="1"/>
          <p:nvPr/>
        </p:nvSpPr>
        <p:spPr>
          <a:xfrm>
            <a:off x="1321771" y="2939080"/>
            <a:ext cx="15937529" cy="872034"/>
          </a:xfrm>
          <a:prstGeom prst="rect">
            <a:avLst/>
          </a:prstGeom>
        </p:spPr>
        <p:txBody>
          <a:bodyPr wrap="square" lIns="0" tIns="0" rIns="0" bIns="0" rtlCol="0" anchor="t">
            <a:spAutoFit/>
          </a:bodyPr>
          <a:lstStyle/>
          <a:p>
            <a:pPr marL="514350" indent="-514350" algn="just">
              <a:lnSpc>
                <a:spcPts val="3400"/>
              </a:lnSpc>
              <a:buFont typeface="+mj-lt"/>
              <a:buAutoNum type="arabicPeriod"/>
            </a:pPr>
            <a:r>
              <a:rPr lang="en-US" sz="3000" dirty="0">
                <a:solidFill>
                  <a:schemeClr val="bg1"/>
                </a:solidFill>
                <a:latin typeface="Tahoma"/>
              </a:rPr>
              <a:t>Sensors</a:t>
            </a:r>
          </a:p>
          <a:p>
            <a:pPr marL="514350" indent="-514350" algn="just">
              <a:lnSpc>
                <a:spcPts val="3400"/>
              </a:lnSpc>
              <a:buFont typeface="+mj-lt"/>
              <a:buAutoNum type="arabicPeriod"/>
            </a:pPr>
            <a:r>
              <a:rPr lang="en-US" sz="3000" dirty="0">
                <a:solidFill>
                  <a:schemeClr val="bg1"/>
                </a:solidFill>
                <a:latin typeface="Tahoma"/>
              </a:rPr>
              <a:t>Effectors</a:t>
            </a: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835258" y="676897"/>
            <a:ext cx="6614137"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Robotic Perception</a:t>
            </a:r>
          </a:p>
        </p:txBody>
      </p:sp>
      <p:sp>
        <p:nvSpPr>
          <p:cNvPr id="14" name="TextBox 14"/>
          <p:cNvSpPr txBox="1"/>
          <p:nvPr/>
        </p:nvSpPr>
        <p:spPr>
          <a:xfrm>
            <a:off x="609600" y="1846311"/>
            <a:ext cx="17068800" cy="1293816"/>
          </a:xfrm>
          <a:prstGeom prst="rect">
            <a:avLst/>
          </a:prstGeom>
        </p:spPr>
        <p:txBody>
          <a:bodyPr wrap="square" lIns="0" tIns="0" rIns="0" bIns="0" rtlCol="0" anchor="t">
            <a:spAutoFit/>
          </a:bodyPr>
          <a:lstStyle/>
          <a:p>
            <a:pPr marL="514350" indent="-514350" algn="just">
              <a:lnSpc>
                <a:spcPts val="3400"/>
              </a:lnSpc>
              <a:buFont typeface="+mj-lt"/>
              <a:buAutoNum type="arabicPeriod"/>
            </a:pPr>
            <a:r>
              <a:rPr lang="en-US" sz="2800" b="1" dirty="0">
                <a:solidFill>
                  <a:schemeClr val="bg1"/>
                </a:solidFill>
              </a:rPr>
              <a:t>Localization and mapping</a:t>
            </a:r>
          </a:p>
          <a:p>
            <a:pPr marL="514350" indent="-514350" algn="just">
              <a:lnSpc>
                <a:spcPts val="3400"/>
              </a:lnSpc>
              <a:buFont typeface="+mj-lt"/>
              <a:buAutoNum type="arabicPeriod"/>
            </a:pPr>
            <a:r>
              <a:rPr lang="en-US" sz="2800" b="1" dirty="0">
                <a:solidFill>
                  <a:schemeClr val="bg1"/>
                </a:solidFill>
              </a:rPr>
              <a:t>Other types of perception</a:t>
            </a:r>
          </a:p>
          <a:p>
            <a:pPr marL="514350" indent="-514350" algn="just">
              <a:lnSpc>
                <a:spcPts val="3400"/>
              </a:lnSpc>
              <a:buFont typeface="+mj-lt"/>
              <a:buAutoNum type="arabicPeriod"/>
            </a:pPr>
            <a:r>
              <a:rPr lang="en-US" sz="2800" b="1" dirty="0">
                <a:solidFill>
                  <a:schemeClr val="bg1"/>
                </a:solidFill>
              </a:rPr>
              <a:t>Machine learning in robot perception</a:t>
            </a: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192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772892" y="856352"/>
            <a:ext cx="4953000"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Planning to Move</a:t>
            </a:r>
          </a:p>
        </p:txBody>
      </p:sp>
      <p:sp>
        <p:nvSpPr>
          <p:cNvPr id="14" name="TextBox 14"/>
          <p:cNvSpPr txBox="1"/>
          <p:nvPr/>
        </p:nvSpPr>
        <p:spPr>
          <a:xfrm>
            <a:off x="1029468" y="2171642"/>
            <a:ext cx="16229064" cy="1744067"/>
          </a:xfrm>
          <a:prstGeom prst="rect">
            <a:avLst/>
          </a:prstGeom>
        </p:spPr>
        <p:txBody>
          <a:bodyPr wrap="square" lIns="0" tIns="0" rIns="0" bIns="0" rtlCol="0" anchor="t">
            <a:spAutoFit/>
          </a:bodyPr>
          <a:lstStyle/>
          <a:p>
            <a:pPr marL="514350" indent="-514350" algn="just">
              <a:lnSpc>
                <a:spcPts val="3400"/>
              </a:lnSpc>
              <a:buFont typeface="+mj-lt"/>
              <a:buAutoNum type="arabicPeriod"/>
            </a:pPr>
            <a:r>
              <a:rPr lang="en-US" sz="3200" dirty="0">
                <a:solidFill>
                  <a:schemeClr val="bg1"/>
                </a:solidFill>
              </a:rPr>
              <a:t>Conﬁguration space</a:t>
            </a:r>
          </a:p>
          <a:p>
            <a:pPr marL="514350" indent="-514350" algn="just">
              <a:lnSpc>
                <a:spcPts val="3400"/>
              </a:lnSpc>
              <a:buFont typeface="+mj-lt"/>
              <a:buAutoNum type="arabicPeriod"/>
            </a:pPr>
            <a:r>
              <a:rPr lang="en-US" sz="3000" dirty="0">
                <a:solidFill>
                  <a:schemeClr val="bg1"/>
                </a:solidFill>
                <a:latin typeface="Tahoma"/>
              </a:rPr>
              <a:t>Cell decomposition methods</a:t>
            </a:r>
          </a:p>
          <a:p>
            <a:pPr marL="514350" indent="-514350" algn="just">
              <a:lnSpc>
                <a:spcPts val="3400"/>
              </a:lnSpc>
              <a:buFont typeface="+mj-lt"/>
              <a:buAutoNum type="arabicPeriod"/>
            </a:pPr>
            <a:r>
              <a:rPr lang="en-US" sz="3000" dirty="0">
                <a:solidFill>
                  <a:schemeClr val="bg1"/>
                </a:solidFill>
                <a:latin typeface="Tahoma"/>
              </a:rPr>
              <a:t>Modiﬁed cost functions</a:t>
            </a:r>
          </a:p>
          <a:p>
            <a:pPr marL="514350" indent="-514350" algn="just">
              <a:lnSpc>
                <a:spcPts val="3400"/>
              </a:lnSpc>
              <a:buFont typeface="+mj-lt"/>
              <a:buAutoNum type="arabicPeriod"/>
            </a:pPr>
            <a:r>
              <a:rPr lang="en-US" sz="3000" dirty="0">
                <a:solidFill>
                  <a:schemeClr val="bg1"/>
                </a:solidFill>
                <a:latin typeface="Tahoma"/>
              </a:rPr>
              <a:t>Skeletonization methods</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37480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Planning Uncertain Movements</a:t>
            </a:r>
          </a:p>
        </p:txBody>
      </p:sp>
      <p:sp>
        <p:nvSpPr>
          <p:cNvPr id="14" name="TextBox 14"/>
          <p:cNvSpPr txBox="1"/>
          <p:nvPr/>
        </p:nvSpPr>
        <p:spPr>
          <a:xfrm>
            <a:off x="1600200" y="2793366"/>
            <a:ext cx="15137855" cy="436017"/>
          </a:xfrm>
          <a:prstGeom prst="rect">
            <a:avLst/>
          </a:prstGeom>
        </p:spPr>
        <p:txBody>
          <a:bodyPr wrap="square" lIns="0" tIns="0" rIns="0" bIns="0" rtlCol="0" anchor="t">
            <a:spAutoFit/>
          </a:bodyPr>
          <a:lstStyle/>
          <a:p>
            <a:pPr marL="514350" indent="-514350" algn="just">
              <a:lnSpc>
                <a:spcPts val="3400"/>
              </a:lnSpc>
              <a:buFont typeface="+mj-lt"/>
              <a:buAutoNum type="arabicPeriod"/>
            </a:pPr>
            <a:r>
              <a:rPr lang="en-US" sz="3200" dirty="0">
                <a:solidFill>
                  <a:schemeClr val="bg1"/>
                </a:solidFill>
              </a:rPr>
              <a:t>Robust methods</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65236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3017952" y="765463"/>
            <a:ext cx="2938001"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Moving</a:t>
            </a:r>
          </a:p>
        </p:txBody>
      </p:sp>
      <p:sp>
        <p:nvSpPr>
          <p:cNvPr id="14" name="TextBox 14"/>
          <p:cNvSpPr txBox="1"/>
          <p:nvPr/>
        </p:nvSpPr>
        <p:spPr>
          <a:xfrm>
            <a:off x="806311" y="1714798"/>
            <a:ext cx="16611600" cy="1846659"/>
          </a:xfrm>
          <a:prstGeom prst="rect">
            <a:avLst/>
          </a:prstGeom>
        </p:spPr>
        <p:txBody>
          <a:bodyPr wrap="square" lIns="0" tIns="0" rIns="0" bIns="0" rtlCol="0" anchor="t">
            <a:spAutoFit/>
          </a:bodyPr>
          <a:lstStyle/>
          <a:p>
            <a:pPr marL="514350" indent="-514350" algn="just">
              <a:buFont typeface="+mj-lt"/>
              <a:buAutoNum type="arabicPeriod"/>
            </a:pPr>
            <a:r>
              <a:rPr lang="en-US" sz="3000" dirty="0">
                <a:solidFill>
                  <a:schemeClr val="bg1"/>
                </a:solidFill>
              </a:rPr>
              <a:t>Dynamics and control</a:t>
            </a:r>
          </a:p>
          <a:p>
            <a:pPr marL="514350" indent="-514350" algn="just">
              <a:buFont typeface="+mj-lt"/>
              <a:buAutoNum type="arabicPeriod"/>
            </a:pPr>
            <a:r>
              <a:rPr lang="id-ID" sz="3000" dirty="0">
                <a:solidFill>
                  <a:schemeClr val="bg1"/>
                </a:solidFill>
              </a:rPr>
              <a:t>Potential-ﬁeld control</a:t>
            </a:r>
            <a:endParaRPr lang="en-US" sz="3000" dirty="0">
              <a:solidFill>
                <a:schemeClr val="bg1"/>
              </a:solidFill>
            </a:endParaRPr>
          </a:p>
          <a:p>
            <a:pPr marL="514350" indent="-514350" algn="just">
              <a:buFont typeface="+mj-lt"/>
              <a:buAutoNum type="arabicPeriod"/>
            </a:pPr>
            <a:r>
              <a:rPr lang="id-ID" sz="3000" dirty="0">
                <a:solidFill>
                  <a:schemeClr val="bg1"/>
                </a:solidFill>
              </a:rPr>
              <a:t>Reactive control</a:t>
            </a:r>
            <a:endParaRPr lang="en-US" sz="3000" dirty="0">
              <a:solidFill>
                <a:schemeClr val="bg1"/>
              </a:solidFill>
            </a:endParaRPr>
          </a:p>
          <a:p>
            <a:pPr marL="514350" indent="-514350" algn="just">
              <a:buFont typeface="+mj-lt"/>
              <a:buAutoNum type="arabicPeriod"/>
            </a:pPr>
            <a:r>
              <a:rPr lang="id-ID" sz="3000" dirty="0">
                <a:solidFill>
                  <a:schemeClr val="bg1"/>
                </a:solidFill>
              </a:rPr>
              <a:t>Reinforcement learning control</a:t>
            </a:r>
            <a:endParaRPr lang="en-US" sz="30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22219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589556" y="870347"/>
            <a:ext cx="9341578" cy="615553"/>
          </a:xfrm>
          <a:prstGeom prst="rect">
            <a:avLst/>
          </a:prstGeom>
        </p:spPr>
        <p:txBody>
          <a:bodyPr wrap="square" lIns="0" tIns="0" rIns="0" bIns="0" rtlCol="0" anchor="t">
            <a:spAutoFit/>
          </a:bodyPr>
          <a:lstStyle/>
          <a:p>
            <a:pPr>
              <a:lnSpc>
                <a:spcPts val="4799"/>
              </a:lnSpc>
              <a:spcBef>
                <a:spcPct val="0"/>
              </a:spcBef>
            </a:pPr>
            <a:r>
              <a:rPr lang="en-US" sz="4800" dirty="0">
                <a:solidFill>
                  <a:srgbClr val="F6F3E4"/>
                </a:solidFill>
                <a:latin typeface="Tahoma"/>
              </a:rPr>
              <a:t>Robotic Software Architectures</a:t>
            </a:r>
          </a:p>
        </p:txBody>
      </p:sp>
      <p:sp>
        <p:nvSpPr>
          <p:cNvPr id="14" name="TextBox 14"/>
          <p:cNvSpPr txBox="1"/>
          <p:nvPr/>
        </p:nvSpPr>
        <p:spPr>
          <a:xfrm>
            <a:off x="1464130" y="2118607"/>
            <a:ext cx="15137855" cy="1477328"/>
          </a:xfrm>
          <a:prstGeom prst="rect">
            <a:avLst/>
          </a:prstGeom>
        </p:spPr>
        <p:txBody>
          <a:bodyPr wrap="square" lIns="0" tIns="0" rIns="0" bIns="0" rtlCol="0" anchor="t">
            <a:spAutoFit/>
          </a:bodyPr>
          <a:lstStyle/>
          <a:p>
            <a:pPr marL="514350" indent="-514350" algn="just">
              <a:buFont typeface="+mj-lt"/>
              <a:buAutoNum type="arabicPeriod"/>
            </a:pPr>
            <a:r>
              <a:rPr lang="en-US" sz="3200" dirty="0" err="1">
                <a:solidFill>
                  <a:schemeClr val="bg1"/>
                </a:solidFill>
              </a:rPr>
              <a:t>Subsumption</a:t>
            </a:r>
            <a:r>
              <a:rPr lang="en-US" sz="3200" dirty="0">
                <a:solidFill>
                  <a:schemeClr val="bg1"/>
                </a:solidFill>
              </a:rPr>
              <a:t> architecture</a:t>
            </a:r>
          </a:p>
          <a:p>
            <a:pPr marL="514350" indent="-514350" algn="just">
              <a:buFont typeface="+mj-lt"/>
              <a:buAutoNum type="arabicPeriod"/>
            </a:pPr>
            <a:r>
              <a:rPr lang="id-ID" sz="3200" dirty="0">
                <a:solidFill>
                  <a:schemeClr val="bg1"/>
                </a:solidFill>
              </a:rPr>
              <a:t>Three-layer architecture</a:t>
            </a:r>
            <a:endParaRPr lang="en-US" sz="3200" dirty="0">
              <a:solidFill>
                <a:schemeClr val="bg1"/>
              </a:solidFill>
            </a:endParaRPr>
          </a:p>
          <a:p>
            <a:pPr marL="514350" indent="-514350" algn="just">
              <a:buFont typeface="+mj-lt"/>
              <a:buAutoNum type="arabicPeriod"/>
            </a:pPr>
            <a:r>
              <a:rPr lang="id-ID" sz="3200" dirty="0">
                <a:solidFill>
                  <a:schemeClr val="bg1"/>
                </a:solidFill>
              </a:rPr>
              <a:t>Pipeline architecture</a:t>
            </a:r>
            <a:endParaRPr lang="en-US" sz="32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982928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883</Words>
  <Application>Microsoft Office PowerPoint</Application>
  <PresentationFormat>Custom</PresentationFormat>
  <Paragraphs>78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Open Sans</vt:lpstr>
      <vt:lpstr>Calibri</vt:lpstr>
      <vt:lpstr>Tahoma</vt:lpstr>
      <vt:lpstr>Open Sans Bold Bold</vt:lpstr>
      <vt:lpstr>Open Sauce</vt:lpstr>
      <vt:lpstr>Tahoma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user</cp:lastModifiedBy>
  <cp:revision>60</cp:revision>
  <dcterms:created xsi:type="dcterms:W3CDTF">2006-08-16T00:00:00Z</dcterms:created>
  <dcterms:modified xsi:type="dcterms:W3CDTF">2024-01-11T00:52:36Z</dcterms:modified>
  <dc:identifier>DAFtcN56TXg</dc:identifier>
</cp:coreProperties>
</file>