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58" r:id="rId5"/>
    <p:sldId id="257" r:id="rId6"/>
    <p:sldId id="259" r:id="rId7"/>
    <p:sldId id="260" r:id="rId8"/>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65251-34E1-45F4-AB9B-22EA2353D2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a:extLst>
              <a:ext uri="{FF2B5EF4-FFF2-40B4-BE49-F238E27FC236}">
                <a16:creationId xmlns:a16="http://schemas.microsoft.com/office/drawing/2014/main" id="{3030F549-1291-4B0B-9648-0609D2185E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a:extLst>
              <a:ext uri="{FF2B5EF4-FFF2-40B4-BE49-F238E27FC236}">
                <a16:creationId xmlns:a16="http://schemas.microsoft.com/office/drawing/2014/main" id="{E14B786F-E9AC-4CE2-86CE-7426143D986A}"/>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5" name="Footer Placeholder 4">
            <a:extLst>
              <a:ext uri="{FF2B5EF4-FFF2-40B4-BE49-F238E27FC236}">
                <a16:creationId xmlns:a16="http://schemas.microsoft.com/office/drawing/2014/main" id="{C75C10FA-57F7-42C6-AE5C-5E1B23AF54A5}"/>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26733400-FB29-477D-BA45-6F853093EEC6}"/>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2837317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5A0F9-D19B-47FB-92A1-83E6B3A85771}"/>
              </a:ext>
            </a:extLst>
          </p:cNvPr>
          <p:cNvSpPr>
            <a:spLocks noGrp="1"/>
          </p:cNvSpPr>
          <p:nvPr>
            <p:ph type="title"/>
          </p:nvPr>
        </p:nvSpPr>
        <p:spPr/>
        <p:txBody>
          <a:bodyPr/>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6711CBFB-48ED-4EF7-BBFE-1B0C823F6A7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DCC4D712-F5CB-4108-B6E5-F1ED89B1541D}"/>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5" name="Footer Placeholder 4">
            <a:extLst>
              <a:ext uri="{FF2B5EF4-FFF2-40B4-BE49-F238E27FC236}">
                <a16:creationId xmlns:a16="http://schemas.microsoft.com/office/drawing/2014/main" id="{51613CD9-BA95-4889-9F92-615463DC50A6}"/>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6156DE3D-C1C9-42E8-956F-656765EB8D0E}"/>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534739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448962-DF42-4552-B901-F71C32D7148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4C22917D-41BD-40D4-874F-369128BDDB0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D9A3C7CE-B4C2-4747-BEC8-4A5D35C9AF77}"/>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5" name="Footer Placeholder 4">
            <a:extLst>
              <a:ext uri="{FF2B5EF4-FFF2-40B4-BE49-F238E27FC236}">
                <a16:creationId xmlns:a16="http://schemas.microsoft.com/office/drawing/2014/main" id="{BC00135B-6223-4991-8667-61002A97AC32}"/>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4BFB98E5-5049-4565-9698-524983CD793E}"/>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3561007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1E476-3655-4A1A-B2AF-85FEBE05A5C6}"/>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150C4009-568F-4511-B084-2A69DFAE7B2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EDC81A24-AEB5-41C1-B455-F0F0AD3FEBA0}"/>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5" name="Footer Placeholder 4">
            <a:extLst>
              <a:ext uri="{FF2B5EF4-FFF2-40B4-BE49-F238E27FC236}">
                <a16:creationId xmlns:a16="http://schemas.microsoft.com/office/drawing/2014/main" id="{E5098CF8-9BC3-4639-B275-CE7E37A0C2A4}"/>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72D013C8-8957-44BA-982C-2F45A6DD0A66}"/>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4105158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64CD0-09FC-4519-9096-F7141F616B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a:extLst>
              <a:ext uri="{FF2B5EF4-FFF2-40B4-BE49-F238E27FC236}">
                <a16:creationId xmlns:a16="http://schemas.microsoft.com/office/drawing/2014/main" id="{B1CB26FC-CCEB-4B5E-A4E0-24D97DB308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AFBA07A-9E0A-4AFD-BEF3-B8F5E6CB12B4}"/>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5" name="Footer Placeholder 4">
            <a:extLst>
              <a:ext uri="{FF2B5EF4-FFF2-40B4-BE49-F238E27FC236}">
                <a16:creationId xmlns:a16="http://schemas.microsoft.com/office/drawing/2014/main" id="{C9F44D1E-F398-4DE3-8786-63CE0B88E565}"/>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6A574B84-B5E5-4C3A-ADA6-822AAFBCA1E3}"/>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1077897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5F64E-C3B1-48B1-8145-74E887A76027}"/>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45CAC2EB-B61D-461C-8303-654B9E1C07D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a:extLst>
              <a:ext uri="{FF2B5EF4-FFF2-40B4-BE49-F238E27FC236}">
                <a16:creationId xmlns:a16="http://schemas.microsoft.com/office/drawing/2014/main" id="{448489B2-381A-4E33-A016-86AC6EBA8E3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a:extLst>
              <a:ext uri="{FF2B5EF4-FFF2-40B4-BE49-F238E27FC236}">
                <a16:creationId xmlns:a16="http://schemas.microsoft.com/office/drawing/2014/main" id="{58007599-2ADE-42B3-B688-30045F7C4791}"/>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6" name="Footer Placeholder 5">
            <a:extLst>
              <a:ext uri="{FF2B5EF4-FFF2-40B4-BE49-F238E27FC236}">
                <a16:creationId xmlns:a16="http://schemas.microsoft.com/office/drawing/2014/main" id="{9F96F334-E88A-403B-87D3-FF47A6B5D480}"/>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75B28597-2BE8-4F31-A288-922874199956}"/>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1813198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BD2F0-8CF7-4827-9E64-E1D52F10EA34}"/>
              </a:ext>
            </a:extLst>
          </p:cNvPr>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a:extLst>
              <a:ext uri="{FF2B5EF4-FFF2-40B4-BE49-F238E27FC236}">
                <a16:creationId xmlns:a16="http://schemas.microsoft.com/office/drawing/2014/main" id="{7769B187-16C0-4881-A855-CACA4FA523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42954CB-A55D-420D-B735-8977242721A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a:extLst>
              <a:ext uri="{FF2B5EF4-FFF2-40B4-BE49-F238E27FC236}">
                <a16:creationId xmlns:a16="http://schemas.microsoft.com/office/drawing/2014/main" id="{81504A9D-A93F-4D6B-A485-CD8EC11048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597DC9F-2A28-4747-A3AB-F0E90F2E562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a:extLst>
              <a:ext uri="{FF2B5EF4-FFF2-40B4-BE49-F238E27FC236}">
                <a16:creationId xmlns:a16="http://schemas.microsoft.com/office/drawing/2014/main" id="{E1A1A956-C922-4FDD-86B9-B1F33B87BB36}"/>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8" name="Footer Placeholder 7">
            <a:extLst>
              <a:ext uri="{FF2B5EF4-FFF2-40B4-BE49-F238E27FC236}">
                <a16:creationId xmlns:a16="http://schemas.microsoft.com/office/drawing/2014/main" id="{EE89F0AB-1720-42E2-B28C-700596933D71}"/>
              </a:ext>
            </a:extLst>
          </p:cNvPr>
          <p:cNvSpPr>
            <a:spLocks noGrp="1"/>
          </p:cNvSpPr>
          <p:nvPr>
            <p:ph type="ftr" sz="quarter" idx="11"/>
          </p:nvPr>
        </p:nvSpPr>
        <p:spPr/>
        <p:txBody>
          <a:bodyPr/>
          <a:lstStyle/>
          <a:p>
            <a:endParaRPr lang="id-ID"/>
          </a:p>
        </p:txBody>
      </p:sp>
      <p:sp>
        <p:nvSpPr>
          <p:cNvPr id="9" name="Slide Number Placeholder 8">
            <a:extLst>
              <a:ext uri="{FF2B5EF4-FFF2-40B4-BE49-F238E27FC236}">
                <a16:creationId xmlns:a16="http://schemas.microsoft.com/office/drawing/2014/main" id="{5EBBDA32-4A64-4D8C-830F-5B7FDE2EBC5F}"/>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2738351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DE45A-CF17-4199-A6AE-CD6ECF90E72D}"/>
              </a:ext>
            </a:extLst>
          </p:cNvPr>
          <p:cNvSpPr>
            <a:spLocks noGrp="1"/>
          </p:cNvSpPr>
          <p:nvPr>
            <p:ph type="title"/>
          </p:nvPr>
        </p:nvSpPr>
        <p:spPr/>
        <p:txBody>
          <a:bodyPr/>
          <a:lstStyle/>
          <a:p>
            <a:r>
              <a:rPr lang="en-US"/>
              <a:t>Click to edit Master title style</a:t>
            </a:r>
            <a:endParaRPr lang="id-ID"/>
          </a:p>
        </p:txBody>
      </p:sp>
      <p:sp>
        <p:nvSpPr>
          <p:cNvPr id="3" name="Date Placeholder 2">
            <a:extLst>
              <a:ext uri="{FF2B5EF4-FFF2-40B4-BE49-F238E27FC236}">
                <a16:creationId xmlns:a16="http://schemas.microsoft.com/office/drawing/2014/main" id="{EC3E90E0-42DF-40FC-B2DB-AB9BDAEA8E36}"/>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4" name="Footer Placeholder 3">
            <a:extLst>
              <a:ext uri="{FF2B5EF4-FFF2-40B4-BE49-F238E27FC236}">
                <a16:creationId xmlns:a16="http://schemas.microsoft.com/office/drawing/2014/main" id="{55434B52-B2BD-49F5-8636-542032AE4016}"/>
              </a:ext>
            </a:extLst>
          </p:cNvPr>
          <p:cNvSpPr>
            <a:spLocks noGrp="1"/>
          </p:cNvSpPr>
          <p:nvPr>
            <p:ph type="ftr" sz="quarter" idx="11"/>
          </p:nvPr>
        </p:nvSpPr>
        <p:spPr/>
        <p:txBody>
          <a:bodyPr/>
          <a:lstStyle/>
          <a:p>
            <a:endParaRPr lang="id-ID"/>
          </a:p>
        </p:txBody>
      </p:sp>
      <p:sp>
        <p:nvSpPr>
          <p:cNvPr id="5" name="Slide Number Placeholder 4">
            <a:extLst>
              <a:ext uri="{FF2B5EF4-FFF2-40B4-BE49-F238E27FC236}">
                <a16:creationId xmlns:a16="http://schemas.microsoft.com/office/drawing/2014/main" id="{01E1E539-CE34-4D5E-AF1D-29DDA9F3482D}"/>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1868085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56B428-913B-476F-A5F4-F35ECF8E555D}"/>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3" name="Footer Placeholder 2">
            <a:extLst>
              <a:ext uri="{FF2B5EF4-FFF2-40B4-BE49-F238E27FC236}">
                <a16:creationId xmlns:a16="http://schemas.microsoft.com/office/drawing/2014/main" id="{62379B90-E24B-4475-8680-CE01A0853F9D}"/>
              </a:ext>
            </a:extLst>
          </p:cNvPr>
          <p:cNvSpPr>
            <a:spLocks noGrp="1"/>
          </p:cNvSpPr>
          <p:nvPr>
            <p:ph type="ftr" sz="quarter" idx="11"/>
          </p:nvPr>
        </p:nvSpPr>
        <p:spPr/>
        <p:txBody>
          <a:bodyPr/>
          <a:lstStyle/>
          <a:p>
            <a:endParaRPr lang="id-ID"/>
          </a:p>
        </p:txBody>
      </p:sp>
      <p:sp>
        <p:nvSpPr>
          <p:cNvPr id="4" name="Slide Number Placeholder 3">
            <a:extLst>
              <a:ext uri="{FF2B5EF4-FFF2-40B4-BE49-F238E27FC236}">
                <a16:creationId xmlns:a16="http://schemas.microsoft.com/office/drawing/2014/main" id="{7582BAE6-AC9E-43D3-AB0A-6831E789D0AD}"/>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4079621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378A-D7D7-4E45-A8F0-D44C3D235F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a:extLst>
              <a:ext uri="{FF2B5EF4-FFF2-40B4-BE49-F238E27FC236}">
                <a16:creationId xmlns:a16="http://schemas.microsoft.com/office/drawing/2014/main" id="{9CCF3D3D-8FF9-4313-B1BA-0D9DB1B319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a:extLst>
              <a:ext uri="{FF2B5EF4-FFF2-40B4-BE49-F238E27FC236}">
                <a16:creationId xmlns:a16="http://schemas.microsoft.com/office/drawing/2014/main" id="{68216990-7372-4B50-A342-8E6D2E22D1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A90A98D-2B55-49F3-A7D6-1CCE8022CCC1}"/>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6" name="Footer Placeholder 5">
            <a:extLst>
              <a:ext uri="{FF2B5EF4-FFF2-40B4-BE49-F238E27FC236}">
                <a16:creationId xmlns:a16="http://schemas.microsoft.com/office/drawing/2014/main" id="{1167E606-15E2-41BD-B600-638340669CD0}"/>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FBDDF243-6050-4D00-9ADD-3E1B786B78FD}"/>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3279897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FC9A-ADDA-427B-AA25-5AEBE5B028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a:extLst>
              <a:ext uri="{FF2B5EF4-FFF2-40B4-BE49-F238E27FC236}">
                <a16:creationId xmlns:a16="http://schemas.microsoft.com/office/drawing/2014/main" id="{902B61D2-4407-4D16-BE9B-D8EBD3238C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a:extLst>
              <a:ext uri="{FF2B5EF4-FFF2-40B4-BE49-F238E27FC236}">
                <a16:creationId xmlns:a16="http://schemas.microsoft.com/office/drawing/2014/main" id="{EDDED8DF-8388-4F20-806D-246C2694CA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DB864B3-FA72-4D21-B782-28D7D073C05B}"/>
              </a:ext>
            </a:extLst>
          </p:cNvPr>
          <p:cNvSpPr>
            <a:spLocks noGrp="1"/>
          </p:cNvSpPr>
          <p:nvPr>
            <p:ph type="dt" sz="half" idx="10"/>
          </p:nvPr>
        </p:nvSpPr>
        <p:spPr/>
        <p:txBody>
          <a:bodyPr/>
          <a:lstStyle/>
          <a:p>
            <a:fld id="{299A61AF-68E4-4235-8954-2F476864D201}" type="datetimeFigureOut">
              <a:rPr lang="id-ID" smtClean="0"/>
              <a:t>29/04/2020</a:t>
            </a:fld>
            <a:endParaRPr lang="id-ID"/>
          </a:p>
        </p:txBody>
      </p:sp>
      <p:sp>
        <p:nvSpPr>
          <p:cNvPr id="6" name="Footer Placeholder 5">
            <a:extLst>
              <a:ext uri="{FF2B5EF4-FFF2-40B4-BE49-F238E27FC236}">
                <a16:creationId xmlns:a16="http://schemas.microsoft.com/office/drawing/2014/main" id="{39BDC81D-CD3F-4735-BB37-51E709D486B9}"/>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E076B1BC-9977-4C65-8A4C-04ED3AEEDD12}"/>
              </a:ext>
            </a:extLst>
          </p:cNvPr>
          <p:cNvSpPr>
            <a:spLocks noGrp="1"/>
          </p:cNvSpPr>
          <p:nvPr>
            <p:ph type="sldNum" sz="quarter" idx="12"/>
          </p:nvPr>
        </p:nvSpPr>
        <p:spPr/>
        <p:txBody>
          <a:bodyPr/>
          <a:lstStyle/>
          <a:p>
            <a:fld id="{85D11398-21AD-435A-8964-C569CA97B544}" type="slidenum">
              <a:rPr lang="id-ID" smtClean="0"/>
              <a:t>‹#›</a:t>
            </a:fld>
            <a:endParaRPr lang="id-ID"/>
          </a:p>
        </p:txBody>
      </p:sp>
    </p:spTree>
    <p:extLst>
      <p:ext uri="{BB962C8B-B14F-4D97-AF65-F5344CB8AC3E}">
        <p14:creationId xmlns:p14="http://schemas.microsoft.com/office/powerpoint/2010/main" val="3322829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AB3C5B-7888-4275-8AB3-F8BD434B53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a:extLst>
              <a:ext uri="{FF2B5EF4-FFF2-40B4-BE49-F238E27FC236}">
                <a16:creationId xmlns:a16="http://schemas.microsoft.com/office/drawing/2014/main" id="{A61BCC98-05B6-49C0-8B7D-0CAABE1F55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D0BE2E3C-EA0B-4BEC-9636-E9F860D67F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9A61AF-68E4-4235-8954-2F476864D201}" type="datetimeFigureOut">
              <a:rPr lang="id-ID" smtClean="0"/>
              <a:t>29/04/2020</a:t>
            </a:fld>
            <a:endParaRPr lang="id-ID"/>
          </a:p>
        </p:txBody>
      </p:sp>
      <p:sp>
        <p:nvSpPr>
          <p:cNvPr id="5" name="Footer Placeholder 4">
            <a:extLst>
              <a:ext uri="{FF2B5EF4-FFF2-40B4-BE49-F238E27FC236}">
                <a16:creationId xmlns:a16="http://schemas.microsoft.com/office/drawing/2014/main" id="{5EFC53F1-CA27-4C8D-BDE0-24563996D1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a:extLst>
              <a:ext uri="{FF2B5EF4-FFF2-40B4-BE49-F238E27FC236}">
                <a16:creationId xmlns:a16="http://schemas.microsoft.com/office/drawing/2014/main" id="{00FE7CF8-8494-4D67-918C-81B3B4854D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D11398-21AD-435A-8964-C569CA97B544}" type="slidenum">
              <a:rPr lang="id-ID" smtClean="0"/>
              <a:t>‹#›</a:t>
            </a:fld>
            <a:endParaRPr lang="id-ID"/>
          </a:p>
        </p:txBody>
      </p:sp>
    </p:spTree>
    <p:extLst>
      <p:ext uri="{BB962C8B-B14F-4D97-AF65-F5344CB8AC3E}">
        <p14:creationId xmlns:p14="http://schemas.microsoft.com/office/powerpoint/2010/main" val="271488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A63E2-1526-4BA3-B794-4AA2EED86352}"/>
              </a:ext>
            </a:extLst>
          </p:cNvPr>
          <p:cNvSpPr>
            <a:spLocks noGrp="1"/>
          </p:cNvSpPr>
          <p:nvPr>
            <p:ph type="ctrTitle"/>
          </p:nvPr>
        </p:nvSpPr>
        <p:spPr/>
        <p:txBody>
          <a:bodyPr/>
          <a:lstStyle/>
          <a:p>
            <a:r>
              <a:rPr lang="id-ID" dirty="0"/>
              <a:t>DATAMINING</a:t>
            </a:r>
          </a:p>
        </p:txBody>
      </p:sp>
      <p:sp>
        <p:nvSpPr>
          <p:cNvPr id="3" name="Subtitle 2">
            <a:extLst>
              <a:ext uri="{FF2B5EF4-FFF2-40B4-BE49-F238E27FC236}">
                <a16:creationId xmlns:a16="http://schemas.microsoft.com/office/drawing/2014/main" id="{43317C65-6FA4-40A5-9CD4-6BF140E97A4C}"/>
              </a:ext>
            </a:extLst>
          </p:cNvPr>
          <p:cNvSpPr>
            <a:spLocks noGrp="1"/>
          </p:cNvSpPr>
          <p:nvPr>
            <p:ph type="subTitle" idx="1"/>
          </p:nvPr>
        </p:nvSpPr>
        <p:spPr/>
        <p:txBody>
          <a:bodyPr/>
          <a:lstStyle/>
          <a:p>
            <a:r>
              <a:rPr lang="id-ID"/>
              <a:t>MELDA AGARINA, S.KOM., M.T.I</a:t>
            </a:r>
          </a:p>
        </p:txBody>
      </p:sp>
    </p:spTree>
    <p:extLst>
      <p:ext uri="{BB962C8B-B14F-4D97-AF65-F5344CB8AC3E}">
        <p14:creationId xmlns:p14="http://schemas.microsoft.com/office/powerpoint/2010/main" val="565708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7533A-73CF-405C-9FD9-936DE8E22375}"/>
              </a:ext>
            </a:extLst>
          </p:cNvPr>
          <p:cNvSpPr>
            <a:spLocks noGrp="1"/>
          </p:cNvSpPr>
          <p:nvPr>
            <p:ph type="title"/>
          </p:nvPr>
        </p:nvSpPr>
        <p:spPr/>
        <p:txBody>
          <a:bodyPr>
            <a:normAutofit fontScale="90000"/>
          </a:bodyPr>
          <a:lstStyle/>
          <a:p>
            <a:r>
              <a:rPr lang="id-ID" dirty="0"/>
              <a:t>Tugas-tugas dalam data mining secara umum dibagi ke dalam dua kategori utama</a:t>
            </a:r>
            <a:br>
              <a:rPr lang="id-ID" dirty="0"/>
            </a:br>
            <a:endParaRPr lang="id-ID" dirty="0"/>
          </a:p>
        </p:txBody>
      </p:sp>
      <p:sp>
        <p:nvSpPr>
          <p:cNvPr id="3" name="Content Placeholder 2">
            <a:extLst>
              <a:ext uri="{FF2B5EF4-FFF2-40B4-BE49-F238E27FC236}">
                <a16:creationId xmlns:a16="http://schemas.microsoft.com/office/drawing/2014/main" id="{4D8B5EE6-AA54-4280-B668-87D96F171E51}"/>
              </a:ext>
            </a:extLst>
          </p:cNvPr>
          <p:cNvSpPr>
            <a:spLocks noGrp="1"/>
          </p:cNvSpPr>
          <p:nvPr>
            <p:ph idx="1"/>
          </p:nvPr>
        </p:nvSpPr>
        <p:spPr/>
        <p:txBody>
          <a:bodyPr>
            <a:normAutofit/>
          </a:bodyPr>
          <a:lstStyle/>
          <a:p>
            <a:pPr marL="0" indent="0">
              <a:buNone/>
            </a:pPr>
            <a:r>
              <a:rPr lang="id-ID" dirty="0"/>
              <a:t>1. Prediktif </a:t>
            </a:r>
          </a:p>
          <a:p>
            <a:pPr marL="0" indent="0">
              <a:buNone/>
            </a:pPr>
            <a:r>
              <a:rPr lang="id-ID" dirty="0"/>
              <a:t>2. Deskriptif. </a:t>
            </a:r>
          </a:p>
        </p:txBody>
      </p:sp>
    </p:spTree>
    <p:extLst>
      <p:ext uri="{BB962C8B-B14F-4D97-AF65-F5344CB8AC3E}">
        <p14:creationId xmlns:p14="http://schemas.microsoft.com/office/powerpoint/2010/main" val="3569427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E08297-688B-4597-88F4-E6AEFE0B75D3}"/>
              </a:ext>
            </a:extLst>
          </p:cNvPr>
          <p:cNvSpPr>
            <a:spLocks noGrp="1"/>
          </p:cNvSpPr>
          <p:nvPr>
            <p:ph idx="1"/>
          </p:nvPr>
        </p:nvSpPr>
        <p:spPr>
          <a:xfrm>
            <a:off x="838200" y="781878"/>
            <a:ext cx="10515600" cy="5395085"/>
          </a:xfrm>
        </p:spPr>
        <p:txBody>
          <a:bodyPr>
            <a:normAutofit lnSpcReduction="10000"/>
          </a:bodyPr>
          <a:lstStyle/>
          <a:p>
            <a:r>
              <a:rPr lang="id-ID" dirty="0"/>
              <a:t>1. Prediktif.</a:t>
            </a:r>
          </a:p>
          <a:p>
            <a:pPr marL="0" indent="0">
              <a:buNone/>
            </a:pPr>
            <a:r>
              <a:rPr lang="id-ID" dirty="0"/>
              <a:t>Tujuan dari tugas prediktif adalah untuk memprediksi nilai dari atribut tertentu berdasarkan pada nilai dari atribut-atribut lain. Atribut yang diprediksi umumnya dikenal sebagai target atau variabel tak bebas, sedangkan atribut-atribut yang digunakan untuk membuat prediksi dikenal sebagai explanatory atau variabel bebas.</a:t>
            </a:r>
          </a:p>
          <a:p>
            <a:endParaRPr lang="id-ID" dirty="0"/>
          </a:p>
          <a:p>
            <a:r>
              <a:rPr lang="id-ID" dirty="0"/>
              <a:t>2. Deskriptif. </a:t>
            </a:r>
          </a:p>
          <a:p>
            <a:pPr marL="0" indent="0">
              <a:buNone/>
            </a:pPr>
            <a:r>
              <a:rPr lang="id-ID" dirty="0"/>
              <a:t>Tujuan dari tugas deskriptif adalah untuk menurunkan pola-pola (korelasi, trend, cluster, trayektori, dan anomali) yang meringkas hubungan yang pokok dalam data. Tugas data mining deskriptif sering merupakan penyelidikan dan seringkali memerlukan teknik postprocessing untuk validasi dan penjelasan hasil.</a:t>
            </a:r>
          </a:p>
        </p:txBody>
      </p:sp>
    </p:spTree>
    <p:extLst>
      <p:ext uri="{BB962C8B-B14F-4D97-AF65-F5344CB8AC3E}">
        <p14:creationId xmlns:p14="http://schemas.microsoft.com/office/powerpoint/2010/main" val="954470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1E6D3-59A8-42E6-B873-1C3AC4163221}"/>
              </a:ext>
            </a:extLst>
          </p:cNvPr>
          <p:cNvSpPr>
            <a:spLocks noGrp="1"/>
          </p:cNvSpPr>
          <p:nvPr>
            <p:ph type="title"/>
          </p:nvPr>
        </p:nvSpPr>
        <p:spPr/>
        <p:txBody>
          <a:bodyPr/>
          <a:lstStyle/>
          <a:p>
            <a:r>
              <a:rPr lang="id-ID" b="1" dirty="0"/>
              <a:t>Fungsi Utama Datamining</a:t>
            </a:r>
            <a:endParaRPr lang="id-ID" dirty="0"/>
          </a:p>
        </p:txBody>
      </p:sp>
      <p:sp>
        <p:nvSpPr>
          <p:cNvPr id="3" name="Content Placeholder 2">
            <a:extLst>
              <a:ext uri="{FF2B5EF4-FFF2-40B4-BE49-F238E27FC236}">
                <a16:creationId xmlns:a16="http://schemas.microsoft.com/office/drawing/2014/main" id="{13492317-A1B0-4551-AEBB-AF139CF7FF75}"/>
              </a:ext>
            </a:extLst>
          </p:cNvPr>
          <p:cNvSpPr>
            <a:spLocks noGrp="1"/>
          </p:cNvSpPr>
          <p:nvPr>
            <p:ph idx="1"/>
          </p:nvPr>
        </p:nvSpPr>
        <p:spPr/>
        <p:txBody>
          <a:bodyPr/>
          <a:lstStyle/>
          <a:p>
            <a:pPr marL="514350" indent="-514350">
              <a:buAutoNum type="arabicPeriod"/>
            </a:pPr>
            <a:r>
              <a:rPr lang="id-ID" b="1" dirty="0"/>
              <a:t>Klasifikasi</a:t>
            </a:r>
          </a:p>
          <a:p>
            <a:pPr marL="514350" indent="-514350">
              <a:buAutoNum type="arabicPeriod"/>
            </a:pPr>
            <a:r>
              <a:rPr lang="id-ID" b="1" dirty="0"/>
              <a:t>Regresi</a:t>
            </a:r>
          </a:p>
          <a:p>
            <a:pPr marL="514350" indent="-514350">
              <a:buAutoNum type="arabicPeriod"/>
            </a:pPr>
            <a:r>
              <a:rPr lang="id-ID" b="1" dirty="0"/>
              <a:t>Clustering</a:t>
            </a:r>
            <a:endParaRPr lang="id-ID" dirty="0"/>
          </a:p>
        </p:txBody>
      </p:sp>
    </p:spTree>
    <p:extLst>
      <p:ext uri="{BB962C8B-B14F-4D97-AF65-F5344CB8AC3E}">
        <p14:creationId xmlns:p14="http://schemas.microsoft.com/office/powerpoint/2010/main" val="623996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DBC48-4ED0-4AF4-8BE0-0EA529357794}"/>
              </a:ext>
            </a:extLst>
          </p:cNvPr>
          <p:cNvSpPr>
            <a:spLocks noGrp="1"/>
          </p:cNvSpPr>
          <p:nvPr>
            <p:ph type="title"/>
          </p:nvPr>
        </p:nvSpPr>
        <p:spPr/>
        <p:txBody>
          <a:bodyPr/>
          <a:lstStyle/>
          <a:p>
            <a:r>
              <a:rPr lang="id-ID" dirty="0"/>
              <a:t>1. </a:t>
            </a:r>
            <a:r>
              <a:rPr lang="id-ID" dirty="0">
                <a:effectLst/>
              </a:rPr>
              <a:t>Klasifikasi</a:t>
            </a:r>
            <a:endParaRPr lang="id-ID" dirty="0"/>
          </a:p>
        </p:txBody>
      </p:sp>
      <p:sp>
        <p:nvSpPr>
          <p:cNvPr id="3" name="Content Placeholder 2">
            <a:extLst>
              <a:ext uri="{FF2B5EF4-FFF2-40B4-BE49-F238E27FC236}">
                <a16:creationId xmlns:a16="http://schemas.microsoft.com/office/drawing/2014/main" id="{67718193-2D85-4A2A-A383-8425360C1E23}"/>
              </a:ext>
            </a:extLst>
          </p:cNvPr>
          <p:cNvSpPr>
            <a:spLocks noGrp="1"/>
          </p:cNvSpPr>
          <p:nvPr>
            <p:ph idx="1"/>
          </p:nvPr>
        </p:nvSpPr>
        <p:spPr/>
        <p:txBody>
          <a:bodyPr>
            <a:normAutofit fontScale="70000" lnSpcReduction="20000"/>
          </a:bodyPr>
          <a:lstStyle/>
          <a:p>
            <a:pPr marL="0" indent="0" algn="just" eaLnBrk="0" hangingPunct="0">
              <a:spcBef>
                <a:spcPct val="20000"/>
              </a:spcBef>
              <a:buNone/>
              <a:defRPr/>
            </a:pPr>
            <a:r>
              <a:rPr lang="en-US" dirty="0" err="1"/>
              <a:t>Klasifikasi</a:t>
            </a:r>
            <a:endParaRPr lang="id-ID" dirty="0"/>
          </a:p>
          <a:p>
            <a:pPr marL="0" indent="0" algn="just" eaLnBrk="0" hangingPunct="0">
              <a:spcBef>
                <a:spcPct val="20000"/>
              </a:spcBef>
              <a:buNone/>
              <a:defRPr/>
            </a:pPr>
            <a:endParaRPr lang="id-ID" dirty="0"/>
          </a:p>
          <a:p>
            <a:pPr marL="0" indent="0" algn="just" eaLnBrk="0" hangingPunct="0">
              <a:spcBef>
                <a:spcPct val="20000"/>
              </a:spcBef>
              <a:buNone/>
              <a:defRPr/>
            </a:pPr>
            <a:r>
              <a:rPr lang="id-ID" dirty="0"/>
              <a:t>Klasifikasi merupakan proses menemukan sebuah model atau fungsi yang mendeskripsikan dan membedakan data ke dalam kelas-kelas. Klasifikasi melibatkan proses pemeriksaan karakteristik dari objek dan memasukkan objek ke dalam salah satu kelas yang sudah didefinisikan sebelumnya</a:t>
            </a:r>
          </a:p>
          <a:p>
            <a:pPr marL="0" indent="0" algn="just" eaLnBrk="0" hangingPunct="0">
              <a:spcBef>
                <a:spcPct val="20000"/>
              </a:spcBef>
              <a:buNone/>
              <a:defRPr/>
            </a:pPr>
            <a:endParaRPr lang="id-ID" dirty="0"/>
          </a:p>
          <a:p>
            <a:r>
              <a:rPr lang="id-ID" dirty="0"/>
              <a:t>Dalam klasifikasi, terdapat terget variabel kategori. sebagai contoh, penggolongan pendapatan dapat dipisahkan dalam tiga kategori yaitu: pendapatan tinggi, pendapatan sedang, dan pendapatan rendah.</a:t>
            </a:r>
          </a:p>
          <a:p>
            <a:r>
              <a:rPr lang="id-ID" dirty="0"/>
              <a:t/>
            </a:r>
            <a:br>
              <a:rPr lang="id-ID" dirty="0"/>
            </a:br>
            <a:r>
              <a:rPr lang="id-ID" dirty="0"/>
              <a:t>Contoh lain klasifikasi dalam bisnis dan penelitian adalah:</a:t>
            </a:r>
            <a:br>
              <a:rPr lang="id-ID" dirty="0"/>
            </a:br>
            <a:r>
              <a:rPr lang="id-ID" dirty="0"/>
              <a:t>Menentukan apakah suatu transaksi kartu kredit merupakan transaksi yang curang atau bukan.</a:t>
            </a:r>
          </a:p>
          <a:p>
            <a:r>
              <a:rPr lang="id-ID" dirty="0"/>
              <a:t>Memperkirakan apakah suatu pengajuan hipotek oleh nasabah merupakan suatu kredit yang baik atau buruk. Mendiagnosis penyakit seorang pasien untuk mendapatkan termasuk kategori penyakit apa</a:t>
            </a:r>
          </a:p>
        </p:txBody>
      </p:sp>
    </p:spTree>
    <p:extLst>
      <p:ext uri="{BB962C8B-B14F-4D97-AF65-F5344CB8AC3E}">
        <p14:creationId xmlns:p14="http://schemas.microsoft.com/office/powerpoint/2010/main" val="2103750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55E7D-32D3-4976-8445-1DFBA2129721}"/>
              </a:ext>
            </a:extLst>
          </p:cNvPr>
          <p:cNvSpPr>
            <a:spLocks noGrp="1"/>
          </p:cNvSpPr>
          <p:nvPr>
            <p:ph type="title"/>
          </p:nvPr>
        </p:nvSpPr>
        <p:spPr/>
        <p:txBody>
          <a:bodyPr/>
          <a:lstStyle/>
          <a:p>
            <a:r>
              <a:rPr lang="id-ID" dirty="0"/>
              <a:t>2.REGRESI</a:t>
            </a:r>
          </a:p>
        </p:txBody>
      </p:sp>
      <p:sp>
        <p:nvSpPr>
          <p:cNvPr id="3" name="Content Placeholder 2">
            <a:extLst>
              <a:ext uri="{FF2B5EF4-FFF2-40B4-BE49-F238E27FC236}">
                <a16:creationId xmlns:a16="http://schemas.microsoft.com/office/drawing/2014/main" id="{CE6602B1-FA5E-4682-9B7B-9F431DEEAECB}"/>
              </a:ext>
            </a:extLst>
          </p:cNvPr>
          <p:cNvSpPr>
            <a:spLocks noGrp="1"/>
          </p:cNvSpPr>
          <p:nvPr>
            <p:ph idx="1"/>
          </p:nvPr>
        </p:nvSpPr>
        <p:spPr/>
        <p:txBody>
          <a:bodyPr/>
          <a:lstStyle/>
          <a:p>
            <a:r>
              <a:rPr lang="id-ID" dirty="0"/>
              <a:t>Digunakan untuk memprediksi nilai variable yang kontinue ( meramal harga saham dimasa depan).</a:t>
            </a:r>
          </a:p>
          <a:p>
            <a:pPr lvl="1"/>
            <a:r>
              <a:rPr lang="en-US" altLang="id-ID" dirty="0" err="1"/>
              <a:t>Fungsi</a:t>
            </a:r>
            <a:r>
              <a:rPr lang="en-US" altLang="id-ID" dirty="0"/>
              <a:t> </a:t>
            </a:r>
            <a:r>
              <a:rPr lang="en-US" altLang="id-ID" dirty="0" err="1"/>
              <a:t>pembelajaran</a:t>
            </a:r>
            <a:r>
              <a:rPr lang="en-US" altLang="id-ID" dirty="0"/>
              <a:t> yang </a:t>
            </a:r>
            <a:r>
              <a:rPr lang="en-US" altLang="id-ID" dirty="0" err="1"/>
              <a:t>memetakan</a:t>
            </a:r>
            <a:r>
              <a:rPr lang="en-US" altLang="id-ID" dirty="0"/>
              <a:t> </a:t>
            </a:r>
            <a:r>
              <a:rPr lang="en-US" altLang="id-ID" dirty="0" err="1"/>
              <a:t>sebuah</a:t>
            </a:r>
            <a:r>
              <a:rPr lang="en-US" altLang="id-ID" dirty="0"/>
              <a:t> </a:t>
            </a:r>
            <a:r>
              <a:rPr lang="en-US" altLang="id-ID" dirty="0" err="1"/>
              <a:t>unsur</a:t>
            </a:r>
            <a:r>
              <a:rPr lang="en-US" altLang="id-ID" dirty="0"/>
              <a:t> data </a:t>
            </a:r>
            <a:r>
              <a:rPr lang="en-US" altLang="id-ID" dirty="0" err="1"/>
              <a:t>ke</a:t>
            </a:r>
            <a:r>
              <a:rPr lang="en-US" altLang="id-ID" dirty="0"/>
              <a:t> </a:t>
            </a:r>
            <a:r>
              <a:rPr lang="en-US" altLang="id-ID" dirty="0" err="1"/>
              <a:t>sebuah</a:t>
            </a:r>
            <a:r>
              <a:rPr lang="en-US" altLang="id-ID" dirty="0"/>
              <a:t> variable </a:t>
            </a:r>
            <a:r>
              <a:rPr lang="en-US" altLang="id-ID" dirty="0" err="1"/>
              <a:t>prediksi</a:t>
            </a:r>
            <a:r>
              <a:rPr lang="en-US" altLang="id-ID" dirty="0"/>
              <a:t> </a:t>
            </a:r>
            <a:r>
              <a:rPr lang="en-US" altLang="id-ID" dirty="0" err="1"/>
              <a:t>bernilai</a:t>
            </a:r>
            <a:r>
              <a:rPr lang="en-US" altLang="id-ID" dirty="0"/>
              <a:t> </a:t>
            </a:r>
            <a:r>
              <a:rPr lang="en-US" altLang="id-ID" dirty="0" err="1"/>
              <a:t>nyata</a:t>
            </a:r>
            <a:r>
              <a:rPr lang="en-US" altLang="id-ID" dirty="0"/>
              <a:t>.</a:t>
            </a:r>
          </a:p>
          <a:p>
            <a:pPr lvl="2"/>
            <a:r>
              <a:rPr lang="en-US" altLang="id-ID" dirty="0" err="1"/>
              <a:t>Contoh</a:t>
            </a:r>
            <a:r>
              <a:rPr lang="en-US" altLang="id-ID" dirty="0"/>
              <a:t> :</a:t>
            </a:r>
          </a:p>
          <a:p>
            <a:pPr lvl="3"/>
            <a:r>
              <a:rPr lang="en-US" altLang="id-ID" dirty="0" err="1"/>
              <a:t>Prediksi</a:t>
            </a:r>
            <a:r>
              <a:rPr lang="en-US" altLang="id-ID" dirty="0"/>
              <a:t> volume </a:t>
            </a:r>
            <a:r>
              <a:rPr lang="en-US" altLang="id-ID" dirty="0" err="1"/>
              <a:t>biomasa</a:t>
            </a:r>
            <a:r>
              <a:rPr lang="en-US" altLang="id-ID" dirty="0"/>
              <a:t> </a:t>
            </a:r>
            <a:r>
              <a:rPr lang="en-US" altLang="id-ID" dirty="0" err="1"/>
              <a:t>dihutan</a:t>
            </a:r>
            <a:r>
              <a:rPr lang="en-US" altLang="id-ID" dirty="0"/>
              <a:t> </a:t>
            </a:r>
            <a:r>
              <a:rPr lang="en-US" altLang="id-ID" dirty="0" err="1"/>
              <a:t>dengan</a:t>
            </a:r>
            <a:r>
              <a:rPr lang="en-US" altLang="id-ID" dirty="0"/>
              <a:t> </a:t>
            </a:r>
            <a:r>
              <a:rPr lang="en-US" altLang="id-ID" dirty="0" err="1"/>
              <a:t>didasari</a:t>
            </a:r>
            <a:r>
              <a:rPr lang="en-US" altLang="id-ID" dirty="0"/>
              <a:t> </a:t>
            </a:r>
            <a:r>
              <a:rPr lang="en-US" altLang="id-ID" dirty="0" err="1"/>
              <a:t>pada</a:t>
            </a:r>
            <a:r>
              <a:rPr lang="en-US" altLang="id-ID" dirty="0"/>
              <a:t> </a:t>
            </a:r>
            <a:r>
              <a:rPr lang="en-US" altLang="id-ID" dirty="0" err="1"/>
              <a:t>pengukuran</a:t>
            </a:r>
            <a:r>
              <a:rPr lang="en-US" altLang="id-ID" dirty="0"/>
              <a:t> </a:t>
            </a:r>
            <a:r>
              <a:rPr lang="en-US" altLang="id-ID" dirty="0" err="1"/>
              <a:t>gelombang</a:t>
            </a:r>
            <a:r>
              <a:rPr lang="en-US" altLang="id-ID" dirty="0"/>
              <a:t> </a:t>
            </a:r>
            <a:r>
              <a:rPr lang="en-US" altLang="id-ID" dirty="0" err="1"/>
              <a:t>mikro</a:t>
            </a:r>
            <a:r>
              <a:rPr lang="en-US" altLang="id-ID" dirty="0"/>
              <a:t> </a:t>
            </a:r>
            <a:r>
              <a:rPr lang="en-US" altLang="id-ID" dirty="0" err="1"/>
              <a:t>penginderaan</a:t>
            </a:r>
            <a:r>
              <a:rPr lang="en-US" altLang="id-ID" dirty="0"/>
              <a:t> </a:t>
            </a:r>
            <a:r>
              <a:rPr lang="en-US" altLang="id-ID" dirty="0" err="1"/>
              <a:t>jarak</a:t>
            </a:r>
            <a:r>
              <a:rPr lang="en-US" altLang="id-ID" dirty="0"/>
              <a:t> </a:t>
            </a:r>
            <a:r>
              <a:rPr lang="en-US" altLang="id-ID" dirty="0" err="1"/>
              <a:t>jauh</a:t>
            </a:r>
            <a:r>
              <a:rPr lang="en-US" altLang="id-ID" dirty="0"/>
              <a:t> (remotely-sensed).</a:t>
            </a:r>
          </a:p>
          <a:p>
            <a:pPr lvl="3"/>
            <a:r>
              <a:rPr lang="en-US" altLang="id-ID" dirty="0" err="1"/>
              <a:t>Prediksi</a:t>
            </a:r>
            <a:r>
              <a:rPr lang="en-US" altLang="id-ID" dirty="0"/>
              <a:t> </a:t>
            </a:r>
            <a:r>
              <a:rPr lang="en-US" altLang="id-ID" dirty="0" err="1"/>
              <a:t>kebutuhan</a:t>
            </a:r>
            <a:r>
              <a:rPr lang="en-US" altLang="id-ID" dirty="0"/>
              <a:t> </a:t>
            </a:r>
            <a:r>
              <a:rPr lang="en-US" altLang="id-ID" dirty="0" err="1"/>
              <a:t>kustomer</a:t>
            </a:r>
            <a:r>
              <a:rPr lang="en-US" altLang="id-ID" dirty="0"/>
              <a:t> </a:t>
            </a:r>
            <a:r>
              <a:rPr lang="en-US" altLang="id-ID" dirty="0" err="1"/>
              <a:t>terhadap</a:t>
            </a:r>
            <a:r>
              <a:rPr lang="en-US" altLang="id-ID" dirty="0"/>
              <a:t> </a:t>
            </a:r>
            <a:r>
              <a:rPr lang="en-US" altLang="id-ID" dirty="0" err="1"/>
              <a:t>sebuah</a:t>
            </a:r>
            <a:r>
              <a:rPr lang="en-US" altLang="id-ID" dirty="0"/>
              <a:t> </a:t>
            </a:r>
            <a:r>
              <a:rPr lang="en-US" altLang="id-ID" dirty="0" err="1"/>
              <a:t>produk</a:t>
            </a:r>
            <a:r>
              <a:rPr lang="en-US" altLang="id-ID" dirty="0"/>
              <a:t> </a:t>
            </a:r>
            <a:r>
              <a:rPr lang="en-US" altLang="id-ID" dirty="0" err="1"/>
              <a:t>baru</a:t>
            </a:r>
            <a:r>
              <a:rPr lang="en-US" altLang="id-ID" dirty="0"/>
              <a:t> </a:t>
            </a:r>
            <a:r>
              <a:rPr lang="en-US" altLang="id-ID" dirty="0" err="1"/>
              <a:t>sebagai</a:t>
            </a:r>
            <a:r>
              <a:rPr lang="en-US" altLang="id-ID" dirty="0"/>
              <a:t>  </a:t>
            </a:r>
            <a:r>
              <a:rPr lang="en-US" altLang="id-ID" dirty="0" err="1"/>
              <a:t>fungsi</a:t>
            </a:r>
            <a:r>
              <a:rPr lang="en-US" altLang="id-ID" dirty="0"/>
              <a:t>  </a:t>
            </a:r>
            <a:r>
              <a:rPr lang="en-US" altLang="id-ID" dirty="0" err="1"/>
              <a:t>dari</a:t>
            </a:r>
            <a:r>
              <a:rPr lang="en-US" altLang="id-ID" dirty="0"/>
              <a:t> </a:t>
            </a:r>
            <a:r>
              <a:rPr lang="en-US" altLang="id-ID" dirty="0" err="1"/>
              <a:t>pembiayaan</a:t>
            </a:r>
            <a:r>
              <a:rPr lang="en-US" altLang="id-ID" dirty="0"/>
              <a:t> </a:t>
            </a:r>
            <a:r>
              <a:rPr lang="en-US" altLang="id-ID" dirty="0" err="1"/>
              <a:t>advertensi</a:t>
            </a:r>
            <a:r>
              <a:rPr lang="en-US" altLang="id-ID" dirty="0"/>
              <a:t>. </a:t>
            </a:r>
          </a:p>
          <a:p>
            <a:endParaRPr lang="id-ID" dirty="0"/>
          </a:p>
        </p:txBody>
      </p:sp>
    </p:spTree>
    <p:extLst>
      <p:ext uri="{BB962C8B-B14F-4D97-AF65-F5344CB8AC3E}">
        <p14:creationId xmlns:p14="http://schemas.microsoft.com/office/powerpoint/2010/main" val="805637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D3985-E3C1-45E2-8B04-FBE25067AEF4}"/>
              </a:ext>
            </a:extLst>
          </p:cNvPr>
          <p:cNvSpPr>
            <a:spLocks noGrp="1"/>
          </p:cNvSpPr>
          <p:nvPr>
            <p:ph type="title"/>
          </p:nvPr>
        </p:nvSpPr>
        <p:spPr/>
        <p:txBody>
          <a:bodyPr/>
          <a:lstStyle/>
          <a:p>
            <a:r>
              <a:rPr lang="id-ID" dirty="0"/>
              <a:t>3.CLASTERING</a:t>
            </a:r>
          </a:p>
        </p:txBody>
      </p:sp>
      <p:sp>
        <p:nvSpPr>
          <p:cNvPr id="3" name="Content Placeholder 2">
            <a:extLst>
              <a:ext uri="{FF2B5EF4-FFF2-40B4-BE49-F238E27FC236}">
                <a16:creationId xmlns:a16="http://schemas.microsoft.com/office/drawing/2014/main" id="{0E2ACFBF-EB06-405B-872E-068C8A1FCE7B}"/>
              </a:ext>
            </a:extLst>
          </p:cNvPr>
          <p:cNvSpPr>
            <a:spLocks noGrp="1"/>
          </p:cNvSpPr>
          <p:nvPr>
            <p:ph idx="1"/>
          </p:nvPr>
        </p:nvSpPr>
        <p:spPr/>
        <p:txBody>
          <a:bodyPr>
            <a:normAutofit lnSpcReduction="10000"/>
          </a:bodyPr>
          <a:lstStyle/>
          <a:p>
            <a:r>
              <a:rPr lang="id-ID" dirty="0"/>
              <a:t>Clastering adalah pengelompokan data, hasil observasi dan kasus ke dalam class yang mirip</a:t>
            </a:r>
            <a:br>
              <a:rPr lang="id-ID" dirty="0"/>
            </a:br>
            <a:r>
              <a:rPr lang="id-ID" dirty="0"/>
              <a:t>Suatu klaster adalah koleksi data yang mirip antara satu dengan yang lain, dan memiliki perbedaan bila dibandingkan dengan data dari klaster lain</a:t>
            </a:r>
          </a:p>
          <a:p>
            <a:pPr marL="0" indent="0">
              <a:buNone/>
            </a:pPr>
            <a:r>
              <a:rPr lang="id-ID" dirty="0"/>
              <a:t/>
            </a:r>
            <a:br>
              <a:rPr lang="id-ID" dirty="0"/>
            </a:br>
            <a:r>
              <a:rPr lang="id-ID" dirty="0"/>
              <a:t>Perbedaan utama algoritma klastering dengan klasifikasi adalah klastering tidak memiliki target/class/label, jadi termasuk unsupervised learning</a:t>
            </a:r>
            <a:br>
              <a:rPr lang="id-ID" dirty="0"/>
            </a:br>
            <a:r>
              <a:rPr lang="id-ID" dirty="0"/>
              <a:t>Klastering sering digunakan sebagai tahap awal dalam proses data mining, dengan hasil klaster yang terbenuk akan menjadi input dari algoritma berikutnya yang digunakan</a:t>
            </a:r>
          </a:p>
        </p:txBody>
      </p:sp>
    </p:spTree>
    <p:extLst>
      <p:ext uri="{BB962C8B-B14F-4D97-AF65-F5344CB8AC3E}">
        <p14:creationId xmlns:p14="http://schemas.microsoft.com/office/powerpoint/2010/main" val="2219693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275</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DATAMINING</vt:lpstr>
      <vt:lpstr>Tugas-tugas dalam data mining secara umum dibagi ke dalam dua kategori utama </vt:lpstr>
      <vt:lpstr>PowerPoint Presentation</vt:lpstr>
      <vt:lpstr>Fungsi Utama Datamining</vt:lpstr>
      <vt:lpstr>1. Klasifikasi</vt:lpstr>
      <vt:lpstr>2.REGRESI</vt:lpstr>
      <vt:lpstr>3.CLASTERING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agha</cp:lastModifiedBy>
  <cp:revision>10</cp:revision>
  <dcterms:created xsi:type="dcterms:W3CDTF">2018-04-18T08:31:55Z</dcterms:created>
  <dcterms:modified xsi:type="dcterms:W3CDTF">2020-04-29T08:03:58Z</dcterms:modified>
</cp:coreProperties>
</file>